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541" r:id="rId2"/>
    <p:sldId id="543"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197"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F08A3-7879-4B31-92D7-6839C39AA97C}" type="datetimeFigureOut">
              <a:rPr lang="en-GB" smtClean="0"/>
              <a:t>21/07/2023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921E1-11A9-4D8E-A691-6D3115F0AF49}" type="slidenum">
              <a:rPr lang="en-GB" smtClean="0"/>
              <a:t>‹#›</a:t>
            </a:fld>
            <a:endParaRPr lang="en-GB"/>
          </a:p>
        </p:txBody>
      </p:sp>
    </p:spTree>
    <p:extLst>
      <p:ext uri="{BB962C8B-B14F-4D97-AF65-F5344CB8AC3E}">
        <p14:creationId xmlns:p14="http://schemas.microsoft.com/office/powerpoint/2010/main" val="311315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628EC0F-9C6E-4FE7-B571-C5913022D0A7}"/>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64341639-B3F5-4F0B-8887-1A388E553455}"/>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We’ll start developing your own personal impact plan in session2. The PIP is informed by the model we have just looked at. This plan provides an exemplar of PIP from the School of Education. In Part 2 we will ask you to think about your research impact journey by developing these 6 sections. </a:t>
            </a:r>
          </a:p>
          <a:p>
            <a:pPr eaLnBrk="1" hangingPunct="1"/>
            <a:endParaRPr lang="en-US" altLang="en-US" dirty="0"/>
          </a:p>
        </p:txBody>
      </p:sp>
      <p:sp>
        <p:nvSpPr>
          <p:cNvPr id="5124" name="Slide Number Placeholder 3">
            <a:extLst>
              <a:ext uri="{FF2B5EF4-FFF2-40B4-BE49-F238E27FC236}">
                <a16:creationId xmlns:a16="http://schemas.microsoft.com/office/drawing/2014/main" id="{8D9073A6-776F-4354-AC20-2AFB754B62D8}"/>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1077913" indent="-412750">
              <a:defRPr>
                <a:solidFill>
                  <a:schemeClr val="tx1"/>
                </a:solidFill>
                <a:latin typeface="Calibri" panose="020F0502020204030204" pitchFamily="34" charset="0"/>
              </a:defRPr>
            </a:lvl2pPr>
            <a:lvl3pPr marL="1660525" indent="-330200">
              <a:defRPr>
                <a:solidFill>
                  <a:schemeClr val="tx1"/>
                </a:solidFill>
                <a:latin typeface="Calibri" panose="020F0502020204030204" pitchFamily="34" charset="0"/>
              </a:defRPr>
            </a:lvl3pPr>
            <a:lvl4pPr marL="2325688" indent="-330200">
              <a:defRPr>
                <a:solidFill>
                  <a:schemeClr val="tx1"/>
                </a:solidFill>
                <a:latin typeface="Calibri" panose="020F0502020204030204" pitchFamily="34" charset="0"/>
              </a:defRPr>
            </a:lvl4pPr>
            <a:lvl5pPr marL="2990850" indent="-330200">
              <a:defRPr>
                <a:solidFill>
                  <a:schemeClr val="tx1"/>
                </a:solidFill>
                <a:latin typeface="Calibri" panose="020F0502020204030204" pitchFamily="34" charset="0"/>
              </a:defRPr>
            </a:lvl5pPr>
            <a:lvl6pPr marL="3448050" indent="-330200" defTabSz="457200" eaLnBrk="0" fontAlgn="base" hangingPunct="0">
              <a:spcBef>
                <a:spcPct val="0"/>
              </a:spcBef>
              <a:spcAft>
                <a:spcPct val="0"/>
              </a:spcAft>
              <a:defRPr>
                <a:solidFill>
                  <a:schemeClr val="tx1"/>
                </a:solidFill>
                <a:latin typeface="Calibri" panose="020F0502020204030204" pitchFamily="34" charset="0"/>
              </a:defRPr>
            </a:lvl6pPr>
            <a:lvl7pPr marL="3905250" indent="-330200" defTabSz="457200" eaLnBrk="0" fontAlgn="base" hangingPunct="0">
              <a:spcBef>
                <a:spcPct val="0"/>
              </a:spcBef>
              <a:spcAft>
                <a:spcPct val="0"/>
              </a:spcAft>
              <a:defRPr>
                <a:solidFill>
                  <a:schemeClr val="tx1"/>
                </a:solidFill>
                <a:latin typeface="Calibri" panose="020F0502020204030204" pitchFamily="34" charset="0"/>
              </a:defRPr>
            </a:lvl7pPr>
            <a:lvl8pPr marL="4362450" indent="-330200" defTabSz="457200" eaLnBrk="0" fontAlgn="base" hangingPunct="0">
              <a:spcBef>
                <a:spcPct val="0"/>
              </a:spcBef>
              <a:spcAft>
                <a:spcPct val="0"/>
              </a:spcAft>
              <a:defRPr>
                <a:solidFill>
                  <a:schemeClr val="tx1"/>
                </a:solidFill>
                <a:latin typeface="Calibri" panose="020F0502020204030204" pitchFamily="34" charset="0"/>
              </a:defRPr>
            </a:lvl8pPr>
            <a:lvl9pPr marL="4819650" indent="-3302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84C1DF86-8F5E-4B75-92D9-5DA60CA662CE}" type="slidenum">
              <a:rPr lang="en-GB" altLang="en-US" smtClean="0">
                <a:latin typeface="Arial" panose="020B0604020202020204" pitchFamily="34" charset="0"/>
                <a:cs typeface="Arial" panose="020B0604020202020204" pitchFamily="34" charset="0"/>
              </a:rPr>
              <a:pPr fontAlgn="base">
                <a:spcAft>
                  <a:spcPct val="0"/>
                </a:spcAft>
              </a:pPr>
              <a:t>1</a:t>
            </a:fld>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22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628EC0F-9C6E-4FE7-B571-C5913022D0A7}"/>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64341639-B3F5-4F0B-8887-1A388E553455}"/>
              </a:ext>
            </a:extLst>
          </p:cNvPr>
          <p:cNvSpPr>
            <a:spLocks noGrp="1" noChangeArrowheads="1"/>
          </p:cNvSpPr>
          <p:nvPr>
            <p:ph type="body" idx="1"/>
          </p:nvPr>
        </p:nvSpPr>
        <p:spPr>
          <a:noFill/>
        </p:spPr>
        <p:txBody>
          <a:bodyPr/>
          <a:lstStyle/>
          <a:p>
            <a:pPr eaLnBrk="1" hangingPunct="1"/>
            <a:endParaRPr lang="en-US" altLang="en-US" dirty="0"/>
          </a:p>
        </p:txBody>
      </p:sp>
      <p:sp>
        <p:nvSpPr>
          <p:cNvPr id="5124" name="Slide Number Placeholder 3">
            <a:extLst>
              <a:ext uri="{FF2B5EF4-FFF2-40B4-BE49-F238E27FC236}">
                <a16:creationId xmlns:a16="http://schemas.microsoft.com/office/drawing/2014/main" id="{8D9073A6-776F-4354-AC20-2AFB754B62D8}"/>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1077913" indent="-412750">
              <a:defRPr>
                <a:solidFill>
                  <a:schemeClr val="tx1"/>
                </a:solidFill>
                <a:latin typeface="Calibri" panose="020F0502020204030204" pitchFamily="34" charset="0"/>
              </a:defRPr>
            </a:lvl2pPr>
            <a:lvl3pPr marL="1660525" indent="-330200">
              <a:defRPr>
                <a:solidFill>
                  <a:schemeClr val="tx1"/>
                </a:solidFill>
                <a:latin typeface="Calibri" panose="020F0502020204030204" pitchFamily="34" charset="0"/>
              </a:defRPr>
            </a:lvl3pPr>
            <a:lvl4pPr marL="2325688" indent="-330200">
              <a:defRPr>
                <a:solidFill>
                  <a:schemeClr val="tx1"/>
                </a:solidFill>
                <a:latin typeface="Calibri" panose="020F0502020204030204" pitchFamily="34" charset="0"/>
              </a:defRPr>
            </a:lvl4pPr>
            <a:lvl5pPr marL="2990850" indent="-330200">
              <a:defRPr>
                <a:solidFill>
                  <a:schemeClr val="tx1"/>
                </a:solidFill>
                <a:latin typeface="Calibri" panose="020F0502020204030204" pitchFamily="34" charset="0"/>
              </a:defRPr>
            </a:lvl5pPr>
            <a:lvl6pPr marL="3448050" indent="-330200" defTabSz="457200" eaLnBrk="0" fontAlgn="base" hangingPunct="0">
              <a:spcBef>
                <a:spcPct val="0"/>
              </a:spcBef>
              <a:spcAft>
                <a:spcPct val="0"/>
              </a:spcAft>
              <a:defRPr>
                <a:solidFill>
                  <a:schemeClr val="tx1"/>
                </a:solidFill>
                <a:latin typeface="Calibri" panose="020F0502020204030204" pitchFamily="34" charset="0"/>
              </a:defRPr>
            </a:lvl6pPr>
            <a:lvl7pPr marL="3905250" indent="-330200" defTabSz="457200" eaLnBrk="0" fontAlgn="base" hangingPunct="0">
              <a:spcBef>
                <a:spcPct val="0"/>
              </a:spcBef>
              <a:spcAft>
                <a:spcPct val="0"/>
              </a:spcAft>
              <a:defRPr>
                <a:solidFill>
                  <a:schemeClr val="tx1"/>
                </a:solidFill>
                <a:latin typeface="Calibri" panose="020F0502020204030204" pitchFamily="34" charset="0"/>
              </a:defRPr>
            </a:lvl7pPr>
            <a:lvl8pPr marL="4362450" indent="-330200" defTabSz="457200" eaLnBrk="0" fontAlgn="base" hangingPunct="0">
              <a:spcBef>
                <a:spcPct val="0"/>
              </a:spcBef>
              <a:spcAft>
                <a:spcPct val="0"/>
              </a:spcAft>
              <a:defRPr>
                <a:solidFill>
                  <a:schemeClr val="tx1"/>
                </a:solidFill>
                <a:latin typeface="Calibri" panose="020F0502020204030204" pitchFamily="34" charset="0"/>
              </a:defRPr>
            </a:lvl8pPr>
            <a:lvl9pPr marL="4819650" indent="-3302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84C1DF86-8F5E-4B75-92D9-5DA60CA662CE}" type="slidenum">
              <a:rPr lang="en-GB" altLang="en-US" smtClean="0">
                <a:latin typeface="Arial" panose="020B0604020202020204" pitchFamily="34" charset="0"/>
                <a:cs typeface="Arial" panose="020B0604020202020204" pitchFamily="34" charset="0"/>
              </a:rPr>
              <a:pPr fontAlgn="base">
                <a:spcAft>
                  <a:spcPct val="0"/>
                </a:spcAft>
              </a:pPr>
              <a:t>2</a:t>
            </a:fld>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34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36885-832B-29BB-A71A-396F4C7B68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153FF6-619F-3A37-AAA7-361D8CE8B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E85E06-7B22-D89A-FEF7-34D249BBF03E}"/>
              </a:ext>
            </a:extLst>
          </p:cNvPr>
          <p:cNvSpPr>
            <a:spLocks noGrp="1"/>
          </p:cNvSpPr>
          <p:nvPr>
            <p:ph type="dt" sz="half" idx="10"/>
          </p:nvPr>
        </p:nvSpPr>
        <p:spPr/>
        <p:txBody>
          <a:bodyPr/>
          <a:lstStyle/>
          <a:p>
            <a:fld id="{29392377-67D6-4C10-98E0-DC3761F60531}" type="datetimeFigureOut">
              <a:rPr lang="en-GB" smtClean="0"/>
              <a:t>21/07/2023</a:t>
            </a:fld>
            <a:endParaRPr lang="en-GB"/>
          </a:p>
        </p:txBody>
      </p:sp>
      <p:sp>
        <p:nvSpPr>
          <p:cNvPr id="5" name="Footer Placeholder 4">
            <a:extLst>
              <a:ext uri="{FF2B5EF4-FFF2-40B4-BE49-F238E27FC236}">
                <a16:creationId xmlns:a16="http://schemas.microsoft.com/office/drawing/2014/main" id="{225004B1-8593-A357-FDEF-2957A0061B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4E2580-6E07-2844-BB1D-AFD1DC2F676A}"/>
              </a:ext>
            </a:extLst>
          </p:cNvPr>
          <p:cNvSpPr>
            <a:spLocks noGrp="1"/>
          </p:cNvSpPr>
          <p:nvPr>
            <p:ph type="sldNum" sz="quarter" idx="12"/>
          </p:nvPr>
        </p:nvSpPr>
        <p:spPr/>
        <p:txBody>
          <a:bodyPr/>
          <a:lstStyle/>
          <a:p>
            <a:fld id="{430BC28D-B277-443F-B40F-8CCB7FEE13F0}" type="slidenum">
              <a:rPr lang="en-GB" smtClean="0"/>
              <a:t>‹#›</a:t>
            </a:fld>
            <a:endParaRPr lang="en-GB"/>
          </a:p>
        </p:txBody>
      </p:sp>
    </p:spTree>
    <p:extLst>
      <p:ext uri="{BB962C8B-B14F-4D97-AF65-F5344CB8AC3E}">
        <p14:creationId xmlns:p14="http://schemas.microsoft.com/office/powerpoint/2010/main" val="128646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43E4-72A4-64E6-3B6B-96582AA34C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94FB38-6164-EEA9-8511-9E51A4471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A8B516-5DD3-C0BF-8092-FDCA0861389B}"/>
              </a:ext>
            </a:extLst>
          </p:cNvPr>
          <p:cNvSpPr>
            <a:spLocks noGrp="1"/>
          </p:cNvSpPr>
          <p:nvPr>
            <p:ph type="dt" sz="half" idx="10"/>
          </p:nvPr>
        </p:nvSpPr>
        <p:spPr/>
        <p:txBody>
          <a:bodyPr/>
          <a:lstStyle/>
          <a:p>
            <a:fld id="{29392377-67D6-4C10-98E0-DC3761F60531}" type="datetimeFigureOut">
              <a:rPr lang="en-GB" smtClean="0"/>
              <a:t>21/07/2023</a:t>
            </a:fld>
            <a:endParaRPr lang="en-GB"/>
          </a:p>
        </p:txBody>
      </p:sp>
      <p:sp>
        <p:nvSpPr>
          <p:cNvPr id="5" name="Footer Placeholder 4">
            <a:extLst>
              <a:ext uri="{FF2B5EF4-FFF2-40B4-BE49-F238E27FC236}">
                <a16:creationId xmlns:a16="http://schemas.microsoft.com/office/drawing/2014/main" id="{499CD5A2-D903-8D15-3F13-0C7A92330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0C142-B5AB-72C0-6D1A-CD441970310A}"/>
              </a:ext>
            </a:extLst>
          </p:cNvPr>
          <p:cNvSpPr>
            <a:spLocks noGrp="1"/>
          </p:cNvSpPr>
          <p:nvPr>
            <p:ph type="sldNum" sz="quarter" idx="12"/>
          </p:nvPr>
        </p:nvSpPr>
        <p:spPr/>
        <p:txBody>
          <a:bodyPr/>
          <a:lstStyle/>
          <a:p>
            <a:fld id="{430BC28D-B277-443F-B40F-8CCB7FEE13F0}" type="slidenum">
              <a:rPr lang="en-GB" smtClean="0"/>
              <a:t>‹#›</a:t>
            </a:fld>
            <a:endParaRPr lang="en-GB"/>
          </a:p>
        </p:txBody>
      </p:sp>
    </p:spTree>
    <p:extLst>
      <p:ext uri="{BB962C8B-B14F-4D97-AF65-F5344CB8AC3E}">
        <p14:creationId xmlns:p14="http://schemas.microsoft.com/office/powerpoint/2010/main" val="148318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E95F5C-C4E3-7E33-2034-2E95ED3F5D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C71ABE-6712-1F49-1B01-21DFBAE9CE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BD217F-C753-1367-B763-7D028D5CE36D}"/>
              </a:ext>
            </a:extLst>
          </p:cNvPr>
          <p:cNvSpPr>
            <a:spLocks noGrp="1"/>
          </p:cNvSpPr>
          <p:nvPr>
            <p:ph type="dt" sz="half" idx="10"/>
          </p:nvPr>
        </p:nvSpPr>
        <p:spPr/>
        <p:txBody>
          <a:bodyPr/>
          <a:lstStyle/>
          <a:p>
            <a:fld id="{29392377-67D6-4C10-98E0-DC3761F60531}" type="datetimeFigureOut">
              <a:rPr lang="en-GB" smtClean="0"/>
              <a:t>21/07/2023</a:t>
            </a:fld>
            <a:endParaRPr lang="en-GB"/>
          </a:p>
        </p:txBody>
      </p:sp>
      <p:sp>
        <p:nvSpPr>
          <p:cNvPr id="5" name="Footer Placeholder 4">
            <a:extLst>
              <a:ext uri="{FF2B5EF4-FFF2-40B4-BE49-F238E27FC236}">
                <a16:creationId xmlns:a16="http://schemas.microsoft.com/office/drawing/2014/main" id="{E0D3E91D-AA5F-4826-1284-14E7DA5190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F27AF-0A42-881D-4DF0-2DEA3888A555}"/>
              </a:ext>
            </a:extLst>
          </p:cNvPr>
          <p:cNvSpPr>
            <a:spLocks noGrp="1"/>
          </p:cNvSpPr>
          <p:nvPr>
            <p:ph type="sldNum" sz="quarter" idx="12"/>
          </p:nvPr>
        </p:nvSpPr>
        <p:spPr/>
        <p:txBody>
          <a:bodyPr/>
          <a:lstStyle/>
          <a:p>
            <a:fld id="{430BC28D-B277-443F-B40F-8CCB7FEE13F0}" type="slidenum">
              <a:rPr lang="en-GB" smtClean="0"/>
              <a:t>‹#›</a:t>
            </a:fld>
            <a:endParaRPr lang="en-GB"/>
          </a:p>
        </p:txBody>
      </p:sp>
    </p:spTree>
    <p:extLst>
      <p:ext uri="{BB962C8B-B14F-4D97-AF65-F5344CB8AC3E}">
        <p14:creationId xmlns:p14="http://schemas.microsoft.com/office/powerpoint/2010/main" val="398627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0553-C2B0-CC3F-592A-8B5C6D8C48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7E1EC6-B9A5-50EE-32F6-6BC6D42F26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607AB8-6A20-3E7E-29BE-62DE31BFDEC8}"/>
              </a:ext>
            </a:extLst>
          </p:cNvPr>
          <p:cNvSpPr>
            <a:spLocks noGrp="1"/>
          </p:cNvSpPr>
          <p:nvPr>
            <p:ph type="dt" sz="half" idx="10"/>
          </p:nvPr>
        </p:nvSpPr>
        <p:spPr/>
        <p:txBody>
          <a:bodyPr/>
          <a:lstStyle/>
          <a:p>
            <a:fld id="{29392377-67D6-4C10-98E0-DC3761F60531}" type="datetimeFigureOut">
              <a:rPr lang="en-GB" smtClean="0"/>
              <a:t>21/07/2023</a:t>
            </a:fld>
            <a:endParaRPr lang="en-GB"/>
          </a:p>
        </p:txBody>
      </p:sp>
      <p:sp>
        <p:nvSpPr>
          <p:cNvPr id="5" name="Footer Placeholder 4">
            <a:extLst>
              <a:ext uri="{FF2B5EF4-FFF2-40B4-BE49-F238E27FC236}">
                <a16:creationId xmlns:a16="http://schemas.microsoft.com/office/drawing/2014/main" id="{E30D7C82-46BD-D5D1-2AC2-4F5395E02A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28CF05-D2A3-7E9A-A42F-4F2514639D79}"/>
              </a:ext>
            </a:extLst>
          </p:cNvPr>
          <p:cNvSpPr>
            <a:spLocks noGrp="1"/>
          </p:cNvSpPr>
          <p:nvPr>
            <p:ph type="sldNum" sz="quarter" idx="12"/>
          </p:nvPr>
        </p:nvSpPr>
        <p:spPr/>
        <p:txBody>
          <a:bodyPr/>
          <a:lstStyle/>
          <a:p>
            <a:fld id="{430BC28D-B277-443F-B40F-8CCB7FEE13F0}" type="slidenum">
              <a:rPr lang="en-GB" smtClean="0"/>
              <a:t>‹#›</a:t>
            </a:fld>
            <a:endParaRPr lang="en-GB"/>
          </a:p>
        </p:txBody>
      </p:sp>
    </p:spTree>
    <p:extLst>
      <p:ext uri="{BB962C8B-B14F-4D97-AF65-F5344CB8AC3E}">
        <p14:creationId xmlns:p14="http://schemas.microsoft.com/office/powerpoint/2010/main" val="325681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0B36-FD31-68E2-D2F8-FF4DB4AF2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92439D-23AC-3BBB-A621-DC0374F93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2A2D9A-4608-08AC-17E5-AAA52B098678}"/>
              </a:ext>
            </a:extLst>
          </p:cNvPr>
          <p:cNvSpPr>
            <a:spLocks noGrp="1"/>
          </p:cNvSpPr>
          <p:nvPr>
            <p:ph type="dt" sz="half" idx="10"/>
          </p:nvPr>
        </p:nvSpPr>
        <p:spPr/>
        <p:txBody>
          <a:bodyPr/>
          <a:lstStyle/>
          <a:p>
            <a:fld id="{29392377-67D6-4C10-98E0-DC3761F60531}" type="datetimeFigureOut">
              <a:rPr lang="en-GB" smtClean="0"/>
              <a:t>21/07/2023</a:t>
            </a:fld>
            <a:endParaRPr lang="en-GB"/>
          </a:p>
        </p:txBody>
      </p:sp>
      <p:sp>
        <p:nvSpPr>
          <p:cNvPr id="5" name="Footer Placeholder 4">
            <a:extLst>
              <a:ext uri="{FF2B5EF4-FFF2-40B4-BE49-F238E27FC236}">
                <a16:creationId xmlns:a16="http://schemas.microsoft.com/office/drawing/2014/main" id="{44A8DC5A-E0C7-2EE3-5F03-A2428C2939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2C4B01-F547-E0DD-9647-005532404CA2}"/>
              </a:ext>
            </a:extLst>
          </p:cNvPr>
          <p:cNvSpPr>
            <a:spLocks noGrp="1"/>
          </p:cNvSpPr>
          <p:nvPr>
            <p:ph type="sldNum" sz="quarter" idx="12"/>
          </p:nvPr>
        </p:nvSpPr>
        <p:spPr/>
        <p:txBody>
          <a:bodyPr/>
          <a:lstStyle/>
          <a:p>
            <a:fld id="{430BC28D-B277-443F-B40F-8CCB7FEE13F0}" type="slidenum">
              <a:rPr lang="en-GB" smtClean="0"/>
              <a:t>‹#›</a:t>
            </a:fld>
            <a:endParaRPr lang="en-GB"/>
          </a:p>
        </p:txBody>
      </p:sp>
    </p:spTree>
    <p:extLst>
      <p:ext uri="{BB962C8B-B14F-4D97-AF65-F5344CB8AC3E}">
        <p14:creationId xmlns:p14="http://schemas.microsoft.com/office/powerpoint/2010/main" val="164718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17E8-BD60-F9C5-1113-48D3A542C3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0EAC51-D7DD-0E2B-FA79-57A39CB185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2D34F5-0D73-123B-EB34-2899CECFC3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BE28DA-A2DF-816A-50B9-F5CE1DE6FFD4}"/>
              </a:ext>
            </a:extLst>
          </p:cNvPr>
          <p:cNvSpPr>
            <a:spLocks noGrp="1"/>
          </p:cNvSpPr>
          <p:nvPr>
            <p:ph type="dt" sz="half" idx="10"/>
          </p:nvPr>
        </p:nvSpPr>
        <p:spPr/>
        <p:txBody>
          <a:bodyPr/>
          <a:lstStyle/>
          <a:p>
            <a:fld id="{29392377-67D6-4C10-98E0-DC3761F60531}" type="datetimeFigureOut">
              <a:rPr lang="en-GB" smtClean="0"/>
              <a:t>21/07/2023</a:t>
            </a:fld>
            <a:endParaRPr lang="en-GB"/>
          </a:p>
        </p:txBody>
      </p:sp>
      <p:sp>
        <p:nvSpPr>
          <p:cNvPr id="6" name="Footer Placeholder 5">
            <a:extLst>
              <a:ext uri="{FF2B5EF4-FFF2-40B4-BE49-F238E27FC236}">
                <a16:creationId xmlns:a16="http://schemas.microsoft.com/office/drawing/2014/main" id="{67AE44D9-AC69-F108-7871-AA575876D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960348-FC0E-7AF9-6B09-7247CBA08462}"/>
              </a:ext>
            </a:extLst>
          </p:cNvPr>
          <p:cNvSpPr>
            <a:spLocks noGrp="1"/>
          </p:cNvSpPr>
          <p:nvPr>
            <p:ph type="sldNum" sz="quarter" idx="12"/>
          </p:nvPr>
        </p:nvSpPr>
        <p:spPr/>
        <p:txBody>
          <a:bodyPr/>
          <a:lstStyle/>
          <a:p>
            <a:fld id="{430BC28D-B277-443F-B40F-8CCB7FEE13F0}" type="slidenum">
              <a:rPr lang="en-GB" smtClean="0"/>
              <a:t>‹#›</a:t>
            </a:fld>
            <a:endParaRPr lang="en-GB"/>
          </a:p>
        </p:txBody>
      </p:sp>
    </p:spTree>
    <p:extLst>
      <p:ext uri="{BB962C8B-B14F-4D97-AF65-F5344CB8AC3E}">
        <p14:creationId xmlns:p14="http://schemas.microsoft.com/office/powerpoint/2010/main" val="160935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99DC-3409-8845-7DDA-AC1687FABC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B3F834-CE8F-945C-4BC1-19F5C395D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1D2ED0-CEF6-72FF-727D-FF63506CDD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ECB405-D01F-2BEC-73A4-1F3E7AD3B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A1828D-4ABD-CB7C-BE91-333B75A298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3A6EF4-D561-E1D4-4E34-1AE9132820E5}"/>
              </a:ext>
            </a:extLst>
          </p:cNvPr>
          <p:cNvSpPr>
            <a:spLocks noGrp="1"/>
          </p:cNvSpPr>
          <p:nvPr>
            <p:ph type="dt" sz="half" idx="10"/>
          </p:nvPr>
        </p:nvSpPr>
        <p:spPr/>
        <p:txBody>
          <a:bodyPr/>
          <a:lstStyle/>
          <a:p>
            <a:fld id="{29392377-67D6-4C10-98E0-DC3761F60531}" type="datetimeFigureOut">
              <a:rPr lang="en-GB" smtClean="0"/>
              <a:t>21/07/2023</a:t>
            </a:fld>
            <a:endParaRPr lang="en-GB"/>
          </a:p>
        </p:txBody>
      </p:sp>
      <p:sp>
        <p:nvSpPr>
          <p:cNvPr id="8" name="Footer Placeholder 7">
            <a:extLst>
              <a:ext uri="{FF2B5EF4-FFF2-40B4-BE49-F238E27FC236}">
                <a16:creationId xmlns:a16="http://schemas.microsoft.com/office/drawing/2014/main" id="{431E9D9D-BF6D-85FB-717A-9B40A958D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EA7569-F42A-B2A2-8B3E-CF89C67ADD24}"/>
              </a:ext>
            </a:extLst>
          </p:cNvPr>
          <p:cNvSpPr>
            <a:spLocks noGrp="1"/>
          </p:cNvSpPr>
          <p:nvPr>
            <p:ph type="sldNum" sz="quarter" idx="12"/>
          </p:nvPr>
        </p:nvSpPr>
        <p:spPr/>
        <p:txBody>
          <a:bodyPr/>
          <a:lstStyle/>
          <a:p>
            <a:fld id="{430BC28D-B277-443F-B40F-8CCB7FEE13F0}" type="slidenum">
              <a:rPr lang="en-GB" smtClean="0"/>
              <a:t>‹#›</a:t>
            </a:fld>
            <a:endParaRPr lang="en-GB"/>
          </a:p>
        </p:txBody>
      </p:sp>
    </p:spTree>
    <p:extLst>
      <p:ext uri="{BB962C8B-B14F-4D97-AF65-F5344CB8AC3E}">
        <p14:creationId xmlns:p14="http://schemas.microsoft.com/office/powerpoint/2010/main" val="229154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6C00-31F9-52BA-475E-D1D06E99B6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CF5346-B744-2B75-9105-CA196329A34F}"/>
              </a:ext>
            </a:extLst>
          </p:cNvPr>
          <p:cNvSpPr>
            <a:spLocks noGrp="1"/>
          </p:cNvSpPr>
          <p:nvPr>
            <p:ph type="dt" sz="half" idx="10"/>
          </p:nvPr>
        </p:nvSpPr>
        <p:spPr/>
        <p:txBody>
          <a:bodyPr/>
          <a:lstStyle/>
          <a:p>
            <a:fld id="{29392377-67D6-4C10-98E0-DC3761F60531}" type="datetimeFigureOut">
              <a:rPr lang="en-GB" smtClean="0"/>
              <a:t>21/07/2023</a:t>
            </a:fld>
            <a:endParaRPr lang="en-GB"/>
          </a:p>
        </p:txBody>
      </p:sp>
      <p:sp>
        <p:nvSpPr>
          <p:cNvPr id="4" name="Footer Placeholder 3">
            <a:extLst>
              <a:ext uri="{FF2B5EF4-FFF2-40B4-BE49-F238E27FC236}">
                <a16:creationId xmlns:a16="http://schemas.microsoft.com/office/drawing/2014/main" id="{E6574541-A395-1D8F-2ED0-95454826F2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E4D510-A44D-5D1F-6B5F-2E1E8A3ECFDC}"/>
              </a:ext>
            </a:extLst>
          </p:cNvPr>
          <p:cNvSpPr>
            <a:spLocks noGrp="1"/>
          </p:cNvSpPr>
          <p:nvPr>
            <p:ph type="sldNum" sz="quarter" idx="12"/>
          </p:nvPr>
        </p:nvSpPr>
        <p:spPr/>
        <p:txBody>
          <a:bodyPr/>
          <a:lstStyle/>
          <a:p>
            <a:fld id="{430BC28D-B277-443F-B40F-8CCB7FEE13F0}" type="slidenum">
              <a:rPr lang="en-GB" smtClean="0"/>
              <a:t>‹#›</a:t>
            </a:fld>
            <a:endParaRPr lang="en-GB"/>
          </a:p>
        </p:txBody>
      </p:sp>
    </p:spTree>
    <p:extLst>
      <p:ext uri="{BB962C8B-B14F-4D97-AF65-F5344CB8AC3E}">
        <p14:creationId xmlns:p14="http://schemas.microsoft.com/office/powerpoint/2010/main" val="221012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042D9C-7B93-CCB7-C056-216C4777405D}"/>
              </a:ext>
            </a:extLst>
          </p:cNvPr>
          <p:cNvSpPr>
            <a:spLocks noGrp="1"/>
          </p:cNvSpPr>
          <p:nvPr>
            <p:ph type="dt" sz="half" idx="10"/>
          </p:nvPr>
        </p:nvSpPr>
        <p:spPr/>
        <p:txBody>
          <a:bodyPr/>
          <a:lstStyle/>
          <a:p>
            <a:fld id="{29392377-67D6-4C10-98E0-DC3761F60531}" type="datetimeFigureOut">
              <a:rPr lang="en-GB" smtClean="0"/>
              <a:t>21/07/2023</a:t>
            </a:fld>
            <a:endParaRPr lang="en-GB"/>
          </a:p>
        </p:txBody>
      </p:sp>
      <p:sp>
        <p:nvSpPr>
          <p:cNvPr id="3" name="Footer Placeholder 2">
            <a:extLst>
              <a:ext uri="{FF2B5EF4-FFF2-40B4-BE49-F238E27FC236}">
                <a16:creationId xmlns:a16="http://schemas.microsoft.com/office/drawing/2014/main" id="{3BE095B2-FA7F-CD34-D07A-CED0AC405D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CB2F17-B9B1-37FE-5607-9A8D73D457E1}"/>
              </a:ext>
            </a:extLst>
          </p:cNvPr>
          <p:cNvSpPr>
            <a:spLocks noGrp="1"/>
          </p:cNvSpPr>
          <p:nvPr>
            <p:ph type="sldNum" sz="quarter" idx="12"/>
          </p:nvPr>
        </p:nvSpPr>
        <p:spPr/>
        <p:txBody>
          <a:bodyPr/>
          <a:lstStyle/>
          <a:p>
            <a:fld id="{430BC28D-B277-443F-B40F-8CCB7FEE13F0}" type="slidenum">
              <a:rPr lang="en-GB" smtClean="0"/>
              <a:t>‹#›</a:t>
            </a:fld>
            <a:endParaRPr lang="en-GB"/>
          </a:p>
        </p:txBody>
      </p:sp>
    </p:spTree>
    <p:extLst>
      <p:ext uri="{BB962C8B-B14F-4D97-AF65-F5344CB8AC3E}">
        <p14:creationId xmlns:p14="http://schemas.microsoft.com/office/powerpoint/2010/main" val="182789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9E6F-FCD6-94A6-6555-F4CC5583C8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D90379-CF0D-6FFB-6261-E1A8DD4E6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DE7220-35B2-D79B-BD1B-F71ACD391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84007-81BD-D2CA-7CC0-1E07F7917E95}"/>
              </a:ext>
            </a:extLst>
          </p:cNvPr>
          <p:cNvSpPr>
            <a:spLocks noGrp="1"/>
          </p:cNvSpPr>
          <p:nvPr>
            <p:ph type="dt" sz="half" idx="10"/>
          </p:nvPr>
        </p:nvSpPr>
        <p:spPr/>
        <p:txBody>
          <a:bodyPr/>
          <a:lstStyle/>
          <a:p>
            <a:fld id="{29392377-67D6-4C10-98E0-DC3761F60531}" type="datetimeFigureOut">
              <a:rPr lang="en-GB" smtClean="0"/>
              <a:t>21/07/2023</a:t>
            </a:fld>
            <a:endParaRPr lang="en-GB"/>
          </a:p>
        </p:txBody>
      </p:sp>
      <p:sp>
        <p:nvSpPr>
          <p:cNvPr id="6" name="Footer Placeholder 5">
            <a:extLst>
              <a:ext uri="{FF2B5EF4-FFF2-40B4-BE49-F238E27FC236}">
                <a16:creationId xmlns:a16="http://schemas.microsoft.com/office/drawing/2014/main" id="{80654D10-D9B6-97BF-535F-412C51A56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14E70F-6BAF-4B99-A6B9-38254992C95A}"/>
              </a:ext>
            </a:extLst>
          </p:cNvPr>
          <p:cNvSpPr>
            <a:spLocks noGrp="1"/>
          </p:cNvSpPr>
          <p:nvPr>
            <p:ph type="sldNum" sz="quarter" idx="12"/>
          </p:nvPr>
        </p:nvSpPr>
        <p:spPr/>
        <p:txBody>
          <a:bodyPr/>
          <a:lstStyle/>
          <a:p>
            <a:fld id="{430BC28D-B277-443F-B40F-8CCB7FEE13F0}" type="slidenum">
              <a:rPr lang="en-GB" smtClean="0"/>
              <a:t>‹#›</a:t>
            </a:fld>
            <a:endParaRPr lang="en-GB"/>
          </a:p>
        </p:txBody>
      </p:sp>
    </p:spTree>
    <p:extLst>
      <p:ext uri="{BB962C8B-B14F-4D97-AF65-F5344CB8AC3E}">
        <p14:creationId xmlns:p14="http://schemas.microsoft.com/office/powerpoint/2010/main" val="291107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5740E-FECB-C0F7-3CBC-B914F8B29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0B2E69-BB1E-867B-CF01-048364FF3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6F56AF-9391-A9CD-55CB-7F5762F25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411D64-F69E-3816-AA2B-80DEC4F5E2BB}"/>
              </a:ext>
            </a:extLst>
          </p:cNvPr>
          <p:cNvSpPr>
            <a:spLocks noGrp="1"/>
          </p:cNvSpPr>
          <p:nvPr>
            <p:ph type="dt" sz="half" idx="10"/>
          </p:nvPr>
        </p:nvSpPr>
        <p:spPr/>
        <p:txBody>
          <a:bodyPr/>
          <a:lstStyle/>
          <a:p>
            <a:fld id="{29392377-67D6-4C10-98E0-DC3761F60531}" type="datetimeFigureOut">
              <a:rPr lang="en-GB" smtClean="0"/>
              <a:t>21/07/2023</a:t>
            </a:fld>
            <a:endParaRPr lang="en-GB"/>
          </a:p>
        </p:txBody>
      </p:sp>
      <p:sp>
        <p:nvSpPr>
          <p:cNvPr id="6" name="Footer Placeholder 5">
            <a:extLst>
              <a:ext uri="{FF2B5EF4-FFF2-40B4-BE49-F238E27FC236}">
                <a16:creationId xmlns:a16="http://schemas.microsoft.com/office/drawing/2014/main" id="{EA655A23-EE3C-B082-76CA-2C67FD92D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3454C8-DB2B-5021-BE49-09CAD9B4EDE0}"/>
              </a:ext>
            </a:extLst>
          </p:cNvPr>
          <p:cNvSpPr>
            <a:spLocks noGrp="1"/>
          </p:cNvSpPr>
          <p:nvPr>
            <p:ph type="sldNum" sz="quarter" idx="12"/>
          </p:nvPr>
        </p:nvSpPr>
        <p:spPr/>
        <p:txBody>
          <a:bodyPr/>
          <a:lstStyle/>
          <a:p>
            <a:fld id="{430BC28D-B277-443F-B40F-8CCB7FEE13F0}" type="slidenum">
              <a:rPr lang="en-GB" smtClean="0"/>
              <a:t>‹#›</a:t>
            </a:fld>
            <a:endParaRPr lang="en-GB"/>
          </a:p>
        </p:txBody>
      </p:sp>
    </p:spTree>
    <p:extLst>
      <p:ext uri="{BB962C8B-B14F-4D97-AF65-F5344CB8AC3E}">
        <p14:creationId xmlns:p14="http://schemas.microsoft.com/office/powerpoint/2010/main" val="103249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68ED0-E093-EA52-DF9C-0B000B6B8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9F8133-E985-0BEA-C35E-48A0BFA15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0FB779-2F64-E94A-898A-9530BE6E07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92377-67D6-4C10-98E0-DC3761F60531}" type="datetimeFigureOut">
              <a:rPr lang="en-GB" smtClean="0"/>
              <a:t>21/07/2023</a:t>
            </a:fld>
            <a:endParaRPr lang="en-GB"/>
          </a:p>
        </p:txBody>
      </p:sp>
      <p:sp>
        <p:nvSpPr>
          <p:cNvPr id="5" name="Footer Placeholder 4">
            <a:extLst>
              <a:ext uri="{FF2B5EF4-FFF2-40B4-BE49-F238E27FC236}">
                <a16:creationId xmlns:a16="http://schemas.microsoft.com/office/drawing/2014/main" id="{5F9E0597-4A64-AAB5-AD74-5D4850277B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0D0529-C9C0-26F3-D2B2-020D58F1B9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BC28D-B277-443F-B40F-8CCB7FEE13F0}" type="slidenum">
              <a:rPr lang="en-GB" smtClean="0"/>
              <a:t>‹#›</a:t>
            </a:fld>
            <a:endParaRPr lang="en-GB"/>
          </a:p>
        </p:txBody>
      </p:sp>
    </p:spTree>
    <p:extLst>
      <p:ext uri="{BB962C8B-B14F-4D97-AF65-F5344CB8AC3E}">
        <p14:creationId xmlns:p14="http://schemas.microsoft.com/office/powerpoint/2010/main" val="1575976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gla.ac.uk/media/Media_987276_smxx.xlsx" TargetMode="External"/><Relationship Id="rId5" Type="http://schemas.openxmlformats.org/officeDocument/2006/relationships/hyperlink" Target="https://www.gla.ac.uk/colleges/socialsciences/research/researchsupport/impact/" TargetMode="External"/><Relationship Id="rId4" Type="http://schemas.openxmlformats.org/officeDocument/2006/relationships/hyperlink" Target="https://www.gla.ac.uk/media/Media_811390_smxx.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C99453A9-8556-3284-D3D9-95EF36BA1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
            <a:ext cx="12192000" cy="6858000"/>
          </a:xfrm>
          <a:prstGeom prst="rect">
            <a:avLst/>
          </a:prstGeom>
        </p:spPr>
      </p:pic>
      <p:sp>
        <p:nvSpPr>
          <p:cNvPr id="2" name="TextBox 1">
            <a:extLst>
              <a:ext uri="{FF2B5EF4-FFF2-40B4-BE49-F238E27FC236}">
                <a16:creationId xmlns:a16="http://schemas.microsoft.com/office/drawing/2014/main" id="{A44FD0CC-585C-FADD-0BE1-F4A6967FD865}"/>
              </a:ext>
            </a:extLst>
          </p:cNvPr>
          <p:cNvSpPr txBox="1"/>
          <p:nvPr/>
        </p:nvSpPr>
        <p:spPr>
          <a:xfrm>
            <a:off x="258265" y="1704468"/>
            <a:ext cx="218999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1.</a:t>
            </a:r>
          </a:p>
        </p:txBody>
      </p:sp>
      <p:sp>
        <p:nvSpPr>
          <p:cNvPr id="24" name="TextBox 23">
            <a:extLst>
              <a:ext uri="{FF2B5EF4-FFF2-40B4-BE49-F238E27FC236}">
                <a16:creationId xmlns:a16="http://schemas.microsoft.com/office/drawing/2014/main" id="{71B47DF0-38B8-78BA-286A-1BEEB862E128}"/>
              </a:ext>
            </a:extLst>
          </p:cNvPr>
          <p:cNvSpPr txBox="1"/>
          <p:nvPr/>
        </p:nvSpPr>
        <p:spPr>
          <a:xfrm>
            <a:off x="3248973" y="1704468"/>
            <a:ext cx="218999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2.</a:t>
            </a:r>
          </a:p>
        </p:txBody>
      </p:sp>
      <p:sp>
        <p:nvSpPr>
          <p:cNvPr id="26" name="TextBox 25">
            <a:extLst>
              <a:ext uri="{FF2B5EF4-FFF2-40B4-BE49-F238E27FC236}">
                <a16:creationId xmlns:a16="http://schemas.microsoft.com/office/drawing/2014/main" id="{73169706-8513-DC4E-641A-8C44BF787932}"/>
              </a:ext>
            </a:extLst>
          </p:cNvPr>
          <p:cNvSpPr txBox="1"/>
          <p:nvPr/>
        </p:nvSpPr>
        <p:spPr>
          <a:xfrm>
            <a:off x="6177802" y="1704468"/>
            <a:ext cx="218999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3.</a:t>
            </a:r>
          </a:p>
        </p:txBody>
      </p:sp>
      <p:sp>
        <p:nvSpPr>
          <p:cNvPr id="28" name="TextBox 27">
            <a:extLst>
              <a:ext uri="{FF2B5EF4-FFF2-40B4-BE49-F238E27FC236}">
                <a16:creationId xmlns:a16="http://schemas.microsoft.com/office/drawing/2014/main" id="{5C46BAB7-8B32-3BDB-8B94-43B2418D769A}"/>
              </a:ext>
            </a:extLst>
          </p:cNvPr>
          <p:cNvSpPr txBox="1"/>
          <p:nvPr/>
        </p:nvSpPr>
        <p:spPr>
          <a:xfrm>
            <a:off x="9164581" y="1704468"/>
            <a:ext cx="218999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4.</a:t>
            </a:r>
          </a:p>
        </p:txBody>
      </p:sp>
      <p:sp>
        <p:nvSpPr>
          <p:cNvPr id="31" name="TextBox 30">
            <a:extLst>
              <a:ext uri="{FF2B5EF4-FFF2-40B4-BE49-F238E27FC236}">
                <a16:creationId xmlns:a16="http://schemas.microsoft.com/office/drawing/2014/main" id="{218D3CDE-DAD8-8336-16AD-A0286A740CD8}"/>
              </a:ext>
            </a:extLst>
          </p:cNvPr>
          <p:cNvSpPr txBox="1"/>
          <p:nvPr/>
        </p:nvSpPr>
        <p:spPr>
          <a:xfrm>
            <a:off x="9174710" y="2370448"/>
            <a:ext cx="2705617" cy="369332"/>
          </a:xfrm>
          <a:prstGeom prst="rect">
            <a:avLst/>
          </a:prstGeom>
          <a:noFill/>
        </p:spPr>
        <p:txBody>
          <a:bodyPr wrap="square" rtlCol="0">
            <a:spAutoFit/>
          </a:bodyPr>
          <a:lstStyle/>
          <a:p>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900" dirty="0">
              <a:latin typeface="MV Boli" panose="02000500030200090000" pitchFamily="2" charset="0"/>
              <a:cs typeface="MV Boli" panose="02000500030200090000" pitchFamily="2" charset="0"/>
            </a:endParaRPr>
          </a:p>
        </p:txBody>
      </p:sp>
      <p:sp>
        <p:nvSpPr>
          <p:cNvPr id="34" name="TextBox 33">
            <a:extLst>
              <a:ext uri="{FF2B5EF4-FFF2-40B4-BE49-F238E27FC236}">
                <a16:creationId xmlns:a16="http://schemas.microsoft.com/office/drawing/2014/main" id="{EA9E8852-4932-F0C6-BEDD-397A1093F811}"/>
              </a:ext>
            </a:extLst>
          </p:cNvPr>
          <p:cNvSpPr txBox="1"/>
          <p:nvPr/>
        </p:nvSpPr>
        <p:spPr>
          <a:xfrm>
            <a:off x="6176039" y="4512194"/>
            <a:ext cx="218999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6.</a:t>
            </a:r>
          </a:p>
        </p:txBody>
      </p:sp>
      <p:sp>
        <p:nvSpPr>
          <p:cNvPr id="37" name="TextBox 36">
            <a:extLst>
              <a:ext uri="{FF2B5EF4-FFF2-40B4-BE49-F238E27FC236}">
                <a16:creationId xmlns:a16="http://schemas.microsoft.com/office/drawing/2014/main" id="{96FF3631-E4E2-F2B1-75B6-96310122C58E}"/>
              </a:ext>
            </a:extLst>
          </p:cNvPr>
          <p:cNvSpPr txBox="1"/>
          <p:nvPr/>
        </p:nvSpPr>
        <p:spPr>
          <a:xfrm>
            <a:off x="258265" y="4523211"/>
            <a:ext cx="218999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5.</a:t>
            </a:r>
          </a:p>
        </p:txBody>
      </p:sp>
      <p:sp>
        <p:nvSpPr>
          <p:cNvPr id="7" name="TextBox 6">
            <a:extLst>
              <a:ext uri="{FF2B5EF4-FFF2-40B4-BE49-F238E27FC236}">
                <a16:creationId xmlns:a16="http://schemas.microsoft.com/office/drawing/2014/main" id="{2619EA52-1067-072A-6699-89C44DF2C96C}"/>
              </a:ext>
            </a:extLst>
          </p:cNvPr>
          <p:cNvSpPr txBox="1"/>
          <p:nvPr/>
        </p:nvSpPr>
        <p:spPr>
          <a:xfrm>
            <a:off x="3296792" y="320168"/>
            <a:ext cx="1402208"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Personal</a:t>
            </a:r>
          </a:p>
        </p:txBody>
      </p:sp>
      <p:sp>
        <p:nvSpPr>
          <p:cNvPr id="8" name="TextBox 7">
            <a:extLst>
              <a:ext uri="{FF2B5EF4-FFF2-40B4-BE49-F238E27FC236}">
                <a16:creationId xmlns:a16="http://schemas.microsoft.com/office/drawing/2014/main" id="{7DB504A1-2258-4EAA-CC69-0BD72B49965B}"/>
              </a:ext>
            </a:extLst>
          </p:cNvPr>
          <p:cNvSpPr txBox="1"/>
          <p:nvPr/>
        </p:nvSpPr>
        <p:spPr>
          <a:xfrm>
            <a:off x="5227192" y="320168"/>
            <a:ext cx="1402208"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Impact</a:t>
            </a:r>
          </a:p>
        </p:txBody>
      </p:sp>
      <p:sp>
        <p:nvSpPr>
          <p:cNvPr id="9" name="TextBox 8">
            <a:extLst>
              <a:ext uri="{FF2B5EF4-FFF2-40B4-BE49-F238E27FC236}">
                <a16:creationId xmlns:a16="http://schemas.microsoft.com/office/drawing/2014/main" id="{026CA0CC-78ED-D51E-EB1E-7A663116262F}"/>
              </a:ext>
            </a:extLst>
          </p:cNvPr>
          <p:cNvSpPr txBox="1"/>
          <p:nvPr/>
        </p:nvSpPr>
        <p:spPr>
          <a:xfrm>
            <a:off x="6840092" y="322200"/>
            <a:ext cx="1402208"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Plan</a:t>
            </a:r>
          </a:p>
        </p:txBody>
      </p:sp>
      <p:sp>
        <p:nvSpPr>
          <p:cNvPr id="3" name="CuadroTexto 407">
            <a:extLst>
              <a:ext uri="{FF2B5EF4-FFF2-40B4-BE49-F238E27FC236}">
                <a16:creationId xmlns:a16="http://schemas.microsoft.com/office/drawing/2014/main" id="{448E598D-4C0D-9CC2-71CF-D19E45D5712E}"/>
              </a:ext>
            </a:extLst>
          </p:cNvPr>
          <p:cNvSpPr txBox="1"/>
          <p:nvPr/>
        </p:nvSpPr>
        <p:spPr>
          <a:xfrm>
            <a:off x="484411" y="1715354"/>
            <a:ext cx="260961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200" b="1" dirty="0">
                <a:latin typeface="Arial" panose="020B0604020202020204" pitchFamily="34" charset="0"/>
                <a:cs typeface="Arial" panose="020B0604020202020204" pitchFamily="34" charset="0"/>
              </a:rPr>
              <a:t>RESEARCH</a:t>
            </a:r>
          </a:p>
          <a:p>
            <a:pPr fontAlgn="base">
              <a:spcBef>
                <a:spcPct val="0"/>
              </a:spcBef>
              <a:spcAft>
                <a:spcPct val="0"/>
              </a:spcAft>
            </a:pPr>
            <a:r>
              <a:rPr lang="en-US" sz="1000" dirty="0">
                <a:latin typeface="Arial" panose="020B0604020202020204" pitchFamily="34" charset="0"/>
                <a:cs typeface="Arial" panose="020B0604020202020204" pitchFamily="34" charset="0"/>
              </a:rPr>
              <a:t>What is the core gap,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challenge or problem that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your research addresses?</a:t>
            </a:r>
          </a:p>
        </p:txBody>
      </p:sp>
      <p:sp>
        <p:nvSpPr>
          <p:cNvPr id="5" name="CuadroTexto 407">
            <a:extLst>
              <a:ext uri="{FF2B5EF4-FFF2-40B4-BE49-F238E27FC236}">
                <a16:creationId xmlns:a16="http://schemas.microsoft.com/office/drawing/2014/main" id="{AA3261FB-985B-E4E5-158A-535002E7C537}"/>
              </a:ext>
            </a:extLst>
          </p:cNvPr>
          <p:cNvSpPr txBox="1"/>
          <p:nvPr/>
        </p:nvSpPr>
        <p:spPr>
          <a:xfrm>
            <a:off x="3467098" y="1715354"/>
            <a:ext cx="260961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RESPONSE</a:t>
            </a:r>
          </a:p>
          <a:p>
            <a:r>
              <a:rPr lang="en-GB" sz="1000" dirty="0">
                <a:latin typeface="Arial" panose="020B0604020202020204" pitchFamily="34" charset="0"/>
                <a:cs typeface="Arial" panose="020B0604020202020204" pitchFamily="34" charset="0"/>
              </a:rPr>
              <a:t>In what way does your research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respond to that gap, challenge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or problem?</a:t>
            </a:r>
          </a:p>
        </p:txBody>
      </p:sp>
      <p:sp>
        <p:nvSpPr>
          <p:cNvPr id="6" name="CuadroTexto 407">
            <a:extLst>
              <a:ext uri="{FF2B5EF4-FFF2-40B4-BE49-F238E27FC236}">
                <a16:creationId xmlns:a16="http://schemas.microsoft.com/office/drawing/2014/main" id="{8996449F-FC16-CC77-2E29-E6682051DCF6}"/>
              </a:ext>
            </a:extLst>
          </p:cNvPr>
          <p:cNvSpPr txBox="1"/>
          <p:nvPr/>
        </p:nvSpPr>
        <p:spPr>
          <a:xfrm>
            <a:off x="6406240" y="1726240"/>
            <a:ext cx="260961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UNIQUE VALUE</a:t>
            </a:r>
          </a:p>
          <a:p>
            <a:r>
              <a:rPr lang="en-GB" sz="1000" dirty="0">
                <a:latin typeface="Arial" panose="020B0604020202020204" pitchFamily="34" charset="0"/>
                <a:cs typeface="Arial" panose="020B0604020202020204" pitchFamily="34" charset="0"/>
              </a:rPr>
              <a:t>What is unique about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|your research?</a:t>
            </a:r>
          </a:p>
        </p:txBody>
      </p:sp>
      <p:sp>
        <p:nvSpPr>
          <p:cNvPr id="10" name="CuadroTexto 407">
            <a:extLst>
              <a:ext uri="{FF2B5EF4-FFF2-40B4-BE49-F238E27FC236}">
                <a16:creationId xmlns:a16="http://schemas.microsoft.com/office/drawing/2014/main" id="{5303DDE1-593D-F559-0CB3-2F67AC3C88EB}"/>
              </a:ext>
            </a:extLst>
          </p:cNvPr>
          <p:cNvSpPr txBox="1"/>
          <p:nvPr/>
        </p:nvSpPr>
        <p:spPr>
          <a:xfrm>
            <a:off x="9378040" y="1726240"/>
            <a:ext cx="260961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BENEFICIARIES</a:t>
            </a:r>
          </a:p>
          <a:p>
            <a:r>
              <a:rPr lang="en-GB" sz="1000" dirty="0">
                <a:latin typeface="Arial" panose="020B0604020202020204" pitchFamily="34" charset="0"/>
                <a:cs typeface="Arial" panose="020B0604020202020204" pitchFamily="34" charset="0"/>
              </a:rPr>
              <a:t>Who might use or benefit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from your research?</a:t>
            </a:r>
          </a:p>
        </p:txBody>
      </p:sp>
      <p:sp>
        <p:nvSpPr>
          <p:cNvPr id="11" name="CuadroTexto 407">
            <a:extLst>
              <a:ext uri="{FF2B5EF4-FFF2-40B4-BE49-F238E27FC236}">
                <a16:creationId xmlns:a16="http://schemas.microsoft.com/office/drawing/2014/main" id="{4057A922-37E7-D0DB-D2B6-5A80A80A2496}"/>
              </a:ext>
            </a:extLst>
          </p:cNvPr>
          <p:cNvSpPr txBox="1"/>
          <p:nvPr/>
        </p:nvSpPr>
        <p:spPr>
          <a:xfrm>
            <a:off x="484411" y="4523869"/>
            <a:ext cx="336913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ENGAGEMENT</a:t>
            </a:r>
          </a:p>
          <a:p>
            <a:r>
              <a:rPr lang="en-GB" sz="1000" dirty="0">
                <a:latin typeface="Arial" panose="020B0604020202020204" pitchFamily="34" charset="0"/>
                <a:cs typeface="Arial" panose="020B0604020202020204" pitchFamily="34" charset="0"/>
              </a:rPr>
              <a:t>How will your research reach these beneficiaries? </a:t>
            </a:r>
          </a:p>
        </p:txBody>
      </p:sp>
      <p:sp>
        <p:nvSpPr>
          <p:cNvPr id="12" name="CuadroTexto 407">
            <a:extLst>
              <a:ext uri="{FF2B5EF4-FFF2-40B4-BE49-F238E27FC236}">
                <a16:creationId xmlns:a16="http://schemas.microsoft.com/office/drawing/2014/main" id="{0AE24BAE-0CB8-FDAA-56B0-A01429E2031D}"/>
              </a:ext>
            </a:extLst>
          </p:cNvPr>
          <p:cNvSpPr txBox="1"/>
          <p:nvPr/>
        </p:nvSpPr>
        <p:spPr>
          <a:xfrm>
            <a:off x="6406240" y="4523869"/>
            <a:ext cx="3815446"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IMPACT POTENTIAL</a:t>
            </a:r>
          </a:p>
          <a:p>
            <a:r>
              <a:rPr lang="en-GB" sz="1000" dirty="0">
                <a:latin typeface="Arial" panose="020B0604020202020204" pitchFamily="34" charset="0"/>
                <a:cs typeface="Arial" panose="020B0604020202020204" pitchFamily="34" charset="0"/>
              </a:rPr>
              <a:t>What potential ‘strands’ of impact might your research generate? </a:t>
            </a:r>
          </a:p>
        </p:txBody>
      </p:sp>
    </p:spTree>
    <p:extLst>
      <p:ext uri="{BB962C8B-B14F-4D97-AF65-F5344CB8AC3E}">
        <p14:creationId xmlns:p14="http://schemas.microsoft.com/office/powerpoint/2010/main" val="97321138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lendar&#10;&#10;Description automatically generated">
            <a:extLst>
              <a:ext uri="{FF2B5EF4-FFF2-40B4-BE49-F238E27FC236}">
                <a16:creationId xmlns:a16="http://schemas.microsoft.com/office/drawing/2014/main" id="{717F503C-2A13-73A0-D964-70842C935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TextBox 20">
            <a:extLst>
              <a:ext uri="{FF2B5EF4-FFF2-40B4-BE49-F238E27FC236}">
                <a16:creationId xmlns:a16="http://schemas.microsoft.com/office/drawing/2014/main" id="{EB6834B1-ED69-1704-8E49-9D179614842F}"/>
              </a:ext>
            </a:extLst>
          </p:cNvPr>
          <p:cNvSpPr txBox="1"/>
          <p:nvPr/>
        </p:nvSpPr>
        <p:spPr>
          <a:xfrm>
            <a:off x="6211360" y="5525904"/>
            <a:ext cx="5852110" cy="400110"/>
          </a:xfrm>
          <a:prstGeom prst="rect">
            <a:avLst/>
          </a:prstGeom>
          <a:noFill/>
        </p:spPr>
        <p:txBody>
          <a:bodyPr wrap="square" rtlCol="0">
            <a:spAutoFit/>
          </a:bodyPr>
          <a:lstStyle/>
          <a:p>
            <a:endParaRPr lang="en-GB" sz="1000" dirty="0"/>
          </a:p>
          <a:p>
            <a:pPr marL="171450" indent="-171450">
              <a:buFont typeface="Arial" panose="020B0604020202020204" pitchFamily="34" charset="0"/>
              <a:buChar char="•"/>
            </a:pPr>
            <a:endParaRPr lang="en-GB" sz="1000" dirty="0">
              <a:highlight>
                <a:srgbClr val="E31937"/>
              </a:highlight>
            </a:endParaRPr>
          </a:p>
        </p:txBody>
      </p:sp>
      <p:sp>
        <p:nvSpPr>
          <p:cNvPr id="8" name="TextBox 7">
            <a:extLst>
              <a:ext uri="{FF2B5EF4-FFF2-40B4-BE49-F238E27FC236}">
                <a16:creationId xmlns:a16="http://schemas.microsoft.com/office/drawing/2014/main" id="{CC328671-CF7B-9779-0D5F-E4B8CBE96D8A}"/>
              </a:ext>
            </a:extLst>
          </p:cNvPr>
          <p:cNvSpPr txBox="1"/>
          <p:nvPr/>
        </p:nvSpPr>
        <p:spPr>
          <a:xfrm>
            <a:off x="213515" y="5072535"/>
            <a:ext cx="218999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8.</a:t>
            </a:r>
          </a:p>
        </p:txBody>
      </p:sp>
      <p:sp>
        <p:nvSpPr>
          <p:cNvPr id="12" name="TextBox 11">
            <a:extLst>
              <a:ext uri="{FF2B5EF4-FFF2-40B4-BE49-F238E27FC236}">
                <a16:creationId xmlns:a16="http://schemas.microsoft.com/office/drawing/2014/main" id="{915A8494-E8B1-F59B-4683-8DE7565CF905}"/>
              </a:ext>
            </a:extLst>
          </p:cNvPr>
          <p:cNvSpPr txBox="1"/>
          <p:nvPr/>
        </p:nvSpPr>
        <p:spPr>
          <a:xfrm>
            <a:off x="6201759" y="5059088"/>
            <a:ext cx="218999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9.</a:t>
            </a:r>
          </a:p>
        </p:txBody>
      </p:sp>
      <p:sp>
        <p:nvSpPr>
          <p:cNvPr id="15" name="TextBox 14">
            <a:extLst>
              <a:ext uri="{FF2B5EF4-FFF2-40B4-BE49-F238E27FC236}">
                <a16:creationId xmlns:a16="http://schemas.microsoft.com/office/drawing/2014/main" id="{BB918704-920F-17AB-14BB-B1EBDBB06E60}"/>
              </a:ext>
            </a:extLst>
          </p:cNvPr>
          <p:cNvSpPr txBox="1"/>
          <p:nvPr/>
        </p:nvSpPr>
        <p:spPr>
          <a:xfrm>
            <a:off x="213515" y="1681318"/>
            <a:ext cx="1115398"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7.</a:t>
            </a:r>
          </a:p>
        </p:txBody>
      </p:sp>
      <p:sp>
        <p:nvSpPr>
          <p:cNvPr id="23" name="TextBox 22">
            <a:extLst>
              <a:ext uri="{FF2B5EF4-FFF2-40B4-BE49-F238E27FC236}">
                <a16:creationId xmlns:a16="http://schemas.microsoft.com/office/drawing/2014/main" id="{1BA54E17-8BBF-EAFD-E89F-9EE85C4DFBFF}"/>
              </a:ext>
            </a:extLst>
          </p:cNvPr>
          <p:cNvSpPr txBox="1"/>
          <p:nvPr/>
        </p:nvSpPr>
        <p:spPr>
          <a:xfrm>
            <a:off x="303341" y="2364122"/>
            <a:ext cx="2711817" cy="369332"/>
          </a:xfrm>
          <a:prstGeom prst="rect">
            <a:avLst/>
          </a:prstGeom>
          <a:noFill/>
        </p:spPr>
        <p:txBody>
          <a:bodyPr wrap="square" rtlCol="0">
            <a:spAutoFit/>
          </a:bodyPr>
          <a:lstStyle/>
          <a:p>
            <a:pPr>
              <a:spcAft>
                <a:spcPts val="200"/>
              </a:spcAft>
            </a:pPr>
            <a:r>
              <a:rPr lang="en-GB" b="1" dirty="0">
                <a:latin typeface="Arial" panose="020B0604020202020204" pitchFamily="34" charset="0"/>
                <a:ea typeface="Open Sans" panose="020B0606030504020204" pitchFamily="34" charset="0"/>
                <a:cs typeface="Arial" panose="020B0604020202020204" pitchFamily="34" charset="0"/>
              </a:rPr>
              <a:t>Impact</a:t>
            </a:r>
          </a:p>
        </p:txBody>
      </p:sp>
      <p:sp>
        <p:nvSpPr>
          <p:cNvPr id="24" name="TextBox 23">
            <a:extLst>
              <a:ext uri="{FF2B5EF4-FFF2-40B4-BE49-F238E27FC236}">
                <a16:creationId xmlns:a16="http://schemas.microsoft.com/office/drawing/2014/main" id="{6C2DAC5F-FB01-E396-D1DF-B4FF96435FC9}"/>
              </a:ext>
            </a:extLst>
          </p:cNvPr>
          <p:cNvSpPr txBox="1"/>
          <p:nvPr/>
        </p:nvSpPr>
        <p:spPr>
          <a:xfrm>
            <a:off x="4198685" y="2344848"/>
            <a:ext cx="2711817" cy="369332"/>
          </a:xfrm>
          <a:prstGeom prst="rect">
            <a:avLst/>
          </a:prstGeom>
          <a:noFill/>
        </p:spPr>
        <p:txBody>
          <a:bodyPr wrap="square" rtlCol="0">
            <a:spAutoFit/>
          </a:bodyPr>
          <a:lstStyle/>
          <a:p>
            <a:pPr>
              <a:spcAft>
                <a:spcPts val="200"/>
              </a:spcAft>
            </a:pPr>
            <a:r>
              <a:rPr lang="en-GB" b="1" dirty="0">
                <a:latin typeface="Arial" panose="020B0604020202020204" pitchFamily="34" charset="0"/>
                <a:ea typeface="Open Sans" panose="020B0606030504020204" pitchFamily="34" charset="0"/>
                <a:cs typeface="Arial" panose="020B0604020202020204" pitchFamily="34" charset="0"/>
              </a:rPr>
              <a:t>Beneficiaries</a:t>
            </a:r>
          </a:p>
        </p:txBody>
      </p:sp>
      <p:sp>
        <p:nvSpPr>
          <p:cNvPr id="25" name="TextBox 24">
            <a:extLst>
              <a:ext uri="{FF2B5EF4-FFF2-40B4-BE49-F238E27FC236}">
                <a16:creationId xmlns:a16="http://schemas.microsoft.com/office/drawing/2014/main" id="{454017DD-2FC6-8115-8C31-5D2A9D464B37}"/>
              </a:ext>
            </a:extLst>
          </p:cNvPr>
          <p:cNvSpPr txBox="1"/>
          <p:nvPr/>
        </p:nvSpPr>
        <p:spPr>
          <a:xfrm>
            <a:off x="8112317" y="2340034"/>
            <a:ext cx="3089083" cy="369332"/>
          </a:xfrm>
          <a:prstGeom prst="rect">
            <a:avLst/>
          </a:prstGeom>
          <a:noFill/>
        </p:spPr>
        <p:txBody>
          <a:bodyPr wrap="square" rtlCol="0">
            <a:spAutoFit/>
          </a:bodyPr>
          <a:lstStyle/>
          <a:p>
            <a:pPr>
              <a:spcAft>
                <a:spcPts val="200"/>
              </a:spcAft>
            </a:pPr>
            <a:r>
              <a:rPr lang="en-GB" b="1" dirty="0">
                <a:latin typeface="Arial" panose="020B0604020202020204" pitchFamily="34" charset="0"/>
                <a:ea typeface="Open Sans" panose="020B0606030504020204" pitchFamily="34" charset="0"/>
                <a:cs typeface="Arial" panose="020B0604020202020204" pitchFamily="34" charset="0"/>
              </a:rPr>
              <a:t>Evidence</a:t>
            </a:r>
          </a:p>
        </p:txBody>
      </p:sp>
      <p:sp>
        <p:nvSpPr>
          <p:cNvPr id="7" name="TextBox 6">
            <a:extLst>
              <a:ext uri="{FF2B5EF4-FFF2-40B4-BE49-F238E27FC236}">
                <a16:creationId xmlns:a16="http://schemas.microsoft.com/office/drawing/2014/main" id="{0B8D1E8F-95C8-017F-721B-B88C95FFD81C}"/>
              </a:ext>
            </a:extLst>
          </p:cNvPr>
          <p:cNvSpPr txBox="1"/>
          <p:nvPr/>
        </p:nvSpPr>
        <p:spPr>
          <a:xfrm>
            <a:off x="3296792" y="320168"/>
            <a:ext cx="1402208"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Personal</a:t>
            </a:r>
          </a:p>
        </p:txBody>
      </p:sp>
      <p:sp>
        <p:nvSpPr>
          <p:cNvPr id="9" name="TextBox 8">
            <a:extLst>
              <a:ext uri="{FF2B5EF4-FFF2-40B4-BE49-F238E27FC236}">
                <a16:creationId xmlns:a16="http://schemas.microsoft.com/office/drawing/2014/main" id="{4487ADA7-3BDE-219F-A5E4-884C111441AC}"/>
              </a:ext>
            </a:extLst>
          </p:cNvPr>
          <p:cNvSpPr txBox="1"/>
          <p:nvPr/>
        </p:nvSpPr>
        <p:spPr>
          <a:xfrm>
            <a:off x="5227192" y="320168"/>
            <a:ext cx="1402208"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Impact</a:t>
            </a:r>
          </a:p>
        </p:txBody>
      </p:sp>
      <p:sp>
        <p:nvSpPr>
          <p:cNvPr id="10" name="TextBox 9">
            <a:extLst>
              <a:ext uri="{FF2B5EF4-FFF2-40B4-BE49-F238E27FC236}">
                <a16:creationId xmlns:a16="http://schemas.microsoft.com/office/drawing/2014/main" id="{7AD340E5-5476-0196-8C72-8423B08DBC73}"/>
              </a:ext>
            </a:extLst>
          </p:cNvPr>
          <p:cNvSpPr txBox="1"/>
          <p:nvPr/>
        </p:nvSpPr>
        <p:spPr>
          <a:xfrm>
            <a:off x="6840092" y="322200"/>
            <a:ext cx="1402208"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Plan</a:t>
            </a:r>
          </a:p>
        </p:txBody>
      </p:sp>
      <p:sp>
        <p:nvSpPr>
          <p:cNvPr id="2" name="CuadroTexto 407">
            <a:extLst>
              <a:ext uri="{FF2B5EF4-FFF2-40B4-BE49-F238E27FC236}">
                <a16:creationId xmlns:a16="http://schemas.microsoft.com/office/drawing/2014/main" id="{C67F224F-4B78-3948-A718-5ED4F5B654B6}"/>
              </a:ext>
            </a:extLst>
          </p:cNvPr>
          <p:cNvSpPr txBox="1"/>
          <p:nvPr/>
        </p:nvSpPr>
        <p:spPr>
          <a:xfrm>
            <a:off x="484411" y="5075804"/>
            <a:ext cx="260961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SUPPORT</a:t>
            </a:r>
          </a:p>
          <a:p>
            <a:r>
              <a:rPr lang="en-GB" sz="1000" dirty="0">
                <a:latin typeface="Arial" panose="020B0604020202020204" pitchFamily="34" charset="0"/>
                <a:cs typeface="Arial" panose="020B0604020202020204" pitchFamily="34" charset="0"/>
              </a:rPr>
              <a:t>What additional support do you need?</a:t>
            </a:r>
          </a:p>
        </p:txBody>
      </p:sp>
      <p:sp>
        <p:nvSpPr>
          <p:cNvPr id="4" name="CuadroTexto 407">
            <a:extLst>
              <a:ext uri="{FF2B5EF4-FFF2-40B4-BE49-F238E27FC236}">
                <a16:creationId xmlns:a16="http://schemas.microsoft.com/office/drawing/2014/main" id="{249DC355-3BBE-526B-C239-45A4377C1FF9}"/>
              </a:ext>
            </a:extLst>
          </p:cNvPr>
          <p:cNvSpPr txBox="1"/>
          <p:nvPr/>
        </p:nvSpPr>
        <p:spPr>
          <a:xfrm>
            <a:off x="6417125" y="5075804"/>
            <a:ext cx="5561360" cy="1538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USEFUL RESOURCES</a:t>
            </a:r>
          </a:p>
          <a:p>
            <a:endParaRPr lang="en-GB" sz="1200" dirty="0"/>
          </a:p>
          <a:p>
            <a:pPr marL="171450" indent="-171450">
              <a:buFont typeface="Arial" panose="020B0604020202020204" pitchFamily="34" charset="0"/>
              <a:buChar char="•"/>
            </a:pPr>
            <a:r>
              <a:rPr lang="en-GB" sz="1000" dirty="0"/>
              <a:t>REF2021 table of impacts and indicators: </a:t>
            </a:r>
            <a:r>
              <a:rPr lang="en-GB" sz="1000" dirty="0">
                <a:hlinkClick r:id="rId4"/>
              </a:rPr>
              <a:t>https://www.gla.ac.uk/media/Media_811390_smxx.pdf</a:t>
            </a: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r>
              <a:rPr lang="en-GB" sz="1000" dirty="0" err="1"/>
              <a:t>CoSS</a:t>
            </a:r>
            <a:r>
              <a:rPr lang="en-GB" sz="1000" dirty="0"/>
              <a:t> Impact webpages: </a:t>
            </a:r>
            <a:r>
              <a:rPr lang="en-GB" sz="1000" dirty="0">
                <a:hlinkClick r:id="rId5"/>
              </a:rPr>
              <a:t>https://www.gla.ac.uk/colleges/socialsciences/research/researchsupport/impact/</a:t>
            </a: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r>
              <a:rPr lang="en-GB" sz="1000" dirty="0"/>
              <a:t>Impact evidence dashboard (Excel): </a:t>
            </a:r>
            <a:r>
              <a:rPr lang="en-GB" sz="1000" dirty="0">
                <a:hlinkClick r:id="rId6"/>
              </a:rPr>
              <a:t>https://www.gla.ac.uk/media/Media_987276_smxx.xlsx</a:t>
            </a:r>
            <a:endParaRPr lang="en-GB" sz="1000" dirty="0"/>
          </a:p>
          <a:p>
            <a:endParaRPr lang="en-GB" sz="1000" dirty="0"/>
          </a:p>
        </p:txBody>
      </p:sp>
      <p:sp>
        <p:nvSpPr>
          <p:cNvPr id="5" name="CuadroTexto 407">
            <a:extLst>
              <a:ext uri="{FF2B5EF4-FFF2-40B4-BE49-F238E27FC236}">
                <a16:creationId xmlns:a16="http://schemas.microsoft.com/office/drawing/2014/main" id="{51181DBD-2C8B-7BCD-022F-B79307E00291}"/>
              </a:ext>
            </a:extLst>
          </p:cNvPr>
          <p:cNvSpPr txBox="1"/>
          <p:nvPr/>
        </p:nvSpPr>
        <p:spPr>
          <a:xfrm>
            <a:off x="321126" y="2673533"/>
            <a:ext cx="260961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Focus on one impact strand:</a:t>
            </a:r>
          </a:p>
        </p:txBody>
      </p:sp>
      <p:sp>
        <p:nvSpPr>
          <p:cNvPr id="6" name="CuadroTexto 407">
            <a:extLst>
              <a:ext uri="{FF2B5EF4-FFF2-40B4-BE49-F238E27FC236}">
                <a16:creationId xmlns:a16="http://schemas.microsoft.com/office/drawing/2014/main" id="{6B9A7ACD-6B78-52EA-FE17-11F23877BFE8}"/>
              </a:ext>
            </a:extLst>
          </p:cNvPr>
          <p:cNvSpPr txBox="1"/>
          <p:nvPr/>
        </p:nvSpPr>
        <p:spPr>
          <a:xfrm>
            <a:off x="4218212" y="2673533"/>
            <a:ext cx="260961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Select one group of beneficiaries:</a:t>
            </a:r>
          </a:p>
        </p:txBody>
      </p:sp>
      <p:sp>
        <p:nvSpPr>
          <p:cNvPr id="11" name="CuadroTexto 407">
            <a:extLst>
              <a:ext uri="{FF2B5EF4-FFF2-40B4-BE49-F238E27FC236}">
                <a16:creationId xmlns:a16="http://schemas.microsoft.com/office/drawing/2014/main" id="{9A9B84C8-995C-1DA7-84ED-5C18DCAEF1E9}"/>
              </a:ext>
            </a:extLst>
          </p:cNvPr>
          <p:cNvSpPr txBox="1"/>
          <p:nvPr/>
        </p:nvSpPr>
        <p:spPr>
          <a:xfrm>
            <a:off x="8137069" y="2673533"/>
            <a:ext cx="375159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What might appropriate indicators be in this context?</a:t>
            </a:r>
          </a:p>
        </p:txBody>
      </p:sp>
      <p:sp>
        <p:nvSpPr>
          <p:cNvPr id="13" name="CuadroTexto 407">
            <a:extLst>
              <a:ext uri="{FF2B5EF4-FFF2-40B4-BE49-F238E27FC236}">
                <a16:creationId xmlns:a16="http://schemas.microsoft.com/office/drawing/2014/main" id="{80E60897-878C-1B3D-0A56-FE4E637EFB3D}"/>
              </a:ext>
            </a:extLst>
          </p:cNvPr>
          <p:cNvSpPr txBox="1"/>
          <p:nvPr/>
        </p:nvSpPr>
        <p:spPr>
          <a:xfrm>
            <a:off x="8137069" y="4676505"/>
            <a:ext cx="3751590" cy="2496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7000"/>
              </a:lnSpc>
              <a:spcAft>
                <a:spcPts val="800"/>
              </a:spcAft>
            </a:pPr>
            <a:r>
              <a:rPr lang="en-GB" sz="1000" i="1" dirty="0">
                <a:solidFill>
                  <a:schemeClr val="bg1"/>
                </a:solidFill>
                <a:effectLst/>
                <a:latin typeface="Arial" panose="020B0604020202020204" pitchFamily="34" charset="0"/>
                <a:ea typeface="DengXian" panose="02010600030101010101" pitchFamily="2" charset="-122"/>
                <a:cs typeface="Arial" panose="020B0604020202020204" pitchFamily="34" charset="0"/>
              </a:rPr>
              <a:t>*each impact strand will require its own, unique evidence</a:t>
            </a:r>
            <a:endParaRPr lang="en-GB" sz="10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518126623"/>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283</Words>
  <Application>Microsoft Office PowerPoint</Application>
  <PresentationFormat>Widescreen</PresentationFormat>
  <Paragraphs>46</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MV Boli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Thomson</dc:creator>
  <cp:lastModifiedBy>Lewis Thomson</cp:lastModifiedBy>
  <cp:revision>2</cp:revision>
  <dcterms:created xsi:type="dcterms:W3CDTF">2023-07-19T10:27:11Z</dcterms:created>
  <dcterms:modified xsi:type="dcterms:W3CDTF">2023-07-21T15:16:48Z</dcterms:modified>
</cp:coreProperties>
</file>