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256" r:id="rId2"/>
    <p:sldId id="288" r:id="rId3"/>
    <p:sldId id="257" r:id="rId4"/>
    <p:sldId id="258" r:id="rId5"/>
    <p:sldId id="269" r:id="rId6"/>
    <p:sldId id="259" r:id="rId7"/>
    <p:sldId id="270" r:id="rId8"/>
    <p:sldId id="262" r:id="rId9"/>
    <p:sldId id="271" r:id="rId10"/>
    <p:sldId id="286" r:id="rId11"/>
    <p:sldId id="281" r:id="rId12"/>
    <p:sldId id="261" r:id="rId13"/>
    <p:sldId id="275" r:id="rId14"/>
    <p:sldId id="278" r:id="rId15"/>
    <p:sldId id="263" r:id="rId16"/>
    <p:sldId id="279" r:id="rId17"/>
    <p:sldId id="260" r:id="rId18"/>
    <p:sldId id="274" r:id="rId19"/>
    <p:sldId id="283" r:id="rId20"/>
    <p:sldId id="284" r:id="rId21"/>
    <p:sldId id="280" r:id="rId22"/>
    <p:sldId id="272" r:id="rId23"/>
    <p:sldId id="266" r:id="rId24"/>
    <p:sldId id="277" r:id="rId25"/>
    <p:sldId id="282" r:id="rId26"/>
    <p:sldId id="273" r:id="rId27"/>
    <p:sldId id="276" r:id="rId28"/>
    <p:sldId id="285" r:id="rId29"/>
    <p:sldId id="287"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24F7EF-AF20-417B-A937-CF377893A6FA}" v="4671" dt="2023-06-06T18:29:07.1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72" autoAdjust="0"/>
    <p:restoredTop sz="87119" autoAdjust="0"/>
  </p:normalViewPr>
  <p:slideViewPr>
    <p:cSldViewPr snapToGrid="0">
      <p:cViewPr varScale="1">
        <p:scale>
          <a:sx n="99" d="100"/>
          <a:sy n="99" d="100"/>
        </p:scale>
        <p:origin x="57" y="96"/>
      </p:cViewPr>
      <p:guideLst/>
    </p:cSldViewPr>
  </p:slideViewPr>
  <p:notesTextViewPr>
    <p:cViewPr>
      <p:scale>
        <a:sx n="1" d="1"/>
        <a:sy n="1" d="1"/>
      </p:scale>
      <p:origin x="0" y="0"/>
    </p:cViewPr>
  </p:notesTextViewPr>
  <p:sorterViewPr>
    <p:cViewPr>
      <p:scale>
        <a:sx n="100" d="100"/>
        <a:sy n="100" d="100"/>
      </p:scale>
      <p:origin x="0" y="-306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uel Skipsey" userId="eb0be619-36ae-408d-8ec7-be722b52129b" providerId="ADAL" clId="{7B24F7EF-AF20-417B-A937-CF377893A6FA}"/>
    <pc:docChg chg="modSld">
      <pc:chgData name="Samuel Skipsey" userId="eb0be619-36ae-408d-8ec7-be722b52129b" providerId="ADAL" clId="{7B24F7EF-AF20-417B-A937-CF377893A6FA}" dt="2023-06-06T18:57:21.688" v="6638" actId="13244"/>
      <pc:docMkLst>
        <pc:docMk/>
      </pc:docMkLst>
      <pc:sldChg chg="modSp mod">
        <pc:chgData name="Samuel Skipsey" userId="eb0be619-36ae-408d-8ec7-be722b52129b" providerId="ADAL" clId="{7B24F7EF-AF20-417B-A937-CF377893A6FA}" dt="2023-06-06T18:57:21.688" v="6638" actId="13244"/>
        <pc:sldMkLst>
          <pc:docMk/>
          <pc:sldMk cId="3191031247" sldId="260"/>
        </pc:sldMkLst>
        <pc:picChg chg="mod ord">
          <ac:chgData name="Samuel Skipsey" userId="eb0be619-36ae-408d-8ec7-be722b52129b" providerId="ADAL" clId="{7B24F7EF-AF20-417B-A937-CF377893A6FA}" dt="2023-06-06T18:57:21.688" v="6638" actId="13244"/>
          <ac:picMkLst>
            <pc:docMk/>
            <pc:sldMk cId="3191031247" sldId="260"/>
            <ac:picMk id="5" creationId="{94BE4E56-D72B-C3D8-BFF2-11F0E8E05DE1}"/>
          </ac:picMkLst>
        </pc:picChg>
      </pc:sldChg>
      <pc:sldChg chg="modSp mod">
        <pc:chgData name="Samuel Skipsey" userId="eb0be619-36ae-408d-8ec7-be722b52129b" providerId="ADAL" clId="{7B24F7EF-AF20-417B-A937-CF377893A6FA}" dt="2023-06-06T18:51:13.898" v="4166" actId="962"/>
        <pc:sldMkLst>
          <pc:docMk/>
          <pc:sldMk cId="3086554031" sldId="272"/>
        </pc:sldMkLst>
        <pc:picChg chg="mod">
          <ac:chgData name="Samuel Skipsey" userId="eb0be619-36ae-408d-8ec7-be722b52129b" providerId="ADAL" clId="{7B24F7EF-AF20-417B-A937-CF377893A6FA}" dt="2023-06-06T18:51:13.898" v="4166" actId="962"/>
          <ac:picMkLst>
            <pc:docMk/>
            <pc:sldMk cId="3086554031" sldId="272"/>
            <ac:picMk id="5" creationId="{9D5902E1-FD62-7F34-0639-8FB4BD9AA341}"/>
          </ac:picMkLst>
        </pc:picChg>
      </pc:sldChg>
      <pc:sldChg chg="modSp mod">
        <pc:chgData name="Samuel Skipsey" userId="eb0be619-36ae-408d-8ec7-be722b52129b" providerId="ADAL" clId="{7B24F7EF-AF20-417B-A937-CF377893A6FA}" dt="2023-06-06T18:47:51.356" v="2843" actId="962"/>
        <pc:sldMkLst>
          <pc:docMk/>
          <pc:sldMk cId="2546419327" sldId="274"/>
        </pc:sldMkLst>
        <pc:grpChg chg="mod">
          <ac:chgData name="Samuel Skipsey" userId="eb0be619-36ae-408d-8ec7-be722b52129b" providerId="ADAL" clId="{7B24F7EF-AF20-417B-A937-CF377893A6FA}" dt="2023-06-06T18:46:43.878" v="2177" actId="962"/>
          <ac:grpSpMkLst>
            <pc:docMk/>
            <pc:sldMk cId="2546419327" sldId="274"/>
            <ac:grpSpMk id="12" creationId="{E3ED7E7C-281A-F676-BB27-9E7E05024547}"/>
          </ac:grpSpMkLst>
        </pc:grpChg>
        <pc:picChg chg="mod">
          <ac:chgData name="Samuel Skipsey" userId="eb0be619-36ae-408d-8ec7-be722b52129b" providerId="ADAL" clId="{7B24F7EF-AF20-417B-A937-CF377893A6FA}" dt="2023-06-06T18:45:53.998" v="1726" actId="962"/>
          <ac:picMkLst>
            <pc:docMk/>
            <pc:sldMk cId="2546419327" sldId="274"/>
            <ac:picMk id="5" creationId="{E5B9F936-BCEC-DB11-A700-132F003BDB75}"/>
          </ac:picMkLst>
        </pc:picChg>
        <pc:picChg chg="mod">
          <ac:chgData name="Samuel Skipsey" userId="eb0be619-36ae-408d-8ec7-be722b52129b" providerId="ADAL" clId="{7B24F7EF-AF20-417B-A937-CF377893A6FA}" dt="2023-06-06T18:47:51.356" v="2843" actId="962"/>
          <ac:picMkLst>
            <pc:docMk/>
            <pc:sldMk cId="2546419327" sldId="274"/>
            <ac:picMk id="14" creationId="{3468BCDA-662E-DF9E-E71F-2D75F1D7C0A5}"/>
          </ac:picMkLst>
        </pc:picChg>
      </pc:sldChg>
      <pc:sldChg chg="modSp mod">
        <pc:chgData name="Samuel Skipsey" userId="eb0be619-36ae-408d-8ec7-be722b52129b" providerId="ADAL" clId="{7B24F7EF-AF20-417B-A937-CF377893A6FA}" dt="2023-06-06T18:43:40.777" v="837" actId="962"/>
        <pc:sldMkLst>
          <pc:docMk/>
          <pc:sldMk cId="490383013" sldId="278"/>
        </pc:sldMkLst>
        <pc:picChg chg="mod">
          <ac:chgData name="Samuel Skipsey" userId="eb0be619-36ae-408d-8ec7-be722b52129b" providerId="ADAL" clId="{7B24F7EF-AF20-417B-A937-CF377893A6FA}" dt="2023-06-06T18:43:40.777" v="837" actId="962"/>
          <ac:picMkLst>
            <pc:docMk/>
            <pc:sldMk cId="490383013" sldId="278"/>
            <ac:picMk id="6" creationId="{771B1F78-6CD9-A1F0-0B3B-050019AC0C36}"/>
          </ac:picMkLst>
        </pc:picChg>
      </pc:sldChg>
      <pc:sldChg chg="modSp mod">
        <pc:chgData name="Samuel Skipsey" userId="eb0be619-36ae-408d-8ec7-be722b52129b" providerId="ADAL" clId="{7B24F7EF-AF20-417B-A937-CF377893A6FA}" dt="2023-06-06T18:56:51.139" v="6637" actId="962"/>
        <pc:sldMkLst>
          <pc:docMk/>
          <pc:sldMk cId="3113692767" sldId="282"/>
        </pc:sldMkLst>
        <pc:grpChg chg="mod">
          <ac:chgData name="Samuel Skipsey" userId="eb0be619-36ae-408d-8ec7-be722b52129b" providerId="ADAL" clId="{7B24F7EF-AF20-417B-A937-CF377893A6FA}" dt="2023-06-06T18:56:51.139" v="6637" actId="962"/>
          <ac:grpSpMkLst>
            <pc:docMk/>
            <pc:sldMk cId="3113692767" sldId="282"/>
            <ac:grpSpMk id="8" creationId="{9C55285F-9EAB-D7B7-C5CD-C74717F5079E}"/>
          </ac:grpSpMkLst>
        </pc:grpChg>
        <pc:picChg chg="mod">
          <ac:chgData name="Samuel Skipsey" userId="eb0be619-36ae-408d-8ec7-be722b52129b" providerId="ADAL" clId="{7B24F7EF-AF20-417B-A937-CF377893A6FA}" dt="2023-06-06T18:55:09.580" v="5908" actId="962"/>
          <ac:picMkLst>
            <pc:docMk/>
            <pc:sldMk cId="3113692767" sldId="282"/>
            <ac:picMk id="10" creationId="{FEC1F793-D5FA-05D5-1DB4-21D12494DFE9}"/>
          </ac:picMkLst>
        </pc:picChg>
      </pc:sldChg>
      <pc:sldChg chg="modSp mod">
        <pc:chgData name="Samuel Skipsey" userId="eb0be619-36ae-408d-8ec7-be722b52129b" providerId="ADAL" clId="{7B24F7EF-AF20-417B-A937-CF377893A6FA}" dt="2023-06-06T18:50:05.679" v="3656" actId="962"/>
        <pc:sldMkLst>
          <pc:docMk/>
          <pc:sldMk cId="3230265899" sldId="283"/>
        </pc:sldMkLst>
        <pc:picChg chg="mod">
          <ac:chgData name="Samuel Skipsey" userId="eb0be619-36ae-408d-8ec7-be722b52129b" providerId="ADAL" clId="{7B24F7EF-AF20-417B-A937-CF377893A6FA}" dt="2023-06-06T18:50:05.679" v="3656" actId="962"/>
          <ac:picMkLst>
            <pc:docMk/>
            <pc:sldMk cId="3230265899" sldId="283"/>
            <ac:picMk id="5" creationId="{856D44EB-0466-08E8-1913-C4702AF98DFB}"/>
          </ac:picMkLst>
        </pc:picChg>
        <pc:picChg chg="mod">
          <ac:chgData name="Samuel Skipsey" userId="eb0be619-36ae-408d-8ec7-be722b52129b" providerId="ADAL" clId="{7B24F7EF-AF20-417B-A937-CF377893A6FA}" dt="2023-06-06T18:49:25.533" v="3398" actId="962"/>
          <ac:picMkLst>
            <pc:docMk/>
            <pc:sldMk cId="3230265899" sldId="283"/>
            <ac:picMk id="7" creationId="{B9B6422F-ECCE-C6D6-D0D3-FE235DAB2BD5}"/>
          </ac:picMkLst>
        </pc:picChg>
        <pc:picChg chg="mod">
          <ac:chgData name="Samuel Skipsey" userId="eb0be619-36ae-408d-8ec7-be722b52129b" providerId="ADAL" clId="{7B24F7EF-AF20-417B-A937-CF377893A6FA}" dt="2023-06-06T18:48:42.741" v="3078" actId="962"/>
          <ac:picMkLst>
            <pc:docMk/>
            <pc:sldMk cId="3230265899" sldId="283"/>
            <ac:picMk id="9" creationId="{5F038AA1-9DBB-64C3-2CFD-22CB474B0CF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A3FAC9-81E2-45F7-8028-E26CEF5A9386}" type="datetimeFigureOut">
              <a:rPr lang="en-GB" smtClean="0"/>
              <a:t>06/06/2023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CD16D5-CB9B-4EE9-B0DC-15E3AED15CEF}" type="slidenum">
              <a:rPr lang="en-GB" smtClean="0"/>
              <a:t>‹#›</a:t>
            </a:fld>
            <a:endParaRPr lang="en-GB"/>
          </a:p>
        </p:txBody>
      </p:sp>
    </p:spTree>
    <p:extLst>
      <p:ext uri="{BB962C8B-B14F-4D97-AF65-F5344CB8AC3E}">
        <p14:creationId xmlns:p14="http://schemas.microsoft.com/office/powerpoint/2010/main" val="648180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“Englishman, Scotsman, Irishman” jokes are a thing because of the British colonial attitude to the Irish, which still survive today.</a:t>
            </a:r>
          </a:p>
        </p:txBody>
      </p:sp>
      <p:sp>
        <p:nvSpPr>
          <p:cNvPr id="4" name="Slide Number Placeholder 3"/>
          <p:cNvSpPr>
            <a:spLocks noGrp="1"/>
          </p:cNvSpPr>
          <p:nvPr>
            <p:ph type="sldNum" sz="quarter" idx="5"/>
          </p:nvPr>
        </p:nvSpPr>
        <p:spPr/>
        <p:txBody>
          <a:bodyPr/>
          <a:lstStyle/>
          <a:p>
            <a:fld id="{ABCD16D5-CB9B-4EE9-B0DC-15E3AED15CEF}" type="slidenum">
              <a:rPr lang="en-GB" smtClean="0"/>
              <a:t>4</a:t>
            </a:fld>
            <a:endParaRPr lang="en-GB"/>
          </a:p>
        </p:txBody>
      </p:sp>
    </p:spTree>
    <p:extLst>
      <p:ext uri="{BB962C8B-B14F-4D97-AF65-F5344CB8AC3E}">
        <p14:creationId xmlns:p14="http://schemas.microsoft.com/office/powerpoint/2010/main" val="41840900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an example, this is a slide from a talk I gave to </a:t>
            </a:r>
            <a:r>
              <a:rPr lang="en-GB" dirty="0" err="1"/>
              <a:t>PhysSoc</a:t>
            </a:r>
            <a:r>
              <a:rPr lang="en-GB" dirty="0"/>
              <a:t> last year, showing places where astronomy was developed across the world, with samples of the written records where they exist.</a:t>
            </a:r>
          </a:p>
          <a:p>
            <a:endParaRPr lang="en-GB" dirty="0"/>
          </a:p>
          <a:p>
            <a:r>
              <a:rPr lang="en-US" dirty="0"/>
              <a:t>Ptolemy's Syntaxis Mathematica ("Almagest")</a:t>
            </a:r>
          </a:p>
          <a:p>
            <a:r>
              <a:rPr lang="en-GB" dirty="0">
                <a:solidFill>
                  <a:srgbClr val="202122"/>
                </a:solidFill>
                <a:latin typeface="Arial" panose="020B0604020202020204" pitchFamily="34" charset="0"/>
              </a:rPr>
              <a:t>Kitab </a:t>
            </a:r>
            <a:r>
              <a:rPr lang="en-GB" dirty="0" err="1">
                <a:solidFill>
                  <a:srgbClr val="202122"/>
                </a:solidFill>
                <a:latin typeface="Arial" panose="020B0604020202020204" pitchFamily="34" charset="0"/>
              </a:rPr>
              <a:t>Suwar</a:t>
            </a:r>
            <a:r>
              <a:rPr lang="en-GB" dirty="0">
                <a:solidFill>
                  <a:srgbClr val="202122"/>
                </a:solidFill>
                <a:latin typeface="Arial" panose="020B0604020202020204" pitchFamily="34" charset="0"/>
              </a:rPr>
              <a:t> al-</a:t>
            </a:r>
            <a:r>
              <a:rPr lang="en-GB" dirty="0" err="1">
                <a:solidFill>
                  <a:srgbClr val="202122"/>
                </a:solidFill>
                <a:latin typeface="Arial" panose="020B0604020202020204" pitchFamily="34" charset="0"/>
              </a:rPr>
              <a:t>Kawakib</a:t>
            </a:r>
            <a:r>
              <a:rPr lang="en-GB" dirty="0">
                <a:solidFill>
                  <a:srgbClr val="202122"/>
                </a:solidFill>
                <a:latin typeface="Arial" panose="020B0604020202020204" pitchFamily="34" charset="0"/>
              </a:rPr>
              <a:t>   by al-Rahman ibn Umar </a:t>
            </a:r>
          </a:p>
          <a:p>
            <a:r>
              <a:rPr lang="en-GB" dirty="0">
                <a:solidFill>
                  <a:srgbClr val="202122"/>
                </a:solidFill>
                <a:latin typeface="Arial" panose="020B0604020202020204" pitchFamily="34" charset="0"/>
              </a:rPr>
              <a:t>Star Atlas by </a:t>
            </a:r>
            <a:r>
              <a:rPr lang="en-GB" dirty="0" err="1">
                <a:solidFill>
                  <a:srgbClr val="202122"/>
                </a:solidFill>
                <a:latin typeface="Arial" panose="020B0604020202020204" pitchFamily="34" charset="0"/>
              </a:rPr>
              <a:t>Su</a:t>
            </a:r>
            <a:r>
              <a:rPr lang="en-GB" dirty="0">
                <a:solidFill>
                  <a:srgbClr val="202122"/>
                </a:solidFill>
                <a:latin typeface="Arial" panose="020B0604020202020204" pitchFamily="34" charset="0"/>
              </a:rPr>
              <a:t> Song</a:t>
            </a:r>
          </a:p>
          <a:p>
            <a:r>
              <a:rPr lang="en-GB" dirty="0">
                <a:solidFill>
                  <a:srgbClr val="202122"/>
                </a:solidFill>
                <a:latin typeface="Arial" panose="020B0604020202020204" pitchFamily="34" charset="0"/>
              </a:rPr>
              <a:t>Astronomical tables from the Dresden Codex</a:t>
            </a:r>
          </a:p>
          <a:p>
            <a:r>
              <a:rPr lang="en-GB" dirty="0">
                <a:solidFill>
                  <a:srgbClr val="202122"/>
                </a:solidFill>
                <a:latin typeface="Arial" panose="020B0604020202020204" pitchFamily="34" charset="0"/>
              </a:rPr>
              <a:t>Star tables from the Timbuktu Manuscripts project (Mali Empire era)</a:t>
            </a:r>
          </a:p>
          <a:p>
            <a:endParaRPr lang="en-GB" dirty="0"/>
          </a:p>
        </p:txBody>
      </p:sp>
      <p:sp>
        <p:nvSpPr>
          <p:cNvPr id="4" name="Slide Number Placeholder 3"/>
          <p:cNvSpPr>
            <a:spLocks noGrp="1"/>
          </p:cNvSpPr>
          <p:nvPr>
            <p:ph type="sldNum" sz="quarter" idx="5"/>
          </p:nvPr>
        </p:nvSpPr>
        <p:spPr/>
        <p:txBody>
          <a:bodyPr/>
          <a:lstStyle/>
          <a:p>
            <a:fld id="{ABCD16D5-CB9B-4EE9-B0DC-15E3AED15CEF}" type="slidenum">
              <a:rPr lang="en-GB" smtClean="0"/>
              <a:t>14</a:t>
            </a:fld>
            <a:endParaRPr lang="en-GB"/>
          </a:p>
        </p:txBody>
      </p:sp>
    </p:spTree>
    <p:extLst>
      <p:ext uri="{BB962C8B-B14F-4D97-AF65-F5344CB8AC3E}">
        <p14:creationId xmlns:p14="http://schemas.microsoft.com/office/powerpoint/2010/main" val="36680189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example, although I’m not sure if it’s taught any more, the traditional Chinese model of rhetoric </a:t>
            </a:r>
            <a:r>
              <a:rPr lang="ja-JP" altLang="en-US" dirty="0"/>
              <a:t>起承转合</a:t>
            </a:r>
            <a:r>
              <a:rPr lang="en-GB" altLang="ja-JP" dirty="0"/>
              <a:t>, known in English as “</a:t>
            </a:r>
            <a:r>
              <a:rPr lang="en-US" altLang="ja-JP" dirty="0"/>
              <a:t>Kishōtenketsu</a:t>
            </a:r>
            <a:r>
              <a:rPr lang="en-GB" altLang="ja-JP" dirty="0"/>
              <a:t>” from the Japanese name for it, (“start”, “develop”, “twist”, “conclude”) builds up from an introduction describing the problem, but includes the “twist” (sometimes one or more analogical or metaphorically related scenarios, used to contrast/enhance the main topic) before the conclusion.  </a:t>
            </a:r>
            <a:endParaRPr lang="en-GB" dirty="0"/>
          </a:p>
          <a:p>
            <a:r>
              <a:rPr lang="en-GB" dirty="0"/>
              <a:t>There’s a trade-off here – is part of the “value” of a science degree being taught to argue in the “right way” to fit into the “culture of Science”? </a:t>
            </a:r>
          </a:p>
        </p:txBody>
      </p:sp>
      <p:sp>
        <p:nvSpPr>
          <p:cNvPr id="4" name="Slide Number Placeholder 3"/>
          <p:cNvSpPr>
            <a:spLocks noGrp="1"/>
          </p:cNvSpPr>
          <p:nvPr>
            <p:ph type="sldNum" sz="quarter" idx="5"/>
          </p:nvPr>
        </p:nvSpPr>
        <p:spPr/>
        <p:txBody>
          <a:bodyPr/>
          <a:lstStyle/>
          <a:p>
            <a:fld id="{ABCD16D5-CB9B-4EE9-B0DC-15E3AED15CEF}" type="slidenum">
              <a:rPr lang="en-GB" smtClean="0"/>
              <a:t>15</a:t>
            </a:fld>
            <a:endParaRPr lang="en-GB"/>
          </a:p>
        </p:txBody>
      </p:sp>
    </p:spTree>
    <p:extLst>
      <p:ext uri="{BB962C8B-B14F-4D97-AF65-F5344CB8AC3E}">
        <p14:creationId xmlns:p14="http://schemas.microsoft.com/office/powerpoint/2010/main" val="1142882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 should be noted that, at least as far as “building stuff in the USA on indigenous land”, there are similar historic issues with other Big Science projects.</a:t>
            </a:r>
          </a:p>
          <a:p>
            <a:endParaRPr lang="en-GB" dirty="0"/>
          </a:p>
          <a:p>
            <a:r>
              <a:rPr lang="en-GB" dirty="0"/>
              <a:t>And this is not to say that “all Astronomers are evil if they use data from these telescopes / are in these consortia”! The point is that we should at least *think* about aspects other than “the science” when we decide on a course of action.</a:t>
            </a:r>
          </a:p>
        </p:txBody>
      </p:sp>
      <p:sp>
        <p:nvSpPr>
          <p:cNvPr id="4" name="Slide Number Placeholder 3"/>
          <p:cNvSpPr>
            <a:spLocks noGrp="1"/>
          </p:cNvSpPr>
          <p:nvPr>
            <p:ph type="sldNum" sz="quarter" idx="5"/>
          </p:nvPr>
        </p:nvSpPr>
        <p:spPr/>
        <p:txBody>
          <a:bodyPr/>
          <a:lstStyle/>
          <a:p>
            <a:fld id="{ABCD16D5-CB9B-4EE9-B0DC-15E3AED15CEF}" type="slidenum">
              <a:rPr lang="en-GB" smtClean="0"/>
              <a:t>17</a:t>
            </a:fld>
            <a:endParaRPr lang="en-GB"/>
          </a:p>
        </p:txBody>
      </p:sp>
    </p:spTree>
    <p:extLst>
      <p:ext uri="{BB962C8B-B14F-4D97-AF65-F5344CB8AC3E}">
        <p14:creationId xmlns:p14="http://schemas.microsoft.com/office/powerpoint/2010/main" val="2033557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can talk a bit about how much the “land declarations” help – at least they recognise that there are indigenous peoples, although you can easily make a land declaration without actually changing your behaviour at all.</a:t>
            </a:r>
          </a:p>
        </p:txBody>
      </p:sp>
      <p:sp>
        <p:nvSpPr>
          <p:cNvPr id="4" name="Slide Number Placeholder 3"/>
          <p:cNvSpPr>
            <a:spLocks noGrp="1"/>
          </p:cNvSpPr>
          <p:nvPr>
            <p:ph type="sldNum" sz="quarter" idx="5"/>
          </p:nvPr>
        </p:nvSpPr>
        <p:spPr/>
        <p:txBody>
          <a:bodyPr/>
          <a:lstStyle/>
          <a:p>
            <a:fld id="{ABCD16D5-CB9B-4EE9-B0DC-15E3AED15CEF}" type="slidenum">
              <a:rPr lang="en-GB" smtClean="0"/>
              <a:t>18</a:t>
            </a:fld>
            <a:endParaRPr lang="en-GB"/>
          </a:p>
        </p:txBody>
      </p:sp>
    </p:spTree>
    <p:extLst>
      <p:ext uri="{BB962C8B-B14F-4D97-AF65-F5344CB8AC3E}">
        <p14:creationId xmlns:p14="http://schemas.microsoft.com/office/powerpoint/2010/main" val="7477100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There’s that phrase “a credit to their race”, which goes along with “a credit to her sex”. Also, the racial/colonial construct for India was always “clever people whose civilisation just needs a guiding hand from the British culture”, rather than the position in colonised Africa or the Americas.</a:t>
            </a:r>
          </a:p>
          <a:p>
            <a:endParaRPr lang="en-GB" dirty="0"/>
          </a:p>
          <a:p>
            <a:r>
              <a:rPr lang="en-GB" dirty="0"/>
              <a:t>In fact, Raman seems to have been generally a proponent of Indian independence – and spent a lot of effort trying to improve research in India (and disliking the Royal Society for inviting him as a “British subject”)</a:t>
            </a:r>
          </a:p>
        </p:txBody>
      </p:sp>
      <p:sp>
        <p:nvSpPr>
          <p:cNvPr id="4" name="Slide Number Placeholder 3"/>
          <p:cNvSpPr>
            <a:spLocks noGrp="1"/>
          </p:cNvSpPr>
          <p:nvPr>
            <p:ph type="sldNum" sz="quarter" idx="5"/>
          </p:nvPr>
        </p:nvSpPr>
        <p:spPr/>
        <p:txBody>
          <a:bodyPr/>
          <a:lstStyle/>
          <a:p>
            <a:fld id="{ABCD16D5-CB9B-4EE9-B0DC-15E3AED15CEF}" type="slidenum">
              <a:rPr lang="en-GB" smtClean="0"/>
              <a:t>19</a:t>
            </a:fld>
            <a:endParaRPr lang="en-GB"/>
          </a:p>
        </p:txBody>
      </p:sp>
    </p:spTree>
    <p:extLst>
      <p:ext uri="{BB962C8B-B14F-4D97-AF65-F5344CB8AC3E}">
        <p14:creationId xmlns:p14="http://schemas.microsoft.com/office/powerpoint/2010/main" val="36935864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There’s this tension in that we still teach students to “pass exams” + require them to recall knowledge, but actual science advances by critiquing “facts”… </a:t>
            </a:r>
          </a:p>
        </p:txBody>
      </p:sp>
      <p:sp>
        <p:nvSpPr>
          <p:cNvPr id="4" name="Slide Number Placeholder 3"/>
          <p:cNvSpPr>
            <a:spLocks noGrp="1"/>
          </p:cNvSpPr>
          <p:nvPr>
            <p:ph type="sldNum" sz="quarter" idx="5"/>
          </p:nvPr>
        </p:nvSpPr>
        <p:spPr/>
        <p:txBody>
          <a:bodyPr/>
          <a:lstStyle/>
          <a:p>
            <a:fld id="{ABCD16D5-CB9B-4EE9-B0DC-15E3AED15CEF}" type="slidenum">
              <a:rPr lang="en-GB" smtClean="0"/>
              <a:t>21</a:t>
            </a:fld>
            <a:endParaRPr lang="en-GB"/>
          </a:p>
        </p:txBody>
      </p:sp>
    </p:spTree>
    <p:extLst>
      <p:ext uri="{BB962C8B-B14F-4D97-AF65-F5344CB8AC3E}">
        <p14:creationId xmlns:p14="http://schemas.microsoft.com/office/powerpoint/2010/main" val="19238682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they are changed by mostly subject experts deciding what they value most for new experts in their field to know. (As Max Planck once noted </a:t>
            </a:r>
            <a:r>
              <a:rPr lang="en-GB" b="0" i="0" dirty="0">
                <a:solidFill>
                  <a:srgbClr val="050505"/>
                </a:solidFill>
                <a:effectLst/>
                <a:latin typeface="MessinaSans"/>
              </a:rPr>
              <a:t>“A great scientific truth does not triumph by convincing its opponents and making them see the light, but rather because its opponents eventually die, and a new generation grows up that is familiar with it”, but this is true of other beliefs and practices as well.)</a:t>
            </a:r>
            <a:endParaRPr lang="en-GB" dirty="0"/>
          </a:p>
        </p:txBody>
      </p:sp>
      <p:sp>
        <p:nvSpPr>
          <p:cNvPr id="4" name="Slide Number Placeholder 3"/>
          <p:cNvSpPr>
            <a:spLocks noGrp="1"/>
          </p:cNvSpPr>
          <p:nvPr>
            <p:ph type="sldNum" sz="quarter" idx="5"/>
          </p:nvPr>
        </p:nvSpPr>
        <p:spPr/>
        <p:txBody>
          <a:bodyPr/>
          <a:lstStyle/>
          <a:p>
            <a:fld id="{ABCD16D5-CB9B-4EE9-B0DC-15E3AED15CEF}" type="slidenum">
              <a:rPr lang="en-GB" smtClean="0"/>
              <a:t>23</a:t>
            </a:fld>
            <a:endParaRPr lang="en-GB"/>
          </a:p>
        </p:txBody>
      </p:sp>
    </p:spTree>
    <p:extLst>
      <p:ext uri="{BB962C8B-B14F-4D97-AF65-F5344CB8AC3E}">
        <p14:creationId xmlns:p14="http://schemas.microsoft.com/office/powerpoint/2010/main" val="23978650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Whilst “getting students to talk more in labs” hasn’t been universally successful, “making time for students to talk through problems” is absolutely helpful to those students who choose to engage in the process. </a:t>
            </a:r>
          </a:p>
          <a:p>
            <a:endParaRPr lang="en-GB" dirty="0"/>
          </a:p>
          <a:p>
            <a:r>
              <a:rPr lang="en-GB" dirty="0"/>
              <a:t>I’ve also given an invited talk to the student </a:t>
            </a:r>
            <a:r>
              <a:rPr lang="en-GB" dirty="0" err="1"/>
              <a:t>PhysSoc</a:t>
            </a:r>
            <a:r>
              <a:rPr lang="en-GB" dirty="0"/>
              <a:t> on “Computing and Physics”, which spent some time on the “history of computing and mathematics” with an international slant. (and covered some context for *why* a lot of this stuff was funded in the first place…  Artillery, Naval power, “The Atomic Bomb” and so on.</a:t>
            </a:r>
          </a:p>
        </p:txBody>
      </p:sp>
      <p:sp>
        <p:nvSpPr>
          <p:cNvPr id="4" name="Slide Number Placeholder 3"/>
          <p:cNvSpPr>
            <a:spLocks noGrp="1"/>
          </p:cNvSpPr>
          <p:nvPr>
            <p:ph type="sldNum" sz="quarter" idx="5"/>
          </p:nvPr>
        </p:nvSpPr>
        <p:spPr/>
        <p:txBody>
          <a:bodyPr/>
          <a:lstStyle/>
          <a:p>
            <a:fld id="{ABCD16D5-CB9B-4EE9-B0DC-15E3AED15CEF}" type="slidenum">
              <a:rPr lang="en-GB" smtClean="0"/>
              <a:t>25</a:t>
            </a:fld>
            <a:endParaRPr lang="en-GB"/>
          </a:p>
        </p:txBody>
      </p:sp>
    </p:spTree>
    <p:extLst>
      <p:ext uri="{BB962C8B-B14F-4D97-AF65-F5344CB8AC3E}">
        <p14:creationId xmlns:p14="http://schemas.microsoft.com/office/powerpoint/2010/main" val="27117426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fact, quite a lot of “numerical methods” has its roots in techniques that are old enough that we’re not sure exactly who invented them (or how many times they were reinvented).</a:t>
            </a:r>
          </a:p>
        </p:txBody>
      </p:sp>
      <p:sp>
        <p:nvSpPr>
          <p:cNvPr id="4" name="Slide Number Placeholder 3"/>
          <p:cNvSpPr>
            <a:spLocks noGrp="1"/>
          </p:cNvSpPr>
          <p:nvPr>
            <p:ph type="sldNum" sz="quarter" idx="5"/>
          </p:nvPr>
        </p:nvSpPr>
        <p:spPr/>
        <p:txBody>
          <a:bodyPr/>
          <a:lstStyle/>
          <a:p>
            <a:fld id="{ABCD16D5-CB9B-4EE9-B0DC-15E3AED15CEF}" type="slidenum">
              <a:rPr lang="en-GB" smtClean="0"/>
              <a:t>26</a:t>
            </a:fld>
            <a:endParaRPr lang="en-GB"/>
          </a:p>
        </p:txBody>
      </p:sp>
    </p:spTree>
    <p:extLst>
      <p:ext uri="{BB962C8B-B14F-4D97-AF65-F5344CB8AC3E}">
        <p14:creationId xmlns:p14="http://schemas.microsoft.com/office/powerpoint/2010/main" val="21758626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first point here is mostly one of consistency – but consistency is not itself unimportant, students do notice these things… </a:t>
            </a:r>
          </a:p>
        </p:txBody>
      </p:sp>
      <p:sp>
        <p:nvSpPr>
          <p:cNvPr id="4" name="Slide Number Placeholder 3"/>
          <p:cNvSpPr>
            <a:spLocks noGrp="1"/>
          </p:cNvSpPr>
          <p:nvPr>
            <p:ph type="sldNum" sz="quarter" idx="5"/>
          </p:nvPr>
        </p:nvSpPr>
        <p:spPr/>
        <p:txBody>
          <a:bodyPr/>
          <a:lstStyle/>
          <a:p>
            <a:fld id="{ABCD16D5-CB9B-4EE9-B0DC-15E3AED15CEF}" type="slidenum">
              <a:rPr lang="en-GB" smtClean="0"/>
              <a:t>27</a:t>
            </a:fld>
            <a:endParaRPr lang="en-GB"/>
          </a:p>
        </p:txBody>
      </p:sp>
    </p:spTree>
    <p:extLst>
      <p:ext uri="{BB962C8B-B14F-4D97-AF65-F5344CB8AC3E}">
        <p14:creationId xmlns:p14="http://schemas.microsoft.com/office/powerpoint/2010/main" val="2255636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not all people in the postcolonial state want to give up some things the colonial period gave them – there’s always *some* people who did better, even in the worst of situations, and they tend to want to keep those things. (Plus, of course, coloniality is also about persuading the colonised that this is all in their own interest…)</a:t>
            </a:r>
          </a:p>
        </p:txBody>
      </p:sp>
      <p:sp>
        <p:nvSpPr>
          <p:cNvPr id="4" name="Slide Number Placeholder 3"/>
          <p:cNvSpPr>
            <a:spLocks noGrp="1"/>
          </p:cNvSpPr>
          <p:nvPr>
            <p:ph type="sldNum" sz="quarter" idx="5"/>
          </p:nvPr>
        </p:nvSpPr>
        <p:spPr/>
        <p:txBody>
          <a:bodyPr/>
          <a:lstStyle/>
          <a:p>
            <a:fld id="{ABCD16D5-CB9B-4EE9-B0DC-15E3AED15CEF}" type="slidenum">
              <a:rPr lang="en-GB" smtClean="0"/>
              <a:t>6</a:t>
            </a:fld>
            <a:endParaRPr lang="en-GB"/>
          </a:p>
        </p:txBody>
      </p:sp>
    </p:spTree>
    <p:extLst>
      <p:ext uri="{BB962C8B-B14F-4D97-AF65-F5344CB8AC3E}">
        <p14:creationId xmlns:p14="http://schemas.microsoft.com/office/powerpoint/2010/main" val="9040721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latter point still causes some discussion in decolonising the curriculum circles – some people interpret “decolonising” widely enough to mean “social justice in general”, and others try to stay closer to the original meaning (there’s a famous paper called “Decolonisation is not a metaphor” by Eve Tuck and K Yang which gets cited a lot here, although it really is talking about settler colonialism in particular – the case of the USA, Australia, etc).</a:t>
            </a:r>
          </a:p>
          <a:p>
            <a:endParaRPr lang="en-GB" dirty="0"/>
          </a:p>
          <a:p>
            <a:r>
              <a:rPr lang="en-GB" dirty="0"/>
              <a:t>I’m going to try to take a sort of middle-ground here – talking about both explicitly “colonial” approaches, but also the more EDI-tinged aspects.</a:t>
            </a:r>
          </a:p>
        </p:txBody>
      </p:sp>
      <p:sp>
        <p:nvSpPr>
          <p:cNvPr id="4" name="Slide Number Placeholder 3"/>
          <p:cNvSpPr>
            <a:spLocks noGrp="1"/>
          </p:cNvSpPr>
          <p:nvPr>
            <p:ph type="sldNum" sz="quarter" idx="5"/>
          </p:nvPr>
        </p:nvSpPr>
        <p:spPr/>
        <p:txBody>
          <a:bodyPr/>
          <a:lstStyle/>
          <a:p>
            <a:fld id="{ABCD16D5-CB9B-4EE9-B0DC-15E3AED15CEF}" type="slidenum">
              <a:rPr lang="en-GB" smtClean="0"/>
              <a:t>7</a:t>
            </a:fld>
            <a:endParaRPr lang="en-GB"/>
          </a:p>
        </p:txBody>
      </p:sp>
    </p:spTree>
    <p:extLst>
      <p:ext uri="{BB962C8B-B14F-4D97-AF65-F5344CB8AC3E}">
        <p14:creationId xmlns:p14="http://schemas.microsoft.com/office/powerpoint/2010/main" val="774107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Kelvin, being Ulster-Scots, was very much opposed to Irish Home Rule (and would have been even more upset by the idea of actual Irish Independence). </a:t>
            </a:r>
          </a:p>
          <a:p>
            <a:r>
              <a:rPr lang="en-GB" dirty="0"/>
              <a:t>Being wealthy individuals – as was necessary to do recognised Science in those days -  most members of the 17</a:t>
            </a:r>
            <a:r>
              <a:rPr lang="en-GB" baseline="30000" dirty="0"/>
              <a:t>th</a:t>
            </a:r>
            <a:r>
              <a:rPr lang="en-GB" dirty="0"/>
              <a:t> C Royal Society had shares in the EIC and the South Seas Company (in fact, Newton lost money in some unwise trades of his SSC shares). Halley also made use of EIC holdings on St Helena to perform his observations of the southern sky, which made his name.</a:t>
            </a:r>
          </a:p>
        </p:txBody>
      </p:sp>
      <p:sp>
        <p:nvSpPr>
          <p:cNvPr id="4" name="Slide Number Placeholder 3"/>
          <p:cNvSpPr>
            <a:spLocks noGrp="1"/>
          </p:cNvSpPr>
          <p:nvPr>
            <p:ph type="sldNum" sz="quarter" idx="5"/>
          </p:nvPr>
        </p:nvSpPr>
        <p:spPr/>
        <p:txBody>
          <a:bodyPr/>
          <a:lstStyle/>
          <a:p>
            <a:fld id="{ABCD16D5-CB9B-4EE9-B0DC-15E3AED15CEF}" type="slidenum">
              <a:rPr lang="en-GB" smtClean="0"/>
              <a:t>8</a:t>
            </a:fld>
            <a:endParaRPr lang="en-GB"/>
          </a:p>
        </p:txBody>
      </p:sp>
    </p:spTree>
    <p:extLst>
      <p:ext uri="{BB962C8B-B14F-4D97-AF65-F5344CB8AC3E}">
        <p14:creationId xmlns:p14="http://schemas.microsoft.com/office/powerpoint/2010/main" val="16178464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Although it’s also because “Western Science” starts and is co-mingled with the advancement of the printing press  – so everyone “speaks louder” via replication. </a:t>
            </a:r>
          </a:p>
        </p:txBody>
      </p:sp>
      <p:sp>
        <p:nvSpPr>
          <p:cNvPr id="4" name="Slide Number Placeholder 3"/>
          <p:cNvSpPr>
            <a:spLocks noGrp="1"/>
          </p:cNvSpPr>
          <p:nvPr>
            <p:ph type="sldNum" sz="quarter" idx="5"/>
          </p:nvPr>
        </p:nvSpPr>
        <p:spPr/>
        <p:txBody>
          <a:bodyPr/>
          <a:lstStyle/>
          <a:p>
            <a:fld id="{ABCD16D5-CB9B-4EE9-B0DC-15E3AED15CEF}" type="slidenum">
              <a:rPr lang="en-GB" smtClean="0"/>
              <a:t>9</a:t>
            </a:fld>
            <a:endParaRPr lang="en-GB"/>
          </a:p>
        </p:txBody>
      </p:sp>
    </p:spTree>
    <p:extLst>
      <p:ext uri="{BB962C8B-B14F-4D97-AF65-F5344CB8AC3E}">
        <p14:creationId xmlns:p14="http://schemas.microsoft.com/office/powerpoint/2010/main" val="15741719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It’s worth noting that Arab thinkers in general were much keener on criticising ancient Greek “classics” like Ptolemy, Plato and Aristotle than Western natural philosophers were [at least after the Church decided that Aristotle was compatible with Christianity] – which is possibly why it took until C17th and Francis Bacon for empiricism to “stick” in the West. There’s quite a lot of even early Arab golden age stuff with titles like “Problems with Ptolemy”… </a:t>
            </a:r>
          </a:p>
          <a:p>
            <a:endParaRPr lang="en-GB" dirty="0"/>
          </a:p>
        </p:txBody>
      </p:sp>
      <p:sp>
        <p:nvSpPr>
          <p:cNvPr id="4" name="Slide Number Placeholder 3"/>
          <p:cNvSpPr>
            <a:spLocks noGrp="1"/>
          </p:cNvSpPr>
          <p:nvPr>
            <p:ph type="sldNum" sz="quarter" idx="5"/>
          </p:nvPr>
        </p:nvSpPr>
        <p:spPr/>
        <p:txBody>
          <a:bodyPr/>
          <a:lstStyle/>
          <a:p>
            <a:fld id="{ABCD16D5-CB9B-4EE9-B0DC-15E3AED15CEF}" type="slidenum">
              <a:rPr lang="en-GB" smtClean="0"/>
              <a:t>10</a:t>
            </a:fld>
            <a:endParaRPr lang="en-GB"/>
          </a:p>
        </p:txBody>
      </p:sp>
    </p:spTree>
    <p:extLst>
      <p:ext uri="{BB962C8B-B14F-4D97-AF65-F5344CB8AC3E}">
        <p14:creationId xmlns:p14="http://schemas.microsoft.com/office/powerpoint/2010/main" val="29922771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al-Haytham</a:t>
            </a:r>
            <a:r>
              <a:rPr lang="en-GB" dirty="0"/>
              <a:t>, from the previous slide, had derived the “Riemann sum” for an integral power several centuries earlier – and in general various proto-integration methods of various sophistication turn up worldwide throughout history.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wasn’t a problem to Indian mathematicians because they didn’t work on an implicitly Platonic model of mathematics in the first place. In fact, Western mathematicians seem to have been uniquely resistant to “non-physical“ numbers and mathematics – even up to the 17</a:t>
            </a:r>
            <a:r>
              <a:rPr lang="en-GB" baseline="30000" dirty="0"/>
              <a:t>th</a:t>
            </a:r>
            <a:r>
              <a:rPr lang="en-GB" dirty="0"/>
              <a:t> C, there were otherwise respectable mathematicians in Europe decrying the nonsensical idea of “negative numbers”, for example] It’s also worth noting that Leibniz, at least, was a keen Sinophile and collected texts from across the world if he heard of them… so if anyone could have had access to ideas from outside Western Europe, it would have been him.</a:t>
            </a:r>
          </a:p>
          <a:p>
            <a:endParaRPr lang="en-GB" dirty="0"/>
          </a:p>
        </p:txBody>
      </p:sp>
      <p:sp>
        <p:nvSpPr>
          <p:cNvPr id="4" name="Slide Number Placeholder 3"/>
          <p:cNvSpPr>
            <a:spLocks noGrp="1"/>
          </p:cNvSpPr>
          <p:nvPr>
            <p:ph type="sldNum" sz="quarter" idx="5"/>
          </p:nvPr>
        </p:nvSpPr>
        <p:spPr/>
        <p:txBody>
          <a:bodyPr/>
          <a:lstStyle/>
          <a:p>
            <a:fld id="{ABCD16D5-CB9B-4EE9-B0DC-15E3AED15CEF}" type="slidenum">
              <a:rPr lang="en-GB" smtClean="0"/>
              <a:t>11</a:t>
            </a:fld>
            <a:endParaRPr lang="en-GB"/>
          </a:p>
        </p:txBody>
      </p:sp>
    </p:spTree>
    <p:extLst>
      <p:ext uri="{BB962C8B-B14F-4D97-AF65-F5344CB8AC3E}">
        <p14:creationId xmlns:p14="http://schemas.microsoft.com/office/powerpoint/2010/main" val="10242674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 talking about Scientists as people also tends to make it harder for students to think of themselves as potential scientists – because they’re imperfect human beings. Treating science as a product of real, imperfect people – who even did things that we disapprove of today, or who had viewpoints different to ours – is important!</a:t>
            </a:r>
          </a:p>
          <a:p>
            <a:endParaRPr lang="en-GB" dirty="0"/>
          </a:p>
          <a:p>
            <a:r>
              <a:rPr lang="en-GB" dirty="0"/>
              <a:t>When I was an undergraduate, I managed to see Joseph </a:t>
            </a:r>
            <a:r>
              <a:rPr lang="en-GB" dirty="0" err="1"/>
              <a:t>Rotblatt</a:t>
            </a:r>
            <a:r>
              <a:rPr lang="en-GB" dirty="0"/>
              <a:t> speaking on the ethics of physics research (and the need for a Hippocratic Oath for non-medical scientists). I still think this is important – especially considering the technological arc of the 21</a:t>
            </a:r>
            <a:r>
              <a:rPr lang="en-GB" baseline="30000" dirty="0"/>
              <a:t>st</a:t>
            </a:r>
            <a:r>
              <a:rPr lang="en-GB" dirty="0"/>
              <a:t> C…</a:t>
            </a:r>
          </a:p>
        </p:txBody>
      </p:sp>
      <p:sp>
        <p:nvSpPr>
          <p:cNvPr id="4" name="Slide Number Placeholder 3"/>
          <p:cNvSpPr>
            <a:spLocks noGrp="1"/>
          </p:cNvSpPr>
          <p:nvPr>
            <p:ph type="sldNum" sz="quarter" idx="5"/>
          </p:nvPr>
        </p:nvSpPr>
        <p:spPr/>
        <p:txBody>
          <a:bodyPr/>
          <a:lstStyle/>
          <a:p>
            <a:fld id="{ABCD16D5-CB9B-4EE9-B0DC-15E3AED15CEF}" type="slidenum">
              <a:rPr lang="en-GB" smtClean="0"/>
              <a:t>12</a:t>
            </a:fld>
            <a:endParaRPr lang="en-GB"/>
          </a:p>
        </p:txBody>
      </p:sp>
    </p:spTree>
    <p:extLst>
      <p:ext uri="{BB962C8B-B14F-4D97-AF65-F5344CB8AC3E}">
        <p14:creationId xmlns:p14="http://schemas.microsoft.com/office/powerpoint/2010/main" val="10618514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may seem trivial, but it affects how students see science as working. (and we should also *talk* about issues of how credit is given for research and discovery, versus how research  is actually done)</a:t>
            </a:r>
          </a:p>
        </p:txBody>
      </p:sp>
      <p:sp>
        <p:nvSpPr>
          <p:cNvPr id="4" name="Slide Number Placeholder 3"/>
          <p:cNvSpPr>
            <a:spLocks noGrp="1"/>
          </p:cNvSpPr>
          <p:nvPr>
            <p:ph type="sldNum" sz="quarter" idx="5"/>
          </p:nvPr>
        </p:nvSpPr>
        <p:spPr/>
        <p:txBody>
          <a:bodyPr/>
          <a:lstStyle/>
          <a:p>
            <a:fld id="{ABCD16D5-CB9B-4EE9-B0DC-15E3AED15CEF}" type="slidenum">
              <a:rPr lang="en-GB" smtClean="0"/>
              <a:t>13</a:t>
            </a:fld>
            <a:endParaRPr lang="en-GB"/>
          </a:p>
        </p:txBody>
      </p:sp>
    </p:spTree>
    <p:extLst>
      <p:ext uri="{BB962C8B-B14F-4D97-AF65-F5344CB8AC3E}">
        <p14:creationId xmlns:p14="http://schemas.microsoft.com/office/powerpoint/2010/main" val="23459109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6/6/2023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6/6/2023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6/6/2023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6/6/2023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6/6/2023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6/6/2023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6/6/2023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6/6/2023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6/6/2023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6/6/2023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jf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9.jf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mediaspace.gla.ac.uk/channel/UofG%2BDecolonising%2Bthe%2BCurriculum%2BCommunity%2Bof%2BPractice/299495732" TargetMode="External"/><Relationship Id="rId1" Type="http://schemas.openxmlformats.org/officeDocument/2006/relationships/slideLayout" Target="../slideLayouts/slideLayout2.xml"/><Relationship Id="rId4" Type="http://schemas.openxmlformats.org/officeDocument/2006/relationships/hyperlink" Target="https://www.gla.ac.uk/myglasgow/news/newsarchive/2022/16august2022/headline_869012_en.html"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jps.library.utoronto.ca/index.php/des/article/view/18630" TargetMode="External"/><Relationship Id="rId2" Type="http://schemas.openxmlformats.org/officeDocument/2006/relationships/hyperlink" Target="https://rl.talis.com/3/glasgow/lists/D36B0836-D7DB-015E-4CE6-4F5507667BDB.html" TargetMode="External"/><Relationship Id="rId1" Type="http://schemas.openxmlformats.org/officeDocument/2006/relationships/slideLayout" Target="../slideLayouts/slideLayout2.xml"/><Relationship Id="rId4" Type="http://schemas.openxmlformats.org/officeDocument/2006/relationships/hyperlink" Target="https://dash.harvard.edu/handle/1/11156816"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a:ea typeface="Calibri Light"/>
                <a:cs typeface="Calibri Light"/>
              </a:rPr>
              <a:t>Decolonising</a:t>
            </a:r>
            <a:r>
              <a:rPr lang="en-US" dirty="0">
                <a:ea typeface="Calibri Light"/>
                <a:cs typeface="Calibri Light"/>
              </a:rPr>
              <a:t> Physics</a:t>
            </a:r>
            <a:endParaRPr lang="en-US" dirty="0"/>
          </a:p>
        </p:txBody>
      </p:sp>
      <p:sp>
        <p:nvSpPr>
          <p:cNvPr id="3" name="Subtitle 2"/>
          <p:cNvSpPr>
            <a:spLocks noGrp="1"/>
          </p:cNvSpPr>
          <p:nvPr>
            <p:ph type="subTitle" idx="1"/>
          </p:nvPr>
        </p:nvSpPr>
        <p:spPr>
          <a:xfrm>
            <a:off x="1524000" y="3602038"/>
            <a:ext cx="9144000" cy="2183186"/>
          </a:xfrm>
        </p:spPr>
        <p:txBody>
          <a:bodyPr>
            <a:normAutofit lnSpcReduction="10000"/>
          </a:bodyPr>
          <a:lstStyle/>
          <a:p>
            <a:r>
              <a:rPr lang="en-US" dirty="0"/>
              <a:t>Scattered thoughts on a very large topic…</a:t>
            </a:r>
          </a:p>
          <a:p>
            <a:endParaRPr lang="en-US" dirty="0"/>
          </a:p>
          <a:p>
            <a:r>
              <a:rPr lang="en-US" dirty="0"/>
              <a:t>Sam Skipsey</a:t>
            </a:r>
          </a:p>
          <a:p>
            <a:r>
              <a:rPr lang="en-US" dirty="0"/>
              <a:t>(he/they)</a:t>
            </a:r>
          </a:p>
          <a:p>
            <a:r>
              <a:rPr lang="en-US" dirty="0"/>
              <a:t>University of Glasgow</a:t>
            </a: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02427-D14F-042C-31AC-2109E8DD561F}"/>
              </a:ext>
            </a:extLst>
          </p:cNvPr>
          <p:cNvSpPr>
            <a:spLocks noGrp="1"/>
          </p:cNvSpPr>
          <p:nvPr>
            <p:ph type="title"/>
          </p:nvPr>
        </p:nvSpPr>
        <p:spPr>
          <a:xfrm>
            <a:off x="838200" y="0"/>
            <a:ext cx="10515600" cy="1325563"/>
          </a:xfrm>
        </p:spPr>
        <p:txBody>
          <a:bodyPr/>
          <a:lstStyle/>
          <a:p>
            <a:r>
              <a:rPr lang="en-GB" dirty="0"/>
              <a:t>For example, “the Scientific Method”</a:t>
            </a:r>
          </a:p>
        </p:txBody>
      </p:sp>
      <p:sp>
        <p:nvSpPr>
          <p:cNvPr id="3" name="Content Placeholder 2">
            <a:extLst>
              <a:ext uri="{FF2B5EF4-FFF2-40B4-BE49-F238E27FC236}">
                <a16:creationId xmlns:a16="http://schemas.microsoft.com/office/drawing/2014/main" id="{2088E212-F653-718E-DA55-8BF58D59DAA3}"/>
              </a:ext>
            </a:extLst>
          </p:cNvPr>
          <p:cNvSpPr>
            <a:spLocks noGrp="1"/>
          </p:cNvSpPr>
          <p:nvPr>
            <p:ph idx="1"/>
          </p:nvPr>
        </p:nvSpPr>
        <p:spPr>
          <a:xfrm>
            <a:off x="418353" y="1219200"/>
            <a:ext cx="8401797" cy="4418810"/>
          </a:xfrm>
        </p:spPr>
        <p:txBody>
          <a:bodyPr>
            <a:normAutofit fontScale="92500" lnSpcReduction="10000"/>
          </a:bodyPr>
          <a:lstStyle/>
          <a:p>
            <a:pPr marL="0" indent="0">
              <a:buNone/>
            </a:pPr>
            <a:r>
              <a:rPr lang="en-GB" dirty="0"/>
              <a:t>Science is defined by the Method, arguably.</a:t>
            </a:r>
          </a:p>
          <a:p>
            <a:pPr marL="0" indent="0">
              <a:buNone/>
            </a:pPr>
            <a:endParaRPr lang="en-GB" dirty="0"/>
          </a:p>
          <a:p>
            <a:pPr marL="0" indent="0">
              <a:buNone/>
            </a:pPr>
            <a:r>
              <a:rPr lang="en-GB" dirty="0"/>
              <a:t>Empiricism was first strongly advocated by: </a:t>
            </a:r>
          </a:p>
          <a:p>
            <a:pPr marL="0" indent="0">
              <a:buNone/>
            </a:pPr>
            <a:r>
              <a:rPr lang="en-GB" dirty="0"/>
              <a:t>	</a:t>
            </a:r>
            <a:r>
              <a:rPr lang="en-GB" i="1" dirty="0" err="1"/>
              <a:t>al-Haytham</a:t>
            </a:r>
            <a:r>
              <a:rPr lang="en-GB" dirty="0"/>
              <a:t> (C11</a:t>
            </a:r>
            <a:r>
              <a:rPr lang="en-GB" baseline="30000" dirty="0"/>
              <a:t>th</a:t>
            </a:r>
            <a:r>
              <a:rPr lang="en-GB" dirty="0"/>
              <a:t>), “Therefore, the seeker after the truth is not one who studies the writings of the ancients and, following his natural disposition, puts his trust in them, but rather the one who suspects his faith in them and questions what he gathers from them, the one who submits to argument and demonstration, and not to the sayings of a human being whose nature is fraught with all kinds of imperfection and deficiency”</a:t>
            </a:r>
          </a:p>
          <a:p>
            <a:pPr marL="0" indent="0">
              <a:buNone/>
            </a:pPr>
            <a:r>
              <a:rPr lang="en-GB" dirty="0"/>
              <a:t>	</a:t>
            </a:r>
          </a:p>
          <a:p>
            <a:pPr marL="0" indent="0">
              <a:buNone/>
            </a:pPr>
            <a:endParaRPr lang="en-GB" dirty="0"/>
          </a:p>
          <a:p>
            <a:pPr marL="0" indent="0">
              <a:buNone/>
            </a:pPr>
            <a:endParaRPr lang="en-GB" dirty="0"/>
          </a:p>
        </p:txBody>
      </p:sp>
      <p:pic>
        <p:nvPicPr>
          <p:cNvPr id="5" name="Picture 4" descr="ibn al-Haytham, as depicted on Iraqi currency">
            <a:extLst>
              <a:ext uri="{FF2B5EF4-FFF2-40B4-BE49-F238E27FC236}">
                <a16:creationId xmlns:a16="http://schemas.microsoft.com/office/drawing/2014/main" id="{66B8CD0C-3EF4-8747-4752-9E5B43631610}"/>
              </a:ext>
            </a:extLst>
          </p:cNvPr>
          <p:cNvPicPr>
            <a:picLocks noChangeAspect="1"/>
          </p:cNvPicPr>
          <p:nvPr/>
        </p:nvPicPr>
        <p:blipFill>
          <a:blip r:embed="rId3"/>
          <a:stretch>
            <a:fillRect/>
          </a:stretch>
        </p:blipFill>
        <p:spPr>
          <a:xfrm>
            <a:off x="8820150" y="1002304"/>
            <a:ext cx="3314700" cy="4160246"/>
          </a:xfrm>
          <a:prstGeom prst="rect">
            <a:avLst/>
          </a:prstGeom>
        </p:spPr>
      </p:pic>
      <p:sp>
        <p:nvSpPr>
          <p:cNvPr id="6" name="TextBox 5">
            <a:extLst>
              <a:ext uri="{FF2B5EF4-FFF2-40B4-BE49-F238E27FC236}">
                <a16:creationId xmlns:a16="http://schemas.microsoft.com/office/drawing/2014/main" id="{9197F9EC-C339-880F-420C-BDE92F99B2C8}"/>
              </a:ext>
            </a:extLst>
          </p:cNvPr>
          <p:cNvSpPr txBox="1"/>
          <p:nvPr/>
        </p:nvSpPr>
        <p:spPr>
          <a:xfrm>
            <a:off x="418352" y="5363216"/>
            <a:ext cx="11563603" cy="1569660"/>
          </a:xfrm>
          <a:prstGeom prst="rect">
            <a:avLst/>
          </a:prstGeom>
          <a:noFill/>
        </p:spPr>
        <p:txBody>
          <a:bodyPr wrap="square" rtlCol="0">
            <a:spAutoFit/>
          </a:bodyPr>
          <a:lstStyle/>
          <a:p>
            <a:r>
              <a:rPr lang="en-GB" sz="2600" dirty="0"/>
              <a:t>Roger Bacon (C13</a:t>
            </a:r>
            <a:r>
              <a:rPr lang="en-GB" sz="2600" baseline="30000" dirty="0"/>
              <a:t>th</a:t>
            </a:r>
            <a:r>
              <a:rPr lang="en-GB" sz="2600" dirty="0"/>
              <a:t>) – before the </a:t>
            </a:r>
            <a:r>
              <a:rPr lang="en-GB" sz="2600" i="1" dirty="0"/>
              <a:t>Francis</a:t>
            </a:r>
            <a:r>
              <a:rPr lang="en-GB" sz="2600" dirty="0"/>
              <a:t> Bacon we often credit with The Method – cited a number of scholars in Arabic, including </a:t>
            </a:r>
            <a:r>
              <a:rPr lang="en-GB" sz="2600" dirty="0" err="1"/>
              <a:t>al-Haytham</a:t>
            </a:r>
            <a:r>
              <a:rPr lang="en-GB" sz="2600" dirty="0"/>
              <a:t> [as “</a:t>
            </a:r>
            <a:r>
              <a:rPr lang="en-GB" sz="2600" dirty="0" err="1"/>
              <a:t>Alhacen</a:t>
            </a:r>
            <a:r>
              <a:rPr lang="en-GB" sz="2600" dirty="0"/>
              <a:t>”] as his influences, among others.</a:t>
            </a:r>
          </a:p>
          <a:p>
            <a:endParaRPr lang="en-GB" dirty="0"/>
          </a:p>
        </p:txBody>
      </p:sp>
    </p:spTree>
    <p:extLst>
      <p:ext uri="{BB962C8B-B14F-4D97-AF65-F5344CB8AC3E}">
        <p14:creationId xmlns:p14="http://schemas.microsoft.com/office/powerpoint/2010/main" val="34139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500"/>
                                        <p:tgtEl>
                                          <p:spTgt spid="3">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02427-D14F-042C-31AC-2109E8DD561F}"/>
              </a:ext>
            </a:extLst>
          </p:cNvPr>
          <p:cNvSpPr>
            <a:spLocks noGrp="1"/>
          </p:cNvSpPr>
          <p:nvPr>
            <p:ph type="title"/>
          </p:nvPr>
        </p:nvSpPr>
        <p:spPr>
          <a:xfrm>
            <a:off x="838200" y="0"/>
            <a:ext cx="10515600" cy="1325563"/>
          </a:xfrm>
        </p:spPr>
        <p:txBody>
          <a:bodyPr/>
          <a:lstStyle/>
          <a:p>
            <a:r>
              <a:rPr lang="en-GB" dirty="0"/>
              <a:t>For example, “Calculus”</a:t>
            </a:r>
          </a:p>
        </p:txBody>
      </p:sp>
      <p:sp>
        <p:nvSpPr>
          <p:cNvPr id="3" name="Content Placeholder 2">
            <a:extLst>
              <a:ext uri="{FF2B5EF4-FFF2-40B4-BE49-F238E27FC236}">
                <a16:creationId xmlns:a16="http://schemas.microsoft.com/office/drawing/2014/main" id="{2088E212-F653-718E-DA55-8BF58D59DAA3}"/>
              </a:ext>
            </a:extLst>
          </p:cNvPr>
          <p:cNvSpPr>
            <a:spLocks noGrp="1"/>
          </p:cNvSpPr>
          <p:nvPr>
            <p:ph idx="1"/>
          </p:nvPr>
        </p:nvSpPr>
        <p:spPr>
          <a:xfrm>
            <a:off x="418353" y="1219200"/>
            <a:ext cx="11421035" cy="5548288"/>
          </a:xfrm>
        </p:spPr>
        <p:txBody>
          <a:bodyPr>
            <a:normAutofit fontScale="92500" lnSpcReduction="10000"/>
          </a:bodyPr>
          <a:lstStyle/>
          <a:p>
            <a:pPr marL="0" indent="0">
              <a:buNone/>
            </a:pPr>
            <a:r>
              <a:rPr lang="en-GB" dirty="0"/>
              <a:t>Calculus has a prestigious founding-myth role in the self-image of Western Science.</a:t>
            </a:r>
          </a:p>
          <a:p>
            <a:pPr marL="0" indent="0">
              <a:buNone/>
            </a:pPr>
            <a:endParaRPr lang="en-GB" dirty="0"/>
          </a:p>
          <a:p>
            <a:pPr marL="0" indent="0">
              <a:buNone/>
            </a:pPr>
            <a:r>
              <a:rPr lang="en-GB" dirty="0"/>
              <a:t>However, much of the meat of calculus was being done hundreds of years earlier in India, mostly in astronomy contexts, e.g.</a:t>
            </a:r>
          </a:p>
          <a:p>
            <a:pPr marL="0" indent="0">
              <a:buNone/>
            </a:pPr>
            <a:r>
              <a:rPr lang="en-GB" dirty="0"/>
              <a:t>	</a:t>
            </a:r>
            <a:r>
              <a:rPr lang="en-GB" i="1" dirty="0" err="1"/>
              <a:t>Bhaskara</a:t>
            </a:r>
            <a:r>
              <a:rPr lang="en-GB" dirty="0"/>
              <a:t> uses the fact that the rate of change of a variable is zero when its value is extremal in </a:t>
            </a:r>
            <a:r>
              <a:rPr lang="en-GB" i="1" dirty="0"/>
              <a:t>C12</a:t>
            </a:r>
            <a:r>
              <a:rPr lang="en-GB" i="1" baseline="30000" dirty="0"/>
              <a:t>th</a:t>
            </a:r>
            <a:r>
              <a:rPr lang="en-GB" dirty="0"/>
              <a:t>, along with the differential relationship between sin and cos</a:t>
            </a:r>
          </a:p>
          <a:p>
            <a:pPr marL="0" indent="0">
              <a:buNone/>
            </a:pPr>
            <a:r>
              <a:rPr lang="en-GB" dirty="0"/>
              <a:t>	</a:t>
            </a:r>
            <a:r>
              <a:rPr lang="en-GB" i="1" dirty="0"/>
              <a:t>Madhava</a:t>
            </a:r>
            <a:r>
              <a:rPr lang="en-GB" dirty="0"/>
              <a:t> (</a:t>
            </a:r>
            <a:r>
              <a:rPr lang="en-GB" i="1" dirty="0"/>
              <a:t>C14</a:t>
            </a:r>
            <a:r>
              <a:rPr lang="en-GB" i="1" baseline="30000" dirty="0"/>
              <a:t>th</a:t>
            </a:r>
            <a:r>
              <a:rPr lang="en-GB" dirty="0"/>
              <a:t>) derived (infinite) power series (complete with error terms) for trigonometric relations using differential relationships</a:t>
            </a:r>
          </a:p>
          <a:p>
            <a:pPr marL="0" indent="0">
              <a:buNone/>
            </a:pPr>
            <a:endParaRPr lang="en-GB" dirty="0"/>
          </a:p>
          <a:p>
            <a:pPr marL="0" indent="0">
              <a:buNone/>
            </a:pPr>
            <a:r>
              <a:rPr lang="en-GB" dirty="0"/>
              <a:t>There’s </a:t>
            </a:r>
            <a:r>
              <a:rPr lang="en-GB" i="1" dirty="0"/>
              <a:t>weak</a:t>
            </a:r>
            <a:r>
              <a:rPr lang="en-GB" dirty="0"/>
              <a:t> evidence that </a:t>
            </a:r>
            <a:r>
              <a:rPr lang="en-GB" i="1" dirty="0"/>
              <a:t>some</a:t>
            </a:r>
            <a:r>
              <a:rPr lang="en-GB" dirty="0"/>
              <a:t> of these ideas filtered into Europe from India (but even if they didn’t, this counters the “linear” model of Scientific Progress) – and “became” integral-differential calculus over 100 years of work, which Newton and Leibniz were only responsible for the final bits of.</a:t>
            </a:r>
          </a:p>
        </p:txBody>
      </p:sp>
    </p:spTree>
    <p:extLst>
      <p:ext uri="{BB962C8B-B14F-4D97-AF65-F5344CB8AC3E}">
        <p14:creationId xmlns:p14="http://schemas.microsoft.com/office/powerpoint/2010/main" val="3120352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500"/>
                                        <p:tgtEl>
                                          <p:spTgt spid="3">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fade">
                                      <p:cBhvr>
                                        <p:cTn id="18"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DF4E4-5199-015D-221B-118AFB27E06F}"/>
              </a:ext>
            </a:extLst>
          </p:cNvPr>
          <p:cNvSpPr>
            <a:spLocks noGrp="1"/>
          </p:cNvSpPr>
          <p:nvPr>
            <p:ph type="title"/>
          </p:nvPr>
        </p:nvSpPr>
        <p:spPr>
          <a:xfrm>
            <a:off x="838200" y="18255"/>
            <a:ext cx="10515600" cy="1325563"/>
          </a:xfrm>
        </p:spPr>
        <p:txBody>
          <a:bodyPr/>
          <a:lstStyle/>
          <a:p>
            <a:r>
              <a:rPr lang="en-US" dirty="0">
                <a:ea typeface="Calibri Light"/>
                <a:cs typeface="Calibri Light"/>
              </a:rPr>
              <a:t>"But Science is objective"</a:t>
            </a:r>
            <a:endParaRPr lang="en-US" dirty="0"/>
          </a:p>
        </p:txBody>
      </p:sp>
      <p:sp>
        <p:nvSpPr>
          <p:cNvPr id="3" name="Content Placeholder 2">
            <a:extLst>
              <a:ext uri="{FF2B5EF4-FFF2-40B4-BE49-F238E27FC236}">
                <a16:creationId xmlns:a16="http://schemas.microsoft.com/office/drawing/2014/main" id="{D652CD64-912D-8F55-9B20-75B7E929647B}"/>
              </a:ext>
            </a:extLst>
          </p:cNvPr>
          <p:cNvSpPr>
            <a:spLocks noGrp="1"/>
          </p:cNvSpPr>
          <p:nvPr>
            <p:ph idx="1"/>
          </p:nvPr>
        </p:nvSpPr>
        <p:spPr>
          <a:xfrm>
            <a:off x="838200" y="1447800"/>
            <a:ext cx="10515600" cy="4991100"/>
          </a:xfrm>
        </p:spPr>
        <p:txBody>
          <a:bodyPr vert="horz" lIns="91440" tIns="45720" rIns="91440" bIns="45720" rtlCol="0" anchor="t">
            <a:normAutofit lnSpcReduction="10000"/>
          </a:bodyPr>
          <a:lstStyle/>
          <a:p>
            <a:pPr marL="0" indent="0">
              <a:buNone/>
            </a:pPr>
            <a:r>
              <a:rPr lang="en-US" dirty="0">
                <a:ea typeface="Calibri"/>
                <a:cs typeface="Calibri"/>
              </a:rPr>
              <a:t>			"I don't even see </a:t>
            </a:r>
            <a:r>
              <a:rPr lang="en-US" dirty="0" err="1">
                <a:ea typeface="Calibri"/>
                <a:cs typeface="Calibri"/>
              </a:rPr>
              <a:t>colour</a:t>
            </a:r>
            <a:r>
              <a:rPr lang="en-US" dirty="0">
                <a:ea typeface="Calibri"/>
                <a:cs typeface="Calibri"/>
              </a:rPr>
              <a:t>"</a:t>
            </a:r>
          </a:p>
          <a:p>
            <a:pPr marL="0" indent="0">
              <a:buNone/>
            </a:pPr>
            <a:r>
              <a:rPr lang="en-US" dirty="0">
                <a:ea typeface="Calibri"/>
                <a:cs typeface="Calibri"/>
              </a:rPr>
              <a:t>Science, as a cultural construct, tends to claim the objectivity of its results as also a trapping of its own narratives. </a:t>
            </a:r>
          </a:p>
          <a:p>
            <a:pPr marL="0" indent="0">
              <a:buNone/>
            </a:pPr>
            <a:r>
              <a:rPr lang="en-US" dirty="0">
                <a:ea typeface="Calibri"/>
                <a:cs typeface="Calibri"/>
              </a:rPr>
              <a:t>As a result, we also tend to not like talking about scientists as human beings, in human societies. </a:t>
            </a:r>
          </a:p>
          <a:p>
            <a:pPr marL="0" indent="0">
              <a:buNone/>
            </a:pPr>
            <a:r>
              <a:rPr lang="en-US" dirty="0">
                <a:ea typeface="Calibri"/>
                <a:cs typeface="Calibri"/>
              </a:rPr>
              <a:t>We also don’t talk about how science (esp. physics) is </a:t>
            </a:r>
            <a:r>
              <a:rPr lang="en-US" i="1" dirty="0">
                <a:ea typeface="Calibri"/>
                <a:cs typeface="Calibri"/>
              </a:rPr>
              <a:t>used</a:t>
            </a:r>
            <a:r>
              <a:rPr lang="en-US" dirty="0">
                <a:ea typeface="Calibri"/>
                <a:cs typeface="Calibri"/>
              </a:rPr>
              <a:t>.</a:t>
            </a:r>
          </a:p>
          <a:p>
            <a:pPr marL="0" indent="0">
              <a:buNone/>
            </a:pPr>
            <a:endParaRPr lang="en-US" dirty="0">
              <a:ea typeface="Calibri"/>
              <a:cs typeface="Calibri"/>
            </a:endParaRPr>
          </a:p>
          <a:p>
            <a:pPr marL="0" indent="0">
              <a:buNone/>
            </a:pPr>
            <a:r>
              <a:rPr lang="en-US" dirty="0">
                <a:ea typeface="Calibri"/>
                <a:cs typeface="Calibri"/>
              </a:rPr>
              <a:t>This blinds us to the biases we do have in the way we present science.</a:t>
            </a:r>
          </a:p>
          <a:p>
            <a:pPr marL="0" indent="0">
              <a:buNone/>
            </a:pPr>
            <a:endParaRPr lang="en-US" dirty="0">
              <a:ea typeface="Calibri"/>
              <a:cs typeface="Calibri"/>
            </a:endParaRPr>
          </a:p>
          <a:p>
            <a:pPr marL="0" indent="0">
              <a:buNone/>
            </a:pPr>
            <a:r>
              <a:rPr lang="en-US" dirty="0">
                <a:ea typeface="Calibri"/>
                <a:cs typeface="Calibri"/>
              </a:rPr>
              <a:t>If you never talk about something in the text, all you do is give people no way to interpret the </a:t>
            </a:r>
            <a:r>
              <a:rPr lang="en-US" i="1" dirty="0">
                <a:ea typeface="Calibri"/>
                <a:cs typeface="Calibri"/>
              </a:rPr>
              <a:t>subtext</a:t>
            </a:r>
            <a:r>
              <a:rPr lang="en-US" dirty="0">
                <a:ea typeface="Calibri"/>
                <a:cs typeface="Calibri"/>
              </a:rPr>
              <a:t>.</a:t>
            </a:r>
          </a:p>
        </p:txBody>
      </p:sp>
    </p:spTree>
    <p:extLst>
      <p:ext uri="{BB962C8B-B14F-4D97-AF65-F5344CB8AC3E}">
        <p14:creationId xmlns:p14="http://schemas.microsoft.com/office/powerpoint/2010/main" val="330598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488D1-EBC7-0C0B-18CD-C47F29459AF9}"/>
              </a:ext>
            </a:extLst>
          </p:cNvPr>
          <p:cNvSpPr>
            <a:spLocks noGrp="1"/>
          </p:cNvSpPr>
          <p:nvPr>
            <p:ph type="title"/>
          </p:nvPr>
        </p:nvSpPr>
        <p:spPr>
          <a:xfrm>
            <a:off x="838200" y="18255"/>
            <a:ext cx="10515600" cy="1325563"/>
          </a:xfrm>
        </p:spPr>
        <p:txBody>
          <a:bodyPr/>
          <a:lstStyle/>
          <a:p>
            <a:r>
              <a:rPr lang="en-GB" dirty="0"/>
              <a:t>An example of subtext: naming things</a:t>
            </a:r>
          </a:p>
        </p:txBody>
      </p:sp>
      <p:sp>
        <p:nvSpPr>
          <p:cNvPr id="3" name="Content Placeholder 2">
            <a:extLst>
              <a:ext uri="{FF2B5EF4-FFF2-40B4-BE49-F238E27FC236}">
                <a16:creationId xmlns:a16="http://schemas.microsoft.com/office/drawing/2014/main" id="{527CD64E-946D-07D9-71B6-7898CE18EF8A}"/>
              </a:ext>
            </a:extLst>
          </p:cNvPr>
          <p:cNvSpPr>
            <a:spLocks noGrp="1"/>
          </p:cNvSpPr>
          <p:nvPr>
            <p:ph idx="1"/>
          </p:nvPr>
        </p:nvSpPr>
        <p:spPr>
          <a:xfrm>
            <a:off x="838200" y="1498599"/>
            <a:ext cx="6736931" cy="5200683"/>
          </a:xfrm>
        </p:spPr>
        <p:txBody>
          <a:bodyPr>
            <a:normAutofit fontScale="77500" lnSpcReduction="20000"/>
          </a:bodyPr>
          <a:lstStyle/>
          <a:p>
            <a:pPr marL="0" indent="0">
              <a:buNone/>
            </a:pPr>
            <a:r>
              <a:rPr lang="en-GB" dirty="0"/>
              <a:t>We like to name things after scientists. Often, these scientists didn’t actually invent or discover the thing, or co-discovered it.</a:t>
            </a:r>
          </a:p>
          <a:p>
            <a:endParaRPr lang="en-GB" dirty="0"/>
          </a:p>
          <a:p>
            <a:pPr marL="0" indent="0">
              <a:buNone/>
            </a:pPr>
            <a:r>
              <a:rPr lang="en-GB" dirty="0"/>
              <a:t>“Gaussian elimination” – Carl Friedrich Gauss never even claimed to have invented this, he just presented it well. </a:t>
            </a:r>
          </a:p>
          <a:p>
            <a:pPr marL="0" indent="0">
              <a:buNone/>
            </a:pPr>
            <a:r>
              <a:rPr lang="en-GB" dirty="0"/>
              <a:t>Actually ancient – known to Chinese mathematicians by 179AD at the </a:t>
            </a:r>
            <a:r>
              <a:rPr lang="en-GB" i="1" dirty="0"/>
              <a:t>latest</a:t>
            </a:r>
            <a:r>
              <a:rPr lang="en-GB" dirty="0"/>
              <a:t>.</a:t>
            </a:r>
          </a:p>
          <a:p>
            <a:pPr marL="0" indent="0">
              <a:buNone/>
            </a:pPr>
            <a:endParaRPr lang="en-GB" dirty="0"/>
          </a:p>
          <a:p>
            <a:pPr marL="0" indent="0">
              <a:buNone/>
            </a:pPr>
            <a:r>
              <a:rPr lang="en-GB" dirty="0"/>
              <a:t>“Snell’s Law” – first discovered by Abu Sa’d al-Ala </a:t>
            </a:r>
            <a:r>
              <a:rPr lang="en-GB" b="1" dirty="0"/>
              <a:t>ibn </a:t>
            </a:r>
            <a:r>
              <a:rPr lang="en-GB" b="1" dirty="0" err="1"/>
              <a:t>Sahl</a:t>
            </a:r>
            <a:r>
              <a:rPr lang="en-GB" b="1" dirty="0"/>
              <a:t> </a:t>
            </a:r>
            <a:r>
              <a:rPr lang="en-GB" dirty="0"/>
              <a:t>in 984! </a:t>
            </a:r>
            <a:r>
              <a:rPr lang="en-GB" sz="2200" dirty="0"/>
              <a:t>(Even in the West, first discovered by Thomas Harriot!)</a:t>
            </a:r>
          </a:p>
          <a:p>
            <a:pPr marL="0" indent="0">
              <a:buNone/>
            </a:pPr>
            <a:endParaRPr lang="en-GB" sz="2200" dirty="0"/>
          </a:p>
          <a:p>
            <a:pPr marL="0" indent="0">
              <a:buNone/>
            </a:pPr>
            <a:r>
              <a:rPr lang="en-GB" dirty="0"/>
              <a:t>“Fermat’s Principle” – this is a strengthening of </a:t>
            </a:r>
            <a:r>
              <a:rPr lang="en-GB" b="1" dirty="0" err="1"/>
              <a:t>al-Haytham</a:t>
            </a:r>
            <a:r>
              <a:rPr lang="en-GB" dirty="0" err="1"/>
              <a:t>’s</a:t>
            </a:r>
            <a:r>
              <a:rPr lang="en-GB" dirty="0"/>
              <a:t> (C11</a:t>
            </a:r>
            <a:r>
              <a:rPr lang="en-GB" baseline="30000" dirty="0"/>
              <a:t>th</a:t>
            </a:r>
            <a:r>
              <a:rPr lang="en-GB" dirty="0"/>
              <a:t>) empirical observation that “light takes the easiest path” with a mathematical pre-calculus justification. (Fermat was aware of “</a:t>
            </a:r>
            <a:r>
              <a:rPr lang="en-GB" dirty="0" err="1"/>
              <a:t>Alhacen</a:t>
            </a:r>
            <a:r>
              <a:rPr lang="en-GB" dirty="0"/>
              <a:t>” and cited him)</a:t>
            </a:r>
          </a:p>
        </p:txBody>
      </p:sp>
      <p:pic>
        <p:nvPicPr>
          <p:cNvPr id="5" name="Picture 4" descr="reproduction of ibn Sahl's notes on the law of refraction (from his text on &quot;burning lenses&quot;)">
            <a:extLst>
              <a:ext uri="{FF2B5EF4-FFF2-40B4-BE49-F238E27FC236}">
                <a16:creationId xmlns:a16="http://schemas.microsoft.com/office/drawing/2014/main" id="{83628687-0788-7EC5-6E61-83975FFEC1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4093" y="1175427"/>
            <a:ext cx="4055856" cy="5238073"/>
          </a:xfrm>
          <a:prstGeom prst="rect">
            <a:avLst/>
          </a:prstGeom>
        </p:spPr>
      </p:pic>
    </p:spTree>
    <p:extLst>
      <p:ext uri="{BB962C8B-B14F-4D97-AF65-F5344CB8AC3E}">
        <p14:creationId xmlns:p14="http://schemas.microsoft.com/office/powerpoint/2010/main" val="584594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fade">
                                      <p:cBhvr>
                                        <p:cTn id="15" dur="500"/>
                                        <p:tgtEl>
                                          <p:spTgt spid="3">
                                            <p:txEl>
                                              <p:pRg st="5" end="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7" end="7"/>
                                            </p:txEl>
                                          </p:spTgt>
                                        </p:tgtEl>
                                        <p:attrNameLst>
                                          <p:attrName>style.visibility</p:attrName>
                                        </p:attrNameLst>
                                      </p:cBhvr>
                                      <p:to>
                                        <p:strVal val="visible"/>
                                      </p:to>
                                    </p:set>
                                    <p:animEffect transition="in" filter="fade">
                                      <p:cBhvr>
                                        <p:cTn id="20" dur="500"/>
                                        <p:tgtEl>
                                          <p:spTgt spid="3">
                                            <p:txEl>
                                              <p:pRg st="7" end="7"/>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488D1-EBC7-0C0B-18CD-C47F29459AF9}"/>
              </a:ext>
            </a:extLst>
          </p:cNvPr>
          <p:cNvSpPr>
            <a:spLocks noGrp="1"/>
          </p:cNvSpPr>
          <p:nvPr>
            <p:ph type="title"/>
          </p:nvPr>
        </p:nvSpPr>
        <p:spPr>
          <a:xfrm>
            <a:off x="838200" y="18255"/>
            <a:ext cx="10515600" cy="1325563"/>
          </a:xfrm>
        </p:spPr>
        <p:txBody>
          <a:bodyPr/>
          <a:lstStyle/>
          <a:p>
            <a:r>
              <a:rPr lang="en-GB" dirty="0"/>
              <a:t>Names imply history…</a:t>
            </a:r>
          </a:p>
        </p:txBody>
      </p:sp>
      <p:sp>
        <p:nvSpPr>
          <p:cNvPr id="3" name="Content Placeholder 2">
            <a:extLst>
              <a:ext uri="{FF2B5EF4-FFF2-40B4-BE49-F238E27FC236}">
                <a16:creationId xmlns:a16="http://schemas.microsoft.com/office/drawing/2014/main" id="{527CD64E-946D-07D9-71B6-7898CE18EF8A}"/>
              </a:ext>
            </a:extLst>
          </p:cNvPr>
          <p:cNvSpPr>
            <a:spLocks noGrp="1"/>
          </p:cNvSpPr>
          <p:nvPr>
            <p:ph idx="1"/>
          </p:nvPr>
        </p:nvSpPr>
        <p:spPr>
          <a:xfrm>
            <a:off x="838200" y="1433465"/>
            <a:ext cx="10515600" cy="4914900"/>
          </a:xfrm>
        </p:spPr>
        <p:txBody>
          <a:bodyPr>
            <a:normAutofit lnSpcReduction="10000"/>
          </a:bodyPr>
          <a:lstStyle/>
          <a:p>
            <a:pPr marL="0" indent="0">
              <a:buNone/>
            </a:pPr>
            <a:r>
              <a:rPr lang="en-GB" dirty="0"/>
              <a:t>By not talking about this, we give the impression that Science was created entirely by Western thinkers, either:</a:t>
            </a:r>
          </a:p>
          <a:p>
            <a:pPr marL="0" indent="0">
              <a:buNone/>
            </a:pPr>
            <a:endParaRPr lang="en-GB" dirty="0"/>
          </a:p>
          <a:p>
            <a:pPr marL="0" indent="0">
              <a:buNone/>
            </a:pPr>
            <a:r>
              <a:rPr lang="en-GB" dirty="0"/>
              <a:t>Ancient Greeks (some who lived in Egypt…)</a:t>
            </a:r>
          </a:p>
          <a:p>
            <a:pPr marL="0" indent="0">
              <a:buNone/>
            </a:pPr>
            <a:r>
              <a:rPr lang="en-GB" dirty="0"/>
              <a:t>Western Europeans c1500 or later</a:t>
            </a:r>
          </a:p>
          <a:p>
            <a:pPr marL="0" indent="0">
              <a:buNone/>
            </a:pPr>
            <a:endParaRPr lang="en-GB" dirty="0"/>
          </a:p>
          <a:p>
            <a:pPr marL="0" indent="0" algn="ctr">
              <a:buNone/>
            </a:pPr>
            <a:r>
              <a:rPr lang="en-GB" sz="2200" dirty="0"/>
              <a:t>(We also tend to use only “last name”, which elides gender signifiers etc)</a:t>
            </a:r>
          </a:p>
          <a:p>
            <a:pPr marL="0" indent="0">
              <a:buNone/>
            </a:pPr>
            <a:r>
              <a:rPr lang="en-GB" dirty="0"/>
              <a:t>In actual fact, “Science” developed across the world (outside of the Americas</a:t>
            </a:r>
            <a:r>
              <a:rPr lang="en-GB" baseline="30000" dirty="0"/>
              <a:t>1</a:t>
            </a:r>
            <a:r>
              <a:rPr lang="en-GB" dirty="0"/>
              <a:t>, via interchange between Europe, the near East, India, China and north Africa) from 4000BC to the present day – the focus just changed over time (and sometimes things were lost and rediscovered)</a:t>
            </a:r>
          </a:p>
        </p:txBody>
      </p:sp>
      <p:sp>
        <p:nvSpPr>
          <p:cNvPr id="5" name="TextBox 4">
            <a:extLst>
              <a:ext uri="{FF2B5EF4-FFF2-40B4-BE49-F238E27FC236}">
                <a16:creationId xmlns:a16="http://schemas.microsoft.com/office/drawing/2014/main" id="{0E2EBEDB-256D-D7DF-32A6-789545D7C472}"/>
              </a:ext>
            </a:extLst>
          </p:cNvPr>
          <p:cNvSpPr txBox="1"/>
          <p:nvPr/>
        </p:nvSpPr>
        <p:spPr>
          <a:xfrm>
            <a:off x="6884894" y="5951835"/>
            <a:ext cx="5229412" cy="923330"/>
          </a:xfrm>
          <a:prstGeom prst="rect">
            <a:avLst/>
          </a:prstGeom>
          <a:noFill/>
        </p:spPr>
        <p:txBody>
          <a:bodyPr wrap="square" rtlCol="0">
            <a:spAutoFit/>
          </a:bodyPr>
          <a:lstStyle/>
          <a:p>
            <a:r>
              <a:rPr lang="en-GB" baseline="30000" dirty="0"/>
              <a:t>1</a:t>
            </a:r>
            <a:r>
              <a:rPr lang="en-GB" dirty="0"/>
              <a:t>It’s hard to say how sciences developed in the Americas because a lot of records were destroyed by Spanish colonialists…</a:t>
            </a:r>
          </a:p>
        </p:txBody>
      </p:sp>
      <p:pic>
        <p:nvPicPr>
          <p:cNvPr id="6" name="Picture 5" descr="A screenshot from another slide, showing a map of the world with dots over Greece, Alexandria in Egypt, Kerala in India, Kaifeng in China, the Polynesian islands, Great Zimbabwe, Timbuktu in Mali, Chitzen Itza in Mexico, with some attached to images of star charts, atlases or other astronomical records produced there.">
            <a:extLst>
              <a:ext uri="{FF2B5EF4-FFF2-40B4-BE49-F238E27FC236}">
                <a16:creationId xmlns:a16="http://schemas.microsoft.com/office/drawing/2014/main" id="{771B1F78-6CD9-A1F0-0B3B-050019AC0C36}"/>
              </a:ext>
            </a:extLst>
          </p:cNvPr>
          <p:cNvPicPr>
            <a:picLocks noChangeAspect="1"/>
          </p:cNvPicPr>
          <p:nvPr/>
        </p:nvPicPr>
        <p:blipFill>
          <a:blip r:embed="rId3"/>
          <a:stretch>
            <a:fillRect/>
          </a:stretch>
        </p:blipFill>
        <p:spPr>
          <a:xfrm>
            <a:off x="695879" y="397280"/>
            <a:ext cx="10926700" cy="6296904"/>
          </a:xfrm>
          <a:prstGeom prst="rect">
            <a:avLst/>
          </a:prstGeom>
        </p:spPr>
      </p:pic>
    </p:spTree>
    <p:extLst>
      <p:ext uri="{BB962C8B-B14F-4D97-AF65-F5344CB8AC3E}">
        <p14:creationId xmlns:p14="http://schemas.microsoft.com/office/powerpoint/2010/main" val="490383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04861-3677-6F67-3813-8DE111D75FE5}"/>
              </a:ext>
            </a:extLst>
          </p:cNvPr>
          <p:cNvSpPr>
            <a:spLocks noGrp="1"/>
          </p:cNvSpPr>
          <p:nvPr>
            <p:ph type="title"/>
          </p:nvPr>
        </p:nvSpPr>
        <p:spPr>
          <a:xfrm>
            <a:off x="838200" y="18255"/>
            <a:ext cx="10515600" cy="1325563"/>
          </a:xfrm>
        </p:spPr>
        <p:txBody>
          <a:bodyPr/>
          <a:lstStyle/>
          <a:p>
            <a:r>
              <a:rPr lang="en-US" dirty="0">
                <a:cs typeface="Calibri Light"/>
              </a:rPr>
              <a:t>An example of subtext: academic writing!</a:t>
            </a:r>
            <a:endParaRPr lang="en-US" dirty="0"/>
          </a:p>
        </p:txBody>
      </p:sp>
      <p:sp>
        <p:nvSpPr>
          <p:cNvPr id="3" name="Content Placeholder 2">
            <a:extLst>
              <a:ext uri="{FF2B5EF4-FFF2-40B4-BE49-F238E27FC236}">
                <a16:creationId xmlns:a16="http://schemas.microsoft.com/office/drawing/2014/main" id="{F10ABFA5-EBB0-D390-EDBD-5840768F6762}"/>
              </a:ext>
            </a:extLst>
          </p:cNvPr>
          <p:cNvSpPr>
            <a:spLocks noGrp="1"/>
          </p:cNvSpPr>
          <p:nvPr>
            <p:ph idx="1"/>
          </p:nvPr>
        </p:nvSpPr>
        <p:spPr>
          <a:xfrm>
            <a:off x="838200" y="1473200"/>
            <a:ext cx="10515600" cy="5016500"/>
          </a:xfrm>
        </p:spPr>
        <p:txBody>
          <a:bodyPr vert="horz" lIns="91440" tIns="45720" rIns="91440" bIns="45720" rtlCol="0" anchor="t">
            <a:normAutofit/>
          </a:bodyPr>
          <a:lstStyle/>
          <a:p>
            <a:pPr marL="0" indent="0">
              <a:buNone/>
            </a:pPr>
            <a:r>
              <a:rPr lang="en-US" dirty="0">
                <a:ea typeface="Calibri"/>
                <a:cs typeface="Calibri"/>
              </a:rPr>
              <a:t>Formal academic writing is constructed on the basis of Western (scientific) rhetoric (which we generally don’t teach explicitly anymore)</a:t>
            </a:r>
          </a:p>
          <a:p>
            <a:endParaRPr lang="en-US" dirty="0">
              <a:ea typeface="Calibri"/>
              <a:cs typeface="Calibri"/>
            </a:endParaRPr>
          </a:p>
          <a:p>
            <a:pPr marL="0" indent="0">
              <a:buNone/>
            </a:pPr>
            <a:r>
              <a:rPr lang="en-US" dirty="0">
                <a:ea typeface="Calibri"/>
                <a:cs typeface="Calibri"/>
              </a:rPr>
              <a:t>Other cultures have their own rhetorical structures and modes of argumentation, which students from those background will be implicitly skilled in. (And may be marked down for using over Western methods)</a:t>
            </a:r>
          </a:p>
          <a:p>
            <a:endParaRPr lang="en-US" dirty="0">
              <a:ea typeface="Calibri"/>
              <a:cs typeface="Calibri"/>
            </a:endParaRPr>
          </a:p>
          <a:p>
            <a:pPr marL="0" indent="0">
              <a:buNone/>
            </a:pPr>
            <a:r>
              <a:rPr lang="en-US" dirty="0">
                <a:ea typeface="Calibri"/>
                <a:cs typeface="Calibri"/>
              </a:rPr>
              <a:t>Physics doesn’t do a lot of essay-writing marking as a fraction of its assessments, but… we do have a lot of lab reports.</a:t>
            </a:r>
          </a:p>
        </p:txBody>
      </p:sp>
    </p:spTree>
    <p:extLst>
      <p:ext uri="{BB962C8B-B14F-4D97-AF65-F5344CB8AC3E}">
        <p14:creationId xmlns:p14="http://schemas.microsoft.com/office/powerpoint/2010/main" val="728054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EEC18-35C5-214A-262B-EF36A3EEB884}"/>
              </a:ext>
            </a:extLst>
          </p:cNvPr>
          <p:cNvSpPr>
            <a:spLocks noGrp="1"/>
          </p:cNvSpPr>
          <p:nvPr>
            <p:ph type="title"/>
          </p:nvPr>
        </p:nvSpPr>
        <p:spPr>
          <a:xfrm>
            <a:off x="838200" y="30443"/>
            <a:ext cx="10515600" cy="1325563"/>
          </a:xfrm>
        </p:spPr>
        <p:txBody>
          <a:bodyPr/>
          <a:lstStyle/>
          <a:p>
            <a:r>
              <a:rPr lang="en-GB" dirty="0"/>
              <a:t>Is decolonising the </a:t>
            </a:r>
            <a:r>
              <a:rPr lang="en-GB" i="1" dirty="0"/>
              <a:t>curriculum</a:t>
            </a:r>
            <a:r>
              <a:rPr lang="en-GB" dirty="0"/>
              <a:t> enough?</a:t>
            </a:r>
          </a:p>
        </p:txBody>
      </p:sp>
      <p:sp>
        <p:nvSpPr>
          <p:cNvPr id="3" name="Content Placeholder 2">
            <a:extLst>
              <a:ext uri="{FF2B5EF4-FFF2-40B4-BE49-F238E27FC236}">
                <a16:creationId xmlns:a16="http://schemas.microsoft.com/office/drawing/2014/main" id="{72BBBE46-18B0-9884-205A-86DA125C4277}"/>
              </a:ext>
            </a:extLst>
          </p:cNvPr>
          <p:cNvSpPr>
            <a:spLocks noGrp="1"/>
          </p:cNvSpPr>
          <p:nvPr>
            <p:ph idx="1"/>
          </p:nvPr>
        </p:nvSpPr>
        <p:spPr/>
        <p:txBody>
          <a:bodyPr/>
          <a:lstStyle/>
          <a:p>
            <a:pPr marL="0" indent="0">
              <a:buNone/>
            </a:pPr>
            <a:r>
              <a:rPr lang="en-GB" dirty="0"/>
              <a:t>Previous examples are about how we present science to students.</a:t>
            </a:r>
          </a:p>
          <a:p>
            <a:endParaRPr lang="en-GB" dirty="0"/>
          </a:p>
          <a:p>
            <a:pPr marL="0" indent="0">
              <a:buNone/>
            </a:pPr>
            <a:r>
              <a:rPr lang="en-GB" dirty="0"/>
              <a:t>But does Science (and Physics) behave in a colonialist way in itself?</a:t>
            </a:r>
          </a:p>
          <a:p>
            <a:endParaRPr lang="en-GB" dirty="0"/>
          </a:p>
          <a:p>
            <a:pPr marL="0" indent="0">
              <a:buNone/>
            </a:pPr>
            <a:r>
              <a:rPr lang="en-GB" dirty="0"/>
              <a:t>That is: does Science act in a place to prioritise Science (and explicitly the Science of people elsewhere) over the (indigenous) peoples of a location?</a:t>
            </a:r>
          </a:p>
          <a:p>
            <a:endParaRPr lang="en-GB" dirty="0"/>
          </a:p>
          <a:p>
            <a:pPr marL="0" indent="0">
              <a:buNone/>
            </a:pPr>
            <a:r>
              <a:rPr lang="en-GB" dirty="0"/>
              <a:t>Arguably… </a:t>
            </a:r>
            <a:r>
              <a:rPr lang="en-GB" i="1" dirty="0"/>
              <a:t>yes</a:t>
            </a:r>
            <a:r>
              <a:rPr lang="en-GB" dirty="0"/>
              <a:t>.</a:t>
            </a:r>
          </a:p>
          <a:p>
            <a:endParaRPr lang="en-GB" dirty="0"/>
          </a:p>
        </p:txBody>
      </p:sp>
    </p:spTree>
    <p:extLst>
      <p:ext uri="{BB962C8B-B14F-4D97-AF65-F5344CB8AC3E}">
        <p14:creationId xmlns:p14="http://schemas.microsoft.com/office/powerpoint/2010/main" val="1314611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FD0E1-BAA3-F847-9031-C2B0B6D7B3DA}"/>
              </a:ext>
            </a:extLst>
          </p:cNvPr>
          <p:cNvSpPr>
            <a:spLocks noGrp="1"/>
          </p:cNvSpPr>
          <p:nvPr>
            <p:ph type="title"/>
          </p:nvPr>
        </p:nvSpPr>
        <p:spPr>
          <a:xfrm>
            <a:off x="838200" y="0"/>
            <a:ext cx="10515600" cy="1325563"/>
          </a:xfrm>
        </p:spPr>
        <p:txBody>
          <a:bodyPr/>
          <a:lstStyle/>
          <a:p>
            <a:r>
              <a:rPr lang="en-US" dirty="0">
                <a:ea typeface="Calibri Light"/>
                <a:cs typeface="Calibri Light"/>
              </a:rPr>
              <a:t>Astronomical colonialism (an example)</a:t>
            </a:r>
            <a:endParaRPr lang="en-US" dirty="0"/>
          </a:p>
        </p:txBody>
      </p:sp>
      <p:pic>
        <p:nvPicPr>
          <p:cNvPr id="5" name="Picture 4" descr="an overhead image of the observatory complex at Mauna Kea, Hawai'i">
            <a:extLst>
              <a:ext uri="{FF2B5EF4-FFF2-40B4-BE49-F238E27FC236}">
                <a16:creationId xmlns:a16="http://schemas.microsoft.com/office/drawing/2014/main" id="{94BE4E56-D72B-C3D8-BFF2-11F0E8E05D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5683" y="2946401"/>
            <a:ext cx="4778283" cy="3485160"/>
          </a:xfrm>
          <a:prstGeom prst="rect">
            <a:avLst/>
          </a:prstGeom>
        </p:spPr>
      </p:pic>
      <p:sp>
        <p:nvSpPr>
          <p:cNvPr id="3" name="Content Placeholder 2">
            <a:extLst>
              <a:ext uri="{FF2B5EF4-FFF2-40B4-BE49-F238E27FC236}">
                <a16:creationId xmlns:a16="http://schemas.microsoft.com/office/drawing/2014/main" id="{A214FD2A-A6B2-F735-DDFB-FCD90DC2942C}"/>
              </a:ext>
            </a:extLst>
          </p:cNvPr>
          <p:cNvSpPr>
            <a:spLocks noGrp="1"/>
          </p:cNvSpPr>
          <p:nvPr>
            <p:ph idx="1"/>
          </p:nvPr>
        </p:nvSpPr>
        <p:spPr>
          <a:xfrm>
            <a:off x="838200" y="1325563"/>
            <a:ext cx="8957235" cy="5237480"/>
          </a:xfrm>
        </p:spPr>
        <p:txBody>
          <a:bodyPr vert="horz" lIns="91440" tIns="45720" rIns="91440" bIns="45720" rtlCol="0" anchor="t">
            <a:normAutofit fontScale="92500"/>
          </a:bodyPr>
          <a:lstStyle/>
          <a:p>
            <a:pPr marL="0" indent="0">
              <a:buNone/>
            </a:pPr>
            <a:r>
              <a:rPr lang="en-US" dirty="0">
                <a:ea typeface="Calibri"/>
                <a:cs typeface="Calibri"/>
              </a:rPr>
              <a:t>Predominantly North American and European astronomers... </a:t>
            </a:r>
          </a:p>
          <a:p>
            <a:pPr marL="0" indent="0">
              <a:buNone/>
            </a:pPr>
            <a:r>
              <a:rPr lang="en-US" dirty="0">
                <a:ea typeface="Calibri"/>
                <a:cs typeface="Calibri"/>
              </a:rPr>
              <a:t>… build telescopes historically outside of Europe or mainland USA (Mauna Kea, Hawai'i ; Chile ;  Peru )</a:t>
            </a:r>
          </a:p>
          <a:p>
            <a:pPr marL="0" indent="0">
              <a:buNone/>
            </a:pPr>
            <a:endParaRPr lang="en-US" dirty="0">
              <a:ea typeface="Calibri"/>
              <a:cs typeface="Calibri"/>
            </a:endParaRPr>
          </a:p>
          <a:p>
            <a:pPr marL="0" indent="0">
              <a:buNone/>
            </a:pPr>
            <a:r>
              <a:rPr lang="en-US" dirty="0">
                <a:ea typeface="Calibri"/>
                <a:cs typeface="Calibri"/>
              </a:rPr>
              <a:t>“Colonial” on two levels: </a:t>
            </a:r>
          </a:p>
          <a:p>
            <a:pPr marL="0" indent="0">
              <a:buNone/>
            </a:pPr>
            <a:r>
              <a:rPr lang="en-US" b="1" dirty="0">
                <a:ea typeface="Calibri"/>
                <a:cs typeface="Calibri"/>
              </a:rPr>
              <a:t>(explicit) </a:t>
            </a:r>
            <a:r>
              <a:rPr lang="en-US" dirty="0">
                <a:ea typeface="Calibri"/>
                <a:cs typeface="Calibri"/>
              </a:rPr>
              <a:t>indigenous Hawaiians ignored (until </a:t>
            </a:r>
          </a:p>
          <a:p>
            <a:pPr marL="0" indent="0">
              <a:buNone/>
            </a:pPr>
            <a:r>
              <a:rPr lang="en-US" dirty="0">
                <a:ea typeface="Calibri"/>
                <a:cs typeface="Calibri"/>
              </a:rPr>
              <a:t>recently) in </a:t>
            </a:r>
            <a:r>
              <a:rPr lang="en-US" dirty="0" err="1">
                <a:ea typeface="Calibri"/>
                <a:cs typeface="Calibri"/>
              </a:rPr>
              <a:t>favour</a:t>
            </a:r>
            <a:r>
              <a:rPr lang="en-US" dirty="0">
                <a:ea typeface="Calibri"/>
                <a:cs typeface="Calibri"/>
              </a:rPr>
              <a:t> of science goals</a:t>
            </a:r>
          </a:p>
          <a:p>
            <a:pPr marL="0" indent="0">
              <a:buNone/>
            </a:pPr>
            <a:endParaRPr lang="en-US" dirty="0">
              <a:ea typeface="Calibri"/>
              <a:cs typeface="Calibri"/>
            </a:endParaRPr>
          </a:p>
          <a:p>
            <a:pPr marL="0" indent="0">
              <a:buNone/>
            </a:pPr>
            <a:r>
              <a:rPr lang="en-US" b="1" dirty="0">
                <a:ea typeface="Calibri"/>
                <a:cs typeface="Calibri"/>
              </a:rPr>
              <a:t>(implicit) </a:t>
            </a:r>
            <a:r>
              <a:rPr lang="en-US" dirty="0">
                <a:ea typeface="Calibri"/>
                <a:cs typeface="Calibri"/>
              </a:rPr>
              <a:t>How many Hawaiians (indigenous or</a:t>
            </a:r>
          </a:p>
          <a:p>
            <a:pPr marL="0" indent="0">
              <a:buNone/>
            </a:pPr>
            <a:r>
              <a:rPr lang="en-US" dirty="0">
                <a:ea typeface="Calibri"/>
                <a:cs typeface="Calibri"/>
              </a:rPr>
              <a:t>otherwise) are authors on papers from the </a:t>
            </a:r>
          </a:p>
          <a:p>
            <a:pPr marL="0" indent="0">
              <a:buNone/>
            </a:pPr>
            <a:r>
              <a:rPr lang="en-US" dirty="0">
                <a:ea typeface="Calibri"/>
                <a:cs typeface="Calibri"/>
              </a:rPr>
              <a:t>1970s from the Mauna Kea observatories?</a:t>
            </a:r>
          </a:p>
          <a:p>
            <a:pPr marL="0" indent="0">
              <a:buNone/>
            </a:pPr>
            <a:endParaRPr lang="en-US" dirty="0">
              <a:ea typeface="Calibri"/>
              <a:cs typeface="Calibri"/>
            </a:endParaRPr>
          </a:p>
        </p:txBody>
      </p:sp>
    </p:spTree>
    <p:extLst>
      <p:ext uri="{BB962C8B-B14F-4D97-AF65-F5344CB8AC3E}">
        <p14:creationId xmlns:p14="http://schemas.microsoft.com/office/powerpoint/2010/main" val="3191031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500"/>
                                        <p:tgtEl>
                                          <p:spTgt spid="3">
                                            <p:txEl>
                                              <p:pRg st="7" end="7"/>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fade">
                                      <p:cBhvr>
                                        <p:cTn id="29" dur="500"/>
                                        <p:tgtEl>
                                          <p:spTgt spid="3">
                                            <p:txEl>
                                              <p:pRg st="8" end="8"/>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fade">
                                      <p:cBhvr>
                                        <p:cTn id="3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FD0E1-BAA3-F847-9031-C2B0B6D7B3DA}"/>
              </a:ext>
            </a:extLst>
          </p:cNvPr>
          <p:cNvSpPr>
            <a:spLocks noGrp="1"/>
          </p:cNvSpPr>
          <p:nvPr>
            <p:ph type="title"/>
          </p:nvPr>
        </p:nvSpPr>
        <p:spPr>
          <a:xfrm>
            <a:off x="838200" y="0"/>
            <a:ext cx="10515600" cy="1325563"/>
          </a:xfrm>
        </p:spPr>
        <p:txBody>
          <a:bodyPr/>
          <a:lstStyle/>
          <a:p>
            <a:r>
              <a:rPr lang="en-US" dirty="0">
                <a:ea typeface="Calibri Light"/>
                <a:cs typeface="Calibri Light"/>
              </a:rPr>
              <a:t>Astronomical colonialism (2)</a:t>
            </a:r>
            <a:endParaRPr lang="en-US" dirty="0"/>
          </a:p>
        </p:txBody>
      </p:sp>
      <p:sp>
        <p:nvSpPr>
          <p:cNvPr id="3" name="Content Placeholder 2">
            <a:extLst>
              <a:ext uri="{FF2B5EF4-FFF2-40B4-BE49-F238E27FC236}">
                <a16:creationId xmlns:a16="http://schemas.microsoft.com/office/drawing/2014/main" id="{A214FD2A-A6B2-F735-DDFB-FCD90DC2942C}"/>
              </a:ext>
            </a:extLst>
          </p:cNvPr>
          <p:cNvSpPr>
            <a:spLocks noGrp="1"/>
          </p:cNvSpPr>
          <p:nvPr>
            <p:ph idx="1"/>
          </p:nvPr>
        </p:nvSpPr>
        <p:spPr>
          <a:xfrm>
            <a:off x="838200" y="1325563"/>
            <a:ext cx="10515600" cy="5237480"/>
          </a:xfrm>
        </p:spPr>
        <p:txBody>
          <a:bodyPr vert="horz" lIns="91440" tIns="45720" rIns="91440" bIns="45720" rtlCol="0" anchor="t">
            <a:normAutofit lnSpcReduction="10000"/>
          </a:bodyPr>
          <a:lstStyle/>
          <a:p>
            <a:pPr marL="0" indent="0">
              <a:buNone/>
            </a:pPr>
            <a:r>
              <a:rPr lang="en-US" dirty="0">
                <a:ea typeface="Calibri"/>
                <a:cs typeface="Calibri"/>
              </a:rPr>
              <a:t>There is (some) awareness of this in the modern era:</a:t>
            </a:r>
          </a:p>
          <a:p>
            <a:pPr marL="0" indent="0">
              <a:buNone/>
            </a:pPr>
            <a:endParaRPr lang="en-US" dirty="0">
              <a:ea typeface="Calibri"/>
              <a:cs typeface="Calibri"/>
            </a:endParaRPr>
          </a:p>
          <a:p>
            <a:pPr marL="0" indent="0">
              <a:buNone/>
            </a:pPr>
            <a:r>
              <a:rPr lang="en-US" dirty="0">
                <a:ea typeface="Calibri"/>
                <a:cs typeface="Calibri"/>
              </a:rPr>
              <a:t>Control of the Mauna Kea Observatory site is now migrating to a joint authority with indigenous Hawaiian representation.</a:t>
            </a:r>
          </a:p>
          <a:p>
            <a:pPr marL="0" indent="0">
              <a:buNone/>
            </a:pPr>
            <a:endParaRPr lang="en-US" dirty="0">
              <a:ea typeface="Calibri"/>
              <a:cs typeface="Calibri"/>
            </a:endParaRPr>
          </a:p>
          <a:p>
            <a:pPr marL="0" indent="0">
              <a:buNone/>
            </a:pPr>
            <a:r>
              <a:rPr lang="en-US" dirty="0">
                <a:ea typeface="Calibri"/>
                <a:cs typeface="Calibri"/>
              </a:rPr>
              <a:t>The Vera C. Rubin Observatory </a:t>
            </a:r>
            <a:r>
              <a:rPr lang="en-US" i="1" dirty="0">
                <a:ea typeface="Calibri"/>
                <a:cs typeface="Calibri"/>
              </a:rPr>
              <a:t>does</a:t>
            </a:r>
            <a:r>
              <a:rPr lang="en-US" dirty="0">
                <a:ea typeface="Calibri"/>
                <a:cs typeface="Calibri"/>
              </a:rPr>
              <a:t> explicitly provide access to its data to Chilean researchers as part of the agreement on hosting the site (although the data products and most of the research science infrastructure is in the USA).</a:t>
            </a:r>
          </a:p>
          <a:p>
            <a:pPr marL="0" indent="0">
              <a:buNone/>
            </a:pPr>
            <a:endParaRPr lang="en-US" dirty="0">
              <a:ea typeface="Calibri"/>
              <a:cs typeface="Calibri"/>
            </a:endParaRPr>
          </a:p>
          <a:p>
            <a:pPr marL="0" indent="0">
              <a:buNone/>
            </a:pPr>
            <a:r>
              <a:rPr lang="en-US" dirty="0">
                <a:ea typeface="Calibri"/>
                <a:cs typeface="Calibri"/>
              </a:rPr>
              <a:t>Can (should?) we do even better?</a:t>
            </a:r>
          </a:p>
          <a:p>
            <a:pPr marL="0" indent="0">
              <a:buNone/>
            </a:pPr>
            <a:r>
              <a:rPr lang="en-US" dirty="0">
                <a:ea typeface="Calibri"/>
                <a:cs typeface="Calibri"/>
              </a:rPr>
              <a:t>Do we </a:t>
            </a:r>
            <a:r>
              <a:rPr lang="en-US" i="1" dirty="0">
                <a:ea typeface="Calibri"/>
                <a:cs typeface="Calibri"/>
              </a:rPr>
              <a:t>talk</a:t>
            </a:r>
            <a:r>
              <a:rPr lang="en-US" dirty="0">
                <a:ea typeface="Calibri"/>
                <a:cs typeface="Calibri"/>
              </a:rPr>
              <a:t> about any of this in Astronomy curriculum?</a:t>
            </a:r>
          </a:p>
          <a:p>
            <a:pPr marL="0" indent="0">
              <a:buNone/>
            </a:pPr>
            <a:endParaRPr lang="en-US" dirty="0">
              <a:ea typeface="Calibri"/>
              <a:cs typeface="Calibri"/>
            </a:endParaRPr>
          </a:p>
        </p:txBody>
      </p:sp>
      <p:pic>
        <p:nvPicPr>
          <p:cNvPr id="5" name="Picture 4" descr="Image from the Vera C Rubin observatory outreach, showing a globe with the observatory in Chile, and dashed and solid lines showing the data flow from it to the US facility @ SLAC in California, the French facility at Lyon, and the UK, along with other US sites.">
            <a:extLst>
              <a:ext uri="{FF2B5EF4-FFF2-40B4-BE49-F238E27FC236}">
                <a16:creationId xmlns:a16="http://schemas.microsoft.com/office/drawing/2014/main" id="{E5B9F936-BCEC-DB11-A700-132F003BDB75}"/>
              </a:ext>
            </a:extLst>
          </p:cNvPr>
          <p:cNvPicPr>
            <a:picLocks noChangeAspect="1"/>
          </p:cNvPicPr>
          <p:nvPr/>
        </p:nvPicPr>
        <p:blipFill>
          <a:blip r:embed="rId3"/>
          <a:stretch>
            <a:fillRect/>
          </a:stretch>
        </p:blipFill>
        <p:spPr>
          <a:xfrm>
            <a:off x="3674176" y="143157"/>
            <a:ext cx="8486837" cy="6010319"/>
          </a:xfrm>
          <a:prstGeom prst="rect">
            <a:avLst/>
          </a:prstGeom>
        </p:spPr>
      </p:pic>
      <p:grpSp>
        <p:nvGrpSpPr>
          <p:cNvPr id="12" name="Group 11" descr="Screenshot from the Rubin LSST project data policy with the text noting that Chilean scientists count as &quot;Rubin LSST Users&quot; and get access to data before the 2 year embargo for public access.">
            <a:extLst>
              <a:ext uri="{FF2B5EF4-FFF2-40B4-BE49-F238E27FC236}">
                <a16:creationId xmlns:a16="http://schemas.microsoft.com/office/drawing/2014/main" id="{E3ED7E7C-281A-F676-BB27-9E7E05024547}"/>
              </a:ext>
            </a:extLst>
          </p:cNvPr>
          <p:cNvGrpSpPr/>
          <p:nvPr/>
        </p:nvGrpSpPr>
        <p:grpSpPr>
          <a:xfrm>
            <a:off x="194250" y="4248736"/>
            <a:ext cx="9186862" cy="2314307"/>
            <a:chOff x="471488" y="4150956"/>
            <a:chExt cx="9186862" cy="2314307"/>
          </a:xfrm>
        </p:grpSpPr>
        <p:pic>
          <p:nvPicPr>
            <p:cNvPr id="7" name="Picture 6">
              <a:extLst>
                <a:ext uri="{FF2B5EF4-FFF2-40B4-BE49-F238E27FC236}">
                  <a16:creationId xmlns:a16="http://schemas.microsoft.com/office/drawing/2014/main" id="{291E957D-8906-F773-BCFC-2253A8EABF45}"/>
                </a:ext>
              </a:extLst>
            </p:cNvPr>
            <p:cNvPicPr>
              <a:picLocks noChangeAspect="1"/>
            </p:cNvPicPr>
            <p:nvPr/>
          </p:nvPicPr>
          <p:blipFill>
            <a:blip r:embed="rId4"/>
            <a:stretch>
              <a:fillRect/>
            </a:stretch>
          </p:blipFill>
          <p:spPr>
            <a:xfrm>
              <a:off x="471488" y="4150956"/>
              <a:ext cx="9186862" cy="2314307"/>
            </a:xfrm>
            <a:prstGeom prst="rect">
              <a:avLst/>
            </a:prstGeom>
          </p:spPr>
        </p:pic>
        <p:sp>
          <p:nvSpPr>
            <p:cNvPr id="8" name="Rectangle 7">
              <a:extLst>
                <a:ext uri="{FF2B5EF4-FFF2-40B4-BE49-F238E27FC236}">
                  <a16:creationId xmlns:a16="http://schemas.microsoft.com/office/drawing/2014/main" id="{144162F3-0732-837F-F697-ACD20CC0130C}"/>
                </a:ext>
              </a:extLst>
            </p:cNvPr>
            <p:cNvSpPr/>
            <p:nvPr/>
          </p:nvSpPr>
          <p:spPr>
            <a:xfrm>
              <a:off x="6372225" y="4552950"/>
              <a:ext cx="2909888" cy="4429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58AA760-B627-1114-C13D-3396EC862519}"/>
                </a:ext>
              </a:extLst>
            </p:cNvPr>
            <p:cNvSpPr/>
            <p:nvPr/>
          </p:nvSpPr>
          <p:spPr>
            <a:xfrm>
              <a:off x="480980" y="4995863"/>
              <a:ext cx="581057" cy="4429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557F2BE7-EC66-AF58-07A0-4E239FC3648A}"/>
                </a:ext>
              </a:extLst>
            </p:cNvPr>
            <p:cNvSpPr/>
            <p:nvPr/>
          </p:nvSpPr>
          <p:spPr>
            <a:xfrm>
              <a:off x="7753318" y="5511823"/>
              <a:ext cx="1743107" cy="4429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83687C1C-C86C-655A-F808-A19C2E376584}"/>
                </a:ext>
              </a:extLst>
            </p:cNvPr>
            <p:cNvSpPr/>
            <p:nvPr/>
          </p:nvSpPr>
          <p:spPr>
            <a:xfrm>
              <a:off x="471488" y="5958699"/>
              <a:ext cx="762000" cy="44291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4" name="Picture 13" descr="A screenshot from the Vera C Rubin website showing the Land Declaration, reading &quot;We are privileged to conduct research on Cerro Pachon in Chile, and acknowledge the Indigenous communities in Chile as the natural protectors of these lands&quot;">
            <a:extLst>
              <a:ext uri="{FF2B5EF4-FFF2-40B4-BE49-F238E27FC236}">
                <a16:creationId xmlns:a16="http://schemas.microsoft.com/office/drawing/2014/main" id="{3468BCDA-662E-DF9E-E71F-2D75F1D7C0A5}"/>
              </a:ext>
            </a:extLst>
          </p:cNvPr>
          <p:cNvPicPr>
            <a:picLocks noChangeAspect="1"/>
          </p:cNvPicPr>
          <p:nvPr/>
        </p:nvPicPr>
        <p:blipFill>
          <a:blip r:embed="rId5"/>
          <a:stretch>
            <a:fillRect/>
          </a:stretch>
        </p:blipFill>
        <p:spPr>
          <a:xfrm>
            <a:off x="0" y="3393444"/>
            <a:ext cx="12192000" cy="614657"/>
          </a:xfrm>
          <a:prstGeom prst="rect">
            <a:avLst/>
          </a:prstGeom>
        </p:spPr>
      </p:pic>
    </p:spTree>
    <p:extLst>
      <p:ext uri="{BB962C8B-B14F-4D97-AF65-F5344CB8AC3E}">
        <p14:creationId xmlns:p14="http://schemas.microsoft.com/office/powerpoint/2010/main" val="2546419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500"/>
                                        <p:tgtEl>
                                          <p:spTgt spid="3">
                                            <p:txEl>
                                              <p:pRg st="6" end="6"/>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53DDD-247F-0583-6E48-32F920AE2DF3}"/>
              </a:ext>
            </a:extLst>
          </p:cNvPr>
          <p:cNvSpPr>
            <a:spLocks noGrp="1"/>
          </p:cNvSpPr>
          <p:nvPr>
            <p:ph type="title"/>
          </p:nvPr>
        </p:nvSpPr>
        <p:spPr>
          <a:xfrm>
            <a:off x="838200" y="0"/>
            <a:ext cx="10515600" cy="1325563"/>
          </a:xfrm>
        </p:spPr>
        <p:txBody>
          <a:bodyPr/>
          <a:lstStyle/>
          <a:p>
            <a:r>
              <a:rPr lang="en-GB" dirty="0"/>
              <a:t>Academic colonialism</a:t>
            </a:r>
          </a:p>
        </p:txBody>
      </p:sp>
      <p:sp>
        <p:nvSpPr>
          <p:cNvPr id="3" name="Content Placeholder 2">
            <a:extLst>
              <a:ext uri="{FF2B5EF4-FFF2-40B4-BE49-F238E27FC236}">
                <a16:creationId xmlns:a16="http://schemas.microsoft.com/office/drawing/2014/main" id="{06AA904A-30B6-D414-32D3-57357C260C91}"/>
              </a:ext>
            </a:extLst>
          </p:cNvPr>
          <p:cNvSpPr>
            <a:spLocks noGrp="1"/>
          </p:cNvSpPr>
          <p:nvPr>
            <p:ph idx="1"/>
          </p:nvPr>
        </p:nvSpPr>
        <p:spPr>
          <a:xfrm>
            <a:off x="838200" y="1440328"/>
            <a:ext cx="8777591" cy="5109883"/>
          </a:xfrm>
        </p:spPr>
        <p:txBody>
          <a:bodyPr>
            <a:normAutofit fontScale="92500"/>
          </a:bodyPr>
          <a:lstStyle/>
          <a:p>
            <a:pPr marL="0" indent="0">
              <a:buNone/>
            </a:pPr>
            <a:r>
              <a:rPr lang="en-GB" dirty="0"/>
              <a:t>People like to cite a number of Indian mathematicians and physicists as counter-examples to colonial attitudes.</a:t>
            </a:r>
          </a:p>
          <a:p>
            <a:pPr marL="0" indent="0">
              <a:buNone/>
            </a:pPr>
            <a:r>
              <a:rPr lang="en-GB" dirty="0"/>
              <a:t>(for ex, </a:t>
            </a:r>
            <a:r>
              <a:rPr lang="en-GB" i="1" dirty="0"/>
              <a:t>Srinivasa Ramanujan</a:t>
            </a:r>
            <a:r>
              <a:rPr lang="en-GB" dirty="0"/>
              <a:t>, </a:t>
            </a:r>
            <a:r>
              <a:rPr lang="en-GB" i="1" dirty="0"/>
              <a:t>C.V. Raman, </a:t>
            </a:r>
            <a:r>
              <a:rPr lang="en-GB" i="1" dirty="0" err="1"/>
              <a:t>Satyendara</a:t>
            </a:r>
            <a:r>
              <a:rPr lang="en-GB" i="1" dirty="0"/>
              <a:t> Bose )</a:t>
            </a:r>
          </a:p>
          <a:p>
            <a:pPr marL="0" indent="0">
              <a:buNone/>
            </a:pPr>
            <a:endParaRPr lang="en-GB" i="1" dirty="0"/>
          </a:p>
          <a:p>
            <a:pPr marL="0" indent="0">
              <a:buNone/>
            </a:pPr>
            <a:r>
              <a:rPr lang="en-GB" i="1" dirty="0"/>
              <a:t>However…</a:t>
            </a:r>
          </a:p>
          <a:p>
            <a:pPr marL="0" indent="0">
              <a:buNone/>
            </a:pPr>
            <a:r>
              <a:rPr lang="en-GB" dirty="0"/>
              <a:t>	They were regarded as “exceptional” </a:t>
            </a:r>
          </a:p>
          <a:p>
            <a:pPr marL="0" indent="0">
              <a:buNone/>
            </a:pPr>
            <a:r>
              <a:rPr lang="en-GB" dirty="0"/>
              <a:t>Often, the first thing Western scientists did when they saw their work (often via a letter addressed to them) was to try to </a:t>
            </a:r>
            <a:r>
              <a:rPr lang="en-GB" i="1" dirty="0"/>
              <a:t>get them to move to Europe</a:t>
            </a:r>
            <a:r>
              <a:rPr lang="en-GB" dirty="0"/>
              <a:t>. </a:t>
            </a:r>
          </a:p>
          <a:p>
            <a:pPr marL="0" indent="0">
              <a:buNone/>
            </a:pPr>
            <a:endParaRPr lang="en-GB" dirty="0"/>
          </a:p>
          <a:p>
            <a:pPr marL="0" indent="0">
              <a:buNone/>
            </a:pPr>
            <a:r>
              <a:rPr lang="en-GB" dirty="0"/>
              <a:t>(This worked, eventually, on Ramanujan, but not on Raman)</a:t>
            </a:r>
          </a:p>
        </p:txBody>
      </p:sp>
      <p:pic>
        <p:nvPicPr>
          <p:cNvPr id="5" name="Picture 4" descr="Sepia toned photograph of Satyendara Bose, wearing a standard suit and round wire-framed glasses.">
            <a:extLst>
              <a:ext uri="{FF2B5EF4-FFF2-40B4-BE49-F238E27FC236}">
                <a16:creationId xmlns:a16="http://schemas.microsoft.com/office/drawing/2014/main" id="{856D44EB-0466-08E8-1913-C4702AF98D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24335" y="4669276"/>
            <a:ext cx="1602999" cy="2141641"/>
          </a:xfrm>
          <a:prstGeom prst="rect">
            <a:avLst/>
          </a:prstGeom>
        </p:spPr>
      </p:pic>
      <p:pic>
        <p:nvPicPr>
          <p:cNvPr id="7" name="Picture 6" descr="Black and white photograph of the head and shoulders of C.V. Raman, wearing white turban, and dress suit with wing-collar">
            <a:extLst>
              <a:ext uri="{FF2B5EF4-FFF2-40B4-BE49-F238E27FC236}">
                <a16:creationId xmlns:a16="http://schemas.microsoft.com/office/drawing/2014/main" id="{B9B6422F-ECCE-C6D6-D0D3-FE235DAB2B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7988" y="2251954"/>
            <a:ext cx="1595335" cy="2393003"/>
          </a:xfrm>
          <a:prstGeom prst="rect">
            <a:avLst/>
          </a:prstGeom>
        </p:spPr>
      </p:pic>
      <p:pic>
        <p:nvPicPr>
          <p:cNvPr id="9" name="Picture 8" descr="Black and white photograph of Srinivasa Ramanujan, dressed in a black three-piece suit, seated.">
            <a:extLst>
              <a:ext uri="{FF2B5EF4-FFF2-40B4-BE49-F238E27FC236}">
                <a16:creationId xmlns:a16="http://schemas.microsoft.com/office/drawing/2014/main" id="{5F038AA1-9DBB-64C3-2CFD-22CB474B0C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24335" y="47083"/>
            <a:ext cx="1598988" cy="2190280"/>
          </a:xfrm>
          <a:prstGeom prst="rect">
            <a:avLst/>
          </a:prstGeom>
        </p:spPr>
      </p:pic>
    </p:spTree>
    <p:extLst>
      <p:ext uri="{BB962C8B-B14F-4D97-AF65-F5344CB8AC3E}">
        <p14:creationId xmlns:p14="http://schemas.microsoft.com/office/powerpoint/2010/main" val="3230265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5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Effect transition="in" filter="fade">
                                      <p:cBhvr>
                                        <p:cTn id="1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1C720-CE07-BF60-2D51-59636A53FEF8}"/>
              </a:ext>
            </a:extLst>
          </p:cNvPr>
          <p:cNvSpPr>
            <a:spLocks noGrp="1"/>
          </p:cNvSpPr>
          <p:nvPr>
            <p:ph type="title"/>
          </p:nvPr>
        </p:nvSpPr>
        <p:spPr/>
        <p:txBody>
          <a:bodyPr/>
          <a:lstStyle/>
          <a:p>
            <a:r>
              <a:rPr lang="en-GB" dirty="0" err="1"/>
              <a:t>Foreward</a:t>
            </a:r>
            <a:r>
              <a:rPr lang="en-GB" dirty="0"/>
              <a:t> to the downloadable version</a:t>
            </a:r>
          </a:p>
        </p:txBody>
      </p:sp>
      <p:sp>
        <p:nvSpPr>
          <p:cNvPr id="3" name="Content Placeholder 2">
            <a:extLst>
              <a:ext uri="{FF2B5EF4-FFF2-40B4-BE49-F238E27FC236}">
                <a16:creationId xmlns:a16="http://schemas.microsoft.com/office/drawing/2014/main" id="{3E8500BF-7FB4-CFDE-3A9F-1696DDB2ED2C}"/>
              </a:ext>
            </a:extLst>
          </p:cNvPr>
          <p:cNvSpPr>
            <a:spLocks noGrp="1"/>
          </p:cNvSpPr>
          <p:nvPr>
            <p:ph idx="1"/>
          </p:nvPr>
        </p:nvSpPr>
        <p:spPr/>
        <p:txBody>
          <a:bodyPr/>
          <a:lstStyle/>
          <a:p>
            <a:pPr marL="0" indent="0">
              <a:buNone/>
            </a:pPr>
            <a:r>
              <a:rPr lang="en-GB" dirty="0"/>
              <a:t>This </a:t>
            </a:r>
            <a:r>
              <a:rPr lang="en-GB" dirty="0" err="1"/>
              <a:t>slideset</a:t>
            </a:r>
            <a:r>
              <a:rPr lang="en-GB" dirty="0"/>
              <a:t> heavily uses animation, including in places where this means text is obscured without it.</a:t>
            </a:r>
          </a:p>
          <a:p>
            <a:pPr marL="0" indent="0">
              <a:buNone/>
            </a:pPr>
            <a:r>
              <a:rPr lang="en-GB" dirty="0"/>
              <a:t>Please view these slides in “slide show” or “reading view” mode if using PowerPoint.</a:t>
            </a:r>
          </a:p>
        </p:txBody>
      </p:sp>
    </p:spTree>
    <p:extLst>
      <p:ext uri="{BB962C8B-B14F-4D97-AF65-F5344CB8AC3E}">
        <p14:creationId xmlns:p14="http://schemas.microsoft.com/office/powerpoint/2010/main" val="28948666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53DDD-247F-0583-6E48-32F920AE2DF3}"/>
              </a:ext>
            </a:extLst>
          </p:cNvPr>
          <p:cNvSpPr>
            <a:spLocks noGrp="1"/>
          </p:cNvSpPr>
          <p:nvPr>
            <p:ph type="title"/>
          </p:nvPr>
        </p:nvSpPr>
        <p:spPr>
          <a:xfrm>
            <a:off x="838200" y="0"/>
            <a:ext cx="10515600" cy="1325563"/>
          </a:xfrm>
        </p:spPr>
        <p:txBody>
          <a:bodyPr/>
          <a:lstStyle/>
          <a:p>
            <a:r>
              <a:rPr lang="en-GB" dirty="0"/>
              <a:t>Academic colonialism (2)</a:t>
            </a:r>
          </a:p>
        </p:txBody>
      </p:sp>
      <p:sp>
        <p:nvSpPr>
          <p:cNvPr id="3" name="Content Placeholder 2">
            <a:extLst>
              <a:ext uri="{FF2B5EF4-FFF2-40B4-BE49-F238E27FC236}">
                <a16:creationId xmlns:a16="http://schemas.microsoft.com/office/drawing/2014/main" id="{06AA904A-30B6-D414-32D3-57357C260C91}"/>
              </a:ext>
            </a:extLst>
          </p:cNvPr>
          <p:cNvSpPr>
            <a:spLocks noGrp="1"/>
          </p:cNvSpPr>
          <p:nvPr>
            <p:ph idx="1"/>
          </p:nvPr>
        </p:nvSpPr>
        <p:spPr>
          <a:xfrm>
            <a:off x="838200" y="1440328"/>
            <a:ext cx="10515600" cy="5109883"/>
          </a:xfrm>
        </p:spPr>
        <p:txBody>
          <a:bodyPr/>
          <a:lstStyle/>
          <a:p>
            <a:pPr marL="0" indent="0">
              <a:buNone/>
            </a:pPr>
            <a:r>
              <a:rPr lang="en-GB" dirty="0"/>
              <a:t>This, in itself, is a kind of “colonial” relation with India – it produced local brilliant mathematicians, and the first thought on encountering them was to remove them to the metropole.</a:t>
            </a:r>
          </a:p>
          <a:p>
            <a:pPr marL="0" indent="0">
              <a:buNone/>
            </a:pPr>
            <a:endParaRPr lang="en-GB" dirty="0"/>
          </a:p>
          <a:p>
            <a:pPr marL="0" indent="0">
              <a:buNone/>
            </a:pPr>
            <a:r>
              <a:rPr lang="en-GB" dirty="0"/>
              <a:t>(The European scientists in question almost certainly thought of this as helping to recognise the genius they’d encountered, but framing is important)</a:t>
            </a:r>
          </a:p>
          <a:p>
            <a:pPr marL="0" indent="0">
              <a:buNone/>
            </a:pPr>
            <a:endParaRPr lang="en-GB" dirty="0"/>
          </a:p>
          <a:p>
            <a:pPr marL="0" indent="0">
              <a:buNone/>
            </a:pPr>
            <a:r>
              <a:rPr lang="en-GB" dirty="0"/>
              <a:t>It’s also worth noting that, for example, </a:t>
            </a:r>
            <a:r>
              <a:rPr lang="en-GB" i="1" dirty="0"/>
              <a:t>Bose</a:t>
            </a:r>
            <a:r>
              <a:rPr lang="en-GB" dirty="0"/>
              <a:t> never got any share of the Nobel Prize related to his work… although </a:t>
            </a:r>
            <a:r>
              <a:rPr lang="en-GB" i="1" dirty="0"/>
              <a:t>Raman</a:t>
            </a:r>
            <a:r>
              <a:rPr lang="en-GB" dirty="0"/>
              <a:t> did for his)</a:t>
            </a:r>
          </a:p>
        </p:txBody>
      </p:sp>
    </p:spTree>
    <p:extLst>
      <p:ext uri="{BB962C8B-B14F-4D97-AF65-F5344CB8AC3E}">
        <p14:creationId xmlns:p14="http://schemas.microsoft.com/office/powerpoint/2010/main" val="3759403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EAFEA-1DE3-067E-AA45-2EF7AE6D630B}"/>
              </a:ext>
            </a:extLst>
          </p:cNvPr>
          <p:cNvSpPr>
            <a:spLocks noGrp="1"/>
          </p:cNvSpPr>
          <p:nvPr>
            <p:ph type="title"/>
          </p:nvPr>
        </p:nvSpPr>
        <p:spPr>
          <a:xfrm>
            <a:off x="838200" y="0"/>
            <a:ext cx="10515600" cy="1325563"/>
          </a:xfrm>
        </p:spPr>
        <p:txBody>
          <a:bodyPr/>
          <a:lstStyle/>
          <a:p>
            <a:r>
              <a:rPr lang="en-GB" dirty="0"/>
              <a:t>So, what can we do about it?</a:t>
            </a:r>
          </a:p>
        </p:txBody>
      </p:sp>
      <p:sp>
        <p:nvSpPr>
          <p:cNvPr id="3" name="Content Placeholder 2">
            <a:extLst>
              <a:ext uri="{FF2B5EF4-FFF2-40B4-BE49-F238E27FC236}">
                <a16:creationId xmlns:a16="http://schemas.microsoft.com/office/drawing/2014/main" id="{BCF54180-F7D4-6D2B-0584-2753CC193D64}"/>
              </a:ext>
            </a:extLst>
          </p:cNvPr>
          <p:cNvSpPr>
            <a:spLocks noGrp="1"/>
          </p:cNvSpPr>
          <p:nvPr>
            <p:ph idx="1"/>
          </p:nvPr>
        </p:nvSpPr>
        <p:spPr>
          <a:xfrm>
            <a:off x="838200" y="1391055"/>
            <a:ext cx="10515600" cy="5209162"/>
          </a:xfrm>
        </p:spPr>
        <p:txBody>
          <a:bodyPr>
            <a:normAutofit lnSpcReduction="10000"/>
          </a:bodyPr>
          <a:lstStyle/>
          <a:p>
            <a:pPr marL="0" indent="0">
              <a:buNone/>
            </a:pPr>
            <a:r>
              <a:rPr lang="en-GB" dirty="0"/>
              <a:t>Self-education &amp; reflection</a:t>
            </a:r>
          </a:p>
          <a:p>
            <a:pPr marL="457200" lvl="1" indent="0">
              <a:buNone/>
            </a:pPr>
            <a:r>
              <a:rPr lang="en-GB" dirty="0"/>
              <a:t>Much of the subtext we teach is unexamined in the first place – we don’t know what we don’t know, and none of us really interrogate the axioms of our knowledge as much as we should.</a:t>
            </a:r>
          </a:p>
          <a:p>
            <a:pPr marL="457200" lvl="1" indent="0">
              <a:buNone/>
            </a:pPr>
            <a:r>
              <a:rPr lang="en-GB" dirty="0"/>
              <a:t>There’s some links at the end of this presentation… </a:t>
            </a:r>
          </a:p>
          <a:p>
            <a:pPr marL="457200" lvl="1" indent="0">
              <a:buNone/>
            </a:pPr>
            <a:endParaRPr lang="en-GB" dirty="0"/>
          </a:p>
          <a:p>
            <a:pPr marL="0" indent="0">
              <a:buNone/>
            </a:pPr>
            <a:r>
              <a:rPr lang="en-GB" dirty="0"/>
              <a:t>Encourage &amp; support </a:t>
            </a:r>
            <a:r>
              <a:rPr lang="en-GB" i="1" dirty="0"/>
              <a:t>students</a:t>
            </a:r>
            <a:r>
              <a:rPr lang="en-GB" dirty="0"/>
              <a:t> to </a:t>
            </a:r>
            <a:r>
              <a:rPr lang="en-GB" i="1" dirty="0"/>
              <a:t>critically examine </a:t>
            </a:r>
            <a:r>
              <a:rPr lang="en-GB" dirty="0"/>
              <a:t>material</a:t>
            </a:r>
          </a:p>
          <a:p>
            <a:pPr marL="457200" lvl="1" indent="0">
              <a:buNone/>
            </a:pPr>
            <a:r>
              <a:rPr lang="en-GB" dirty="0"/>
              <a:t>Science is not about rote repetition of facts! </a:t>
            </a:r>
          </a:p>
          <a:p>
            <a:pPr marL="457200" lvl="1" indent="0">
              <a:buNone/>
            </a:pPr>
            <a:r>
              <a:rPr lang="en-GB" dirty="0"/>
              <a:t>Also: </a:t>
            </a:r>
            <a:r>
              <a:rPr lang="en-GB" i="1" dirty="0"/>
              <a:t>listen</a:t>
            </a:r>
            <a:r>
              <a:rPr lang="en-GB" dirty="0"/>
              <a:t> to the </a:t>
            </a:r>
            <a:r>
              <a:rPr lang="en-GB" i="1" dirty="0"/>
              <a:t>students</a:t>
            </a:r>
            <a:r>
              <a:rPr lang="en-GB" dirty="0"/>
              <a:t> when they do critique things! </a:t>
            </a:r>
          </a:p>
          <a:p>
            <a:pPr marL="457200" lvl="1" indent="0">
              <a:buNone/>
            </a:pPr>
            <a:endParaRPr lang="en-GB" dirty="0"/>
          </a:p>
          <a:p>
            <a:pPr marL="0" indent="0">
              <a:buNone/>
            </a:pPr>
            <a:r>
              <a:rPr lang="en-GB" dirty="0"/>
              <a:t>Ethical considerations</a:t>
            </a:r>
          </a:p>
          <a:p>
            <a:pPr marL="457200" lvl="1" indent="0">
              <a:buNone/>
            </a:pPr>
            <a:r>
              <a:rPr lang="en-GB" dirty="0"/>
              <a:t>Do we need an “ethics in physics” course? (Or at least a “philosophy of physics” course”!)</a:t>
            </a:r>
          </a:p>
          <a:p>
            <a:pPr marL="457200" lvl="1" indent="0">
              <a:buNone/>
            </a:pPr>
            <a:endParaRPr lang="en-GB" dirty="0"/>
          </a:p>
          <a:p>
            <a:pPr marL="457200" lvl="1" indent="0">
              <a:buNone/>
            </a:pPr>
            <a:endParaRPr lang="en-GB" dirty="0"/>
          </a:p>
        </p:txBody>
      </p:sp>
    </p:spTree>
    <p:extLst>
      <p:ext uri="{BB962C8B-B14F-4D97-AF65-F5344CB8AC3E}">
        <p14:creationId xmlns:p14="http://schemas.microsoft.com/office/powerpoint/2010/main" val="1867323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fade">
                                      <p:cBhvr>
                                        <p:cTn id="29" dur="500"/>
                                        <p:tgtEl>
                                          <p:spTgt spid="3">
                                            <p:txEl>
                                              <p:pRg st="8" end="8"/>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fade">
                                      <p:cBhvr>
                                        <p:cTn id="3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427AF5F-9A0E-42B7-A252-FD64C9885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2304D3-E36C-2FA9-8FB5-F12D9AAC85FD}"/>
              </a:ext>
            </a:extLst>
          </p:cNvPr>
          <p:cNvSpPr>
            <a:spLocks noGrp="1"/>
          </p:cNvSpPr>
          <p:nvPr>
            <p:ph type="title"/>
          </p:nvPr>
        </p:nvSpPr>
        <p:spPr>
          <a:xfrm>
            <a:off x="838200" y="365125"/>
            <a:ext cx="10515600" cy="1306443"/>
          </a:xfrm>
        </p:spPr>
        <p:txBody>
          <a:bodyPr>
            <a:normAutofit/>
          </a:bodyPr>
          <a:lstStyle/>
          <a:p>
            <a:r>
              <a:rPr lang="en-GB" sz="4000" dirty="0"/>
              <a:t>The “Decolonising the Curriculum” Community of Practice</a:t>
            </a:r>
          </a:p>
        </p:txBody>
      </p:sp>
      <p:sp>
        <p:nvSpPr>
          <p:cNvPr id="3" name="Content Placeholder 2">
            <a:extLst>
              <a:ext uri="{FF2B5EF4-FFF2-40B4-BE49-F238E27FC236}">
                <a16:creationId xmlns:a16="http://schemas.microsoft.com/office/drawing/2014/main" id="{AF80C8C8-3341-395C-BD85-E110C8A1E354}"/>
              </a:ext>
            </a:extLst>
          </p:cNvPr>
          <p:cNvSpPr>
            <a:spLocks noGrp="1"/>
          </p:cNvSpPr>
          <p:nvPr>
            <p:ph idx="1"/>
          </p:nvPr>
        </p:nvSpPr>
        <p:spPr>
          <a:xfrm>
            <a:off x="761709" y="2403459"/>
            <a:ext cx="6153150" cy="4173305"/>
          </a:xfrm>
        </p:spPr>
        <p:txBody>
          <a:bodyPr>
            <a:noAutofit/>
          </a:bodyPr>
          <a:lstStyle/>
          <a:p>
            <a:pPr marL="0" indent="0">
              <a:buNone/>
            </a:pPr>
            <a:endParaRPr lang="en-GB" sz="1600" dirty="0"/>
          </a:p>
          <a:p>
            <a:pPr marL="0" indent="0">
              <a:buNone/>
            </a:pPr>
            <a:r>
              <a:rPr lang="en-GB" sz="1800" dirty="0"/>
              <a:t>Collectively sourced reading list on decolonisation (link at end of presentation)</a:t>
            </a:r>
          </a:p>
          <a:p>
            <a:pPr marL="0" indent="0">
              <a:buNone/>
            </a:pPr>
            <a:r>
              <a:rPr lang="en-GB" sz="1800" dirty="0"/>
              <a:t>Organised / hosted a two-part International Workshop “</a:t>
            </a:r>
            <a:r>
              <a:rPr lang="en-GB" sz="1800" b="1" i="0" dirty="0">
                <a:effectLst/>
                <a:latin typeface="Lato" panose="020B0604020202020204" pitchFamily="34" charset="0"/>
              </a:rPr>
              <a:t>Building Institutional Networks in Response to Decolonising the Curriculum” earlier this year</a:t>
            </a:r>
            <a:endParaRPr lang="en-GB" sz="1800" dirty="0"/>
          </a:p>
          <a:p>
            <a:pPr marL="0" indent="0">
              <a:buNone/>
            </a:pPr>
            <a:r>
              <a:rPr lang="en-GB" sz="1800" dirty="0"/>
              <a:t>Videos of the presentations are available here: </a:t>
            </a:r>
            <a:r>
              <a:rPr lang="en-GB" sz="1800" dirty="0">
                <a:hlinkClick r:id="rId2"/>
              </a:rPr>
              <a:t>The University of Glasgow - </a:t>
            </a:r>
            <a:r>
              <a:rPr lang="en-GB" sz="1800" dirty="0" err="1">
                <a:hlinkClick r:id="rId2"/>
              </a:rPr>
              <a:t>UofG</a:t>
            </a:r>
            <a:r>
              <a:rPr lang="en-GB" sz="1800" dirty="0">
                <a:hlinkClick r:id="rId2"/>
              </a:rPr>
              <a:t> Decolonising the Curriculum Community of Practice</a:t>
            </a:r>
            <a:endParaRPr lang="en-GB" sz="1800" dirty="0"/>
          </a:p>
          <a:p>
            <a:pPr marL="0" indent="0">
              <a:buNone/>
            </a:pPr>
            <a:endParaRPr lang="en-GB" sz="1800" dirty="0"/>
          </a:p>
          <a:p>
            <a:pPr marL="0" indent="0">
              <a:buNone/>
            </a:pPr>
            <a:r>
              <a:rPr lang="en-GB" sz="1800" dirty="0"/>
              <a:t>Other activities planned – a Podcast series (that I think we were hoping to have started by now…)</a:t>
            </a:r>
          </a:p>
          <a:p>
            <a:pPr marL="0" indent="0">
              <a:buNone/>
            </a:pPr>
            <a:r>
              <a:rPr lang="en-GB" sz="1800" dirty="0"/>
              <a:t>There’s an open Teams group invite on the top link here if you want to join.</a:t>
            </a:r>
          </a:p>
        </p:txBody>
      </p:sp>
      <p:pic>
        <p:nvPicPr>
          <p:cNvPr id="5" name="Picture 4" descr="A screenshot of the Decolonising the Curriculum Community of Practice web space, showing some of the videos of talks at the Workshop &quot;Building Institutional Networks in Response to Decolonising the Curriculum&quot;. ">
            <a:extLst>
              <a:ext uri="{FF2B5EF4-FFF2-40B4-BE49-F238E27FC236}">
                <a16:creationId xmlns:a16="http://schemas.microsoft.com/office/drawing/2014/main" id="{9D5902E1-FD62-7F34-0639-8FB4BD9AA341}"/>
              </a:ext>
            </a:extLst>
          </p:cNvPr>
          <p:cNvPicPr>
            <a:picLocks noChangeAspect="1"/>
          </p:cNvPicPr>
          <p:nvPr/>
        </p:nvPicPr>
        <p:blipFill rotWithShape="1">
          <a:blip r:embed="rId3"/>
          <a:srcRect l="6529" r="-1" b="-1"/>
          <a:stretch/>
        </p:blipFill>
        <p:spPr>
          <a:xfrm>
            <a:off x="7043738" y="2845314"/>
            <a:ext cx="4886325" cy="3345670"/>
          </a:xfrm>
          <a:prstGeom prst="rect">
            <a:avLst/>
          </a:prstGeom>
        </p:spPr>
      </p:pic>
      <p:sp>
        <p:nvSpPr>
          <p:cNvPr id="6" name="TextBox 5">
            <a:extLst>
              <a:ext uri="{FF2B5EF4-FFF2-40B4-BE49-F238E27FC236}">
                <a16:creationId xmlns:a16="http://schemas.microsoft.com/office/drawing/2014/main" id="{713DB48F-74E7-11EA-247F-D3415EF7CD92}"/>
              </a:ext>
            </a:extLst>
          </p:cNvPr>
          <p:cNvSpPr txBox="1"/>
          <p:nvPr/>
        </p:nvSpPr>
        <p:spPr>
          <a:xfrm>
            <a:off x="631700" y="1813203"/>
            <a:ext cx="11298363" cy="646331"/>
          </a:xfrm>
          <a:prstGeom prst="rect">
            <a:avLst/>
          </a:prstGeom>
          <a:noFill/>
        </p:spPr>
        <p:txBody>
          <a:bodyPr wrap="square" rtlCol="0">
            <a:spAutoFit/>
          </a:bodyPr>
          <a:lstStyle/>
          <a:p>
            <a:pPr marL="0" indent="0">
              <a:buNone/>
            </a:pPr>
            <a:r>
              <a:rPr lang="en-GB" sz="1800" dirty="0"/>
              <a:t>Launched in August 2022 (</a:t>
            </a:r>
            <a:r>
              <a:rPr lang="en-GB" sz="1800" dirty="0">
                <a:hlinkClick r:id="rId4"/>
              </a:rPr>
              <a:t>University of Glasgow - </a:t>
            </a:r>
            <a:r>
              <a:rPr lang="en-GB" sz="1800" dirty="0" err="1">
                <a:hlinkClick r:id="rId4"/>
              </a:rPr>
              <a:t>MyGlasgow</a:t>
            </a:r>
            <a:r>
              <a:rPr lang="en-GB" sz="1800" dirty="0">
                <a:hlinkClick r:id="rId4"/>
              </a:rPr>
              <a:t> - </a:t>
            </a:r>
            <a:r>
              <a:rPr lang="en-GB" sz="1800" dirty="0" err="1">
                <a:hlinkClick r:id="rId4"/>
              </a:rPr>
              <a:t>MyGlasgow</a:t>
            </a:r>
            <a:r>
              <a:rPr lang="en-GB" sz="1800" dirty="0">
                <a:hlinkClick r:id="rId4"/>
              </a:rPr>
              <a:t> News - News Archive - 2022 - 16 August 2022 - Launch of Decolonising the Curriculum Community of Practice</a:t>
            </a:r>
            <a:r>
              <a:rPr lang="en-GB" sz="1800" dirty="0"/>
              <a:t> )</a:t>
            </a:r>
          </a:p>
        </p:txBody>
      </p:sp>
    </p:spTree>
    <p:extLst>
      <p:ext uri="{BB962C8B-B14F-4D97-AF65-F5344CB8AC3E}">
        <p14:creationId xmlns:p14="http://schemas.microsoft.com/office/powerpoint/2010/main" val="3086554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E057A-7DAC-2640-9100-9364F423F869}"/>
              </a:ext>
            </a:extLst>
          </p:cNvPr>
          <p:cNvSpPr>
            <a:spLocks noGrp="1"/>
          </p:cNvSpPr>
          <p:nvPr>
            <p:ph type="title"/>
          </p:nvPr>
        </p:nvSpPr>
        <p:spPr>
          <a:xfrm>
            <a:off x="838200" y="0"/>
            <a:ext cx="10515600" cy="1325563"/>
          </a:xfrm>
        </p:spPr>
        <p:txBody>
          <a:bodyPr>
            <a:normAutofit/>
          </a:bodyPr>
          <a:lstStyle/>
          <a:p>
            <a:r>
              <a:rPr lang="en-US" sz="4000" dirty="0">
                <a:ea typeface="Calibri Light"/>
                <a:cs typeface="Calibri Light"/>
              </a:rPr>
              <a:t>"But there's not enough room in the curriculum"</a:t>
            </a:r>
            <a:endParaRPr lang="en-US" dirty="0">
              <a:ea typeface="Calibri Light" panose="020F0302020204030204"/>
              <a:cs typeface="Calibri Light" panose="020F0302020204030204"/>
            </a:endParaRPr>
          </a:p>
        </p:txBody>
      </p:sp>
      <p:sp>
        <p:nvSpPr>
          <p:cNvPr id="3" name="Content Placeholder 2">
            <a:extLst>
              <a:ext uri="{FF2B5EF4-FFF2-40B4-BE49-F238E27FC236}">
                <a16:creationId xmlns:a16="http://schemas.microsoft.com/office/drawing/2014/main" id="{7F176CDB-94B3-5FE9-5873-A3DF6085C44B}"/>
              </a:ext>
            </a:extLst>
          </p:cNvPr>
          <p:cNvSpPr>
            <a:spLocks noGrp="1"/>
          </p:cNvSpPr>
          <p:nvPr>
            <p:ph idx="1"/>
          </p:nvPr>
        </p:nvSpPr>
        <p:spPr>
          <a:xfrm>
            <a:off x="838200" y="1565835"/>
            <a:ext cx="10515600" cy="4924612"/>
          </a:xfrm>
        </p:spPr>
        <p:txBody>
          <a:bodyPr vert="horz" lIns="91440" tIns="45720" rIns="91440" bIns="45720" rtlCol="0" anchor="t">
            <a:normAutofit/>
          </a:bodyPr>
          <a:lstStyle/>
          <a:p>
            <a:pPr marL="0" indent="0">
              <a:buNone/>
            </a:pPr>
            <a:r>
              <a:rPr lang="en-US" dirty="0">
                <a:ea typeface="Calibri"/>
                <a:cs typeface="Calibri"/>
              </a:rPr>
              <a:t>This begs the question!</a:t>
            </a:r>
          </a:p>
          <a:p>
            <a:pPr marL="0" indent="0">
              <a:buNone/>
            </a:pPr>
            <a:endParaRPr lang="en-US" dirty="0">
              <a:ea typeface="Calibri"/>
              <a:cs typeface="Calibri"/>
            </a:endParaRPr>
          </a:p>
          <a:p>
            <a:pPr marL="0" indent="0">
              <a:buNone/>
            </a:pPr>
            <a:r>
              <a:rPr lang="en-US" dirty="0">
                <a:ea typeface="Calibri"/>
                <a:cs typeface="Calibri"/>
              </a:rPr>
              <a:t>The things we put in the course are the things we value most.</a:t>
            </a:r>
          </a:p>
          <a:p>
            <a:pPr marL="0" indent="0">
              <a:buNone/>
            </a:pPr>
            <a:r>
              <a:rPr lang="en-US" dirty="0">
                <a:ea typeface="Calibri"/>
                <a:cs typeface="Calibri"/>
              </a:rPr>
              <a:t>If we don't put effort into “</a:t>
            </a:r>
            <a:r>
              <a:rPr lang="en-US" dirty="0" err="1">
                <a:ea typeface="Calibri"/>
                <a:cs typeface="Calibri"/>
              </a:rPr>
              <a:t>decolonising</a:t>
            </a:r>
            <a:r>
              <a:rPr lang="en-US" dirty="0">
                <a:ea typeface="Calibri"/>
                <a:cs typeface="Calibri"/>
              </a:rPr>
              <a:t> the course”, then it just says that we don't value this highly</a:t>
            </a:r>
          </a:p>
          <a:p>
            <a:pPr marL="457200" lvl="1" indent="0">
              <a:buNone/>
            </a:pPr>
            <a:r>
              <a:rPr lang="en-US" dirty="0">
                <a:ea typeface="Calibri"/>
                <a:cs typeface="Calibri"/>
              </a:rPr>
              <a:t>[and the same goes for anything else we don't put into the course that we reject for the same reasons]</a:t>
            </a:r>
          </a:p>
          <a:p>
            <a:pPr marL="457200" lvl="1" indent="0">
              <a:buNone/>
            </a:pPr>
            <a:endParaRPr lang="en-US" dirty="0">
              <a:ea typeface="Calibri"/>
              <a:cs typeface="Calibri"/>
            </a:endParaRPr>
          </a:p>
          <a:p>
            <a:pPr marL="0" indent="0">
              <a:buNone/>
            </a:pPr>
            <a:r>
              <a:rPr lang="en-US" i="1" dirty="0">
                <a:ea typeface="Calibri"/>
                <a:cs typeface="Calibri"/>
              </a:rPr>
              <a:t>Accreditation</a:t>
            </a:r>
            <a:r>
              <a:rPr lang="en-US" dirty="0">
                <a:ea typeface="Calibri"/>
                <a:cs typeface="Calibri"/>
              </a:rPr>
              <a:t> is, of course, important…</a:t>
            </a:r>
          </a:p>
          <a:p>
            <a:pPr marL="0" indent="0">
              <a:buNone/>
            </a:pPr>
            <a:r>
              <a:rPr lang="en-US" dirty="0">
                <a:ea typeface="Calibri"/>
                <a:cs typeface="Calibri"/>
              </a:rPr>
              <a:t>but </a:t>
            </a:r>
            <a:r>
              <a:rPr lang="en-GB" dirty="0"/>
              <a:t>the requirements for accreditation </a:t>
            </a:r>
            <a:r>
              <a:rPr lang="en-GB" i="1" dirty="0"/>
              <a:t>themselves</a:t>
            </a:r>
            <a:r>
              <a:rPr lang="en-GB" dirty="0"/>
              <a:t> can be changed over time</a:t>
            </a:r>
            <a:endParaRPr lang="en-US" dirty="0">
              <a:ea typeface="Calibri"/>
              <a:cs typeface="Calibri"/>
            </a:endParaRPr>
          </a:p>
          <a:p>
            <a:pPr marL="0" indent="0">
              <a:buNone/>
            </a:pPr>
            <a:endParaRPr lang="en-US" dirty="0">
              <a:ea typeface="Calibri"/>
              <a:cs typeface="Calibri"/>
            </a:endParaRPr>
          </a:p>
        </p:txBody>
      </p:sp>
    </p:spTree>
    <p:extLst>
      <p:ext uri="{BB962C8B-B14F-4D97-AF65-F5344CB8AC3E}">
        <p14:creationId xmlns:p14="http://schemas.microsoft.com/office/powerpoint/2010/main" val="3327571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fade">
                                      <p:cBhvr>
                                        <p:cTn id="20" dur="500"/>
                                        <p:tgtEl>
                                          <p:spTgt spid="3">
                                            <p:txEl>
                                              <p:pRg st="6" end="6"/>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fade">
                                      <p:cBhvr>
                                        <p:cTn id="25"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2922D-B53C-2E7F-98D5-9222A9F99C22}"/>
              </a:ext>
            </a:extLst>
          </p:cNvPr>
          <p:cNvSpPr>
            <a:spLocks noGrp="1"/>
          </p:cNvSpPr>
          <p:nvPr>
            <p:ph type="title"/>
          </p:nvPr>
        </p:nvSpPr>
        <p:spPr>
          <a:xfrm>
            <a:off x="838200" y="0"/>
            <a:ext cx="10515600" cy="1325563"/>
          </a:xfrm>
        </p:spPr>
        <p:txBody>
          <a:bodyPr/>
          <a:lstStyle/>
          <a:p>
            <a:r>
              <a:rPr lang="en-GB" dirty="0"/>
              <a:t>Things happening in P&amp;A and related schools</a:t>
            </a:r>
          </a:p>
        </p:txBody>
      </p:sp>
      <p:sp>
        <p:nvSpPr>
          <p:cNvPr id="3" name="Content Placeholder 2">
            <a:extLst>
              <a:ext uri="{FF2B5EF4-FFF2-40B4-BE49-F238E27FC236}">
                <a16:creationId xmlns:a16="http://schemas.microsoft.com/office/drawing/2014/main" id="{B0659C9B-EF8C-2AD7-630B-56C6DCC68C75}"/>
              </a:ext>
            </a:extLst>
          </p:cNvPr>
          <p:cNvSpPr>
            <a:spLocks noGrp="1"/>
          </p:cNvSpPr>
          <p:nvPr>
            <p:ph idx="1"/>
          </p:nvPr>
        </p:nvSpPr>
        <p:spPr/>
        <p:txBody>
          <a:bodyPr>
            <a:normAutofit lnSpcReduction="10000"/>
          </a:bodyPr>
          <a:lstStyle/>
          <a:p>
            <a:r>
              <a:rPr lang="en-GB" dirty="0"/>
              <a:t>Colette Mair is developing work to decolonise Statistics [and hopefully is in the room…]</a:t>
            </a:r>
          </a:p>
          <a:p>
            <a:endParaRPr lang="en-GB" dirty="0"/>
          </a:p>
          <a:p>
            <a:r>
              <a:rPr lang="en-GB" dirty="0"/>
              <a:t>Caroline </a:t>
            </a:r>
            <a:r>
              <a:rPr lang="en-GB" dirty="0" err="1"/>
              <a:t>Muellenbroich</a:t>
            </a:r>
            <a:r>
              <a:rPr lang="en-GB" dirty="0"/>
              <a:t> &amp; Sarah Croke have been leading Decolonising the Curriculum work in P&amp;A.</a:t>
            </a:r>
          </a:p>
          <a:p>
            <a:pPr lvl="1"/>
            <a:r>
              <a:rPr lang="en-GB" dirty="0"/>
              <a:t>This has produced several literature reviews and surveys taking a critical examination of the history of science with a decolonial bent.</a:t>
            </a:r>
          </a:p>
          <a:p>
            <a:r>
              <a:rPr lang="en-GB" dirty="0"/>
              <a:t>I know several lecturers in P&amp;A (</a:t>
            </a:r>
            <a:r>
              <a:rPr lang="en-GB" dirty="0" err="1"/>
              <a:t>inc</a:t>
            </a:r>
            <a:r>
              <a:rPr lang="en-GB" dirty="0"/>
              <a:t> Caroline) use </a:t>
            </a:r>
            <a:r>
              <a:rPr lang="en-GB" dirty="0" err="1"/>
              <a:t>padlets</a:t>
            </a:r>
            <a:r>
              <a:rPr lang="en-GB" dirty="0"/>
              <a:t> (etc) to allow parallel discussion of the context of science in their courses, including about the “human” side of the process of science.</a:t>
            </a:r>
          </a:p>
          <a:p>
            <a:r>
              <a:rPr lang="en-GB" dirty="0"/>
              <a:t>There’s the “mini-</a:t>
            </a:r>
            <a:r>
              <a:rPr lang="en-GB" dirty="0" err="1"/>
              <a:t>biogs</a:t>
            </a:r>
            <a:r>
              <a:rPr lang="en-GB" dirty="0"/>
              <a:t>” of inspirational Physicists in the lobby area.</a:t>
            </a:r>
          </a:p>
          <a:p>
            <a:endParaRPr lang="en-GB" dirty="0"/>
          </a:p>
          <a:p>
            <a:endParaRPr lang="en-GB" dirty="0"/>
          </a:p>
        </p:txBody>
      </p:sp>
    </p:spTree>
    <p:extLst>
      <p:ext uri="{BB962C8B-B14F-4D97-AF65-F5344CB8AC3E}">
        <p14:creationId xmlns:p14="http://schemas.microsoft.com/office/powerpoint/2010/main" val="2167111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2425C-2F99-2A37-A52F-A32EFA48614D}"/>
              </a:ext>
            </a:extLst>
          </p:cNvPr>
          <p:cNvSpPr>
            <a:spLocks noGrp="1"/>
          </p:cNvSpPr>
          <p:nvPr>
            <p:ph type="title"/>
          </p:nvPr>
        </p:nvSpPr>
        <p:spPr>
          <a:xfrm>
            <a:off x="838200" y="18255"/>
            <a:ext cx="10515600" cy="1325563"/>
          </a:xfrm>
        </p:spPr>
        <p:txBody>
          <a:bodyPr/>
          <a:lstStyle/>
          <a:p>
            <a:r>
              <a:rPr lang="en-GB" i="1" dirty="0"/>
              <a:t>Small</a:t>
            </a:r>
            <a:r>
              <a:rPr lang="en-GB" dirty="0"/>
              <a:t> things I have done…</a:t>
            </a:r>
          </a:p>
        </p:txBody>
      </p:sp>
      <p:sp>
        <p:nvSpPr>
          <p:cNvPr id="3" name="Content Placeholder 2">
            <a:extLst>
              <a:ext uri="{FF2B5EF4-FFF2-40B4-BE49-F238E27FC236}">
                <a16:creationId xmlns:a16="http://schemas.microsoft.com/office/drawing/2014/main" id="{9222D75A-8348-633F-E8CC-CE2EF5E3994D}"/>
              </a:ext>
            </a:extLst>
          </p:cNvPr>
          <p:cNvSpPr>
            <a:spLocks noGrp="1"/>
          </p:cNvSpPr>
          <p:nvPr>
            <p:ph idx="1"/>
          </p:nvPr>
        </p:nvSpPr>
        <p:spPr>
          <a:xfrm>
            <a:off x="838200" y="1343818"/>
            <a:ext cx="10515600" cy="5260182"/>
          </a:xfrm>
        </p:spPr>
        <p:txBody>
          <a:bodyPr>
            <a:normAutofit fontScale="77500" lnSpcReduction="20000"/>
          </a:bodyPr>
          <a:lstStyle/>
          <a:p>
            <a:pPr marL="0" indent="0">
              <a:buNone/>
            </a:pPr>
            <a:r>
              <a:rPr lang="en-GB" i="1" dirty="0"/>
              <a:t>I only have control over the content of P2T Labs (which are about introducing computing &amp; programming to students), and some influence over the lecture slides presented.</a:t>
            </a:r>
          </a:p>
          <a:p>
            <a:pPr marL="0" indent="0">
              <a:buNone/>
            </a:pPr>
            <a:endParaRPr lang="en-GB" i="1" dirty="0"/>
          </a:p>
          <a:p>
            <a:pPr marL="0" indent="0">
              <a:buNone/>
            </a:pPr>
            <a:r>
              <a:rPr lang="en-GB" dirty="0"/>
              <a:t>Justify the material: why is it important to learn this? (Not just “because it’s important”)</a:t>
            </a:r>
          </a:p>
          <a:p>
            <a:pPr marL="0" indent="0">
              <a:buNone/>
            </a:pPr>
            <a:endParaRPr lang="en-GB" i="1" dirty="0"/>
          </a:p>
          <a:p>
            <a:pPr marL="0" indent="0">
              <a:buNone/>
            </a:pPr>
            <a:r>
              <a:rPr lang="en-GB" dirty="0"/>
              <a:t>Epistemological “corrections”: I explicitly give context to numerical methods and concepts introduced in each lab.</a:t>
            </a:r>
          </a:p>
          <a:p>
            <a:pPr marL="0" indent="0">
              <a:buNone/>
            </a:pPr>
            <a:endParaRPr lang="en-GB" dirty="0"/>
          </a:p>
          <a:p>
            <a:pPr marL="0" indent="0">
              <a:buNone/>
            </a:pPr>
            <a:r>
              <a:rPr lang="en-GB" dirty="0"/>
              <a:t>Epistemological “corrections” and context: I put aside ~10 to 15 minutes on the history of computing and physics, with an explicitly decolonial slant in lecture 6.</a:t>
            </a:r>
          </a:p>
          <a:p>
            <a:pPr marL="0" indent="0">
              <a:buNone/>
            </a:pPr>
            <a:endParaRPr lang="en-GB" i="1" dirty="0"/>
          </a:p>
          <a:p>
            <a:pPr marL="0" indent="0">
              <a:buNone/>
            </a:pPr>
            <a:r>
              <a:rPr lang="en-GB" dirty="0"/>
              <a:t>Trying to encourage people to ask questions freely in labs (this is harder than you think, because people are trained not to do this by their history)</a:t>
            </a:r>
          </a:p>
          <a:p>
            <a:pPr marL="0" indent="0">
              <a:buNone/>
            </a:pPr>
            <a:r>
              <a:rPr lang="en-GB" dirty="0"/>
              <a:t>(End of year Q&amp;A “lecture” does work – but needs time for the students to “warm up” – should we move this earlier in the course?)</a:t>
            </a:r>
          </a:p>
        </p:txBody>
      </p:sp>
      <p:grpSp>
        <p:nvGrpSpPr>
          <p:cNvPr id="8" name="Group 7" descr="Screenshot from a lab script, introducing the &quot;Newton-Raphson-Seki method&quot; with a brief history of the method, and the fac that it is usually named &quot;Newton's method&quot; despite Seki Takekazu having discovered the general form in parallel with him.">
            <a:extLst>
              <a:ext uri="{FF2B5EF4-FFF2-40B4-BE49-F238E27FC236}">
                <a16:creationId xmlns:a16="http://schemas.microsoft.com/office/drawing/2014/main" id="{9C55285F-9EAB-D7B7-C5CD-C74717F5079E}"/>
              </a:ext>
            </a:extLst>
          </p:cNvPr>
          <p:cNvGrpSpPr/>
          <p:nvPr/>
        </p:nvGrpSpPr>
        <p:grpSpPr>
          <a:xfrm>
            <a:off x="1364169" y="931896"/>
            <a:ext cx="8974513" cy="4127909"/>
            <a:chOff x="952500" y="1120376"/>
            <a:chExt cx="8974513" cy="4127909"/>
          </a:xfrm>
        </p:grpSpPr>
        <p:pic>
          <p:nvPicPr>
            <p:cNvPr id="5" name="Picture 4">
              <a:extLst>
                <a:ext uri="{FF2B5EF4-FFF2-40B4-BE49-F238E27FC236}">
                  <a16:creationId xmlns:a16="http://schemas.microsoft.com/office/drawing/2014/main" id="{4A2686BC-26C0-A478-831B-68ECE6DE0932}"/>
                </a:ext>
              </a:extLst>
            </p:cNvPr>
            <p:cNvPicPr>
              <a:picLocks noChangeAspect="1"/>
            </p:cNvPicPr>
            <p:nvPr/>
          </p:nvPicPr>
          <p:blipFill>
            <a:blip r:embed="rId3"/>
            <a:stretch>
              <a:fillRect/>
            </a:stretch>
          </p:blipFill>
          <p:spPr>
            <a:xfrm>
              <a:off x="1323952" y="1264432"/>
              <a:ext cx="8603061" cy="3904467"/>
            </a:xfrm>
            <a:prstGeom prst="rect">
              <a:avLst/>
            </a:prstGeom>
          </p:spPr>
        </p:pic>
        <p:sp>
          <p:nvSpPr>
            <p:cNvPr id="6" name="Oval 5">
              <a:extLst>
                <a:ext uri="{FF2B5EF4-FFF2-40B4-BE49-F238E27FC236}">
                  <a16:creationId xmlns:a16="http://schemas.microsoft.com/office/drawing/2014/main" id="{9D1E50F4-6264-9A51-DB53-EE51DE229435}"/>
                </a:ext>
              </a:extLst>
            </p:cNvPr>
            <p:cNvSpPr/>
            <p:nvPr/>
          </p:nvSpPr>
          <p:spPr>
            <a:xfrm>
              <a:off x="952500" y="3914785"/>
              <a:ext cx="8877300" cy="133350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9EF42843-C41A-94AF-DCCF-09B3716697E2}"/>
                </a:ext>
              </a:extLst>
            </p:cNvPr>
            <p:cNvSpPr/>
            <p:nvPr/>
          </p:nvSpPr>
          <p:spPr>
            <a:xfrm>
              <a:off x="2476500" y="1120376"/>
              <a:ext cx="5168900" cy="605655"/>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0" name="Picture 9" descr="Screenshot from a lecture slide, showing a slide introducing &quot;Machine Code: (~400BCE to 1947CE)&quot;, and two images of a mechanical device made of brass cogs in a transparent plastic mount labelled &quot;modern reconstruction of the Antikythera mechanism (~100BCE, Syracuse)&quot;, and a page with an illustration of a squat building topped with a circle showing zodiacal signs, and with a group of figures with musical instruments under it, labelled &quot;page from Ismail al-Jazaris' &quot;Book of Knowledge of Ingenious Mechanical Devices&quot;, (~1200CE, modern Turkey), showing automated &quot;castle clock&quot; with astronomical display and automated music.&quot;">
            <a:extLst>
              <a:ext uri="{FF2B5EF4-FFF2-40B4-BE49-F238E27FC236}">
                <a16:creationId xmlns:a16="http://schemas.microsoft.com/office/drawing/2014/main" id="{FEC1F793-D5FA-05D5-1DB4-21D12494DFE9}"/>
              </a:ext>
            </a:extLst>
          </p:cNvPr>
          <p:cNvPicPr>
            <a:picLocks noChangeAspect="1"/>
          </p:cNvPicPr>
          <p:nvPr/>
        </p:nvPicPr>
        <p:blipFill>
          <a:blip r:embed="rId4"/>
          <a:stretch>
            <a:fillRect/>
          </a:stretch>
        </p:blipFill>
        <p:spPr>
          <a:xfrm>
            <a:off x="1464713" y="1343818"/>
            <a:ext cx="8991666" cy="4848260"/>
          </a:xfrm>
          <a:prstGeom prst="rect">
            <a:avLst/>
          </a:prstGeom>
        </p:spPr>
      </p:pic>
    </p:spTree>
    <p:extLst>
      <p:ext uri="{BB962C8B-B14F-4D97-AF65-F5344CB8AC3E}">
        <p14:creationId xmlns:p14="http://schemas.microsoft.com/office/powerpoint/2010/main" val="3113692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fade">
                                      <p:cBhvr>
                                        <p:cTn id="4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2425C-2F99-2A37-A52F-A32EFA48614D}"/>
              </a:ext>
            </a:extLst>
          </p:cNvPr>
          <p:cNvSpPr>
            <a:spLocks noGrp="1"/>
          </p:cNvSpPr>
          <p:nvPr>
            <p:ph type="title"/>
          </p:nvPr>
        </p:nvSpPr>
        <p:spPr>
          <a:xfrm>
            <a:off x="838200" y="18255"/>
            <a:ext cx="10515600" cy="1325563"/>
          </a:xfrm>
        </p:spPr>
        <p:txBody>
          <a:bodyPr/>
          <a:lstStyle/>
          <a:p>
            <a:r>
              <a:rPr lang="en-GB" dirty="0"/>
              <a:t>Things I would like to do more of:</a:t>
            </a:r>
          </a:p>
        </p:txBody>
      </p:sp>
      <p:sp>
        <p:nvSpPr>
          <p:cNvPr id="3" name="Content Placeholder 2">
            <a:extLst>
              <a:ext uri="{FF2B5EF4-FFF2-40B4-BE49-F238E27FC236}">
                <a16:creationId xmlns:a16="http://schemas.microsoft.com/office/drawing/2014/main" id="{9222D75A-8348-633F-E8CC-CE2EF5E3994D}"/>
              </a:ext>
            </a:extLst>
          </p:cNvPr>
          <p:cNvSpPr>
            <a:spLocks noGrp="1"/>
          </p:cNvSpPr>
          <p:nvPr>
            <p:ph idx="1"/>
          </p:nvPr>
        </p:nvSpPr>
        <p:spPr>
          <a:xfrm>
            <a:off x="838200" y="1343818"/>
            <a:ext cx="10515600" cy="5260182"/>
          </a:xfrm>
        </p:spPr>
        <p:txBody>
          <a:bodyPr>
            <a:normAutofit lnSpcReduction="10000"/>
          </a:bodyPr>
          <a:lstStyle/>
          <a:p>
            <a:pPr marL="0" indent="0">
              <a:buNone/>
            </a:pPr>
            <a:r>
              <a:rPr lang="en-GB" dirty="0"/>
              <a:t>Extend the “naming things” bit into more context and discussion about “how” the thing arose (and how it got here from there)</a:t>
            </a:r>
          </a:p>
          <a:p>
            <a:pPr marL="0" indent="0">
              <a:buNone/>
            </a:pPr>
            <a:r>
              <a:rPr lang="en-GB" dirty="0"/>
              <a:t>	esp. relevant to computing-in-physics as, say, finite-difference methods are much older than “integral calculus” and are how we basically solve most differential equations nowadays…</a:t>
            </a:r>
          </a:p>
          <a:p>
            <a:pPr marL="0" indent="0">
              <a:buNone/>
            </a:pPr>
            <a:endParaRPr lang="en-GB" i="1" dirty="0"/>
          </a:p>
          <a:p>
            <a:pPr marL="0" indent="0">
              <a:buNone/>
            </a:pPr>
            <a:r>
              <a:rPr lang="en-GB" dirty="0"/>
              <a:t>More on discussion in labs: this is hard because of multiple factors (some students are acculturated to not be active speakers in learning environments, for example). </a:t>
            </a:r>
          </a:p>
          <a:p>
            <a:pPr marL="0" indent="0">
              <a:buNone/>
            </a:pPr>
            <a:endParaRPr lang="en-GB" dirty="0"/>
          </a:p>
          <a:p>
            <a:pPr marL="0" indent="0">
              <a:buNone/>
            </a:pPr>
            <a:r>
              <a:rPr lang="en-GB" dirty="0"/>
              <a:t>Think about how to assess students more inclusively and fairly. (This is a balancing act, especially in a programming skills course!)</a:t>
            </a:r>
          </a:p>
        </p:txBody>
      </p:sp>
    </p:spTree>
    <p:extLst>
      <p:ext uri="{BB962C8B-B14F-4D97-AF65-F5344CB8AC3E}">
        <p14:creationId xmlns:p14="http://schemas.microsoft.com/office/powerpoint/2010/main" val="2144613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2425C-2F99-2A37-A52F-A32EFA48614D}"/>
              </a:ext>
            </a:extLst>
          </p:cNvPr>
          <p:cNvSpPr>
            <a:spLocks noGrp="1"/>
          </p:cNvSpPr>
          <p:nvPr>
            <p:ph type="title"/>
          </p:nvPr>
        </p:nvSpPr>
        <p:spPr>
          <a:xfrm>
            <a:off x="838200" y="18255"/>
            <a:ext cx="10515600" cy="1325563"/>
          </a:xfrm>
        </p:spPr>
        <p:txBody>
          <a:bodyPr/>
          <a:lstStyle/>
          <a:p>
            <a:r>
              <a:rPr lang="en-GB" dirty="0"/>
              <a:t>Things that would be nice to do…</a:t>
            </a:r>
          </a:p>
        </p:txBody>
      </p:sp>
      <p:sp>
        <p:nvSpPr>
          <p:cNvPr id="3" name="Content Placeholder 2">
            <a:extLst>
              <a:ext uri="{FF2B5EF4-FFF2-40B4-BE49-F238E27FC236}">
                <a16:creationId xmlns:a16="http://schemas.microsoft.com/office/drawing/2014/main" id="{9222D75A-8348-633F-E8CC-CE2EF5E3994D}"/>
              </a:ext>
            </a:extLst>
          </p:cNvPr>
          <p:cNvSpPr>
            <a:spLocks noGrp="1"/>
          </p:cNvSpPr>
          <p:nvPr>
            <p:ph idx="1"/>
          </p:nvPr>
        </p:nvSpPr>
        <p:spPr>
          <a:xfrm>
            <a:off x="406400" y="1343818"/>
            <a:ext cx="11391900" cy="5337876"/>
          </a:xfrm>
        </p:spPr>
        <p:txBody>
          <a:bodyPr>
            <a:normAutofit/>
          </a:bodyPr>
          <a:lstStyle/>
          <a:p>
            <a:pPr marL="0" indent="0">
              <a:buNone/>
            </a:pPr>
            <a:r>
              <a:rPr lang="en-GB" sz="1800" i="1" dirty="0"/>
              <a:t>Joined up policy on “naming things” across the rest of the curriculum. (If everyone else is still calling “Newton-(Raphson)-Seki” “Newton”, then…)</a:t>
            </a:r>
          </a:p>
          <a:p>
            <a:pPr marL="0" indent="0">
              <a:buNone/>
            </a:pPr>
            <a:endParaRPr lang="en-GB" i="1" dirty="0"/>
          </a:p>
          <a:p>
            <a:pPr marL="0" indent="0">
              <a:buNone/>
            </a:pPr>
            <a:r>
              <a:rPr lang="en-GB" i="1" dirty="0"/>
              <a:t>More time talking about the context of science in general – who and how and why (for who?) was the science you teach done?</a:t>
            </a:r>
          </a:p>
          <a:p>
            <a:pPr marL="0" indent="0">
              <a:buNone/>
            </a:pPr>
            <a:endParaRPr lang="en-GB" i="1" dirty="0"/>
          </a:p>
          <a:p>
            <a:pPr marL="0" indent="0">
              <a:buNone/>
            </a:pPr>
            <a:r>
              <a:rPr lang="en-GB" i="1" dirty="0"/>
              <a:t>Think about the nature of the example problems and contexts you use (where this is applicable). Where do your datasets come from?</a:t>
            </a:r>
          </a:p>
          <a:p>
            <a:pPr marL="0" indent="0">
              <a:buNone/>
            </a:pPr>
            <a:endParaRPr lang="en-GB" dirty="0"/>
          </a:p>
          <a:p>
            <a:pPr marL="0" indent="0">
              <a:buNone/>
            </a:pPr>
            <a:r>
              <a:rPr lang="en-GB" i="1" dirty="0"/>
              <a:t>Outside the curriculum: think about the wider effects of science you do (and act, as much as you can).</a:t>
            </a:r>
          </a:p>
        </p:txBody>
      </p:sp>
    </p:spTree>
    <p:extLst>
      <p:ext uri="{BB962C8B-B14F-4D97-AF65-F5344CB8AC3E}">
        <p14:creationId xmlns:p14="http://schemas.microsoft.com/office/powerpoint/2010/main" val="3598961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EC814-0F24-148D-34D1-1E41FC758069}"/>
              </a:ext>
            </a:extLst>
          </p:cNvPr>
          <p:cNvSpPr>
            <a:spLocks noGrp="1"/>
          </p:cNvSpPr>
          <p:nvPr>
            <p:ph type="title"/>
          </p:nvPr>
        </p:nvSpPr>
        <p:spPr>
          <a:xfrm>
            <a:off x="838200" y="18255"/>
            <a:ext cx="10515600" cy="1325563"/>
          </a:xfrm>
        </p:spPr>
        <p:txBody>
          <a:bodyPr/>
          <a:lstStyle/>
          <a:p>
            <a:r>
              <a:rPr lang="en-GB" dirty="0"/>
              <a:t>Introductory Reading List</a:t>
            </a:r>
          </a:p>
        </p:txBody>
      </p:sp>
      <p:sp>
        <p:nvSpPr>
          <p:cNvPr id="3" name="Content Placeholder 2">
            <a:extLst>
              <a:ext uri="{FF2B5EF4-FFF2-40B4-BE49-F238E27FC236}">
                <a16:creationId xmlns:a16="http://schemas.microsoft.com/office/drawing/2014/main" id="{DF380375-1C09-98AF-C4D0-B3B773E4EDCF}"/>
              </a:ext>
            </a:extLst>
          </p:cNvPr>
          <p:cNvSpPr>
            <a:spLocks noGrp="1"/>
          </p:cNvSpPr>
          <p:nvPr>
            <p:ph idx="1"/>
          </p:nvPr>
        </p:nvSpPr>
        <p:spPr/>
        <p:txBody>
          <a:bodyPr>
            <a:normAutofit lnSpcReduction="10000"/>
          </a:bodyPr>
          <a:lstStyle/>
          <a:p>
            <a:r>
              <a:rPr lang="en-GB" dirty="0"/>
              <a:t>The Decolonising the Curriculum CoP Reading List </a:t>
            </a:r>
            <a:r>
              <a:rPr lang="en-GB" dirty="0">
                <a:hlinkClick r:id="rId2"/>
              </a:rPr>
              <a:t>https://rl.talis.com/3/glasgow/lists/D36B0836-D7DB-015E-4CE6-4F5507667BDB.html</a:t>
            </a:r>
            <a:endParaRPr lang="en-GB" dirty="0"/>
          </a:p>
          <a:p>
            <a:r>
              <a:rPr lang="en-GB" sz="2000" dirty="0"/>
              <a:t>On what Decolonisation means [in a colonised country]: </a:t>
            </a:r>
            <a:r>
              <a:rPr lang="en-GB" sz="2000" dirty="0">
                <a:hlinkClick r:id="rId3"/>
              </a:rPr>
              <a:t>“Decolonisation is not a Metaphor” Tuck, Eve and Yang, K Decolonization: Indigeneity, Education &amp; Society 1 (2012) </a:t>
            </a:r>
            <a:endParaRPr lang="en-GB" sz="2000" dirty="0"/>
          </a:p>
          <a:p>
            <a:r>
              <a:rPr lang="en-GB" sz="2000" dirty="0"/>
              <a:t>On Mauna Kea and Astronomy: </a:t>
            </a:r>
            <a:r>
              <a:rPr lang="en-GB" sz="2000" dirty="0">
                <a:hlinkClick r:id="rId4"/>
              </a:rPr>
              <a:t>Mountains of Controversy: Narrative and the Making of Contested Landscapes in </a:t>
            </a:r>
            <a:r>
              <a:rPr lang="en-GB" sz="2000" dirty="0" err="1">
                <a:hlinkClick r:id="rId4"/>
              </a:rPr>
              <a:t>Postwar</a:t>
            </a:r>
            <a:r>
              <a:rPr lang="en-GB" sz="2000" dirty="0">
                <a:hlinkClick r:id="rId4"/>
              </a:rPr>
              <a:t> American Astronomy; Leandra </a:t>
            </a:r>
            <a:r>
              <a:rPr lang="en-GB" sz="2000" dirty="0" err="1">
                <a:hlinkClick r:id="rId4"/>
              </a:rPr>
              <a:t>Swanner</a:t>
            </a:r>
            <a:r>
              <a:rPr lang="en-GB" sz="2000" dirty="0">
                <a:hlinkClick r:id="rId4"/>
              </a:rPr>
              <a:t> (harvard.edu)</a:t>
            </a:r>
            <a:r>
              <a:rPr lang="en-GB" sz="2000" dirty="0"/>
              <a:t> 2013</a:t>
            </a:r>
            <a:endParaRPr lang="en-GB" dirty="0"/>
          </a:p>
          <a:p>
            <a:pPr algn="l" fontAlgn="base"/>
            <a:r>
              <a:rPr lang="en-GB" sz="2000" dirty="0"/>
              <a:t>On “Indian Calculus” (</a:t>
            </a:r>
            <a:r>
              <a:rPr lang="en-GB" sz="2000" b="1" dirty="0"/>
              <a:t>but note that this is the extreme view </a:t>
            </a:r>
            <a:r>
              <a:rPr lang="en-GB" sz="2000" b="1" i="1" dirty="0"/>
              <a:t>against</a:t>
            </a:r>
            <a:r>
              <a:rPr lang="en-GB" sz="2000" b="1" dirty="0"/>
              <a:t> the Western canon</a:t>
            </a:r>
            <a:r>
              <a:rPr lang="en-GB" sz="2000" dirty="0"/>
              <a:t>): C.K. Raju . </a:t>
            </a:r>
            <a:r>
              <a:rPr lang="en-GB" sz="2000" i="1" dirty="0"/>
              <a:t>Cultural Foundations of Mathematics </a:t>
            </a:r>
            <a:r>
              <a:rPr lang="en-GB" sz="2000" dirty="0"/>
              <a:t>[…]. History of Science, Philosophy and Culture in Indian Civilization Vol. X, Pt 4. New Delhi, Centre for Studies in Civilizations/Delhi (Pearson Education) 2007  ISBN 81-317-0871-3. </a:t>
            </a:r>
          </a:p>
          <a:p>
            <a:pPr algn="l" fontAlgn="base"/>
            <a:r>
              <a:rPr lang="en-GB" sz="2000" dirty="0"/>
              <a:t>On the Islamic Golden Age &amp; Science: al-Khalili,  Jim. </a:t>
            </a:r>
            <a:r>
              <a:rPr lang="en-GB" sz="2000" i="1" dirty="0"/>
              <a:t>Pathfinders: The Golden Age of Arabic Science </a:t>
            </a:r>
            <a:r>
              <a:rPr lang="en-GB" sz="2000" dirty="0"/>
              <a:t>(Penguin) </a:t>
            </a:r>
            <a:r>
              <a:rPr lang="en-GB" sz="2000" i="1" dirty="0"/>
              <a:t>2012</a:t>
            </a:r>
            <a:r>
              <a:rPr lang="en-GB" sz="2000" dirty="0"/>
              <a:t> ISBN 978-0141038360</a:t>
            </a:r>
          </a:p>
        </p:txBody>
      </p:sp>
    </p:spTree>
    <p:extLst>
      <p:ext uri="{BB962C8B-B14F-4D97-AF65-F5344CB8AC3E}">
        <p14:creationId xmlns:p14="http://schemas.microsoft.com/office/powerpoint/2010/main" val="14474053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F6246-3D1A-638F-CCE1-920117BE99C4}"/>
              </a:ext>
            </a:extLst>
          </p:cNvPr>
          <p:cNvSpPr>
            <a:spLocks noGrp="1"/>
          </p:cNvSpPr>
          <p:nvPr>
            <p:ph type="title"/>
          </p:nvPr>
        </p:nvSpPr>
        <p:spPr/>
        <p:txBody>
          <a:bodyPr/>
          <a:lstStyle/>
          <a:p>
            <a:r>
              <a:rPr lang="en-GB" dirty="0"/>
              <a:t>Online version addendum: Questions Raised</a:t>
            </a:r>
          </a:p>
        </p:txBody>
      </p:sp>
      <p:sp>
        <p:nvSpPr>
          <p:cNvPr id="3" name="Content Placeholder 2">
            <a:extLst>
              <a:ext uri="{FF2B5EF4-FFF2-40B4-BE49-F238E27FC236}">
                <a16:creationId xmlns:a16="http://schemas.microsoft.com/office/drawing/2014/main" id="{E71B4663-8AD7-ED1F-8453-08DBC761DA1D}"/>
              </a:ext>
            </a:extLst>
          </p:cNvPr>
          <p:cNvSpPr>
            <a:spLocks noGrp="1"/>
          </p:cNvSpPr>
          <p:nvPr>
            <p:ph idx="1"/>
          </p:nvPr>
        </p:nvSpPr>
        <p:spPr/>
        <p:txBody>
          <a:bodyPr>
            <a:normAutofit fontScale="92500" lnSpcReduction="10000"/>
          </a:bodyPr>
          <a:lstStyle/>
          <a:p>
            <a:r>
              <a:rPr lang="en-GB" dirty="0"/>
              <a:t>Questions raised in discussion after this talk included:</a:t>
            </a:r>
          </a:p>
          <a:p>
            <a:endParaRPr lang="en-GB" dirty="0"/>
          </a:p>
          <a:p>
            <a:r>
              <a:rPr lang="en-GB" dirty="0"/>
              <a:t>Should we name theorems/”laws” etc after people at all? </a:t>
            </a:r>
          </a:p>
          <a:p>
            <a:pPr lvl="1"/>
            <a:r>
              <a:rPr lang="en-GB" dirty="0"/>
              <a:t>Issues of social power and “charisma”/self-promotion in the sciences [and it works!]</a:t>
            </a:r>
          </a:p>
          <a:p>
            <a:r>
              <a:rPr lang="en-GB" dirty="0"/>
              <a:t>Ethical ways to do science (or teach science), when even a lot of our equipment is constructed from materials extracted in a colonial way (coltan etc). Should we pay more to be more ethical?</a:t>
            </a:r>
          </a:p>
          <a:p>
            <a:r>
              <a:rPr lang="en-GB" dirty="0"/>
              <a:t>Possibilities of working items in this talk into “science skills” course projects </a:t>
            </a:r>
          </a:p>
          <a:p>
            <a:r>
              <a:rPr lang="en-GB" dirty="0"/>
              <a:t>The inevitable fact that basically all of science goes back to issues of “who’s paying for it [and what do </a:t>
            </a:r>
            <a:r>
              <a:rPr lang="en-GB" i="1" dirty="0"/>
              <a:t>they</a:t>
            </a:r>
            <a:r>
              <a:rPr lang="en-GB" dirty="0"/>
              <a:t> want to use it for]” (and do we have to approve of that).</a:t>
            </a:r>
          </a:p>
          <a:p>
            <a:endParaRPr lang="en-GB" dirty="0"/>
          </a:p>
        </p:txBody>
      </p:sp>
    </p:spTree>
    <p:extLst>
      <p:ext uri="{BB962C8B-B14F-4D97-AF65-F5344CB8AC3E}">
        <p14:creationId xmlns:p14="http://schemas.microsoft.com/office/powerpoint/2010/main" val="32250791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9DBDD-DEF4-63E1-103F-EF9769E5F643}"/>
              </a:ext>
            </a:extLst>
          </p:cNvPr>
          <p:cNvSpPr>
            <a:spLocks noGrp="1"/>
          </p:cNvSpPr>
          <p:nvPr>
            <p:ph type="title"/>
          </p:nvPr>
        </p:nvSpPr>
        <p:spPr>
          <a:xfrm>
            <a:off x="838200" y="0"/>
            <a:ext cx="10515600" cy="1325563"/>
          </a:xfrm>
        </p:spPr>
        <p:txBody>
          <a:bodyPr/>
          <a:lstStyle/>
          <a:p>
            <a:r>
              <a:rPr lang="en-US" dirty="0">
                <a:ea typeface="Calibri Light"/>
                <a:cs typeface="Calibri Light"/>
              </a:rPr>
              <a:t>Some topics</a:t>
            </a:r>
          </a:p>
        </p:txBody>
      </p:sp>
      <p:sp>
        <p:nvSpPr>
          <p:cNvPr id="3" name="Content Placeholder 2">
            <a:extLst>
              <a:ext uri="{FF2B5EF4-FFF2-40B4-BE49-F238E27FC236}">
                <a16:creationId xmlns:a16="http://schemas.microsoft.com/office/drawing/2014/main" id="{152C9C98-19C3-26E9-B9E9-3AD02793F401}"/>
              </a:ext>
            </a:extLst>
          </p:cNvPr>
          <p:cNvSpPr>
            <a:spLocks noGrp="1"/>
          </p:cNvSpPr>
          <p:nvPr>
            <p:ph idx="1"/>
          </p:nvPr>
        </p:nvSpPr>
        <p:spPr/>
        <p:txBody>
          <a:bodyPr vert="horz" lIns="91440" tIns="45720" rIns="91440" bIns="45720" rtlCol="0" anchor="t">
            <a:normAutofit/>
          </a:bodyPr>
          <a:lstStyle/>
          <a:p>
            <a:pPr marL="0" indent="0">
              <a:buNone/>
            </a:pPr>
            <a:r>
              <a:rPr lang="en-US" dirty="0">
                <a:ea typeface="Calibri"/>
                <a:cs typeface="Calibri"/>
              </a:rPr>
              <a:t>"</a:t>
            </a:r>
            <a:r>
              <a:rPr lang="en-US" dirty="0" err="1">
                <a:ea typeface="Calibri"/>
                <a:cs typeface="Calibri"/>
              </a:rPr>
              <a:t>Colonisation</a:t>
            </a:r>
            <a:r>
              <a:rPr lang="en-US" dirty="0">
                <a:ea typeface="Calibri"/>
                <a:cs typeface="Calibri"/>
              </a:rPr>
              <a:t>"  &amp; </a:t>
            </a:r>
            <a:r>
              <a:rPr lang="en-US" dirty="0" err="1">
                <a:ea typeface="Calibri"/>
                <a:cs typeface="Calibri"/>
              </a:rPr>
              <a:t>Decolonisation</a:t>
            </a:r>
            <a:r>
              <a:rPr lang="en-US" dirty="0">
                <a:ea typeface="Calibri"/>
                <a:cs typeface="Calibri"/>
              </a:rPr>
              <a:t> </a:t>
            </a:r>
          </a:p>
          <a:p>
            <a:pPr marL="0" indent="0">
              <a:buNone/>
            </a:pPr>
            <a:r>
              <a:rPr lang="en-US" dirty="0">
                <a:ea typeface="Calibri"/>
                <a:cs typeface="Calibri"/>
              </a:rPr>
              <a:t>STEM and the problem of objectivity</a:t>
            </a:r>
          </a:p>
          <a:p>
            <a:pPr marL="0" indent="0">
              <a:buNone/>
            </a:pPr>
            <a:r>
              <a:rPr lang="en-US" dirty="0">
                <a:ea typeface="Calibri"/>
                <a:cs typeface="Calibri"/>
              </a:rPr>
              <a:t>	Epistemic issues &amp; Empathy</a:t>
            </a:r>
          </a:p>
          <a:p>
            <a:pPr marL="0" indent="0">
              <a:buNone/>
            </a:pPr>
            <a:r>
              <a:rPr lang="en-US" dirty="0">
                <a:ea typeface="Calibri"/>
                <a:cs typeface="Calibri"/>
              </a:rPr>
              <a:t>“Colonial Physics”</a:t>
            </a:r>
          </a:p>
          <a:p>
            <a:pPr marL="0" indent="0">
              <a:buNone/>
            </a:pPr>
            <a:endParaRPr lang="en-US" dirty="0">
              <a:ea typeface="Calibri"/>
              <a:cs typeface="Calibri"/>
            </a:endParaRPr>
          </a:p>
          <a:p>
            <a:pPr marL="0" indent="0">
              <a:buNone/>
            </a:pPr>
            <a:r>
              <a:rPr lang="en-US" dirty="0">
                <a:ea typeface="Calibri"/>
                <a:cs typeface="Calibri"/>
              </a:rPr>
              <a:t>“Decoloniality" in teaching practice</a:t>
            </a:r>
          </a:p>
          <a:p>
            <a:endParaRPr lang="en-US" dirty="0">
              <a:ea typeface="Calibri"/>
              <a:cs typeface="Calibri"/>
            </a:endParaRPr>
          </a:p>
        </p:txBody>
      </p:sp>
    </p:spTree>
    <p:extLst>
      <p:ext uri="{BB962C8B-B14F-4D97-AF65-F5344CB8AC3E}">
        <p14:creationId xmlns:p14="http://schemas.microsoft.com/office/powerpoint/2010/main" val="41847369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44A51-7F52-31FA-D384-FBB7245F520B}"/>
              </a:ext>
            </a:extLst>
          </p:cNvPr>
          <p:cNvSpPr>
            <a:spLocks noGrp="1"/>
          </p:cNvSpPr>
          <p:nvPr>
            <p:ph type="title"/>
          </p:nvPr>
        </p:nvSpPr>
        <p:spPr>
          <a:xfrm>
            <a:off x="838200" y="0"/>
            <a:ext cx="10515600" cy="1325563"/>
          </a:xfrm>
        </p:spPr>
        <p:txBody>
          <a:bodyPr/>
          <a:lstStyle/>
          <a:p>
            <a:r>
              <a:rPr lang="en-US" dirty="0">
                <a:ea typeface="Calibri Light"/>
                <a:cs typeface="Calibri Light"/>
              </a:rPr>
              <a:t>What is... </a:t>
            </a:r>
            <a:r>
              <a:rPr lang="en-US" dirty="0" err="1">
                <a:ea typeface="Calibri Light"/>
                <a:cs typeface="Calibri Light"/>
              </a:rPr>
              <a:t>colonisation</a:t>
            </a:r>
            <a:endParaRPr lang="en-US" dirty="0" err="1"/>
          </a:p>
        </p:txBody>
      </p:sp>
      <p:sp>
        <p:nvSpPr>
          <p:cNvPr id="3" name="Content Placeholder 2">
            <a:extLst>
              <a:ext uri="{FF2B5EF4-FFF2-40B4-BE49-F238E27FC236}">
                <a16:creationId xmlns:a16="http://schemas.microsoft.com/office/drawing/2014/main" id="{D3BC8272-AD0C-1275-C40F-CD99B6A4CB59}"/>
              </a:ext>
            </a:extLst>
          </p:cNvPr>
          <p:cNvSpPr>
            <a:spLocks noGrp="1"/>
          </p:cNvSpPr>
          <p:nvPr>
            <p:ph idx="1"/>
          </p:nvPr>
        </p:nvSpPr>
        <p:spPr>
          <a:xfrm>
            <a:off x="838200" y="1362075"/>
            <a:ext cx="10515600" cy="5353050"/>
          </a:xfrm>
        </p:spPr>
        <p:txBody>
          <a:bodyPr vert="horz" lIns="91440" tIns="45720" rIns="91440" bIns="45720" rtlCol="0" anchor="t">
            <a:normAutofit lnSpcReduction="10000"/>
          </a:bodyPr>
          <a:lstStyle/>
          <a:p>
            <a:pPr marL="0" indent="0" rtl="0">
              <a:spcBef>
                <a:spcPts val="0"/>
              </a:spcBef>
              <a:spcAft>
                <a:spcPts val="0"/>
              </a:spcAft>
              <a:buNone/>
            </a:pPr>
            <a:r>
              <a:rPr lang="en-GB" b="1" dirty="0">
                <a:solidFill>
                  <a:srgbClr val="000000"/>
                </a:solidFill>
              </a:rPr>
              <a:t>“</a:t>
            </a:r>
            <a:r>
              <a:rPr lang="en-GB" b="1" i="0" u="none" strike="noStrike" dirty="0">
                <a:solidFill>
                  <a:srgbClr val="000000"/>
                </a:solidFill>
                <a:effectLst/>
              </a:rPr>
              <a:t>control by one power over a dependant area or people [implicitly, with the colonisers considering their own</a:t>
            </a:r>
            <a:r>
              <a:rPr lang="en-GB" b="1" dirty="0"/>
              <a:t> </a:t>
            </a:r>
            <a:r>
              <a:rPr lang="en-GB" b="1" i="0" u="none" strike="noStrike" dirty="0">
                <a:solidFill>
                  <a:srgbClr val="000000"/>
                </a:solidFill>
                <a:effectLst/>
              </a:rPr>
              <a:t>culture and needs superordinate to those of the colonised peoples’]”</a:t>
            </a:r>
            <a:br>
              <a:rPr lang="en-GB" dirty="0"/>
            </a:br>
            <a:endParaRPr lang="en-US" dirty="0">
              <a:ea typeface="Calibri"/>
              <a:cs typeface="Calibri"/>
            </a:endParaRPr>
          </a:p>
          <a:p>
            <a:pPr marL="0" indent="0">
              <a:buNone/>
            </a:pPr>
            <a:r>
              <a:rPr lang="en-US" dirty="0">
                <a:ea typeface="Calibri"/>
                <a:cs typeface="Calibri"/>
              </a:rPr>
              <a:t>Overlaps significantly with</a:t>
            </a:r>
          </a:p>
          <a:p>
            <a:pPr marL="457200" lvl="1" indent="0">
              <a:buNone/>
            </a:pPr>
            <a:r>
              <a:rPr lang="en-US" i="1" dirty="0">
                <a:ea typeface="Calibri"/>
                <a:cs typeface="Calibri"/>
              </a:rPr>
              <a:t>Imperialism </a:t>
            </a:r>
            <a:r>
              <a:rPr lang="en-US" dirty="0">
                <a:ea typeface="Calibri"/>
                <a:cs typeface="Calibri"/>
              </a:rPr>
              <a:t>(which uses colonization to make new subjects for the metropole)</a:t>
            </a:r>
          </a:p>
          <a:p>
            <a:pPr marL="0" indent="0">
              <a:buNone/>
            </a:pPr>
            <a:r>
              <a:rPr lang="en-US" i="1" dirty="0">
                <a:ea typeface="Calibri"/>
                <a:cs typeface="Calibri"/>
              </a:rPr>
              <a:t>Multifarious</a:t>
            </a:r>
            <a:r>
              <a:rPr lang="en-US" dirty="0">
                <a:ea typeface="Calibri"/>
                <a:cs typeface="Calibri"/>
              </a:rPr>
              <a:t> </a:t>
            </a:r>
            <a:r>
              <a:rPr lang="en-US" sz="2400" dirty="0">
                <a:ea typeface="Calibri"/>
                <a:cs typeface="Calibri"/>
              </a:rPr>
              <a:t>(“settler colonialism” [Europe in the Americas, Australia </a:t>
            </a:r>
            <a:r>
              <a:rPr lang="en-US" sz="2400" dirty="0" err="1">
                <a:ea typeface="Calibri"/>
                <a:cs typeface="Calibri"/>
              </a:rPr>
              <a:t>etc</a:t>
            </a:r>
            <a:r>
              <a:rPr lang="en-US" sz="2400" dirty="0">
                <a:ea typeface="Calibri"/>
                <a:cs typeface="Calibri"/>
              </a:rPr>
              <a:t>], “exploitation colonialism” [Europe in Africa, Asia], “trade colonialism” [Europe in China, Japan in C19</a:t>
            </a:r>
            <a:r>
              <a:rPr lang="en-US" sz="2400" baseline="30000" dirty="0">
                <a:ea typeface="Calibri"/>
                <a:cs typeface="Calibri"/>
              </a:rPr>
              <a:t>th</a:t>
            </a:r>
            <a:r>
              <a:rPr lang="en-US" sz="2400" dirty="0">
                <a:ea typeface="Calibri"/>
                <a:cs typeface="Calibri"/>
              </a:rPr>
              <a:t>])</a:t>
            </a:r>
            <a:br>
              <a:rPr lang="en-US" sz="2400" dirty="0">
                <a:ea typeface="Calibri"/>
                <a:cs typeface="Calibri"/>
              </a:rPr>
            </a:br>
            <a:endParaRPr lang="en-US" sz="2400" dirty="0">
              <a:ea typeface="Calibri"/>
              <a:cs typeface="Calibri"/>
            </a:endParaRPr>
          </a:p>
          <a:p>
            <a:r>
              <a:rPr lang="en-US" dirty="0">
                <a:ea typeface="Calibri"/>
                <a:cs typeface="Calibri"/>
              </a:rPr>
              <a:t>Not </a:t>
            </a:r>
            <a:r>
              <a:rPr lang="en-US" i="1" dirty="0">
                <a:ea typeface="Calibri"/>
                <a:cs typeface="Calibri"/>
              </a:rPr>
              <a:t>just</a:t>
            </a:r>
            <a:r>
              <a:rPr lang="en-US" dirty="0">
                <a:ea typeface="Calibri"/>
                <a:cs typeface="Calibri"/>
              </a:rPr>
              <a:t> Europeans in Africa, Americas, Asia</a:t>
            </a:r>
          </a:p>
          <a:p>
            <a:pPr lvl="1"/>
            <a:r>
              <a:rPr lang="en-US" dirty="0">
                <a:ea typeface="Calibri"/>
                <a:cs typeface="Calibri"/>
              </a:rPr>
              <a:t>For example, Britain in Ireland until the early C20</a:t>
            </a:r>
            <a:r>
              <a:rPr lang="en-US" baseline="30000" dirty="0">
                <a:ea typeface="Calibri"/>
                <a:cs typeface="Calibri"/>
              </a:rPr>
              <a:t>th</a:t>
            </a:r>
            <a:r>
              <a:rPr lang="en-US" dirty="0">
                <a:ea typeface="Calibri"/>
                <a:cs typeface="Calibri"/>
              </a:rPr>
              <a:t> </a:t>
            </a:r>
          </a:p>
          <a:p>
            <a:pPr lvl="1"/>
            <a:r>
              <a:rPr lang="en-US" dirty="0">
                <a:ea typeface="Calibri"/>
                <a:cs typeface="Calibri"/>
              </a:rPr>
              <a:t>China…</a:t>
            </a:r>
          </a:p>
          <a:p>
            <a:pPr lvl="1"/>
            <a:r>
              <a:rPr lang="en-US" dirty="0">
                <a:ea typeface="Calibri"/>
                <a:cs typeface="Calibri"/>
              </a:rPr>
              <a:t>Neocolonialism…</a:t>
            </a:r>
          </a:p>
        </p:txBody>
      </p:sp>
    </p:spTree>
    <p:extLst>
      <p:ext uri="{BB962C8B-B14F-4D97-AF65-F5344CB8AC3E}">
        <p14:creationId xmlns:p14="http://schemas.microsoft.com/office/powerpoint/2010/main" val="1496726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44A51-7F52-31FA-D384-FBB7245F520B}"/>
              </a:ext>
            </a:extLst>
          </p:cNvPr>
          <p:cNvSpPr>
            <a:spLocks noGrp="1"/>
          </p:cNvSpPr>
          <p:nvPr>
            <p:ph type="title"/>
          </p:nvPr>
        </p:nvSpPr>
        <p:spPr>
          <a:xfrm>
            <a:off x="838200" y="0"/>
            <a:ext cx="10515600" cy="1325563"/>
          </a:xfrm>
        </p:spPr>
        <p:txBody>
          <a:bodyPr/>
          <a:lstStyle/>
          <a:p>
            <a:r>
              <a:rPr lang="en-US" dirty="0">
                <a:ea typeface="Calibri Light"/>
                <a:cs typeface="Calibri Light"/>
              </a:rPr>
              <a:t>What is... neocolonialism</a:t>
            </a:r>
            <a:endParaRPr lang="en-US" dirty="0"/>
          </a:p>
        </p:txBody>
      </p:sp>
      <p:sp>
        <p:nvSpPr>
          <p:cNvPr id="3" name="Content Placeholder 2">
            <a:extLst>
              <a:ext uri="{FF2B5EF4-FFF2-40B4-BE49-F238E27FC236}">
                <a16:creationId xmlns:a16="http://schemas.microsoft.com/office/drawing/2014/main" id="{D3BC8272-AD0C-1275-C40F-CD99B6A4CB59}"/>
              </a:ext>
            </a:extLst>
          </p:cNvPr>
          <p:cNvSpPr>
            <a:spLocks noGrp="1"/>
          </p:cNvSpPr>
          <p:nvPr>
            <p:ph idx="1"/>
          </p:nvPr>
        </p:nvSpPr>
        <p:spPr>
          <a:xfrm>
            <a:off x="838200" y="1362075"/>
            <a:ext cx="10515600" cy="5353050"/>
          </a:xfrm>
        </p:spPr>
        <p:txBody>
          <a:bodyPr vert="horz" lIns="91440" tIns="45720" rIns="91440" bIns="45720" rtlCol="0" anchor="t">
            <a:normAutofit/>
          </a:bodyPr>
          <a:lstStyle/>
          <a:p>
            <a:pPr marL="0" indent="0" rtl="0">
              <a:spcBef>
                <a:spcPts val="0"/>
              </a:spcBef>
              <a:spcAft>
                <a:spcPts val="0"/>
              </a:spcAft>
              <a:buNone/>
            </a:pPr>
            <a:r>
              <a:rPr lang="en-GB" sz="3600" b="1" dirty="0">
                <a:solidFill>
                  <a:srgbClr val="000000"/>
                </a:solidFill>
              </a:rPr>
              <a:t>“</a:t>
            </a:r>
            <a:r>
              <a:rPr lang="en-GB" sz="3600" b="1" i="0" u="none" strike="noStrike" dirty="0">
                <a:solidFill>
                  <a:srgbClr val="000000"/>
                </a:solidFill>
                <a:effectLst/>
              </a:rPr>
              <a:t>colonialism without the (explicit) colony: control via economics, cultural imperialism, other soft power”</a:t>
            </a:r>
            <a:br>
              <a:rPr lang="en-GB" dirty="0"/>
            </a:br>
            <a:endParaRPr lang="en-GB" dirty="0"/>
          </a:p>
          <a:p>
            <a:pPr marL="0" indent="0" rtl="0">
              <a:spcBef>
                <a:spcPts val="0"/>
              </a:spcBef>
              <a:spcAft>
                <a:spcPts val="0"/>
              </a:spcAft>
              <a:buNone/>
            </a:pPr>
            <a:r>
              <a:rPr lang="en-GB" dirty="0">
                <a:ea typeface="Calibri"/>
                <a:cs typeface="Calibri"/>
              </a:rPr>
              <a:t>A lot of “postcolonial” states have been argued to have become “</a:t>
            </a:r>
            <a:r>
              <a:rPr lang="en-GB" dirty="0" err="1">
                <a:ea typeface="Calibri"/>
                <a:cs typeface="Calibri"/>
              </a:rPr>
              <a:t>neocolonised</a:t>
            </a:r>
            <a:r>
              <a:rPr lang="en-GB" dirty="0">
                <a:ea typeface="Calibri"/>
                <a:cs typeface="Calibri"/>
              </a:rPr>
              <a:t>” – often by debts they were made to accept during the process of becoming “independent”. </a:t>
            </a:r>
          </a:p>
          <a:p>
            <a:pPr marL="0" indent="0" rtl="0">
              <a:spcBef>
                <a:spcPts val="0"/>
              </a:spcBef>
              <a:spcAft>
                <a:spcPts val="0"/>
              </a:spcAft>
              <a:buNone/>
            </a:pPr>
            <a:endParaRPr lang="en-GB" dirty="0">
              <a:ea typeface="Calibri"/>
              <a:cs typeface="Calibri"/>
            </a:endParaRPr>
          </a:p>
          <a:p>
            <a:pPr marL="0" indent="0" rtl="0">
              <a:spcBef>
                <a:spcPts val="0"/>
              </a:spcBef>
              <a:spcAft>
                <a:spcPts val="0"/>
              </a:spcAft>
              <a:buNone/>
            </a:pPr>
            <a:r>
              <a:rPr lang="en-GB" dirty="0">
                <a:ea typeface="Calibri"/>
                <a:cs typeface="Calibri"/>
              </a:rPr>
              <a:t>The USA, itself a colonised nation, is often argued to extend power via </a:t>
            </a:r>
            <a:r>
              <a:rPr lang="en-GB" dirty="0" err="1">
                <a:ea typeface="Calibri"/>
                <a:cs typeface="Calibri"/>
              </a:rPr>
              <a:t>neocolonial</a:t>
            </a:r>
            <a:r>
              <a:rPr lang="en-GB" dirty="0">
                <a:ea typeface="Calibri"/>
                <a:cs typeface="Calibri"/>
              </a:rPr>
              <a:t> methods in the modern era. (This even, arguably, happens to Western European powers – our lenses for issues, </a:t>
            </a:r>
            <a:r>
              <a:rPr lang="en-GB" i="1" dirty="0">
                <a:ea typeface="Calibri"/>
                <a:cs typeface="Calibri"/>
              </a:rPr>
              <a:t>including decolonisation</a:t>
            </a:r>
            <a:r>
              <a:rPr lang="en-GB" dirty="0">
                <a:ea typeface="Calibri"/>
                <a:cs typeface="Calibri"/>
              </a:rPr>
              <a:t>, are tinged with US perspectives.)</a:t>
            </a:r>
            <a:endParaRPr lang="en-US" dirty="0">
              <a:ea typeface="Calibri"/>
              <a:cs typeface="Calibri"/>
            </a:endParaRPr>
          </a:p>
        </p:txBody>
      </p:sp>
    </p:spTree>
    <p:extLst>
      <p:ext uri="{BB962C8B-B14F-4D97-AF65-F5344CB8AC3E}">
        <p14:creationId xmlns:p14="http://schemas.microsoft.com/office/powerpoint/2010/main" val="3751814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DE1F3-216B-B53A-8B56-AB9E514DF2E1}"/>
              </a:ext>
            </a:extLst>
          </p:cNvPr>
          <p:cNvSpPr>
            <a:spLocks noGrp="1"/>
          </p:cNvSpPr>
          <p:nvPr>
            <p:ph type="title"/>
          </p:nvPr>
        </p:nvSpPr>
        <p:spPr>
          <a:xfrm>
            <a:off x="838200" y="18255"/>
            <a:ext cx="10515600" cy="1325563"/>
          </a:xfrm>
        </p:spPr>
        <p:txBody>
          <a:bodyPr/>
          <a:lstStyle/>
          <a:p>
            <a:r>
              <a:rPr lang="en-US" dirty="0">
                <a:ea typeface="Calibri Light"/>
                <a:cs typeface="Calibri Light"/>
              </a:rPr>
              <a:t>What is </a:t>
            </a:r>
            <a:r>
              <a:rPr lang="en-US" dirty="0" err="1">
                <a:ea typeface="Calibri Light"/>
                <a:cs typeface="Calibri Light"/>
              </a:rPr>
              <a:t>decolonisation</a:t>
            </a:r>
            <a:r>
              <a:rPr lang="en-US" dirty="0">
                <a:ea typeface="Calibri Light"/>
                <a:cs typeface="Calibri Light"/>
              </a:rPr>
              <a:t>?</a:t>
            </a:r>
            <a:endParaRPr lang="en-US" dirty="0"/>
          </a:p>
        </p:txBody>
      </p:sp>
      <p:sp>
        <p:nvSpPr>
          <p:cNvPr id="3" name="Content Placeholder 2">
            <a:extLst>
              <a:ext uri="{FF2B5EF4-FFF2-40B4-BE49-F238E27FC236}">
                <a16:creationId xmlns:a16="http://schemas.microsoft.com/office/drawing/2014/main" id="{99F1DC0E-03AF-C3E0-319D-E9CE71907CE2}"/>
              </a:ext>
            </a:extLst>
          </p:cNvPr>
          <p:cNvSpPr>
            <a:spLocks noGrp="1"/>
          </p:cNvSpPr>
          <p:nvPr>
            <p:ph idx="1"/>
          </p:nvPr>
        </p:nvSpPr>
        <p:spPr>
          <a:xfrm>
            <a:off x="838200" y="1458686"/>
            <a:ext cx="10515600" cy="5050971"/>
          </a:xfrm>
        </p:spPr>
        <p:txBody>
          <a:bodyPr vert="horz" lIns="91440" tIns="45720" rIns="91440" bIns="45720" rtlCol="0" anchor="t">
            <a:normAutofit/>
          </a:bodyPr>
          <a:lstStyle/>
          <a:p>
            <a:pPr marL="0" indent="0">
              <a:buNone/>
            </a:pPr>
            <a:r>
              <a:rPr lang="en-US" sz="3200" b="1" dirty="0">
                <a:ea typeface="Calibri"/>
                <a:cs typeface="Calibri"/>
              </a:rPr>
              <a:t>"The effort to interrogate and transform the institutional, structural and epistemological legacies of colonialism"</a:t>
            </a:r>
          </a:p>
          <a:p>
            <a:pPr lvl="1"/>
            <a:r>
              <a:rPr lang="en-US" dirty="0">
                <a:ea typeface="Calibri"/>
                <a:cs typeface="Calibri"/>
              </a:rPr>
              <a:t>[The </a:t>
            </a:r>
            <a:r>
              <a:rPr lang="en-US" dirty="0" err="1">
                <a:ea typeface="Calibri"/>
                <a:cs typeface="Calibri"/>
              </a:rPr>
              <a:t>Decolonising</a:t>
            </a:r>
            <a:r>
              <a:rPr lang="en-US" dirty="0">
                <a:ea typeface="Calibri"/>
                <a:cs typeface="Calibri"/>
              </a:rPr>
              <a:t> SOAS Working Group]</a:t>
            </a:r>
          </a:p>
          <a:p>
            <a:pPr lvl="1"/>
            <a:endParaRPr lang="en-US" dirty="0">
              <a:ea typeface="Calibri"/>
              <a:cs typeface="Calibri"/>
            </a:endParaRPr>
          </a:p>
          <a:p>
            <a:pPr marL="0" indent="0">
              <a:buNone/>
            </a:pPr>
            <a:r>
              <a:rPr lang="en-US" dirty="0">
                <a:ea typeface="Calibri"/>
                <a:cs typeface="Calibri"/>
              </a:rPr>
              <a:t>In </a:t>
            </a:r>
            <a:r>
              <a:rPr lang="en-US" b="1" dirty="0" err="1">
                <a:ea typeface="Calibri"/>
                <a:cs typeface="Calibri"/>
              </a:rPr>
              <a:t>colonised</a:t>
            </a:r>
            <a:r>
              <a:rPr lang="en-US" dirty="0">
                <a:ea typeface="Calibri"/>
                <a:cs typeface="Calibri"/>
              </a:rPr>
              <a:t> nations, this can be very </a:t>
            </a:r>
            <a:r>
              <a:rPr lang="en-US" b="1" dirty="0">
                <a:ea typeface="Calibri"/>
                <a:cs typeface="Calibri"/>
              </a:rPr>
              <a:t>concrete</a:t>
            </a:r>
            <a:r>
              <a:rPr lang="en-US" dirty="0">
                <a:ea typeface="Calibri"/>
                <a:cs typeface="Calibri"/>
              </a:rPr>
              <a:t>:</a:t>
            </a:r>
          </a:p>
          <a:p>
            <a:pPr marL="0" indent="0">
              <a:buNone/>
            </a:pPr>
            <a:r>
              <a:rPr lang="en-US" dirty="0">
                <a:ea typeface="Calibri"/>
                <a:cs typeface="Calibri"/>
              </a:rPr>
              <a:t> </a:t>
            </a:r>
            <a:r>
              <a:rPr lang="en-US" i="1" dirty="0">
                <a:ea typeface="Calibri"/>
                <a:cs typeface="Calibri"/>
              </a:rPr>
              <a:t>first, remove the </a:t>
            </a:r>
            <a:r>
              <a:rPr lang="en-US" i="1" dirty="0" err="1">
                <a:ea typeface="Calibri"/>
                <a:cs typeface="Calibri"/>
              </a:rPr>
              <a:t>colonisers</a:t>
            </a:r>
            <a:r>
              <a:rPr lang="en-US" i="1" dirty="0">
                <a:ea typeface="Calibri"/>
                <a:cs typeface="Calibri"/>
              </a:rPr>
              <a:t>!</a:t>
            </a:r>
          </a:p>
          <a:p>
            <a:pPr marL="0" indent="0">
              <a:buNone/>
            </a:pPr>
            <a:r>
              <a:rPr lang="en-US" dirty="0">
                <a:ea typeface="Calibri"/>
                <a:cs typeface="Calibri"/>
              </a:rPr>
              <a:t>	(longer term, address the cultural and institutional changes they made in their occupation</a:t>
            </a:r>
          </a:p>
          <a:p>
            <a:pPr marL="0" indent="0">
              <a:buNone/>
            </a:pPr>
            <a:r>
              <a:rPr lang="en-US" dirty="0">
                <a:ea typeface="Calibri"/>
                <a:cs typeface="Calibri"/>
              </a:rPr>
              <a:t>	and the social hysteresis that prevents a return to a purely “</a:t>
            </a:r>
            <a:r>
              <a:rPr lang="en-US" dirty="0" err="1">
                <a:ea typeface="Calibri"/>
                <a:cs typeface="Calibri"/>
              </a:rPr>
              <a:t>precolonised</a:t>
            </a:r>
            <a:r>
              <a:rPr lang="en-US" dirty="0">
                <a:ea typeface="Calibri"/>
                <a:cs typeface="Calibri"/>
              </a:rPr>
              <a:t>” state [which is why people also talk about “postcolonialism”] )</a:t>
            </a:r>
          </a:p>
        </p:txBody>
      </p:sp>
    </p:spTree>
    <p:extLst>
      <p:ext uri="{BB962C8B-B14F-4D97-AF65-F5344CB8AC3E}">
        <p14:creationId xmlns:p14="http://schemas.microsoft.com/office/powerpoint/2010/main" val="2299036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DE1F3-216B-B53A-8B56-AB9E514DF2E1}"/>
              </a:ext>
            </a:extLst>
          </p:cNvPr>
          <p:cNvSpPr>
            <a:spLocks noGrp="1"/>
          </p:cNvSpPr>
          <p:nvPr>
            <p:ph type="title"/>
          </p:nvPr>
        </p:nvSpPr>
        <p:spPr>
          <a:xfrm>
            <a:off x="838200" y="18255"/>
            <a:ext cx="10515600" cy="1325563"/>
          </a:xfrm>
        </p:spPr>
        <p:txBody>
          <a:bodyPr/>
          <a:lstStyle/>
          <a:p>
            <a:r>
              <a:rPr lang="en-US" dirty="0">
                <a:ea typeface="Calibri Light"/>
                <a:cs typeface="Calibri Light"/>
              </a:rPr>
              <a:t>What is </a:t>
            </a:r>
            <a:r>
              <a:rPr lang="en-US" dirty="0" err="1">
                <a:ea typeface="Calibri Light"/>
                <a:cs typeface="Calibri Light"/>
              </a:rPr>
              <a:t>decolonisation</a:t>
            </a:r>
            <a:r>
              <a:rPr lang="en-US" dirty="0">
                <a:ea typeface="Calibri Light"/>
                <a:cs typeface="Calibri Light"/>
              </a:rPr>
              <a:t> in a </a:t>
            </a:r>
            <a:r>
              <a:rPr lang="en-US" b="1" dirty="0" err="1">
                <a:ea typeface="Calibri Light"/>
                <a:cs typeface="Calibri Light"/>
              </a:rPr>
              <a:t>colonising</a:t>
            </a:r>
            <a:r>
              <a:rPr lang="en-US" dirty="0">
                <a:ea typeface="Calibri Light"/>
                <a:cs typeface="Calibri Light"/>
              </a:rPr>
              <a:t> state?</a:t>
            </a:r>
            <a:endParaRPr lang="en-US" dirty="0"/>
          </a:p>
        </p:txBody>
      </p:sp>
      <p:sp>
        <p:nvSpPr>
          <p:cNvPr id="3" name="Content Placeholder 2">
            <a:extLst>
              <a:ext uri="{FF2B5EF4-FFF2-40B4-BE49-F238E27FC236}">
                <a16:creationId xmlns:a16="http://schemas.microsoft.com/office/drawing/2014/main" id="{99F1DC0E-03AF-C3E0-319D-E9CE71907CE2}"/>
              </a:ext>
            </a:extLst>
          </p:cNvPr>
          <p:cNvSpPr>
            <a:spLocks noGrp="1"/>
          </p:cNvSpPr>
          <p:nvPr>
            <p:ph idx="1"/>
          </p:nvPr>
        </p:nvSpPr>
        <p:spPr>
          <a:xfrm>
            <a:off x="838200" y="1458686"/>
            <a:ext cx="10515600" cy="5050971"/>
          </a:xfrm>
        </p:spPr>
        <p:txBody>
          <a:bodyPr vert="horz" lIns="91440" tIns="45720" rIns="91440" bIns="45720" rtlCol="0" anchor="t">
            <a:normAutofit fontScale="92500" lnSpcReduction="10000"/>
          </a:bodyPr>
          <a:lstStyle/>
          <a:p>
            <a:pPr marL="0" indent="0">
              <a:buNone/>
            </a:pPr>
            <a:r>
              <a:rPr lang="en-US" sz="3200" b="1" dirty="0">
                <a:ea typeface="Calibri"/>
                <a:cs typeface="Calibri"/>
              </a:rPr>
              <a:t>"The effort to interrogate and transform the institutional, structural and epistemological legacies of colonialism"</a:t>
            </a:r>
          </a:p>
          <a:p>
            <a:pPr lvl="1"/>
            <a:r>
              <a:rPr lang="en-US" dirty="0">
                <a:ea typeface="Calibri"/>
                <a:cs typeface="Calibri"/>
              </a:rPr>
              <a:t>[The </a:t>
            </a:r>
            <a:r>
              <a:rPr lang="en-US" dirty="0" err="1">
                <a:ea typeface="Calibri"/>
                <a:cs typeface="Calibri"/>
              </a:rPr>
              <a:t>Decolonising</a:t>
            </a:r>
            <a:r>
              <a:rPr lang="en-US" dirty="0">
                <a:ea typeface="Calibri"/>
                <a:cs typeface="Calibri"/>
              </a:rPr>
              <a:t> SOAS Working Group]</a:t>
            </a:r>
          </a:p>
          <a:p>
            <a:pPr lvl="1"/>
            <a:endParaRPr lang="en-US" dirty="0">
              <a:ea typeface="Calibri"/>
              <a:cs typeface="Calibri"/>
            </a:endParaRPr>
          </a:p>
          <a:p>
            <a:pPr marL="0" indent="0">
              <a:buNone/>
            </a:pPr>
            <a:r>
              <a:rPr lang="en-US" dirty="0">
                <a:ea typeface="Calibri"/>
                <a:cs typeface="Calibri"/>
              </a:rPr>
              <a:t>In </a:t>
            </a:r>
            <a:r>
              <a:rPr lang="en-US" b="1" dirty="0" err="1">
                <a:ea typeface="Calibri"/>
                <a:cs typeface="Calibri"/>
              </a:rPr>
              <a:t>colonising</a:t>
            </a:r>
            <a:r>
              <a:rPr lang="en-US" b="1" dirty="0">
                <a:ea typeface="Calibri"/>
                <a:cs typeface="Calibri"/>
              </a:rPr>
              <a:t> / imperial </a:t>
            </a:r>
            <a:r>
              <a:rPr lang="en-US" dirty="0">
                <a:ea typeface="Calibri"/>
                <a:cs typeface="Calibri"/>
              </a:rPr>
              <a:t>states [such as Western European states], this is less concrete.</a:t>
            </a:r>
          </a:p>
          <a:p>
            <a:pPr marL="0" indent="0">
              <a:buNone/>
            </a:pPr>
            <a:r>
              <a:rPr lang="en-GB" dirty="0"/>
              <a:t>Recognition and ownership of the colonial actions and consequences.</a:t>
            </a:r>
            <a:endParaRPr lang="en-US" dirty="0">
              <a:ea typeface="Calibri"/>
              <a:cs typeface="Calibri"/>
            </a:endParaRPr>
          </a:p>
          <a:p>
            <a:pPr marL="0" indent="0">
              <a:buNone/>
            </a:pPr>
            <a:endParaRPr lang="en-US" dirty="0">
              <a:ea typeface="Calibri"/>
              <a:cs typeface="Calibri"/>
            </a:endParaRPr>
          </a:p>
          <a:p>
            <a:pPr marL="0" indent="0">
              <a:buNone/>
            </a:pPr>
            <a:r>
              <a:rPr lang="en-US" dirty="0">
                <a:ea typeface="Calibri"/>
                <a:cs typeface="Calibri"/>
              </a:rPr>
              <a:t>Attention is drawn to dismantling the above legacies as they reflect their effects on the constructed nature of the society that was informed by them, and applying ethical choices.</a:t>
            </a:r>
          </a:p>
          <a:p>
            <a:pPr marL="0" indent="0">
              <a:buNone/>
            </a:pPr>
            <a:r>
              <a:rPr lang="en-US" dirty="0">
                <a:ea typeface="Calibri"/>
                <a:cs typeface="Calibri"/>
              </a:rPr>
              <a:t>(Some people extend “</a:t>
            </a:r>
            <a:r>
              <a:rPr lang="en-US" dirty="0" err="1">
                <a:ea typeface="Calibri"/>
                <a:cs typeface="Calibri"/>
              </a:rPr>
              <a:t>decolonisation</a:t>
            </a:r>
            <a:r>
              <a:rPr lang="en-US" dirty="0">
                <a:ea typeface="Calibri"/>
                <a:cs typeface="Calibri"/>
              </a:rPr>
              <a:t>” to cover other adjacent social justice applications that aren’t </a:t>
            </a:r>
            <a:r>
              <a:rPr lang="en-US" i="1" dirty="0">
                <a:ea typeface="Calibri"/>
                <a:cs typeface="Calibri"/>
              </a:rPr>
              <a:t>directly</a:t>
            </a:r>
            <a:r>
              <a:rPr lang="en-US" dirty="0">
                <a:ea typeface="Calibri"/>
                <a:cs typeface="Calibri"/>
              </a:rPr>
              <a:t> due to colonial mindsets.)</a:t>
            </a:r>
          </a:p>
          <a:p>
            <a:pPr marL="0" indent="0">
              <a:buNone/>
            </a:pPr>
            <a:endParaRPr lang="en-US" dirty="0">
              <a:ea typeface="Calibri"/>
              <a:cs typeface="Calibri"/>
            </a:endParaRPr>
          </a:p>
        </p:txBody>
      </p:sp>
    </p:spTree>
    <p:extLst>
      <p:ext uri="{BB962C8B-B14F-4D97-AF65-F5344CB8AC3E}">
        <p14:creationId xmlns:p14="http://schemas.microsoft.com/office/powerpoint/2010/main" val="1100654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408C5-9B2C-F0AC-AA79-04F2AA4E1754}"/>
              </a:ext>
            </a:extLst>
          </p:cNvPr>
          <p:cNvSpPr>
            <a:spLocks noGrp="1"/>
          </p:cNvSpPr>
          <p:nvPr>
            <p:ph type="title"/>
          </p:nvPr>
        </p:nvSpPr>
        <p:spPr>
          <a:xfrm>
            <a:off x="838200" y="18255"/>
            <a:ext cx="10515600" cy="1325563"/>
          </a:xfrm>
        </p:spPr>
        <p:txBody>
          <a:bodyPr/>
          <a:lstStyle/>
          <a:p>
            <a:r>
              <a:rPr lang="en-US" dirty="0">
                <a:ea typeface="Calibri Light"/>
                <a:cs typeface="Calibri Light"/>
              </a:rPr>
              <a:t>Legacies of colonialist framings</a:t>
            </a:r>
            <a:endParaRPr lang="en-US" dirty="0"/>
          </a:p>
        </p:txBody>
      </p:sp>
      <p:sp>
        <p:nvSpPr>
          <p:cNvPr id="3" name="Content Placeholder 2">
            <a:extLst>
              <a:ext uri="{FF2B5EF4-FFF2-40B4-BE49-F238E27FC236}">
                <a16:creationId xmlns:a16="http://schemas.microsoft.com/office/drawing/2014/main" id="{2AD31561-D343-DF1F-93A6-8564D66070C9}"/>
              </a:ext>
            </a:extLst>
          </p:cNvPr>
          <p:cNvSpPr>
            <a:spLocks noGrp="1"/>
          </p:cNvSpPr>
          <p:nvPr>
            <p:ph idx="1"/>
          </p:nvPr>
        </p:nvSpPr>
        <p:spPr>
          <a:xfrm>
            <a:off x="653143" y="1249082"/>
            <a:ext cx="10700657" cy="5590663"/>
          </a:xfrm>
        </p:spPr>
        <p:txBody>
          <a:bodyPr vert="horz" lIns="91440" tIns="45720" rIns="91440" bIns="45720" rtlCol="0" anchor="t">
            <a:normAutofit fontScale="92500" lnSpcReduction="20000"/>
          </a:bodyPr>
          <a:lstStyle/>
          <a:p>
            <a:r>
              <a:rPr lang="en-US" dirty="0">
                <a:ea typeface="Calibri"/>
                <a:cs typeface="Calibri"/>
              </a:rPr>
              <a:t>Modern racism</a:t>
            </a:r>
          </a:p>
          <a:p>
            <a:r>
              <a:rPr lang="en-US" dirty="0">
                <a:ea typeface="Calibri"/>
                <a:cs typeface="Calibri"/>
              </a:rPr>
              <a:t>Epistemic distortions</a:t>
            </a:r>
          </a:p>
          <a:p>
            <a:pPr lvl="1"/>
            <a:r>
              <a:rPr lang="en-US" dirty="0">
                <a:ea typeface="Calibri"/>
                <a:cs typeface="Calibri"/>
              </a:rPr>
              <a:t>"The West invented Science [via our cultural antecedents, the Greeks]“</a:t>
            </a:r>
          </a:p>
          <a:p>
            <a:pPr lvl="1"/>
            <a:r>
              <a:rPr lang="en-US" dirty="0">
                <a:ea typeface="Calibri"/>
                <a:cs typeface="Calibri"/>
              </a:rPr>
              <a:t>Naming things</a:t>
            </a:r>
          </a:p>
          <a:p>
            <a:pPr lvl="1"/>
            <a:r>
              <a:rPr lang="en-US" dirty="0">
                <a:ea typeface="Calibri"/>
                <a:cs typeface="Calibri"/>
              </a:rPr>
              <a:t>The Great Man theory</a:t>
            </a:r>
          </a:p>
          <a:p>
            <a:pPr lvl="1"/>
            <a:endParaRPr lang="en-US" dirty="0">
              <a:ea typeface="Calibri"/>
              <a:cs typeface="Calibri"/>
            </a:endParaRPr>
          </a:p>
          <a:p>
            <a:r>
              <a:rPr lang="en-US" dirty="0">
                <a:ea typeface="Calibri"/>
                <a:cs typeface="Calibri"/>
              </a:rPr>
              <a:t>Physics abetted by Colonialism</a:t>
            </a:r>
          </a:p>
          <a:p>
            <a:pPr lvl="1"/>
            <a:r>
              <a:rPr lang="en-US" dirty="0">
                <a:ea typeface="Calibri"/>
                <a:cs typeface="Calibri"/>
              </a:rPr>
              <a:t>Astronomy!</a:t>
            </a:r>
          </a:p>
          <a:p>
            <a:pPr lvl="1"/>
            <a:endParaRPr lang="en-US" dirty="0">
              <a:ea typeface="Calibri"/>
              <a:cs typeface="Calibri"/>
            </a:endParaRPr>
          </a:p>
          <a:p>
            <a:r>
              <a:rPr lang="en-US" dirty="0">
                <a:ea typeface="Calibri"/>
                <a:cs typeface="Calibri"/>
              </a:rPr>
              <a:t>Physics abetting Colonialism</a:t>
            </a:r>
          </a:p>
          <a:p>
            <a:pPr lvl="1"/>
            <a:r>
              <a:rPr lang="en-US" dirty="0">
                <a:ea typeface="Calibri"/>
                <a:cs typeface="Calibri"/>
              </a:rPr>
              <a:t>Navigation, artillery tables and ballistics, the telegraph! (</a:t>
            </a:r>
            <a:r>
              <a:rPr lang="en-US" dirty="0" err="1">
                <a:ea typeface="Calibri"/>
                <a:cs typeface="Calibri"/>
              </a:rPr>
              <a:t>etc</a:t>
            </a:r>
            <a:r>
              <a:rPr lang="en-US" dirty="0">
                <a:ea typeface="Calibri"/>
                <a:cs typeface="Calibri"/>
              </a:rPr>
              <a:t> </a:t>
            </a:r>
            <a:r>
              <a:rPr lang="en-US" dirty="0" err="1">
                <a:ea typeface="Calibri"/>
                <a:cs typeface="Calibri"/>
              </a:rPr>
              <a:t>etc</a:t>
            </a:r>
            <a:r>
              <a:rPr lang="en-US" dirty="0">
                <a:ea typeface="Calibri"/>
                <a:cs typeface="Calibri"/>
              </a:rPr>
              <a:t>)</a:t>
            </a:r>
          </a:p>
          <a:p>
            <a:endParaRPr lang="en-US" dirty="0">
              <a:ea typeface="Calibri"/>
              <a:cs typeface="Calibri"/>
            </a:endParaRPr>
          </a:p>
          <a:p>
            <a:r>
              <a:rPr lang="en-US" dirty="0">
                <a:ea typeface="Calibri"/>
                <a:cs typeface="Calibri"/>
              </a:rPr>
              <a:t>The personal: Physicists and Colonialism</a:t>
            </a:r>
          </a:p>
          <a:p>
            <a:pPr lvl="1"/>
            <a:r>
              <a:rPr lang="en-US" dirty="0">
                <a:ea typeface="Calibri"/>
                <a:cs typeface="Calibri"/>
              </a:rPr>
              <a:t>Lord Kelvin and the "Irish Question“</a:t>
            </a:r>
          </a:p>
          <a:p>
            <a:pPr lvl="1"/>
            <a:r>
              <a:rPr lang="en-US" dirty="0">
                <a:ea typeface="Calibri"/>
                <a:cs typeface="Calibri"/>
              </a:rPr>
              <a:t>The Royal Society and the East India Company</a:t>
            </a:r>
          </a:p>
        </p:txBody>
      </p:sp>
    </p:spTree>
    <p:extLst>
      <p:ext uri="{BB962C8B-B14F-4D97-AF65-F5344CB8AC3E}">
        <p14:creationId xmlns:p14="http://schemas.microsoft.com/office/powerpoint/2010/main" val="2038351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fade">
                                      <p:cBhvr>
                                        <p:cTn id="29" dur="500"/>
                                        <p:tgtEl>
                                          <p:spTgt spid="3">
                                            <p:txEl>
                                              <p:pRg st="7" end="7"/>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animEffect transition="in" filter="fade">
                                      <p:cBhvr>
                                        <p:cTn id="34" dur="500"/>
                                        <p:tgtEl>
                                          <p:spTgt spid="3">
                                            <p:txEl>
                                              <p:pRg st="9" end="9"/>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Effect transition="in" filter="fade">
                                      <p:cBhvr>
                                        <p:cTn id="37" dur="500"/>
                                        <p:tgtEl>
                                          <p:spTgt spid="3">
                                            <p:txEl>
                                              <p:pRg st="10" end="1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500"/>
                                        <p:tgtEl>
                                          <p:spTgt spid="3">
                                            <p:txEl>
                                              <p:pRg st="12" end="12"/>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3">
                                            <p:txEl>
                                              <p:pRg st="13" end="13"/>
                                            </p:txEl>
                                          </p:spTgt>
                                        </p:tgtEl>
                                        <p:attrNameLst>
                                          <p:attrName>style.visibility</p:attrName>
                                        </p:attrNameLst>
                                      </p:cBhvr>
                                      <p:to>
                                        <p:strVal val="visible"/>
                                      </p:to>
                                    </p:set>
                                    <p:animEffect transition="in" filter="fade">
                                      <p:cBhvr>
                                        <p:cTn id="45" dur="500"/>
                                        <p:tgtEl>
                                          <p:spTgt spid="3">
                                            <p:txEl>
                                              <p:pRg st="13" end="13"/>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3">
                                            <p:txEl>
                                              <p:pRg st="14" end="14"/>
                                            </p:txEl>
                                          </p:spTgt>
                                        </p:tgtEl>
                                        <p:attrNameLst>
                                          <p:attrName>style.visibility</p:attrName>
                                        </p:attrNameLst>
                                      </p:cBhvr>
                                      <p:to>
                                        <p:strVal val="visible"/>
                                      </p:to>
                                    </p:set>
                                    <p:animEffect transition="in" filter="fade">
                                      <p:cBhvr>
                                        <p:cTn id="48"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27A2A-7ADA-0246-246E-1C911D194FB8}"/>
              </a:ext>
            </a:extLst>
          </p:cNvPr>
          <p:cNvSpPr>
            <a:spLocks noGrp="1"/>
          </p:cNvSpPr>
          <p:nvPr>
            <p:ph type="title"/>
          </p:nvPr>
        </p:nvSpPr>
        <p:spPr>
          <a:xfrm>
            <a:off x="838200" y="18255"/>
            <a:ext cx="10515600" cy="1325563"/>
          </a:xfrm>
        </p:spPr>
        <p:txBody>
          <a:bodyPr/>
          <a:lstStyle/>
          <a:p>
            <a:r>
              <a:rPr lang="en-GB" dirty="0"/>
              <a:t>The colonising national myth</a:t>
            </a:r>
          </a:p>
        </p:txBody>
      </p:sp>
      <p:sp>
        <p:nvSpPr>
          <p:cNvPr id="3" name="Content Placeholder 2">
            <a:extLst>
              <a:ext uri="{FF2B5EF4-FFF2-40B4-BE49-F238E27FC236}">
                <a16:creationId xmlns:a16="http://schemas.microsoft.com/office/drawing/2014/main" id="{5C230E13-41C5-FE2F-131B-BB6DFCB27BC6}"/>
              </a:ext>
            </a:extLst>
          </p:cNvPr>
          <p:cNvSpPr>
            <a:spLocks noGrp="1"/>
          </p:cNvSpPr>
          <p:nvPr>
            <p:ph idx="1"/>
          </p:nvPr>
        </p:nvSpPr>
        <p:spPr>
          <a:xfrm>
            <a:off x="838200" y="1343818"/>
            <a:ext cx="10515600" cy="4833145"/>
          </a:xfrm>
        </p:spPr>
        <p:txBody>
          <a:bodyPr>
            <a:normAutofit lnSpcReduction="10000"/>
          </a:bodyPr>
          <a:lstStyle/>
          <a:p>
            <a:pPr marL="0" indent="0">
              <a:buNone/>
            </a:pPr>
            <a:r>
              <a:rPr lang="en-GB" dirty="0"/>
              <a:t>Colonising nations justify their “right” to colonise by constructing a national myth which asserts their “superiority” over other cultures and peoples.</a:t>
            </a:r>
          </a:p>
          <a:p>
            <a:pPr marL="0" indent="0">
              <a:buNone/>
            </a:pPr>
            <a:endParaRPr lang="en-GB" dirty="0"/>
          </a:p>
          <a:p>
            <a:pPr marL="0" indent="0">
              <a:buNone/>
            </a:pPr>
            <a:r>
              <a:rPr lang="en-GB" dirty="0"/>
              <a:t>This myth creates structures in society that support it, and survive after the end of the “colonial” period.</a:t>
            </a:r>
          </a:p>
          <a:p>
            <a:pPr marL="0" indent="0">
              <a:buNone/>
            </a:pPr>
            <a:endParaRPr lang="en-GB" dirty="0"/>
          </a:p>
          <a:p>
            <a:pPr marL="0" indent="0">
              <a:buNone/>
            </a:pPr>
            <a:r>
              <a:rPr lang="en-GB" dirty="0"/>
              <a:t>Modern (Western) racism is largely a colonial construct, for example. (As such, decolonisation overlaps with EDI, in some ways)</a:t>
            </a:r>
          </a:p>
          <a:p>
            <a:pPr marL="0" indent="0">
              <a:buNone/>
            </a:pPr>
            <a:endParaRPr lang="en-GB" dirty="0"/>
          </a:p>
          <a:p>
            <a:pPr marL="0" indent="0">
              <a:buNone/>
            </a:pPr>
            <a:r>
              <a:rPr lang="en-GB" dirty="0"/>
              <a:t>The modern image of “Western Science” is also such a construct.</a:t>
            </a:r>
          </a:p>
        </p:txBody>
      </p:sp>
    </p:spTree>
    <p:extLst>
      <p:ext uri="{BB962C8B-B14F-4D97-AF65-F5344CB8AC3E}">
        <p14:creationId xmlns:p14="http://schemas.microsoft.com/office/powerpoint/2010/main" val="271313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fade">
                                      <p:cBhvr>
                                        <p:cTn id="2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8298</TotalTime>
  <Words>4525</Words>
  <Application>Microsoft Office PowerPoint</Application>
  <PresentationFormat>Widescreen</PresentationFormat>
  <Paragraphs>295</Paragraphs>
  <Slides>29</Slides>
  <Notes>19</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Calibri</vt:lpstr>
      <vt:lpstr>Calibri Light</vt:lpstr>
      <vt:lpstr>Lato</vt:lpstr>
      <vt:lpstr>MessinaSans</vt:lpstr>
      <vt:lpstr>office theme</vt:lpstr>
      <vt:lpstr>Decolonising Physics</vt:lpstr>
      <vt:lpstr>Foreward to the downloadable version</vt:lpstr>
      <vt:lpstr>Some topics</vt:lpstr>
      <vt:lpstr>What is... colonisation</vt:lpstr>
      <vt:lpstr>What is... neocolonialism</vt:lpstr>
      <vt:lpstr>What is decolonisation?</vt:lpstr>
      <vt:lpstr>What is decolonisation in a colonising state?</vt:lpstr>
      <vt:lpstr>Legacies of colonialist framings</vt:lpstr>
      <vt:lpstr>The colonising national myth</vt:lpstr>
      <vt:lpstr>For example, “the Scientific Method”</vt:lpstr>
      <vt:lpstr>For example, “Calculus”</vt:lpstr>
      <vt:lpstr>"But Science is objective"</vt:lpstr>
      <vt:lpstr>An example of subtext: naming things</vt:lpstr>
      <vt:lpstr>Names imply history…</vt:lpstr>
      <vt:lpstr>An example of subtext: academic writing!</vt:lpstr>
      <vt:lpstr>Is decolonising the curriculum enough?</vt:lpstr>
      <vt:lpstr>Astronomical colonialism (an example)</vt:lpstr>
      <vt:lpstr>Astronomical colonialism (2)</vt:lpstr>
      <vt:lpstr>Academic colonialism</vt:lpstr>
      <vt:lpstr>Academic colonialism (2)</vt:lpstr>
      <vt:lpstr>So, what can we do about it?</vt:lpstr>
      <vt:lpstr>The “Decolonising the Curriculum” Community of Practice</vt:lpstr>
      <vt:lpstr>"But there's not enough room in the curriculum"</vt:lpstr>
      <vt:lpstr>Things happening in P&amp;A and related schools</vt:lpstr>
      <vt:lpstr>Small things I have done…</vt:lpstr>
      <vt:lpstr>Things I would like to do more of:</vt:lpstr>
      <vt:lpstr>Things that would be nice to do…</vt:lpstr>
      <vt:lpstr>Introductory Reading List</vt:lpstr>
      <vt:lpstr>Online version addendum: Questions Raised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Samuel Skipsey</cp:lastModifiedBy>
  <cp:revision>243</cp:revision>
  <dcterms:created xsi:type="dcterms:W3CDTF">2023-05-25T14:44:21Z</dcterms:created>
  <dcterms:modified xsi:type="dcterms:W3CDTF">2023-06-06T18:57:31Z</dcterms:modified>
</cp:coreProperties>
</file>