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Lst>
  <p:sldSz cx="12192000" cy="6858000"/>
  <p:notesSz cx="6858000" cy="9144000"/>
  <p:embeddedFontLst>
    <p:embeddedFont>
      <p:font typeface="Calibri" panose="020F0502020204030204" pitchFamily="34" charset="0"/>
      <p:regular r:id="rId3"/>
      <p:bold r:id="rId4"/>
      <p:italic r:id="rId5"/>
      <p:boldItalic r:id="rId6"/>
    </p:embeddedFont>
    <p:embeddedFont>
      <p:font typeface="DM Sans" pitchFamily="2" charset="0"/>
      <p:regular r:id="rId7"/>
    </p:embeddedFont>
    <p:embeddedFont>
      <p:font typeface="DM Sans Bold" panose="020B0604020202020204" charset="0"/>
      <p:regular r:id="rId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115" d="100"/>
          <a:sy n="115" d="100"/>
        </p:scale>
        <p:origin x="318" y="7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microsoft.com/office/2016/11/relationships/changesInfo" Target="changesInfos/changesInfo1.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theme" Target="theme/theme1.xml"/><Relationship Id="rId5" Type="http://schemas.openxmlformats.org/officeDocument/2006/relationships/font" Target="fonts/font3.fntdata"/><Relationship Id="rId10" Type="http://schemas.openxmlformats.org/officeDocument/2006/relationships/viewProps" Target="viewProps.xml"/><Relationship Id="rId4" Type="http://schemas.openxmlformats.org/officeDocument/2006/relationships/font" Target="fonts/font2.fntdata"/><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Honeychurch" userId="27699185-b0e2-4d36-afb9-e80f2c94aab7" providerId="ADAL" clId="{9EE64BEA-58AF-4D59-AAB9-09004E696FBB}"/>
    <pc:docChg chg="undo custSel modSld">
      <pc:chgData name="Sarah Honeychurch" userId="27699185-b0e2-4d36-afb9-e80f2c94aab7" providerId="ADAL" clId="{9EE64BEA-58AF-4D59-AAB9-09004E696FBB}" dt="2023-03-21T15:30:31.604" v="3" actId="700"/>
      <pc:docMkLst>
        <pc:docMk/>
      </pc:docMkLst>
      <pc:sldChg chg="addSp delSp modSp mod modClrScheme chgLayout">
        <pc:chgData name="Sarah Honeychurch" userId="27699185-b0e2-4d36-afb9-e80f2c94aab7" providerId="ADAL" clId="{9EE64BEA-58AF-4D59-AAB9-09004E696FBB}" dt="2023-03-21T15:30:31.604" v="3" actId="700"/>
        <pc:sldMkLst>
          <pc:docMk/>
          <pc:sldMk cId="0" sldId="256"/>
        </pc:sldMkLst>
        <pc:spChg chg="add del mod ord">
          <ac:chgData name="Sarah Honeychurch" userId="27699185-b0e2-4d36-afb9-e80f2c94aab7" providerId="ADAL" clId="{9EE64BEA-58AF-4D59-AAB9-09004E696FBB}" dt="2023-03-21T15:29:37.165" v="1" actId="700"/>
          <ac:spMkLst>
            <pc:docMk/>
            <pc:sldMk cId="0" sldId="256"/>
            <ac:spMk id="7" creationId="{1EF5A228-5F8C-AC1B-2E67-47618BF76792}"/>
          </ac:spMkLst>
        </pc:spChg>
        <pc:spChg chg="add del mod ord">
          <ac:chgData name="Sarah Honeychurch" userId="27699185-b0e2-4d36-afb9-e80f2c94aab7" providerId="ADAL" clId="{9EE64BEA-58AF-4D59-AAB9-09004E696FBB}" dt="2023-03-21T15:29:37.165" v="1" actId="700"/>
          <ac:spMkLst>
            <pc:docMk/>
            <pc:sldMk cId="0" sldId="256"/>
            <ac:spMk id="42" creationId="{22328902-D575-50BC-3881-8DDAC131EB62}"/>
          </ac:spMkLst>
        </pc:spChg>
        <pc:spChg chg="add del mod ord">
          <ac:chgData name="Sarah Honeychurch" userId="27699185-b0e2-4d36-afb9-e80f2c94aab7" providerId="ADAL" clId="{9EE64BEA-58AF-4D59-AAB9-09004E696FBB}" dt="2023-03-21T15:30:31.604" v="3" actId="700"/>
          <ac:spMkLst>
            <pc:docMk/>
            <pc:sldMk cId="0" sldId="256"/>
            <ac:spMk id="43" creationId="{7E9E8FCF-1BB2-7573-DA15-10F83BC98849}"/>
          </ac:spMkLst>
        </pc:spChg>
        <pc:spChg chg="add del mod ord">
          <ac:chgData name="Sarah Honeychurch" userId="27699185-b0e2-4d36-afb9-e80f2c94aab7" providerId="ADAL" clId="{9EE64BEA-58AF-4D59-AAB9-09004E696FBB}" dt="2023-03-21T15:30:31.604" v="3" actId="700"/>
          <ac:spMkLst>
            <pc:docMk/>
            <pc:sldMk cId="0" sldId="256"/>
            <ac:spMk id="44" creationId="{B63A9E4E-0065-C1AE-8429-1463D03D4C22}"/>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3/21/2023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solidFill>
          <a:srgbClr val="FEFBF5"/>
        </a:solidFill>
        <a:effectLst/>
      </p:bgPr>
    </p:bg>
    <p:spTree>
      <p:nvGrpSpPr>
        <p:cNvPr id="1" name=""/>
        <p:cNvGrpSpPr/>
        <p:nvPr/>
      </p:nvGrpSpPr>
      <p:grpSpPr>
        <a:xfrm>
          <a:off x="0" y="0"/>
          <a:ext cx="0" cy="0"/>
          <a:chOff x="0" y="0"/>
          <a:chExt cx="0" cy="0"/>
        </a:xfrm>
      </p:grpSpPr>
      <p:pic>
        <p:nvPicPr>
          <p:cNvPr id="2" name="Picture 2">
            <a:extLst>
              <a:ext uri="{C183D7F6-B498-43B3-948B-1728B52AA6E4}">
                <adec:decorative xmlns:adec="http://schemas.microsoft.com/office/drawing/2017/decorative" val="1"/>
              </a:ext>
            </a:extLst>
          </p:cNvPr>
          <p:cNvPicPr>
            <a:picLocks noChangeAspect="1"/>
          </p:cNvPicPr>
          <p:nvPr/>
        </p:nvPicPr>
        <p:blipFill>
          <a:blip r:embed="rId2"/>
          <a:srcRect l="5361" t="1995" r="3787" b="6235"/>
          <a:stretch>
            <a:fillRect/>
          </a:stretch>
        </p:blipFill>
        <p:spPr>
          <a:xfrm>
            <a:off x="6127949" y="4014428"/>
            <a:ext cx="2116553" cy="2168375"/>
          </a:xfrm>
          <a:prstGeom prst="rect">
            <a:avLst/>
          </a:prstGeom>
        </p:spPr>
      </p:pic>
      <p:grpSp>
        <p:nvGrpSpPr>
          <p:cNvPr id="47" name="Group 46">
            <a:extLst>
              <a:ext uri="{FF2B5EF4-FFF2-40B4-BE49-F238E27FC236}">
                <a16:creationId xmlns:a16="http://schemas.microsoft.com/office/drawing/2014/main" id="{CFAA655C-BB4D-99B7-87DC-625EA4DDDBBA}"/>
              </a:ext>
              <a:ext uri="{C183D7F6-B498-43B3-948B-1728B52AA6E4}">
                <adec:decorative xmlns:adec="http://schemas.microsoft.com/office/drawing/2017/decorative" val="1"/>
              </a:ext>
            </a:extLst>
          </p:cNvPr>
          <p:cNvGrpSpPr/>
          <p:nvPr/>
        </p:nvGrpSpPr>
        <p:grpSpPr>
          <a:xfrm>
            <a:off x="-2325388" y="-3312441"/>
            <a:ext cx="13711952" cy="13782181"/>
            <a:chOff x="-2325388" y="-3312441"/>
            <a:chExt cx="13711952" cy="13782181"/>
          </a:xfrm>
        </p:grpSpPr>
        <p:pic>
          <p:nvPicPr>
            <p:cNvPr id="10" name="Picture 10">
              <a:extLst>
                <a:ext uri="{C183D7F6-B498-43B3-948B-1728B52AA6E4}">
                  <adec:decorative xmlns:adec="http://schemas.microsoft.com/office/drawing/2017/decorative" val="1"/>
                </a:ext>
              </a:extLst>
            </p:cNvPr>
            <p:cNvPicPr>
              <a:picLocks noChangeAspect="1"/>
            </p:cNvPicPr>
            <p:nvPr/>
          </p:nvPicPr>
          <p:blipFill>
            <a:blip r:embed="rId3"/>
            <a:srcRect r="372"/>
            <a:stretch>
              <a:fillRect/>
            </a:stretch>
          </p:blipFill>
          <p:spPr>
            <a:xfrm rot="2577117">
              <a:off x="-1869191" y="-2286914"/>
              <a:ext cx="4650776" cy="5006056"/>
            </a:xfrm>
            <a:prstGeom prst="rect">
              <a:avLst/>
            </a:prstGeom>
          </p:spPr>
        </p:pic>
        <p:pic>
          <p:nvPicPr>
            <p:cNvPr id="8" name="Picture 8">
              <a:extLst>
                <a:ext uri="{C183D7F6-B498-43B3-948B-1728B52AA6E4}">
                  <adec:decorative xmlns:adec="http://schemas.microsoft.com/office/drawing/2017/decorative" val="1"/>
                </a:ext>
              </a:extLst>
            </p:cNvPr>
            <p:cNvPicPr>
              <a:picLocks noChangeAspect="1"/>
            </p:cNvPicPr>
            <p:nvPr/>
          </p:nvPicPr>
          <p:blipFill>
            <a:blip r:embed="rId4"/>
            <a:srcRect r="372"/>
            <a:stretch>
              <a:fillRect/>
            </a:stretch>
          </p:blipFill>
          <p:spPr>
            <a:xfrm rot="-2563516">
              <a:off x="-2325388" y="4354972"/>
              <a:ext cx="4650776" cy="5006056"/>
            </a:xfrm>
            <a:prstGeom prst="rect">
              <a:avLst/>
            </a:prstGeom>
          </p:spPr>
        </p:pic>
        <p:pic>
          <p:nvPicPr>
            <p:cNvPr id="6" name="Picture 6">
              <a:extLst>
                <a:ext uri="{C183D7F6-B498-43B3-948B-1728B52AA6E4}">
                  <adec:decorative xmlns:adec="http://schemas.microsoft.com/office/drawing/2017/decorative" val="1"/>
                </a:ext>
              </a:extLst>
            </p:cNvPr>
            <p:cNvPicPr>
              <a:picLocks noChangeAspect="1"/>
            </p:cNvPicPr>
            <p:nvPr/>
          </p:nvPicPr>
          <p:blipFill>
            <a:blip r:embed="rId5"/>
            <a:srcRect/>
            <a:stretch>
              <a:fillRect/>
            </a:stretch>
          </p:blipFill>
          <p:spPr>
            <a:xfrm rot="-8372507">
              <a:off x="5486854" y="-3312441"/>
              <a:ext cx="5899710" cy="6097891"/>
            </a:xfrm>
            <a:prstGeom prst="rect">
              <a:avLst/>
            </a:prstGeom>
          </p:spPr>
        </p:pic>
        <p:pic>
          <p:nvPicPr>
            <p:cNvPr id="4" name="Picture 4">
              <a:extLst>
                <a:ext uri="{C183D7F6-B498-43B3-948B-1728B52AA6E4}">
                  <adec:decorative xmlns:adec="http://schemas.microsoft.com/office/drawing/2017/decorative" val="1"/>
                </a:ext>
              </a:extLst>
            </p:cNvPr>
            <p:cNvPicPr>
              <a:picLocks noChangeAspect="1"/>
            </p:cNvPicPr>
            <p:nvPr/>
          </p:nvPicPr>
          <p:blipFill>
            <a:blip r:embed="rId5"/>
            <a:srcRect/>
            <a:stretch>
              <a:fillRect/>
            </a:stretch>
          </p:blipFill>
          <p:spPr>
            <a:xfrm rot="-516914">
              <a:off x="4574650" y="4754581"/>
              <a:ext cx="5529417" cy="5715159"/>
            </a:xfrm>
            <a:prstGeom prst="rect">
              <a:avLst/>
            </a:prstGeom>
          </p:spPr>
        </p:pic>
      </p:grpSp>
      <p:grpSp>
        <p:nvGrpSpPr>
          <p:cNvPr id="48" name="Group 47" descr="Title">
            <a:extLst>
              <a:ext uri="{FF2B5EF4-FFF2-40B4-BE49-F238E27FC236}">
                <a16:creationId xmlns:a16="http://schemas.microsoft.com/office/drawing/2014/main" id="{C49E41B8-692F-9624-DE63-D8DC3CBF91C6}"/>
              </a:ext>
            </a:extLst>
          </p:cNvPr>
          <p:cNvGrpSpPr/>
          <p:nvPr/>
        </p:nvGrpSpPr>
        <p:grpSpPr>
          <a:xfrm>
            <a:off x="477303" y="274928"/>
            <a:ext cx="5022312" cy="825618"/>
            <a:chOff x="477303" y="274928"/>
            <a:chExt cx="5022312" cy="825618"/>
          </a:xfrm>
        </p:grpSpPr>
        <p:sp>
          <p:nvSpPr>
            <p:cNvPr id="30" name="TextBox 30">
              <a:extLst>
                <a:ext uri="{C183D7F6-B498-43B3-948B-1728B52AA6E4}">
                  <adec:decorative xmlns:adec="http://schemas.microsoft.com/office/drawing/2017/decorative" val="0"/>
                </a:ext>
              </a:extLst>
            </p:cNvPr>
            <p:cNvSpPr txBox="1"/>
            <p:nvPr/>
          </p:nvSpPr>
          <p:spPr>
            <a:xfrm>
              <a:off x="477303" y="274928"/>
              <a:ext cx="5022312" cy="414253"/>
            </a:xfrm>
            <a:prstGeom prst="rect">
              <a:avLst/>
            </a:prstGeom>
          </p:spPr>
          <p:txBody>
            <a:bodyPr lIns="0" tIns="0" rIns="0" bIns="0" rtlCol="0" anchor="t">
              <a:spAutoFit/>
            </a:bodyPr>
            <a:lstStyle/>
            <a:p>
              <a:pPr>
                <a:lnSpc>
                  <a:spcPts val="3261"/>
                </a:lnSpc>
              </a:pPr>
              <a:r>
                <a:rPr lang="en-US" sz="2718" dirty="0">
                  <a:solidFill>
                    <a:srgbClr val="000000"/>
                  </a:solidFill>
                  <a:latin typeface="DM Sans Bold"/>
                </a:rPr>
                <a:t>Divide and Conquer? </a:t>
              </a:r>
            </a:p>
          </p:txBody>
        </p:sp>
        <p:sp>
          <p:nvSpPr>
            <p:cNvPr id="31" name="TextBox 31">
              <a:extLst>
                <a:ext uri="{C183D7F6-B498-43B3-948B-1728B52AA6E4}">
                  <adec:decorative xmlns:adec="http://schemas.microsoft.com/office/drawing/2017/decorative" val="0"/>
                </a:ext>
              </a:extLst>
            </p:cNvPr>
            <p:cNvSpPr txBox="1"/>
            <p:nvPr/>
          </p:nvSpPr>
          <p:spPr>
            <a:xfrm>
              <a:off x="477303" y="726613"/>
              <a:ext cx="3425997" cy="373933"/>
            </a:xfrm>
            <a:prstGeom prst="rect">
              <a:avLst/>
            </a:prstGeom>
          </p:spPr>
          <p:txBody>
            <a:bodyPr lIns="0" tIns="0" rIns="0" bIns="0" rtlCol="0" anchor="t">
              <a:spAutoFit/>
            </a:bodyPr>
            <a:lstStyle/>
            <a:p>
              <a:pPr>
                <a:lnSpc>
                  <a:spcPts val="1295"/>
                </a:lnSpc>
              </a:pPr>
              <a:r>
                <a:rPr lang="en-US" sz="996" dirty="0">
                  <a:solidFill>
                    <a:srgbClr val="000000"/>
                  </a:solidFill>
                  <a:latin typeface="DM Sans"/>
                </a:rPr>
                <a:t>Exploring the Limits of Teamwork through Task Splitting</a:t>
              </a:r>
            </a:p>
            <a:p>
              <a:pPr>
                <a:lnSpc>
                  <a:spcPts val="456"/>
                </a:lnSpc>
              </a:pPr>
              <a:endParaRPr lang="en-US" sz="996" dirty="0">
                <a:solidFill>
                  <a:srgbClr val="000000"/>
                </a:solidFill>
                <a:latin typeface="DM Sans"/>
              </a:endParaRPr>
            </a:p>
            <a:p>
              <a:pPr>
                <a:lnSpc>
                  <a:spcPts val="1325"/>
                </a:lnSpc>
              </a:pPr>
              <a:r>
                <a:rPr lang="en-US" sz="1019" dirty="0">
                  <a:solidFill>
                    <a:srgbClr val="000000"/>
                  </a:solidFill>
                  <a:latin typeface="DM Sans Bold"/>
                </a:rPr>
                <a:t>Alix Weir</a:t>
              </a:r>
            </a:p>
          </p:txBody>
        </p:sp>
      </p:grpSp>
      <p:grpSp>
        <p:nvGrpSpPr>
          <p:cNvPr id="49" name="Group 48" descr="Motivation">
            <a:extLst>
              <a:ext uri="{FF2B5EF4-FFF2-40B4-BE49-F238E27FC236}">
                <a16:creationId xmlns:a16="http://schemas.microsoft.com/office/drawing/2014/main" id="{283B3A25-2074-FB4A-923D-E4A23B1EC7F0}"/>
              </a:ext>
            </a:extLst>
          </p:cNvPr>
          <p:cNvGrpSpPr/>
          <p:nvPr/>
        </p:nvGrpSpPr>
        <p:grpSpPr>
          <a:xfrm>
            <a:off x="477303" y="1299762"/>
            <a:ext cx="2699314" cy="1150602"/>
            <a:chOff x="477303" y="1299762"/>
            <a:chExt cx="2699314" cy="1150602"/>
          </a:xfrm>
        </p:grpSpPr>
        <p:sp>
          <p:nvSpPr>
            <p:cNvPr id="28" name="TextBox 28">
              <a:extLst>
                <a:ext uri="{C183D7F6-B498-43B3-948B-1728B52AA6E4}">
                  <adec:decorative xmlns:adec="http://schemas.microsoft.com/office/drawing/2017/decorative" val="0"/>
                </a:ext>
              </a:extLst>
            </p:cNvPr>
            <p:cNvSpPr txBox="1"/>
            <p:nvPr/>
          </p:nvSpPr>
          <p:spPr>
            <a:xfrm>
              <a:off x="477303" y="1299762"/>
              <a:ext cx="2699314" cy="133350"/>
            </a:xfrm>
            <a:prstGeom prst="rect">
              <a:avLst/>
            </a:prstGeom>
          </p:spPr>
          <p:txBody>
            <a:bodyPr lIns="0" tIns="0" rIns="0" bIns="0" rtlCol="0" anchor="t">
              <a:spAutoFit/>
            </a:bodyPr>
            <a:lstStyle/>
            <a:p>
              <a:pPr marL="0" lvl="0" indent="0" algn="l">
                <a:lnSpc>
                  <a:spcPts val="1080"/>
                </a:lnSpc>
                <a:spcBef>
                  <a:spcPct val="0"/>
                </a:spcBef>
              </a:pPr>
              <a:r>
                <a:rPr lang="en-US" sz="900" dirty="0">
                  <a:solidFill>
                    <a:srgbClr val="000000"/>
                  </a:solidFill>
                  <a:latin typeface="DM Sans Bold"/>
                </a:rPr>
                <a:t>Motivation</a:t>
              </a:r>
            </a:p>
          </p:txBody>
        </p:sp>
        <p:sp>
          <p:nvSpPr>
            <p:cNvPr id="29" name="TextBox 29">
              <a:extLst>
                <a:ext uri="{C183D7F6-B498-43B3-948B-1728B52AA6E4}">
                  <adec:decorative xmlns:adec="http://schemas.microsoft.com/office/drawing/2017/decorative" val="0"/>
                </a:ext>
              </a:extLst>
            </p:cNvPr>
            <p:cNvSpPr txBox="1"/>
            <p:nvPr/>
          </p:nvSpPr>
          <p:spPr>
            <a:xfrm>
              <a:off x="477303" y="1524536"/>
              <a:ext cx="2699314" cy="925828"/>
            </a:xfrm>
            <a:prstGeom prst="rect">
              <a:avLst/>
            </a:prstGeom>
          </p:spPr>
          <p:txBody>
            <a:bodyPr lIns="0" tIns="0" rIns="0" bIns="0" rtlCol="0" anchor="t">
              <a:spAutoFit/>
            </a:bodyPr>
            <a:lstStyle/>
            <a:p>
              <a:pPr>
                <a:lnSpc>
                  <a:spcPts val="1049"/>
                </a:lnSpc>
              </a:pPr>
              <a:r>
                <a:rPr lang="en-US" sz="699" dirty="0">
                  <a:solidFill>
                    <a:srgbClr val="000000"/>
                  </a:solidFill>
                  <a:latin typeface="DM Sans"/>
                </a:rPr>
                <a:t>The IOP and the University of Glasgow want students to develop a range of transferrable skills during their education. </a:t>
              </a:r>
              <a:r>
                <a:rPr lang="en-US" sz="699" dirty="0">
                  <a:solidFill>
                    <a:srgbClr val="000000"/>
                  </a:solidFill>
                  <a:latin typeface="DM Sans Bold"/>
                </a:rPr>
                <a:t>I aimed to investigate the transferable skills of Physics 1 students</a:t>
              </a:r>
              <a:r>
                <a:rPr lang="en-US" sz="699" dirty="0">
                  <a:solidFill>
                    <a:srgbClr val="000000"/>
                  </a:solidFill>
                  <a:latin typeface="DM Sans"/>
                </a:rPr>
                <a:t> to explore the different barriers that students experience when learning these skills. In addition, I sought to answer whether there are differences in self-assessed transferrable skills based on: Coding experience, gender identity and degree subject.</a:t>
              </a:r>
            </a:p>
          </p:txBody>
        </p:sp>
      </p:grpSp>
      <p:grpSp>
        <p:nvGrpSpPr>
          <p:cNvPr id="58" name="Group 57" descr="Hypothesis">
            <a:extLst>
              <a:ext uri="{FF2B5EF4-FFF2-40B4-BE49-F238E27FC236}">
                <a16:creationId xmlns:a16="http://schemas.microsoft.com/office/drawing/2014/main" id="{A3A7B8D9-74AF-9FFD-D77E-85FF1B430BDD}"/>
              </a:ext>
            </a:extLst>
          </p:cNvPr>
          <p:cNvGrpSpPr/>
          <p:nvPr/>
        </p:nvGrpSpPr>
        <p:grpSpPr>
          <a:xfrm>
            <a:off x="477303" y="2566729"/>
            <a:ext cx="2699315" cy="1185722"/>
            <a:chOff x="477303" y="2566729"/>
            <a:chExt cx="2699315" cy="1185722"/>
          </a:xfrm>
        </p:grpSpPr>
        <p:sp>
          <p:nvSpPr>
            <p:cNvPr id="39" name="TextBox 39">
              <a:extLst>
                <a:ext uri="{C183D7F6-B498-43B3-948B-1728B52AA6E4}">
                  <adec:decorative xmlns:adec="http://schemas.microsoft.com/office/drawing/2017/decorative" val="0"/>
                </a:ext>
              </a:extLst>
            </p:cNvPr>
            <p:cNvSpPr txBox="1"/>
            <p:nvPr/>
          </p:nvSpPr>
          <p:spPr>
            <a:xfrm>
              <a:off x="477303" y="2566729"/>
              <a:ext cx="2699314" cy="133350"/>
            </a:xfrm>
            <a:prstGeom prst="rect">
              <a:avLst/>
            </a:prstGeom>
          </p:spPr>
          <p:txBody>
            <a:bodyPr lIns="0" tIns="0" rIns="0" bIns="0" rtlCol="0" anchor="t">
              <a:spAutoFit/>
            </a:bodyPr>
            <a:lstStyle/>
            <a:p>
              <a:pPr marL="0" lvl="0" indent="0" algn="l">
                <a:lnSpc>
                  <a:spcPts val="1080"/>
                </a:lnSpc>
                <a:spcBef>
                  <a:spcPct val="0"/>
                </a:spcBef>
              </a:pPr>
              <a:r>
                <a:rPr lang="en-US" sz="900" dirty="0">
                  <a:solidFill>
                    <a:srgbClr val="000000"/>
                  </a:solidFill>
                  <a:latin typeface="DM Sans Bold"/>
                </a:rPr>
                <a:t>Hypothesis</a:t>
              </a:r>
            </a:p>
          </p:txBody>
        </p:sp>
        <p:grpSp>
          <p:nvGrpSpPr>
            <p:cNvPr id="50" name="Group 49" descr="Coding Exp">
              <a:extLst>
                <a:ext uri="{FF2B5EF4-FFF2-40B4-BE49-F238E27FC236}">
                  <a16:creationId xmlns:a16="http://schemas.microsoft.com/office/drawing/2014/main" id="{CD49988A-ED0A-F079-6E93-15B42F1B4AC6}"/>
                </a:ext>
              </a:extLst>
            </p:cNvPr>
            <p:cNvGrpSpPr/>
            <p:nvPr/>
          </p:nvGrpSpPr>
          <p:grpSpPr>
            <a:xfrm>
              <a:off x="477303" y="2814379"/>
              <a:ext cx="822927" cy="789235"/>
              <a:chOff x="477303" y="2814379"/>
              <a:chExt cx="822927" cy="789235"/>
            </a:xfrm>
          </p:grpSpPr>
          <p:pic>
            <p:nvPicPr>
              <p:cNvPr id="13" name="Picture 13">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77303" y="2835709"/>
                <a:ext cx="215737" cy="215737"/>
              </a:xfrm>
              <a:prstGeom prst="rect">
                <a:avLst/>
              </a:prstGeom>
            </p:spPr>
          </p:pic>
          <p:sp>
            <p:nvSpPr>
              <p:cNvPr id="14" name="TextBox 14">
                <a:extLst>
                  <a:ext uri="{C183D7F6-B498-43B3-948B-1728B52AA6E4}">
                    <adec:decorative xmlns:adec="http://schemas.microsoft.com/office/drawing/2017/decorative" val="0"/>
                  </a:ext>
                </a:extLst>
              </p:cNvPr>
              <p:cNvSpPr txBox="1"/>
              <p:nvPr/>
            </p:nvSpPr>
            <p:spPr>
              <a:xfrm>
                <a:off x="725216" y="2814379"/>
                <a:ext cx="575014" cy="237067"/>
              </a:xfrm>
              <a:prstGeom prst="rect">
                <a:avLst/>
              </a:prstGeom>
            </p:spPr>
            <p:txBody>
              <a:bodyPr lIns="0" tIns="0" rIns="0" bIns="0" rtlCol="0" anchor="t">
                <a:spAutoFit/>
              </a:bodyPr>
              <a:lstStyle/>
              <a:p>
                <a:pPr marL="0" lvl="0" indent="0" algn="l">
                  <a:lnSpc>
                    <a:spcPts val="960"/>
                  </a:lnSpc>
                  <a:spcBef>
                    <a:spcPct val="0"/>
                  </a:spcBef>
                </a:pPr>
                <a:r>
                  <a:rPr lang="en-US" sz="800" dirty="0">
                    <a:solidFill>
                      <a:srgbClr val="000000"/>
                    </a:solidFill>
                    <a:latin typeface="DM Sans Bold"/>
                  </a:rPr>
                  <a:t>Coding Experience</a:t>
                </a:r>
              </a:p>
            </p:txBody>
          </p:sp>
          <p:sp>
            <p:nvSpPr>
              <p:cNvPr id="15" name="TextBox 15">
                <a:extLst>
                  <a:ext uri="{C183D7F6-B498-43B3-948B-1728B52AA6E4}">
                    <adec:decorative xmlns:adec="http://schemas.microsoft.com/office/drawing/2017/decorative" val="0"/>
                  </a:ext>
                </a:extLst>
              </p:cNvPr>
              <p:cNvSpPr txBox="1"/>
              <p:nvPr/>
            </p:nvSpPr>
            <p:spPr>
              <a:xfrm>
                <a:off x="477303" y="3137735"/>
                <a:ext cx="822926" cy="465879"/>
              </a:xfrm>
              <a:prstGeom prst="rect">
                <a:avLst/>
              </a:prstGeom>
            </p:spPr>
            <p:txBody>
              <a:bodyPr lIns="0" tIns="0" rIns="0" bIns="0" rtlCol="0" anchor="t">
                <a:spAutoFit/>
              </a:bodyPr>
              <a:lstStyle/>
              <a:p>
                <a:pPr algn="l">
                  <a:lnSpc>
                    <a:spcPts val="980"/>
                  </a:lnSpc>
                </a:pPr>
                <a:r>
                  <a:rPr lang="en-US" sz="700" dirty="0">
                    <a:solidFill>
                      <a:srgbClr val="000000"/>
                    </a:solidFill>
                    <a:latin typeface="DM Sans"/>
                  </a:rPr>
                  <a:t>Students who had previously studied coding would rate their skills higher.</a:t>
                </a:r>
              </a:p>
            </p:txBody>
          </p:sp>
        </p:grpSp>
        <p:grpSp>
          <p:nvGrpSpPr>
            <p:cNvPr id="51" name="Group 50" descr="Gender Identity">
              <a:extLst>
                <a:ext uri="{FF2B5EF4-FFF2-40B4-BE49-F238E27FC236}">
                  <a16:creationId xmlns:a16="http://schemas.microsoft.com/office/drawing/2014/main" id="{012F3EEB-2302-F4DD-37F7-C2830412D872}"/>
                </a:ext>
              </a:extLst>
            </p:cNvPr>
            <p:cNvGrpSpPr/>
            <p:nvPr/>
          </p:nvGrpSpPr>
          <p:grpSpPr>
            <a:xfrm>
              <a:off x="1409507" y="2814379"/>
              <a:ext cx="824101" cy="938072"/>
              <a:chOff x="1409507" y="2814379"/>
              <a:chExt cx="824101" cy="938072"/>
            </a:xfrm>
          </p:grpSpPr>
          <p:pic>
            <p:nvPicPr>
              <p:cNvPr id="19" name="Picture 19">
                <a:extLs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09507" y="2835709"/>
                <a:ext cx="244577" cy="214311"/>
              </a:xfrm>
              <a:prstGeom prst="rect">
                <a:avLst/>
              </a:prstGeom>
            </p:spPr>
          </p:pic>
          <p:sp>
            <p:nvSpPr>
              <p:cNvPr id="20" name="TextBox 20">
                <a:extLst>
                  <a:ext uri="{C183D7F6-B498-43B3-948B-1728B52AA6E4}">
                    <adec:decorative xmlns:adec="http://schemas.microsoft.com/office/drawing/2017/decorative" val="0"/>
                  </a:ext>
                </a:extLst>
              </p:cNvPr>
              <p:cNvSpPr txBox="1"/>
              <p:nvPr/>
            </p:nvSpPr>
            <p:spPr>
              <a:xfrm>
                <a:off x="1694633" y="2814379"/>
                <a:ext cx="538975" cy="230832"/>
              </a:xfrm>
              <a:prstGeom prst="rect">
                <a:avLst/>
              </a:prstGeom>
            </p:spPr>
            <p:txBody>
              <a:bodyPr lIns="0" tIns="0" rIns="0" bIns="0" rtlCol="0" anchor="t">
                <a:spAutoFit/>
              </a:bodyPr>
              <a:lstStyle/>
              <a:p>
                <a:pPr marL="0" lvl="0" indent="0" algn="l">
                  <a:lnSpc>
                    <a:spcPts val="908"/>
                  </a:lnSpc>
                  <a:spcBef>
                    <a:spcPct val="0"/>
                  </a:spcBef>
                </a:pPr>
                <a:r>
                  <a:rPr lang="en-US" sz="756" dirty="0">
                    <a:solidFill>
                      <a:srgbClr val="000000"/>
                    </a:solidFill>
                    <a:latin typeface="DM Sans Bold"/>
                  </a:rPr>
                  <a:t>Gender Identiy</a:t>
                </a:r>
              </a:p>
            </p:txBody>
          </p:sp>
          <p:sp>
            <p:nvSpPr>
              <p:cNvPr id="21" name="TextBox 21">
                <a:extLst>
                  <a:ext uri="{C183D7F6-B498-43B3-948B-1728B52AA6E4}">
                    <adec:decorative xmlns:adec="http://schemas.microsoft.com/office/drawing/2017/decorative" val="0"/>
                  </a:ext>
                </a:extLst>
              </p:cNvPr>
              <p:cNvSpPr txBox="1"/>
              <p:nvPr/>
            </p:nvSpPr>
            <p:spPr>
              <a:xfrm>
                <a:off x="1409507" y="3147260"/>
                <a:ext cx="824100" cy="605191"/>
              </a:xfrm>
              <a:prstGeom prst="rect">
                <a:avLst/>
              </a:prstGeom>
            </p:spPr>
            <p:txBody>
              <a:bodyPr lIns="0" tIns="0" rIns="0" bIns="0" rtlCol="0" anchor="t">
                <a:spAutoFit/>
              </a:bodyPr>
              <a:lstStyle/>
              <a:p>
                <a:pPr>
                  <a:lnSpc>
                    <a:spcPts val="999"/>
                  </a:lnSpc>
                </a:pPr>
                <a:r>
                  <a:rPr lang="en-US" sz="713" dirty="0">
                    <a:solidFill>
                      <a:srgbClr val="000000"/>
                    </a:solidFill>
                    <a:latin typeface="DM Sans"/>
                  </a:rPr>
                  <a:t>Men would rate themselves higher in skill categories compared to women.</a:t>
                </a:r>
              </a:p>
            </p:txBody>
          </p:sp>
        </p:grpSp>
        <p:grpSp>
          <p:nvGrpSpPr>
            <p:cNvPr id="52" name="Group 51" descr="Degree Subject">
              <a:extLst>
                <a:ext uri="{FF2B5EF4-FFF2-40B4-BE49-F238E27FC236}">
                  <a16:creationId xmlns:a16="http://schemas.microsoft.com/office/drawing/2014/main" id="{B1C8B427-FEAD-14E9-54EC-417E8319F58A}"/>
                </a:ext>
              </a:extLst>
            </p:cNvPr>
            <p:cNvGrpSpPr/>
            <p:nvPr/>
          </p:nvGrpSpPr>
          <p:grpSpPr>
            <a:xfrm>
              <a:off x="2342885" y="2814379"/>
              <a:ext cx="833733" cy="789235"/>
              <a:chOff x="2342885" y="2814379"/>
              <a:chExt cx="833733" cy="789235"/>
            </a:xfrm>
          </p:grpSpPr>
          <p:pic>
            <p:nvPicPr>
              <p:cNvPr id="16" name="Picture 16">
                <a:extLs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2342885" y="2835709"/>
                <a:ext cx="214311" cy="214311"/>
              </a:xfrm>
              <a:prstGeom prst="rect">
                <a:avLst/>
              </a:prstGeom>
            </p:spPr>
          </p:pic>
          <p:sp>
            <p:nvSpPr>
              <p:cNvPr id="17" name="TextBox 17">
                <a:extLst>
                  <a:ext uri="{C183D7F6-B498-43B3-948B-1728B52AA6E4}">
                    <adec:decorative xmlns:adec="http://schemas.microsoft.com/office/drawing/2017/decorative" val="0"/>
                  </a:ext>
                </a:extLst>
              </p:cNvPr>
              <p:cNvSpPr txBox="1"/>
              <p:nvPr/>
            </p:nvSpPr>
            <p:spPr>
              <a:xfrm>
                <a:off x="2606257" y="2814379"/>
                <a:ext cx="570360" cy="237067"/>
              </a:xfrm>
              <a:prstGeom prst="rect">
                <a:avLst/>
              </a:prstGeom>
            </p:spPr>
            <p:txBody>
              <a:bodyPr lIns="0" tIns="0" rIns="0" bIns="0" rtlCol="0" anchor="t">
                <a:spAutoFit/>
              </a:bodyPr>
              <a:lstStyle/>
              <a:p>
                <a:pPr marL="0" lvl="0" indent="0" algn="l">
                  <a:lnSpc>
                    <a:spcPts val="960"/>
                  </a:lnSpc>
                  <a:spcBef>
                    <a:spcPct val="0"/>
                  </a:spcBef>
                </a:pPr>
                <a:r>
                  <a:rPr lang="en-US" sz="800" dirty="0">
                    <a:solidFill>
                      <a:srgbClr val="000000"/>
                    </a:solidFill>
                    <a:latin typeface="DM Sans Bold"/>
                  </a:rPr>
                  <a:t>Degree Subject</a:t>
                </a:r>
              </a:p>
            </p:txBody>
          </p:sp>
          <p:sp>
            <p:nvSpPr>
              <p:cNvPr id="18" name="TextBox 18">
                <a:extLst>
                  <a:ext uri="{C183D7F6-B498-43B3-948B-1728B52AA6E4}">
                    <adec:decorative xmlns:adec="http://schemas.microsoft.com/office/drawing/2017/decorative" val="0"/>
                  </a:ext>
                </a:extLst>
              </p:cNvPr>
              <p:cNvSpPr txBox="1"/>
              <p:nvPr/>
            </p:nvSpPr>
            <p:spPr>
              <a:xfrm>
                <a:off x="2342885" y="3137735"/>
                <a:ext cx="833733" cy="465879"/>
              </a:xfrm>
              <a:prstGeom prst="rect">
                <a:avLst/>
              </a:prstGeom>
            </p:spPr>
            <p:txBody>
              <a:bodyPr lIns="0" tIns="0" rIns="0" bIns="0" rtlCol="0" anchor="t">
                <a:spAutoFit/>
              </a:bodyPr>
              <a:lstStyle/>
              <a:p>
                <a:pPr algn="l">
                  <a:lnSpc>
                    <a:spcPts val="980"/>
                  </a:lnSpc>
                </a:pPr>
                <a:r>
                  <a:rPr lang="en-US" sz="700" dirty="0">
                    <a:solidFill>
                      <a:srgbClr val="000000"/>
                    </a:solidFill>
                    <a:latin typeface="DM Sans"/>
                  </a:rPr>
                  <a:t>Students doing a coding-heavy degree would rate their skills higher.</a:t>
                </a:r>
              </a:p>
            </p:txBody>
          </p:sp>
        </p:grpSp>
      </p:grpSp>
      <p:grpSp>
        <p:nvGrpSpPr>
          <p:cNvPr id="53" name="Group 52" descr="Methodology">
            <a:extLst>
              <a:ext uri="{FF2B5EF4-FFF2-40B4-BE49-F238E27FC236}">
                <a16:creationId xmlns:a16="http://schemas.microsoft.com/office/drawing/2014/main" id="{6BED5632-2BCF-73A3-1640-00F6B841576C}"/>
              </a:ext>
            </a:extLst>
          </p:cNvPr>
          <p:cNvGrpSpPr/>
          <p:nvPr/>
        </p:nvGrpSpPr>
        <p:grpSpPr>
          <a:xfrm>
            <a:off x="3417729" y="1299762"/>
            <a:ext cx="4757824" cy="2601988"/>
            <a:chOff x="3417729" y="1299762"/>
            <a:chExt cx="4757824" cy="2601988"/>
          </a:xfrm>
        </p:grpSpPr>
        <p:sp>
          <p:nvSpPr>
            <p:cNvPr id="33" name="TextBox 33">
              <a:extLst>
                <a:ext uri="{C183D7F6-B498-43B3-948B-1728B52AA6E4}">
                  <adec:decorative xmlns:adec="http://schemas.microsoft.com/office/drawing/2017/decorative" val="0"/>
                </a:ext>
              </a:extLst>
            </p:cNvPr>
            <p:cNvSpPr txBox="1"/>
            <p:nvPr/>
          </p:nvSpPr>
          <p:spPr>
            <a:xfrm>
              <a:off x="3417729" y="1299762"/>
              <a:ext cx="2712493" cy="133350"/>
            </a:xfrm>
            <a:prstGeom prst="rect">
              <a:avLst/>
            </a:prstGeom>
          </p:spPr>
          <p:txBody>
            <a:bodyPr lIns="0" tIns="0" rIns="0" bIns="0" rtlCol="0" anchor="t">
              <a:spAutoFit/>
            </a:bodyPr>
            <a:lstStyle/>
            <a:p>
              <a:pPr marL="0" lvl="0" indent="0">
                <a:lnSpc>
                  <a:spcPts val="1080"/>
                </a:lnSpc>
                <a:spcBef>
                  <a:spcPct val="0"/>
                </a:spcBef>
              </a:pPr>
              <a:r>
                <a:rPr lang="en-US" sz="900" dirty="0">
                  <a:solidFill>
                    <a:srgbClr val="000000"/>
                  </a:solidFill>
                  <a:latin typeface="DM Sans Bold"/>
                </a:rPr>
                <a:t>Methodology</a:t>
              </a:r>
            </a:p>
          </p:txBody>
        </p:sp>
        <p:sp>
          <p:nvSpPr>
            <p:cNvPr id="34" name="TextBox 34">
              <a:extLst>
                <a:ext uri="{C183D7F6-B498-43B3-948B-1728B52AA6E4}">
                  <adec:decorative xmlns:adec="http://schemas.microsoft.com/office/drawing/2017/decorative" val="0"/>
                </a:ext>
              </a:extLst>
            </p:cNvPr>
            <p:cNvSpPr txBox="1"/>
            <p:nvPr/>
          </p:nvSpPr>
          <p:spPr>
            <a:xfrm>
              <a:off x="3417729" y="1508372"/>
              <a:ext cx="2712493" cy="1325881"/>
            </a:xfrm>
            <a:prstGeom prst="rect">
              <a:avLst/>
            </a:prstGeom>
          </p:spPr>
          <p:txBody>
            <a:bodyPr lIns="0" tIns="0" rIns="0" bIns="0" rtlCol="0" anchor="t">
              <a:spAutoFit/>
            </a:bodyPr>
            <a:lstStyle/>
            <a:p>
              <a:pPr>
                <a:lnSpc>
                  <a:spcPts val="1050"/>
                </a:lnSpc>
              </a:pPr>
              <a:r>
                <a:rPr lang="en-US" sz="700" dirty="0">
                  <a:solidFill>
                    <a:srgbClr val="000000"/>
                  </a:solidFill>
                  <a:latin typeface="DM Sans"/>
                </a:rPr>
                <a:t>Students were asked to</a:t>
              </a:r>
              <a:r>
                <a:rPr lang="en-US" sz="700" dirty="0">
                  <a:solidFill>
                    <a:srgbClr val="000000"/>
                  </a:solidFill>
                  <a:latin typeface="DM Sans Bold"/>
                </a:rPr>
                <a:t> self-assess their abilities in different skills</a:t>
              </a:r>
              <a:r>
                <a:rPr lang="en-US" sz="700" dirty="0">
                  <a:solidFill>
                    <a:srgbClr val="000000"/>
                  </a:solidFill>
                  <a:latin typeface="DM Sans"/>
                </a:rPr>
                <a:t> on a Likert scale before starting a group project. Students were also asked how difficult they perceived project work to be compared to regular labs and were given an open response box to share their thoughts.</a:t>
              </a:r>
              <a:r>
                <a:rPr lang="en-US" sz="700" dirty="0">
                  <a:solidFill>
                    <a:srgbClr val="000000"/>
                  </a:solidFill>
                  <a:latin typeface="DM Sans Bold"/>
                </a:rPr>
                <a:t> This survey was also given at the end of the project in order to compare how the project improved these skills. </a:t>
              </a:r>
              <a:r>
                <a:rPr lang="en-US" sz="700" dirty="0">
                  <a:solidFill>
                    <a:srgbClr val="000000"/>
                  </a:solidFill>
                  <a:latin typeface="DM Sans"/>
                </a:rPr>
                <a:t>The project received 168 pre-project responses and 100 post-project responses. Common sentiments expressed in the open response box are shown in the word cloud below.</a:t>
              </a:r>
            </a:p>
            <a:p>
              <a:pPr marL="0" lvl="0" indent="0">
                <a:lnSpc>
                  <a:spcPts val="1050"/>
                </a:lnSpc>
              </a:pPr>
              <a:endParaRPr lang="en-US" sz="700" dirty="0">
                <a:solidFill>
                  <a:srgbClr val="000000"/>
                </a:solidFill>
                <a:latin typeface="DM Sans"/>
              </a:endParaRPr>
            </a:p>
          </p:txBody>
        </p:sp>
        <p:pic>
          <p:nvPicPr>
            <p:cNvPr id="5" name="Picture 5" descr="Word cloud: largest components are as follows-&#10;Difficult, lack of guidance, struggle with new things">
              <a:extLst>
                <a:ext uri="{C183D7F6-B498-43B3-948B-1728B52AA6E4}">
                  <adec:decorative xmlns:adec="http://schemas.microsoft.com/office/drawing/2017/decorative" val="0"/>
                </a:ext>
              </a:extLst>
            </p:cNvPr>
            <p:cNvPicPr>
              <a:picLocks noChangeAspect="1"/>
            </p:cNvPicPr>
            <p:nvPr/>
          </p:nvPicPr>
          <p:blipFill>
            <a:blip r:embed="rId12"/>
            <a:srcRect l="10302" t="21550" r="23688" b="25429"/>
            <a:stretch>
              <a:fillRect/>
            </a:stretch>
          </p:blipFill>
          <p:spPr>
            <a:xfrm>
              <a:off x="3417729" y="2729865"/>
              <a:ext cx="2593772" cy="1171885"/>
            </a:xfrm>
            <a:prstGeom prst="rect">
              <a:avLst/>
            </a:prstGeom>
          </p:spPr>
        </p:pic>
        <p:pic>
          <p:nvPicPr>
            <p:cNvPr id="3" name="Picture 3" descr="Pie chart of question: Difficulty of project work compared to normal labs.&#10;&#10;Much harder: 23%&#10;Slightly harder: 38%&#10;Around the same: 24%&#10;Slightly easier: 14%&#10;Much easier: 1%">
              <a:extLst>
                <a:ext uri="{C183D7F6-B498-43B3-948B-1728B52AA6E4}">
                  <adec:decorative xmlns:adec="http://schemas.microsoft.com/office/drawing/2017/decorative" val="0"/>
                </a:ext>
              </a:extLst>
            </p:cNvPr>
            <p:cNvPicPr>
              <a:picLocks noChangeAspect="1"/>
            </p:cNvPicPr>
            <p:nvPr/>
          </p:nvPicPr>
          <p:blipFill>
            <a:blip r:embed="rId13"/>
            <a:srcRect l="7962" t="3181" r="7105" b="2610"/>
            <a:stretch>
              <a:fillRect/>
            </a:stretch>
          </p:blipFill>
          <p:spPr>
            <a:xfrm>
              <a:off x="6196897" y="1453735"/>
              <a:ext cx="1978656" cy="2225988"/>
            </a:xfrm>
            <a:prstGeom prst="rect">
              <a:avLst/>
            </a:prstGeom>
          </p:spPr>
        </p:pic>
      </p:grpSp>
      <p:sp>
        <p:nvSpPr>
          <p:cNvPr id="11" name="AutoShape 11">
            <a:extLst>
              <a:ext uri="{C183D7F6-B498-43B3-948B-1728B52AA6E4}">
                <adec:decorative xmlns:adec="http://schemas.microsoft.com/office/drawing/2017/decorative" val="1"/>
              </a:ext>
            </a:extLst>
          </p:cNvPr>
          <p:cNvSpPr/>
          <p:nvPr/>
        </p:nvSpPr>
        <p:spPr>
          <a:xfrm>
            <a:off x="364799" y="3882700"/>
            <a:ext cx="7625971" cy="0"/>
          </a:xfrm>
          <a:prstGeom prst="line">
            <a:avLst/>
          </a:prstGeom>
          <a:ln w="19050" cap="rnd">
            <a:solidFill>
              <a:srgbClr val="C3A3B8">
                <a:alpha val="23922"/>
              </a:srgbClr>
            </a:solidFill>
            <a:prstDash val="solid"/>
            <a:headEnd type="none" w="sm" len="sm"/>
            <a:tailEnd type="none" w="sm" len="sm"/>
          </a:ln>
        </p:spPr>
      </p:sp>
      <p:grpSp>
        <p:nvGrpSpPr>
          <p:cNvPr id="54" name="Group 53" descr="Analysis">
            <a:extLst>
              <a:ext uri="{FF2B5EF4-FFF2-40B4-BE49-F238E27FC236}">
                <a16:creationId xmlns:a16="http://schemas.microsoft.com/office/drawing/2014/main" id="{959FCC5C-0F98-348D-2A07-3B2FCE7A65F8}"/>
              </a:ext>
            </a:extLst>
          </p:cNvPr>
          <p:cNvGrpSpPr/>
          <p:nvPr/>
        </p:nvGrpSpPr>
        <p:grpSpPr>
          <a:xfrm>
            <a:off x="8018651" y="-220527"/>
            <a:ext cx="4291295" cy="7407717"/>
            <a:chOff x="8018651" y="-220527"/>
            <a:chExt cx="4291295" cy="7407717"/>
          </a:xfrm>
        </p:grpSpPr>
        <p:pic>
          <p:nvPicPr>
            <p:cNvPr id="9" name="Picture 9">
              <a:extLst>
                <a:ext uri="{C183D7F6-B498-43B3-948B-1728B52AA6E4}">
                  <adec:decorative xmlns:adec="http://schemas.microsoft.com/office/drawing/2017/decorative" val="1"/>
                </a:ext>
              </a:extLst>
            </p:cNvPr>
            <p:cNvPicPr>
              <a:picLocks noChangeAspect="1"/>
            </p:cNvPicPr>
            <p:nvPr/>
          </p:nvPicPr>
          <p:blipFill>
            <a:blip r:embed="rId14"/>
            <a:srcRect t="8589"/>
            <a:stretch>
              <a:fillRect/>
            </a:stretch>
          </p:blipFill>
          <p:spPr>
            <a:xfrm rot="5400000">
              <a:off x="6460440" y="1337684"/>
              <a:ext cx="7407717" cy="4291295"/>
            </a:xfrm>
            <a:prstGeom prst="rect">
              <a:avLst/>
            </a:prstGeom>
          </p:spPr>
        </p:pic>
        <p:sp>
          <p:nvSpPr>
            <p:cNvPr id="35" name="TextBox 35">
              <a:extLst>
                <a:ext uri="{C183D7F6-B498-43B3-948B-1728B52AA6E4}">
                  <adec:decorative xmlns:adec="http://schemas.microsoft.com/office/drawing/2017/decorative" val="0"/>
                </a:ext>
              </a:extLst>
            </p:cNvPr>
            <p:cNvSpPr txBox="1"/>
            <p:nvPr/>
          </p:nvSpPr>
          <p:spPr>
            <a:xfrm>
              <a:off x="8436708" y="189326"/>
              <a:ext cx="3619299" cy="133350"/>
            </a:xfrm>
            <a:prstGeom prst="rect">
              <a:avLst/>
            </a:prstGeom>
          </p:spPr>
          <p:txBody>
            <a:bodyPr lIns="0" tIns="0" rIns="0" bIns="0" rtlCol="0" anchor="t">
              <a:spAutoFit/>
            </a:bodyPr>
            <a:lstStyle/>
            <a:p>
              <a:pPr marL="0" lvl="0" indent="0" algn="l">
                <a:lnSpc>
                  <a:spcPts val="1199"/>
                </a:lnSpc>
                <a:spcBef>
                  <a:spcPct val="0"/>
                </a:spcBef>
              </a:pPr>
              <a:r>
                <a:rPr lang="en-US" sz="999" dirty="0">
                  <a:solidFill>
                    <a:srgbClr val="000000"/>
                  </a:solidFill>
                  <a:latin typeface="DM Sans Bold"/>
                </a:rPr>
                <a:t>Analysis and Interpretation</a:t>
              </a:r>
            </a:p>
          </p:txBody>
        </p:sp>
        <p:sp>
          <p:nvSpPr>
            <p:cNvPr id="36" name="TextBox 36" descr="Histogram of the post-project results for a selection of questions. Distribution curve of the pre-project data, displayed in yellow, overlayed on the post-project histogram with the post-project distribution shown in black. &#10;&#10;Can see there was a greater improvement for female students but male students still had higher self-rated skills.&#10;">
              <a:extLst>
                <a:ext uri="{C183D7F6-B498-43B3-948B-1728B52AA6E4}">
                  <adec:decorative xmlns:adec="http://schemas.microsoft.com/office/drawing/2017/decorative" val="0"/>
                </a:ext>
              </a:extLst>
            </p:cNvPr>
            <p:cNvSpPr txBox="1"/>
            <p:nvPr/>
          </p:nvSpPr>
          <p:spPr>
            <a:xfrm>
              <a:off x="8436708" y="404575"/>
              <a:ext cx="3619299" cy="607697"/>
            </a:xfrm>
            <a:prstGeom prst="rect">
              <a:avLst/>
            </a:prstGeom>
          </p:spPr>
          <p:txBody>
            <a:bodyPr lIns="0" tIns="0" rIns="0" bIns="0" rtlCol="0" anchor="t">
              <a:spAutoFit/>
            </a:bodyPr>
            <a:lstStyle/>
            <a:p>
              <a:pPr>
                <a:lnSpc>
                  <a:spcPts val="1200"/>
                </a:lnSpc>
              </a:pPr>
              <a:r>
                <a:rPr lang="en-US" sz="800" dirty="0">
                  <a:solidFill>
                    <a:srgbClr val="000000"/>
                  </a:solidFill>
                  <a:latin typeface="DM Sans"/>
                </a:rPr>
                <a:t>The distribution curve of the pre-project data, displayed in yellow, was overlayed on the post-project histogram with the post-project distribution shown in black. This was done to clearly see how skills had progressed. </a:t>
              </a:r>
            </a:p>
            <a:p>
              <a:pPr marL="0" lvl="0" indent="0">
                <a:lnSpc>
                  <a:spcPts val="1200"/>
                </a:lnSpc>
              </a:pPr>
              <a:endParaRPr lang="en-US" sz="800" dirty="0">
                <a:solidFill>
                  <a:srgbClr val="000000"/>
                </a:solidFill>
                <a:latin typeface="DM Sans"/>
              </a:endParaRPr>
            </a:p>
          </p:txBody>
        </p:sp>
        <p:pic>
          <p:nvPicPr>
            <p:cNvPr id="12" name="Picture 12" descr="Post-project histograms split by gender. The distribution curve of the pre-project data, displayed in yellow, overlayed on the post-project histogram with the post-project distribution shown in black.&#10;&#10;Shows women improved skills more but men still self-rated their skills higher.&#10;">
              <a:extLst>
                <a:ext uri="{C183D7F6-B498-43B3-948B-1728B52AA6E4}">
                  <adec:decorative xmlns:adec="http://schemas.microsoft.com/office/drawing/2017/decorative" val="0"/>
                </a:ext>
              </a:extLst>
            </p:cNvPr>
            <p:cNvPicPr>
              <a:picLocks noChangeAspect="1"/>
            </p:cNvPicPr>
            <p:nvPr/>
          </p:nvPicPr>
          <p:blipFill>
            <a:blip r:embed="rId15"/>
            <a:srcRect/>
            <a:stretch>
              <a:fillRect/>
            </a:stretch>
          </p:blipFill>
          <p:spPr>
            <a:xfrm>
              <a:off x="8332005" y="964444"/>
              <a:ext cx="3828704" cy="5834215"/>
            </a:xfrm>
            <a:prstGeom prst="rect">
              <a:avLst/>
            </a:prstGeom>
          </p:spPr>
        </p:pic>
      </p:grpSp>
      <p:grpSp>
        <p:nvGrpSpPr>
          <p:cNvPr id="55" name="Group 54" descr="Focus Groups">
            <a:extLst>
              <a:ext uri="{FF2B5EF4-FFF2-40B4-BE49-F238E27FC236}">
                <a16:creationId xmlns:a16="http://schemas.microsoft.com/office/drawing/2014/main" id="{29EDE26F-DEEE-D46C-0C18-1A8040B3B860}"/>
              </a:ext>
            </a:extLst>
          </p:cNvPr>
          <p:cNvGrpSpPr/>
          <p:nvPr/>
        </p:nvGrpSpPr>
        <p:grpSpPr>
          <a:xfrm>
            <a:off x="477303" y="4014428"/>
            <a:ext cx="2699314" cy="2555631"/>
            <a:chOff x="477303" y="4014428"/>
            <a:chExt cx="2699314" cy="2555631"/>
          </a:xfrm>
        </p:grpSpPr>
        <p:sp>
          <p:nvSpPr>
            <p:cNvPr id="26" name="TextBox 26">
              <a:extLst>
                <a:ext uri="{C183D7F6-B498-43B3-948B-1728B52AA6E4}">
                  <adec:decorative xmlns:adec="http://schemas.microsoft.com/office/drawing/2017/decorative" val="0"/>
                </a:ext>
              </a:extLst>
            </p:cNvPr>
            <p:cNvSpPr txBox="1"/>
            <p:nvPr/>
          </p:nvSpPr>
          <p:spPr>
            <a:xfrm>
              <a:off x="477303" y="4014428"/>
              <a:ext cx="2699314" cy="133350"/>
            </a:xfrm>
            <a:prstGeom prst="rect">
              <a:avLst/>
            </a:prstGeom>
          </p:spPr>
          <p:txBody>
            <a:bodyPr lIns="0" tIns="0" rIns="0" bIns="0" rtlCol="0" anchor="t">
              <a:spAutoFit/>
            </a:bodyPr>
            <a:lstStyle/>
            <a:p>
              <a:pPr marL="0" lvl="0" indent="0" algn="l">
                <a:lnSpc>
                  <a:spcPts val="1079"/>
                </a:lnSpc>
                <a:spcBef>
                  <a:spcPct val="0"/>
                </a:spcBef>
              </a:pPr>
              <a:r>
                <a:rPr lang="en-US" sz="899" dirty="0">
                  <a:solidFill>
                    <a:srgbClr val="000000"/>
                  </a:solidFill>
                  <a:latin typeface="DM Sans Bold"/>
                </a:rPr>
                <a:t>Focus Groups</a:t>
              </a:r>
            </a:p>
          </p:txBody>
        </p:sp>
        <p:sp>
          <p:nvSpPr>
            <p:cNvPr id="27" name="TextBox 27">
              <a:extLst>
                <a:ext uri="{C183D7F6-B498-43B3-948B-1728B52AA6E4}">
                  <adec:decorative xmlns:adec="http://schemas.microsoft.com/office/drawing/2017/decorative" val="0"/>
                </a:ext>
              </a:extLst>
            </p:cNvPr>
            <p:cNvSpPr txBox="1"/>
            <p:nvPr/>
          </p:nvSpPr>
          <p:spPr>
            <a:xfrm>
              <a:off x="477303" y="4239202"/>
              <a:ext cx="2699314" cy="1059182"/>
            </a:xfrm>
            <a:prstGeom prst="rect">
              <a:avLst/>
            </a:prstGeom>
          </p:spPr>
          <p:txBody>
            <a:bodyPr lIns="0" tIns="0" rIns="0" bIns="0" rtlCol="0" anchor="t">
              <a:spAutoFit/>
            </a:bodyPr>
            <a:lstStyle/>
            <a:p>
              <a:pPr marL="0" lvl="0" indent="0">
                <a:lnSpc>
                  <a:spcPts val="1050"/>
                </a:lnSpc>
              </a:pPr>
              <a:r>
                <a:rPr lang="en-US" sz="700" dirty="0">
                  <a:solidFill>
                    <a:srgbClr val="000000"/>
                  </a:solidFill>
                  <a:latin typeface="DM Sans"/>
                </a:rPr>
                <a:t>I conducted focus groups after the initial survey to try and determine the reasons behind the results. I discovered that </a:t>
              </a:r>
              <a:r>
                <a:rPr lang="en-US" sz="700" dirty="0">
                  <a:solidFill>
                    <a:srgbClr val="000000"/>
                  </a:solidFill>
                  <a:latin typeface="DM Sans Bold"/>
                </a:rPr>
                <a:t>students filled in each other's knowledge gaps and chose to work to their strengths, resulting in students splitting the work up into different categories and tackling the tasks that were easiest for them. </a:t>
              </a:r>
              <a:r>
                <a:rPr lang="en-US" sz="700" dirty="0">
                  <a:solidFill>
                    <a:srgbClr val="000000"/>
                  </a:solidFill>
                  <a:latin typeface="DM Sans"/>
                </a:rPr>
                <a:t>This meant not all students got the opportunity to experience working with these new skills meaning their skills didn't improve as much as they could have.</a:t>
              </a:r>
            </a:p>
          </p:txBody>
        </p:sp>
        <p:grpSp>
          <p:nvGrpSpPr>
            <p:cNvPr id="23" name="Group 23">
              <a:extLst>
                <a:ext uri="{C183D7F6-B498-43B3-948B-1728B52AA6E4}">
                  <adec:decorative xmlns:adec="http://schemas.microsoft.com/office/drawing/2017/decorative" val="1"/>
                </a:ext>
              </a:extLst>
            </p:cNvPr>
            <p:cNvGrpSpPr/>
            <p:nvPr/>
          </p:nvGrpSpPr>
          <p:grpSpPr>
            <a:xfrm>
              <a:off x="477303" y="5412684"/>
              <a:ext cx="2605579" cy="1157375"/>
              <a:chOff x="0" y="0"/>
              <a:chExt cx="3474106" cy="1543167"/>
            </a:xfrm>
          </p:grpSpPr>
          <p:pic>
            <p:nvPicPr>
              <p:cNvPr id="24" name="Picture 2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r="47880"/>
              <a:stretch>
                <a:fillRect/>
              </a:stretch>
            </p:blipFill>
            <p:spPr>
              <a:xfrm>
                <a:off x="0" y="0"/>
                <a:ext cx="1513963" cy="1543167"/>
              </a:xfrm>
              <a:prstGeom prst="rect">
                <a:avLst/>
              </a:prstGeom>
            </p:spPr>
          </p:pic>
          <p:pic>
            <p:nvPicPr>
              <p:cNvPr id="25" name="Picture 25"/>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l="23189"/>
              <a:stretch>
                <a:fillRect/>
              </a:stretch>
            </p:blipFill>
            <p:spPr>
              <a:xfrm>
                <a:off x="1242938" y="0"/>
                <a:ext cx="2231167" cy="1543167"/>
              </a:xfrm>
              <a:prstGeom prst="rect">
                <a:avLst/>
              </a:prstGeom>
            </p:spPr>
          </p:pic>
        </p:grpSp>
        <p:sp>
          <p:nvSpPr>
            <p:cNvPr id="22" name="TextBox 22">
              <a:extLst>
                <a:ext uri="{C183D7F6-B498-43B3-948B-1728B52AA6E4}">
                  <adec:decorative xmlns:adec="http://schemas.microsoft.com/office/drawing/2017/decorative" val="0"/>
                </a:ext>
              </a:extLst>
            </p:cNvPr>
            <p:cNvSpPr txBox="1"/>
            <p:nvPr/>
          </p:nvSpPr>
          <p:spPr>
            <a:xfrm>
              <a:off x="676483" y="5612709"/>
              <a:ext cx="2290149" cy="771525"/>
            </a:xfrm>
            <a:prstGeom prst="rect">
              <a:avLst/>
            </a:prstGeom>
          </p:spPr>
          <p:txBody>
            <a:bodyPr lIns="0" tIns="0" rIns="0" bIns="0" rtlCol="0" anchor="t">
              <a:spAutoFit/>
            </a:bodyPr>
            <a:lstStyle/>
            <a:p>
              <a:pPr>
                <a:lnSpc>
                  <a:spcPts val="1200"/>
                </a:lnSpc>
                <a:spcBef>
                  <a:spcPct val="0"/>
                </a:spcBef>
              </a:pPr>
              <a:r>
                <a:rPr lang="en-US" sz="1000" dirty="0">
                  <a:solidFill>
                    <a:srgbClr val="545454"/>
                  </a:solidFill>
                  <a:latin typeface="DM Sans Bold"/>
                </a:rPr>
                <a:t>It encourages teamwork and a group approach to difficulties you face. Also gives everyone the opportunity to work on a specific section in which they have strengths.</a:t>
              </a:r>
            </a:p>
          </p:txBody>
        </p:sp>
      </p:grpSp>
      <p:grpSp>
        <p:nvGrpSpPr>
          <p:cNvPr id="56" name="Group 55" descr="Outlook">
            <a:extLst>
              <a:ext uri="{FF2B5EF4-FFF2-40B4-BE49-F238E27FC236}">
                <a16:creationId xmlns:a16="http://schemas.microsoft.com/office/drawing/2014/main" id="{DC9662C1-22B3-65DF-D7AE-A903514298B7}"/>
              </a:ext>
            </a:extLst>
          </p:cNvPr>
          <p:cNvGrpSpPr/>
          <p:nvPr/>
        </p:nvGrpSpPr>
        <p:grpSpPr>
          <a:xfrm>
            <a:off x="3417729" y="4014428"/>
            <a:ext cx="2712493" cy="1591641"/>
            <a:chOff x="3417729" y="4014428"/>
            <a:chExt cx="2712493" cy="1591641"/>
          </a:xfrm>
        </p:grpSpPr>
        <p:sp>
          <p:nvSpPr>
            <p:cNvPr id="37" name="TextBox 37">
              <a:extLst>
                <a:ext uri="{C183D7F6-B498-43B3-948B-1728B52AA6E4}">
                  <adec:decorative xmlns:adec="http://schemas.microsoft.com/office/drawing/2017/decorative" val="0"/>
                </a:ext>
              </a:extLst>
            </p:cNvPr>
            <p:cNvSpPr txBox="1"/>
            <p:nvPr/>
          </p:nvSpPr>
          <p:spPr>
            <a:xfrm>
              <a:off x="3417729" y="4014428"/>
              <a:ext cx="2712493" cy="133350"/>
            </a:xfrm>
            <a:prstGeom prst="rect">
              <a:avLst/>
            </a:prstGeom>
          </p:spPr>
          <p:txBody>
            <a:bodyPr lIns="0" tIns="0" rIns="0" bIns="0" rtlCol="0" anchor="t">
              <a:spAutoFit/>
            </a:bodyPr>
            <a:lstStyle/>
            <a:p>
              <a:pPr marL="0" lvl="0" indent="0">
                <a:lnSpc>
                  <a:spcPts val="1080"/>
                </a:lnSpc>
                <a:spcBef>
                  <a:spcPct val="0"/>
                </a:spcBef>
              </a:pPr>
              <a:r>
                <a:rPr lang="en-US" sz="900" dirty="0">
                  <a:solidFill>
                    <a:srgbClr val="000000"/>
                  </a:solidFill>
                  <a:latin typeface="DM Sans Bold"/>
                </a:rPr>
                <a:t>Outlook</a:t>
              </a:r>
            </a:p>
          </p:txBody>
        </p:sp>
        <p:sp>
          <p:nvSpPr>
            <p:cNvPr id="38" name="TextBox 38">
              <a:extLst>
                <a:ext uri="{C183D7F6-B498-43B3-948B-1728B52AA6E4}">
                  <adec:decorative xmlns:adec="http://schemas.microsoft.com/office/drawing/2017/decorative" val="0"/>
                </a:ext>
              </a:extLst>
            </p:cNvPr>
            <p:cNvSpPr txBox="1"/>
            <p:nvPr/>
          </p:nvSpPr>
          <p:spPr>
            <a:xfrm>
              <a:off x="3417729" y="4223038"/>
              <a:ext cx="2712493" cy="1383031"/>
            </a:xfrm>
            <a:prstGeom prst="rect">
              <a:avLst/>
            </a:prstGeom>
          </p:spPr>
          <p:txBody>
            <a:bodyPr lIns="0" tIns="0" rIns="0" bIns="0" rtlCol="0" anchor="t">
              <a:spAutoFit/>
            </a:bodyPr>
            <a:lstStyle/>
            <a:p>
              <a:pPr>
                <a:lnSpc>
                  <a:spcPts val="1050"/>
                </a:lnSpc>
              </a:pPr>
              <a:r>
                <a:rPr lang="en-US" sz="700" dirty="0">
                  <a:solidFill>
                    <a:srgbClr val="000000"/>
                  </a:solidFill>
                  <a:latin typeface="DM Sans"/>
                </a:rPr>
                <a:t>In the focus groups, many complaints about teamwork arose. Because of this, in the post-project survey, I asked students if they felt like all the team members in their group had done an equal amount of work. The results varied widely when comparing gender, degree subject and previous computing knowledge. </a:t>
              </a:r>
            </a:p>
            <a:p>
              <a:pPr>
                <a:lnSpc>
                  <a:spcPts val="450"/>
                </a:lnSpc>
              </a:pPr>
              <a:endParaRPr lang="en-US" sz="700" dirty="0">
                <a:solidFill>
                  <a:srgbClr val="000000"/>
                </a:solidFill>
                <a:latin typeface="DM Sans"/>
              </a:endParaRPr>
            </a:p>
            <a:p>
              <a:pPr>
                <a:lnSpc>
                  <a:spcPts val="1050"/>
                </a:lnSpc>
              </a:pPr>
              <a:r>
                <a:rPr lang="en-US" sz="700" dirty="0">
                  <a:solidFill>
                    <a:srgbClr val="000000"/>
                  </a:solidFill>
                  <a:latin typeface="DM Sans"/>
                </a:rPr>
                <a:t>This feedback stresses the importance of how teamwork is constructed. Students tended to split tasks up instead of working collaboratively, this meant students missed out on the opportunity to develop their weaker skills.</a:t>
              </a:r>
            </a:p>
            <a:p>
              <a:pPr marL="0" lvl="0" indent="0">
                <a:lnSpc>
                  <a:spcPts val="1050"/>
                </a:lnSpc>
              </a:pPr>
              <a:endParaRPr lang="en-US" sz="700" dirty="0">
                <a:solidFill>
                  <a:srgbClr val="000000"/>
                </a:solidFill>
                <a:latin typeface="DM Sans"/>
              </a:endParaRPr>
            </a:p>
          </p:txBody>
        </p:sp>
      </p:grpSp>
      <p:grpSp>
        <p:nvGrpSpPr>
          <p:cNvPr id="57" name="Group 56" descr="Conclusion">
            <a:extLst>
              <a:ext uri="{FF2B5EF4-FFF2-40B4-BE49-F238E27FC236}">
                <a16:creationId xmlns:a16="http://schemas.microsoft.com/office/drawing/2014/main" id="{4EDB673F-67D4-27FF-6633-BBE42DE2834A}"/>
              </a:ext>
            </a:extLst>
          </p:cNvPr>
          <p:cNvGrpSpPr/>
          <p:nvPr/>
        </p:nvGrpSpPr>
        <p:grpSpPr>
          <a:xfrm>
            <a:off x="3417729" y="5622234"/>
            <a:ext cx="2712493" cy="1001091"/>
            <a:chOff x="3417729" y="5622234"/>
            <a:chExt cx="2712493" cy="1001091"/>
          </a:xfrm>
        </p:grpSpPr>
        <p:sp>
          <p:nvSpPr>
            <p:cNvPr id="40" name="TextBox 40">
              <a:extLst>
                <a:ext uri="{C183D7F6-B498-43B3-948B-1728B52AA6E4}">
                  <adec:decorative xmlns:adec="http://schemas.microsoft.com/office/drawing/2017/decorative" val="0"/>
                </a:ext>
              </a:extLst>
            </p:cNvPr>
            <p:cNvSpPr txBox="1"/>
            <p:nvPr/>
          </p:nvSpPr>
          <p:spPr>
            <a:xfrm>
              <a:off x="3417729" y="5622234"/>
              <a:ext cx="2712493" cy="133350"/>
            </a:xfrm>
            <a:prstGeom prst="rect">
              <a:avLst/>
            </a:prstGeom>
          </p:spPr>
          <p:txBody>
            <a:bodyPr lIns="0" tIns="0" rIns="0" bIns="0" rtlCol="0" anchor="t">
              <a:spAutoFit/>
            </a:bodyPr>
            <a:lstStyle/>
            <a:p>
              <a:pPr marL="0" lvl="0" indent="0">
                <a:lnSpc>
                  <a:spcPts val="1080"/>
                </a:lnSpc>
                <a:spcBef>
                  <a:spcPct val="0"/>
                </a:spcBef>
              </a:pPr>
              <a:r>
                <a:rPr lang="en-US" sz="900" dirty="0">
                  <a:solidFill>
                    <a:srgbClr val="000000"/>
                  </a:solidFill>
                  <a:latin typeface="DM Sans Bold"/>
                </a:rPr>
                <a:t>Conclusion</a:t>
              </a:r>
            </a:p>
          </p:txBody>
        </p:sp>
        <p:sp>
          <p:nvSpPr>
            <p:cNvPr id="41" name="TextBox 41">
              <a:extLst>
                <a:ext uri="{C183D7F6-B498-43B3-948B-1728B52AA6E4}">
                  <adec:decorative xmlns:adec="http://schemas.microsoft.com/office/drawing/2017/decorative" val="0"/>
                </a:ext>
              </a:extLst>
            </p:cNvPr>
            <p:cNvSpPr txBox="1"/>
            <p:nvPr/>
          </p:nvSpPr>
          <p:spPr>
            <a:xfrm>
              <a:off x="3417729" y="5830844"/>
              <a:ext cx="2712493" cy="792481"/>
            </a:xfrm>
            <a:prstGeom prst="rect">
              <a:avLst/>
            </a:prstGeom>
          </p:spPr>
          <p:txBody>
            <a:bodyPr lIns="0" tIns="0" rIns="0" bIns="0" rtlCol="0" anchor="t">
              <a:spAutoFit/>
            </a:bodyPr>
            <a:lstStyle/>
            <a:p>
              <a:pPr marL="0" lvl="0" indent="0">
                <a:lnSpc>
                  <a:spcPts val="1050"/>
                </a:lnSpc>
              </a:pPr>
              <a:r>
                <a:rPr lang="en-US" sz="700" dirty="0">
                  <a:solidFill>
                    <a:srgbClr val="000000"/>
                  </a:solidFill>
                  <a:latin typeface="DM Sans"/>
                </a:rPr>
                <a:t>While this project provided valuable insights into the factors affecting undergraduate physics students' skill development, it also highlighted the importance of ensuring group projects are truly collaborative. By doing so, we can ensure that students develop a more diverse range of skills and are better prepared for their future physics education.</a:t>
              </a:r>
            </a:p>
          </p:txBody>
        </p:sp>
      </p:grpSp>
      <p:sp>
        <p:nvSpPr>
          <p:cNvPr id="32" name="TextBox 32">
            <a:extLst>
              <a:ext uri="{C183D7F6-B498-43B3-948B-1728B52AA6E4}">
                <adec:decorative xmlns:adec="http://schemas.microsoft.com/office/drawing/2017/decorative" val="0"/>
              </a:ext>
            </a:extLst>
          </p:cNvPr>
          <p:cNvSpPr txBox="1"/>
          <p:nvPr/>
        </p:nvSpPr>
        <p:spPr bwMode="gray">
          <a:xfrm>
            <a:off x="6463597" y="6322409"/>
            <a:ext cx="1693196" cy="505651"/>
          </a:xfrm>
          <a:prstGeom prst="rect">
            <a:avLst/>
          </a:prstGeom>
        </p:spPr>
        <p:txBody>
          <a:bodyPr lIns="0" tIns="0" rIns="0" bIns="0" rtlCol="0" anchor="t">
            <a:spAutoFit/>
          </a:bodyPr>
          <a:lstStyle/>
          <a:p>
            <a:pPr algn="r">
              <a:lnSpc>
                <a:spcPts val="750"/>
              </a:lnSpc>
            </a:pPr>
            <a:endParaRPr dirty="0"/>
          </a:p>
          <a:p>
            <a:pPr algn="r">
              <a:lnSpc>
                <a:spcPts val="750"/>
              </a:lnSpc>
            </a:pPr>
            <a:r>
              <a:rPr lang="en-US" sz="500" dirty="0">
                <a:solidFill>
                  <a:srgbClr val="000000">
                    <a:alpha val="52941"/>
                  </a:srgbClr>
                </a:solidFill>
                <a:latin typeface="DM Sans"/>
              </a:rPr>
              <a:t>The paper "Share It, Don’t Split It: </a:t>
            </a:r>
          </a:p>
          <a:p>
            <a:pPr algn="r">
              <a:lnSpc>
                <a:spcPts val="750"/>
              </a:lnSpc>
            </a:pPr>
            <a:r>
              <a:rPr lang="en-US" sz="500" dirty="0">
                <a:solidFill>
                  <a:srgbClr val="000000">
                    <a:alpha val="52941"/>
                  </a:srgbClr>
                </a:solidFill>
                <a:latin typeface="DM Sans"/>
              </a:rPr>
              <a:t>Can Equitable Group Work Improve Student </a:t>
            </a:r>
          </a:p>
          <a:p>
            <a:pPr marL="0" lvl="0" indent="0" algn="r">
              <a:lnSpc>
                <a:spcPts val="750"/>
              </a:lnSpc>
            </a:pPr>
            <a:r>
              <a:rPr lang="en-US" sz="500" dirty="0">
                <a:solidFill>
                  <a:srgbClr val="000000">
                    <a:alpha val="52941"/>
                  </a:srgbClr>
                </a:solidFill>
                <a:latin typeface="DM Sans"/>
              </a:rPr>
              <a:t>Outcomes?" by Danny Doucette and Chandralekha Singh provided valuable ideas that this project expanded on.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TotalTime>
  <Words>564</Words>
  <Application>Microsoft Office PowerPoint</Application>
  <PresentationFormat>Widescreen</PresentationFormat>
  <Paragraphs>30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DM Sans Bold</vt:lpstr>
      <vt:lpstr>Calibri</vt:lpstr>
      <vt:lpstr>DM Sans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2458573w Project Poster</dc:title>
  <dc:creator>Alix Weir</dc:creator>
  <cp:lastModifiedBy>Sarah Honeychurch</cp:lastModifiedBy>
  <cp:revision>4</cp:revision>
  <dcterms:created xsi:type="dcterms:W3CDTF">2006-08-16T00:00:00Z</dcterms:created>
  <dcterms:modified xsi:type="dcterms:W3CDTF">2023-03-21T15:30:45Z</dcterms:modified>
  <dc:identifier>DAFc1q-QiTM</dc:identifier>
</cp:coreProperties>
</file>