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82" r:id="rId4"/>
  </p:sldMasterIdLst>
  <p:notesMasterIdLst>
    <p:notesMasterId r:id="rId12"/>
  </p:notesMasterIdLst>
  <p:sldIdLst>
    <p:sldId id="519" r:id="rId5"/>
    <p:sldId id="520" r:id="rId6"/>
    <p:sldId id="521" r:id="rId7"/>
    <p:sldId id="522" r:id="rId8"/>
    <p:sldId id="523" r:id="rId9"/>
    <p:sldId id="524" r:id="rId10"/>
    <p:sldId id="525" r:id="rId11"/>
  </p:sldIdLst>
  <p:sldSz cx="9144000" cy="5143500" type="screen16x9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Douglas" initials="ND" lastIdx="2" clrIdx="0">
    <p:extLst>
      <p:ext uri="{19B8F6BF-5375-455C-9EA6-DF929625EA0E}">
        <p15:presenceInfo xmlns:p15="http://schemas.microsoft.com/office/powerpoint/2012/main" userId="S::Nina.Douglas@glasgow.ac.uk::b9dcd901-4acb-4909-a3fa-3db33d1108c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00F"/>
    <a:srgbClr val="0067A7"/>
    <a:srgbClr val="A6A6A6"/>
    <a:srgbClr val="376092"/>
    <a:srgbClr val="E46C0A"/>
    <a:srgbClr val="953735"/>
    <a:srgbClr val="77933C"/>
    <a:srgbClr val="FAC090"/>
    <a:srgbClr val="95B3D7"/>
    <a:srgbClr val="348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5" autoAdjust="0"/>
    <p:restoredTop sz="91297" autoAdjust="0"/>
  </p:normalViewPr>
  <p:slideViewPr>
    <p:cSldViewPr>
      <p:cViewPr varScale="1">
        <p:scale>
          <a:sx n="104" d="100"/>
          <a:sy n="104" d="100"/>
        </p:scale>
        <p:origin x="66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33B5-D728-E146-B948-C37A5EC05FB8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02F00-C535-204F-B4B5-528FB2DC4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6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4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36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80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67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57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8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8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5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9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3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95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6430-C434-4CCA-80A5-178FED1335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39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#1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81544"/>
              </p:ext>
            </p:extLst>
          </p:nvPr>
        </p:nvGraphicFramePr>
        <p:xfrm>
          <a:off x="611560" y="1203598"/>
          <a:ext cx="7704856" cy="2851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research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quantity of research papers produced by School of Medicine by providing funding for and recruiting 4 new post-doctoral students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Dean of MVLS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number of published research papers in School of Medicine from 8 to 12 per annum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report to MVLS CMG; REF outputs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2025/26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B456FAE-F988-9393-C4CC-6D7E52614EBC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151539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#2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27477"/>
              </p:ext>
            </p:extLst>
          </p:nvPr>
        </p:nvGraphicFramePr>
        <p:xfrm>
          <a:off x="611560" y="1203598"/>
          <a:ext cx="7704856" cy="2757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Supporting learning &amp; teaching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tuition fee income in College of Arts by launching a new taught Masters degree course in Classical History and Languages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Dean of Arts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£100k per annum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budget and monthly management accounts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2024/25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665A85-13FE-9B34-A2B9-526776CCE713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400922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#3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784554"/>
              </p:ext>
            </p:extLst>
          </p:nvPr>
        </p:nvGraphicFramePr>
        <p:xfrm>
          <a:off x="611560" y="1203598"/>
          <a:ext cx="7704856" cy="2757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experience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Facilitate succession planning by recruiting a new Professor of Mathematics and 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Dean of Science &amp; Engineering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succession planning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appointee in place; updated succession plan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August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48A7E20-F459-4D51-A920-0C2FFACF5A6E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35569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#4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15583"/>
              </p:ext>
            </p:extLst>
          </p:nvPr>
        </p:nvGraphicFramePr>
        <p:xfrm>
          <a:off x="611560" y="1203598"/>
          <a:ext cx="7704856" cy="266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experience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student satisfaction by replacing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MyCampus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a more modern 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VP of Learning &amp; Teaching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student satisfaction score from 68 to 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NSS survey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2026/27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8B8ACE-F417-58DD-9CDF-5B49DD9D56EA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417687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#5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626128"/>
              </p:ext>
            </p:extLst>
          </p:nvPr>
        </p:nvGraphicFramePr>
        <p:xfrm>
          <a:off x="611560" y="1203598"/>
          <a:ext cx="7704856" cy="2757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excellence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data quality and controls by implementing online banking for all University bank accounts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Director of Finance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number of bank accounts without online access from 25 to zero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to Finance Committee on completion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August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6C1A89-33F2-50B5-5FE9-F8BBCBF3E605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168912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#6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23340"/>
              </p:ext>
            </p:extLst>
          </p:nvPr>
        </p:nvGraphicFramePr>
        <p:xfrm>
          <a:off x="611560" y="1203598"/>
          <a:ext cx="7704856" cy="2757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IT costs by consolidating 3 annual maintenance support agreements into 1 multi-year contract with a single supplier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 of Information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£50k per annum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budget and monthly management accounts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2023/24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6227B1-6451-F507-E358-E554CCEBC2A5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233956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09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8458" y="260604"/>
            <a:ext cx="693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Investment Benefits Example #7</a:t>
            </a:r>
          </a:p>
        </p:txBody>
      </p:sp>
      <p:graphicFrame>
        <p:nvGraphicFramePr>
          <p:cNvPr id="2" name="Table 15">
            <a:extLst>
              <a:ext uri="{FF2B5EF4-FFF2-40B4-BE49-F238E27FC236}">
                <a16:creationId xmlns:a16="http://schemas.microsoft.com/office/drawing/2014/main" id="{E3E54A29-56C9-A327-7006-01F732A67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24132"/>
              </p:ext>
            </p:extLst>
          </p:nvPr>
        </p:nvGraphicFramePr>
        <p:xfrm>
          <a:off x="611560" y="1203598"/>
          <a:ext cx="7704856" cy="2664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974">
                  <a:extLst>
                    <a:ext uri="{9D8B030D-6E8A-4147-A177-3AD203B41FA5}">
                      <a16:colId xmlns:a16="http://schemas.microsoft.com/office/drawing/2014/main" val="3579606287"/>
                    </a:ext>
                  </a:extLst>
                </a:gridCol>
                <a:gridCol w="5365882">
                  <a:extLst>
                    <a:ext uri="{9D8B030D-6E8A-4147-A177-3AD203B41FA5}">
                      <a16:colId xmlns:a16="http://schemas.microsoft.com/office/drawing/2014/main" val="580207307"/>
                    </a:ext>
                  </a:extLst>
                </a:gridCol>
              </a:tblGrid>
              <a:tr h="33303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Heading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44798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 heading / benefit type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843113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description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carbon emissions by installing LED lighting throughout Boyd Orr building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01622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owner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Executive Director of Estates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212646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value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 in University’s carbon emissions from 20tCO2e to 18tCO2e per annum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57069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financial impact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9178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will this be measured?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carbon report to SMG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49607"/>
                  </a:ext>
                </a:extLst>
              </a:tr>
              <a:tr h="33303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Timing of benefit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2024/25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046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A8F598-A53D-00BE-2511-C1734823184C}"/>
              </a:ext>
            </a:extLst>
          </p:cNvPr>
          <p:cNvSpPr txBox="1"/>
          <p:nvPr/>
        </p:nvSpPr>
        <p:spPr>
          <a:xfrm>
            <a:off x="1187624" y="4261867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rgbClr val="FF0000"/>
                </a:solidFill>
              </a:rPr>
              <a:t>This is not a real-life example, it is an illustration</a:t>
            </a:r>
          </a:p>
        </p:txBody>
      </p:sp>
    </p:spTree>
    <p:extLst>
      <p:ext uri="{BB962C8B-B14F-4D97-AF65-F5344CB8AC3E}">
        <p14:creationId xmlns:p14="http://schemas.microsoft.com/office/powerpoint/2010/main" val="14406225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799A208A5F44D8B361F990312745F" ma:contentTypeVersion="2" ma:contentTypeDescription="Create a new document." ma:contentTypeScope="" ma:versionID="1a1a585cbca62fe12ef036de8771611c">
  <xsd:schema xmlns:xsd="http://www.w3.org/2001/XMLSchema" xmlns:xs="http://www.w3.org/2001/XMLSchema" xmlns:p="http://schemas.microsoft.com/office/2006/metadata/properties" xmlns:ns2="4b7635c5-c987-48da-8b9e-67a8ce2ecd0c" targetNamespace="http://schemas.microsoft.com/office/2006/metadata/properties" ma:root="true" ma:fieldsID="fa811608294bc0163c3f9377520b061e" ns2:_="">
    <xsd:import namespace="4b7635c5-c987-48da-8b9e-67a8ce2ec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635c5-c987-48da-8b9e-67a8ce2ec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75C0A2-5D72-455A-9FD1-352547B3D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7635c5-c987-48da-8b9e-67a8ce2ec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DDAC0C-7790-41C1-BE5A-A01928DE745F}">
  <ds:schemaRefs>
    <ds:schemaRef ds:uri="http://www.w3.org/XML/1998/namespace"/>
    <ds:schemaRef ds:uri="4b7635c5-c987-48da-8b9e-67a8ce2ecd0c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A6D5B19-68B4-489B-B1D0-7BBDCBB4FD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UoG_PowerPoint_16.9</Template>
  <TotalTime>9458</TotalTime>
  <Words>561</Words>
  <Application>Microsoft Office PowerPoint</Application>
  <PresentationFormat>On-screen Show (16:9)</PresentationFormat>
  <Paragraphs>126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Howard</dc:creator>
  <cp:lastModifiedBy>Andrew Mason</cp:lastModifiedBy>
  <cp:revision>392</cp:revision>
  <cp:lastPrinted>2023-02-02T11:32:55Z</cp:lastPrinted>
  <dcterms:created xsi:type="dcterms:W3CDTF">2016-02-16T11:44:26Z</dcterms:created>
  <dcterms:modified xsi:type="dcterms:W3CDTF">2023-02-13T10:32:54Z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0x010100A90799A208A5F44D8B361F990312745F</vt:lpwstr>
  </property>
  <property fmtid="{D5CDD505-2E9C-101B-9397-08002B2CF9AE}" pid="3" name="AuthorIds_UIVersion_3584">
    <vt:lpwstr>18</vt:lpwstr>
  </property>
  <property fmtid="{D5CDD505-2E9C-101B-9397-08002B2CF9AE}" pid="4" name="AuthorIds_UIVersion_4096">
    <vt:lpwstr>18</vt:lpwstr>
  </property>
  <property fmtid="{D5CDD505-2E9C-101B-9397-08002B2CF9AE}" pid="5" name="AuthorIds_UIVersion_4608">
    <vt:lpwstr>18</vt:lpwstr>
  </property>
  <property fmtid="{D5CDD505-2E9C-101B-9397-08002B2CF9AE}" pid="6" name="AuthorIds_UIVersion_512">
    <vt:lpwstr>18</vt:lpwstr>
  </property>
</Properties>
</file>