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36" r:id="rId2"/>
    <p:sldId id="257" r:id="rId3"/>
    <p:sldId id="333" r:id="rId4"/>
    <p:sldId id="334" r:id="rId5"/>
    <p:sldId id="337" r:id="rId6"/>
    <p:sldId id="338" r:id="rId7"/>
    <p:sldId id="339" r:id="rId8"/>
    <p:sldId id="332" r:id="rId9"/>
    <p:sldId id="275" r:id="rId10"/>
    <p:sldId id="276" r:id="rId11"/>
    <p:sldId id="325" r:id="rId12"/>
    <p:sldId id="328" r:id="rId13"/>
    <p:sldId id="329" r:id="rId14"/>
    <p:sldId id="330" r:id="rId15"/>
    <p:sldId id="331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24C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4" autoAdjust="0"/>
    <p:restoredTop sz="87279" autoAdjust="0"/>
  </p:normalViewPr>
  <p:slideViewPr>
    <p:cSldViewPr snapToGrid="0" snapToObjects="1">
      <p:cViewPr varScale="1">
        <p:scale>
          <a:sx n="111" d="100"/>
          <a:sy n="111" d="100"/>
        </p:scale>
        <p:origin x="8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094A3-BB36-F04F-BD25-064137FB5281}" type="datetimeFigureOut">
              <a:rPr lang="en-US" smtClean="0"/>
              <a:t>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F94C7-68DC-954C-93BE-6E9AB593A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8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41F98-7C79-A44A-8CB5-E906614361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06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41F98-7C79-A44A-8CB5-E906614361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17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41F98-7C79-A44A-8CB5-E906614361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65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41F98-7C79-A44A-8CB5-E906614361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53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41F98-7C79-A44A-8CB5-E906614361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66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41F98-7C79-A44A-8CB5-E906614361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66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41F98-7C79-A44A-8CB5-E906614361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3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41F98-7C79-A44A-8CB5-E906614361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17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Knock on effects – no seminars, no external speakers as numbers are too low, negative effects on PhD training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E8031-F377-8A41-B6FB-A2DDF1E5AE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56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Brings in external speakers</a:t>
            </a:r>
          </a:p>
          <a:p>
            <a:r>
              <a:rPr lang="en-US" dirty="0"/>
              <a:t>Training opportunities for PhDs to give seminars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E8031-F377-8A41-B6FB-A2DDF1E5AE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46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E8031-F377-8A41-B6FB-A2DDF1E5AE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62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Microbiome industry link up will happen in Glasgow in March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F94C7-68DC-954C-93BE-6E9AB593A4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85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F94C7-68DC-954C-93BE-6E9AB593A4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2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E8031-F377-8A41-B6FB-A2DDF1E5AE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98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F94C7-68DC-954C-93BE-6E9AB593A4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0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8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7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4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62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4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0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6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2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4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C7258-19C2-2F4A-90B2-F1766E7F3EF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3D39-3E68-F04E-9F3D-828BF43B2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t.co/Nqx8Xh453U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10245" name="Picture 7" descr="CollMVLS_key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87" y="264798"/>
            <a:ext cx="6138889" cy="7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73CE3D-92DE-A94A-AF20-A5D2640954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535" y="1294017"/>
            <a:ext cx="9171069" cy="8333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679" y="1861749"/>
            <a:ext cx="703880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harter Black"/>
                <a:cs typeface="Charter Black"/>
              </a:rPr>
              <a:t>Bacteriology: past, present and future</a:t>
            </a:r>
            <a:endParaRPr lang="en-GB" sz="3200" b="1" dirty="0">
              <a:solidFill>
                <a:schemeClr val="bg1"/>
              </a:solidFill>
              <a:latin typeface="Charter Black"/>
              <a:cs typeface="Charter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FE126-8F4B-373A-0D14-BD03898E0968}"/>
              </a:ext>
            </a:extLst>
          </p:cNvPr>
          <p:cNvSpPr txBox="1"/>
          <p:nvPr/>
        </p:nvSpPr>
        <p:spPr>
          <a:xfrm>
            <a:off x="2528144" y="6027003"/>
            <a:ext cx="495333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harter Black"/>
                <a:cs typeface="Charter Black"/>
              </a:rPr>
              <a:t>Dr Dónal Wall</a:t>
            </a:r>
          </a:p>
          <a:p>
            <a:r>
              <a:rPr lang="en-GB" sz="2400" b="1" dirty="0">
                <a:solidFill>
                  <a:schemeClr val="bg1"/>
                </a:solidFill>
                <a:latin typeface="Charter Black"/>
                <a:cs typeface="Charter Black"/>
              </a:rPr>
              <a:t>Professor Andrew J Roe</a:t>
            </a:r>
          </a:p>
        </p:txBody>
      </p:sp>
    </p:spTree>
    <p:extLst>
      <p:ext uri="{BB962C8B-B14F-4D97-AF65-F5344CB8AC3E}">
        <p14:creationId xmlns:p14="http://schemas.microsoft.com/office/powerpoint/2010/main" val="3190505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10" name="Picture 7" descr="CollMVLS_keylin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1137" y="201893"/>
            <a:ext cx="2888732" cy="35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8712" y="114303"/>
            <a:ext cx="6023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Strengthened links to cancer biology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FF8E4-4F6D-EDCD-67AB-D2A1DB122687}"/>
              </a:ext>
            </a:extLst>
          </p:cNvPr>
          <p:cNvSpPr txBox="1"/>
          <p:nvPr/>
        </p:nvSpPr>
        <p:spPr>
          <a:xfrm>
            <a:off x="5910325" y="5006821"/>
            <a:ext cx="1854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by Eliza Wolfson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86CB7B-BD65-7BA2-2FBA-8A79D85884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108" y="695005"/>
            <a:ext cx="2012947" cy="76014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559F790-B7B7-6C1E-A945-3519F37E2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8789" y="684038"/>
            <a:ext cx="2248742" cy="776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167F46-E3C3-467F-A839-256D4C27AF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220" y="1381126"/>
            <a:ext cx="2609384" cy="1942728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0D5892A5-483B-25B4-98B6-633A35A42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6673" y="3421804"/>
            <a:ext cx="4884233" cy="35249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92C487-E908-2A33-B602-2DB201DEE530}"/>
              </a:ext>
            </a:extLst>
          </p:cNvPr>
          <p:cNvSpPr txBox="1"/>
          <p:nvPr/>
        </p:nvSpPr>
        <p:spPr>
          <a:xfrm>
            <a:off x="106444" y="1540038"/>
            <a:ext cx="596081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New BBSRC grant (Roe/</a:t>
            </a:r>
            <a:r>
              <a:rPr lang="en-US" sz="2400" dirty="0" err="1">
                <a:solidFill>
                  <a:schemeClr val="tx2"/>
                </a:solidFill>
              </a:rPr>
              <a:t>Douce</a:t>
            </a:r>
            <a:r>
              <a:rPr lang="en-US" sz="2400" dirty="0">
                <a:solidFill>
                  <a:schemeClr val="tx2"/>
                </a:solidFill>
              </a:rPr>
              <a:t>; 2023-26)</a:t>
            </a:r>
          </a:p>
          <a:p>
            <a:r>
              <a:rPr lang="en-US" sz="2400" dirty="0">
                <a:solidFill>
                  <a:schemeClr val="tx2"/>
                </a:solidFill>
              </a:rPr>
              <a:t>supported by Owen Sansom (Beatson)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Role of </a:t>
            </a:r>
            <a:r>
              <a:rPr lang="en-US" sz="2400" i="1" dirty="0">
                <a:solidFill>
                  <a:schemeClr val="tx2"/>
                </a:solidFill>
              </a:rPr>
              <a:t>E. coli </a:t>
            </a:r>
            <a:r>
              <a:rPr lang="en-US" sz="2400" dirty="0">
                <a:solidFill>
                  <a:schemeClr val="tx2"/>
                </a:solidFill>
              </a:rPr>
              <a:t>toxins in development of</a:t>
            </a:r>
          </a:p>
          <a:p>
            <a:r>
              <a:rPr lang="en-US" sz="2400" dirty="0">
                <a:solidFill>
                  <a:schemeClr val="tx2"/>
                </a:solidFill>
              </a:rPr>
              <a:t>CRC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Testing intervention/dietary </a:t>
            </a:r>
          </a:p>
          <a:p>
            <a:r>
              <a:rPr lang="en-US" sz="2400" dirty="0">
                <a:solidFill>
                  <a:schemeClr val="tx2"/>
                </a:solidFill>
              </a:rPr>
              <a:t>strategies to modulate toxin production</a:t>
            </a:r>
          </a:p>
          <a:p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i="1" dirty="0">
                <a:solidFill>
                  <a:schemeClr val="tx2"/>
                </a:solidFill>
              </a:rPr>
              <a:t>in vivo</a:t>
            </a:r>
          </a:p>
          <a:p>
            <a:endParaRPr lang="en-US" sz="2400" i="1" dirty="0">
              <a:solidFill>
                <a:schemeClr val="tx2"/>
              </a:solidFill>
            </a:endParaRPr>
          </a:p>
          <a:p>
            <a:r>
              <a:rPr lang="en-US" sz="2400" b="1" u="sng" dirty="0">
                <a:solidFill>
                  <a:schemeClr val="tx2"/>
                </a:solidFill>
              </a:rPr>
              <a:t>Microbiota in health and disease</a:t>
            </a:r>
          </a:p>
          <a:p>
            <a:endParaRPr lang="en-US" sz="2400" i="1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90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 dirty="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5" name="Picture 7" descr="CollMVLS_keylin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332" y="104009"/>
            <a:ext cx="3444542" cy="4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336" y="335134"/>
            <a:ext cx="5330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Future directions: key areas for investment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6FAEB-66FF-1049-9C08-147384981008}"/>
              </a:ext>
            </a:extLst>
          </p:cNvPr>
          <p:cNvSpPr/>
          <p:nvPr/>
        </p:nvSpPr>
        <p:spPr>
          <a:xfrm>
            <a:off x="4469580" y="1407548"/>
            <a:ext cx="204839" cy="26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848DE4-BED6-A44C-A919-4903BB98438C}"/>
              </a:ext>
            </a:extLst>
          </p:cNvPr>
          <p:cNvSpPr/>
          <p:nvPr/>
        </p:nvSpPr>
        <p:spPr>
          <a:xfrm>
            <a:off x="4478169" y="2876290"/>
            <a:ext cx="204839" cy="26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4CA5509C-2471-034E-00CB-48A81B6D7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967" y="3883634"/>
            <a:ext cx="4470866" cy="2999860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01A7B0-2450-32A7-2C3D-3B2A61A90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77" y="1557340"/>
            <a:ext cx="2716925" cy="1871660"/>
          </a:xfrm>
          <a:prstGeom prst="rect">
            <a:avLst/>
          </a:prstGeom>
        </p:spPr>
      </p:pic>
      <p:pic>
        <p:nvPicPr>
          <p:cNvPr id="17" name="Picture 16" descr="Diagram, schematic&#10;&#10;Description automatically generated">
            <a:extLst>
              <a:ext uri="{FF2B5EF4-FFF2-40B4-BE49-F238E27FC236}">
                <a16:creationId xmlns:a16="http://schemas.microsoft.com/office/drawing/2014/main" id="{FDF76E76-515D-120E-CD10-9981A0F558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94" y="3850548"/>
            <a:ext cx="3003459" cy="3066032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ED7B75-5591-383D-CB96-B2BBE7A60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420" y="1448031"/>
            <a:ext cx="2716926" cy="240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04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 dirty="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5" name="Picture 7" descr="CollMVLS_keylin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332" y="104009"/>
            <a:ext cx="3444542" cy="4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336" y="335134"/>
            <a:ext cx="5330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Future directions:  key areas for investment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6FAEB-66FF-1049-9C08-147384981008}"/>
              </a:ext>
            </a:extLst>
          </p:cNvPr>
          <p:cNvSpPr/>
          <p:nvPr/>
        </p:nvSpPr>
        <p:spPr>
          <a:xfrm>
            <a:off x="4469580" y="1407548"/>
            <a:ext cx="204839" cy="26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848DE4-BED6-A44C-A919-4903BB98438C}"/>
              </a:ext>
            </a:extLst>
          </p:cNvPr>
          <p:cNvSpPr/>
          <p:nvPr/>
        </p:nvSpPr>
        <p:spPr>
          <a:xfrm>
            <a:off x="4478169" y="2876290"/>
            <a:ext cx="204839" cy="26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4CA5509C-2471-034E-00CB-48A81B6D79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3000"/>
          </a:blip>
          <a:stretch>
            <a:fillRect/>
          </a:stretch>
        </p:blipFill>
        <p:spPr>
          <a:xfrm>
            <a:off x="4831967" y="3883634"/>
            <a:ext cx="4470866" cy="2999860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01A7B0-2450-32A7-2C3D-3B2A61A90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77" y="1557340"/>
            <a:ext cx="2716925" cy="1871660"/>
          </a:xfrm>
          <a:prstGeom prst="rect">
            <a:avLst/>
          </a:prstGeom>
        </p:spPr>
      </p:pic>
      <p:pic>
        <p:nvPicPr>
          <p:cNvPr id="17" name="Picture 16" descr="Diagram, schematic&#10;&#10;Description automatically generated">
            <a:extLst>
              <a:ext uri="{FF2B5EF4-FFF2-40B4-BE49-F238E27FC236}">
                <a16:creationId xmlns:a16="http://schemas.microsoft.com/office/drawing/2014/main" id="{FDF76E76-515D-120E-CD10-9981A0F558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94" y="3850548"/>
            <a:ext cx="3003459" cy="3066032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ED7B75-5591-383D-CB96-B2BBE7A60C6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3000"/>
          </a:blip>
          <a:stretch>
            <a:fillRect/>
          </a:stretch>
        </p:blipFill>
        <p:spPr>
          <a:xfrm>
            <a:off x="5597420" y="1448031"/>
            <a:ext cx="2716926" cy="2406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334822-C29E-DDF9-E5F2-C74CBD596D79}"/>
              </a:ext>
            </a:extLst>
          </p:cNvPr>
          <p:cNvSpPr txBox="1"/>
          <p:nvPr/>
        </p:nvSpPr>
        <p:spPr>
          <a:xfrm>
            <a:off x="3053044" y="2690127"/>
            <a:ext cx="5261302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AMR: new targets, new strategies,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with chemistry</a:t>
            </a:r>
          </a:p>
          <a:p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GRAM study (</a:t>
            </a:r>
            <a:r>
              <a:rPr lang="en-GB" sz="280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https://t.co/Nqx8Xh453U</a:t>
            </a:r>
            <a:r>
              <a:rPr lang="en-GB" sz="280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)</a:t>
            </a:r>
          </a:p>
          <a:p>
            <a:r>
              <a:rPr lang="en-GB" sz="280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4.95 million people died </a:t>
            </a:r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80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2019 with an antimicrobial resistant infection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24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 dirty="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5" name="Picture 7" descr="CollMVLS_keylin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332" y="104009"/>
            <a:ext cx="3444542" cy="4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336" y="335134"/>
            <a:ext cx="5330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Future directions:  key areas for investment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6FAEB-66FF-1049-9C08-147384981008}"/>
              </a:ext>
            </a:extLst>
          </p:cNvPr>
          <p:cNvSpPr/>
          <p:nvPr/>
        </p:nvSpPr>
        <p:spPr>
          <a:xfrm>
            <a:off x="4469580" y="1407548"/>
            <a:ext cx="204839" cy="26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848DE4-BED6-A44C-A919-4903BB98438C}"/>
              </a:ext>
            </a:extLst>
          </p:cNvPr>
          <p:cNvSpPr/>
          <p:nvPr/>
        </p:nvSpPr>
        <p:spPr>
          <a:xfrm>
            <a:off x="4478169" y="2876290"/>
            <a:ext cx="204839" cy="26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4CA5509C-2471-034E-00CB-48A81B6D79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8000"/>
          </a:blip>
          <a:stretch>
            <a:fillRect/>
          </a:stretch>
        </p:blipFill>
        <p:spPr>
          <a:xfrm>
            <a:off x="4831967" y="3883634"/>
            <a:ext cx="4470866" cy="2999860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01A7B0-2450-32A7-2C3D-3B2A61A90B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5000"/>
          </a:blip>
          <a:stretch>
            <a:fillRect/>
          </a:stretch>
        </p:blipFill>
        <p:spPr>
          <a:xfrm>
            <a:off x="445077" y="1557340"/>
            <a:ext cx="2716925" cy="1871660"/>
          </a:xfrm>
          <a:prstGeom prst="rect">
            <a:avLst/>
          </a:prstGeom>
        </p:spPr>
      </p:pic>
      <p:pic>
        <p:nvPicPr>
          <p:cNvPr id="17" name="Picture 16" descr="Diagram, schematic&#10;&#10;Description automatically generated">
            <a:extLst>
              <a:ext uri="{FF2B5EF4-FFF2-40B4-BE49-F238E27FC236}">
                <a16:creationId xmlns:a16="http://schemas.microsoft.com/office/drawing/2014/main" id="{FDF76E76-515D-120E-CD10-9981A0F558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94" y="3850548"/>
            <a:ext cx="3003459" cy="3066032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ED7B75-5591-383D-CB96-B2BBE7A60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420" y="1448031"/>
            <a:ext cx="2716926" cy="2406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84F81F-9B9A-1C0C-2955-B0D07180B4EE}"/>
              </a:ext>
            </a:extLst>
          </p:cNvPr>
          <p:cNvSpPr txBox="1"/>
          <p:nvPr/>
        </p:nvSpPr>
        <p:spPr>
          <a:xfrm>
            <a:off x="107294" y="1459797"/>
            <a:ext cx="5621327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Imaging: new technologies, Cryo-ET, links with CVR/enhanced core 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</a:p>
          <a:p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 BBSRC application for</a:t>
            </a:r>
          </a:p>
          <a:p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Zeiss Lattice </a:t>
            </a:r>
            <a:r>
              <a:rPr lang="en-GB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lightsheet</a:t>
            </a:r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&amp;</a:t>
            </a:r>
          </a:p>
          <a:p>
            <a:endParaRPr lang="en-GB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spec imager for metabolites</a:t>
            </a:r>
          </a:p>
          <a:p>
            <a:endParaRPr lang="en-GB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032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 dirty="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5" name="Picture 7" descr="CollMVLS_keylin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332" y="104009"/>
            <a:ext cx="3444542" cy="4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336" y="335134"/>
            <a:ext cx="5330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Future directions:  key areas for investment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6FAEB-66FF-1049-9C08-147384981008}"/>
              </a:ext>
            </a:extLst>
          </p:cNvPr>
          <p:cNvSpPr/>
          <p:nvPr/>
        </p:nvSpPr>
        <p:spPr>
          <a:xfrm>
            <a:off x="4469580" y="1407548"/>
            <a:ext cx="204839" cy="26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848DE4-BED6-A44C-A919-4903BB98438C}"/>
              </a:ext>
            </a:extLst>
          </p:cNvPr>
          <p:cNvSpPr/>
          <p:nvPr/>
        </p:nvSpPr>
        <p:spPr>
          <a:xfrm>
            <a:off x="4478169" y="2876290"/>
            <a:ext cx="204839" cy="26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4CA5509C-2471-034E-00CB-48A81B6D79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4831967" y="3883634"/>
            <a:ext cx="4470866" cy="2999860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01A7B0-2450-32A7-2C3D-3B2A61A90B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</a:blip>
          <a:stretch>
            <a:fillRect/>
          </a:stretch>
        </p:blipFill>
        <p:spPr>
          <a:xfrm>
            <a:off x="445077" y="1557340"/>
            <a:ext cx="2716925" cy="1871660"/>
          </a:xfrm>
          <a:prstGeom prst="rect">
            <a:avLst/>
          </a:prstGeom>
        </p:spPr>
      </p:pic>
      <p:pic>
        <p:nvPicPr>
          <p:cNvPr id="17" name="Picture 16" descr="Diagram, schematic&#10;&#10;Description automatically generated">
            <a:extLst>
              <a:ext uri="{FF2B5EF4-FFF2-40B4-BE49-F238E27FC236}">
                <a16:creationId xmlns:a16="http://schemas.microsoft.com/office/drawing/2014/main" id="{FDF76E76-515D-120E-CD10-9981A0F558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94" y="3850548"/>
            <a:ext cx="3003459" cy="3066032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ED7B75-5591-383D-CB96-B2BBE7A60C6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5597420" y="1448031"/>
            <a:ext cx="2716926" cy="2406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EB8040-2583-DC24-BC5A-B96FAFFAA98F}"/>
              </a:ext>
            </a:extLst>
          </p:cNvPr>
          <p:cNvSpPr txBox="1"/>
          <p:nvPr/>
        </p:nvSpPr>
        <p:spPr>
          <a:xfrm>
            <a:off x="3775404" y="2608996"/>
            <a:ext cx="5261302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Co-infections: bacterial/viral/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parasitic/fungal</a:t>
            </a:r>
          </a:p>
          <a:p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blends AMR remit</a:t>
            </a:r>
          </a:p>
          <a:p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unique samples via</a:t>
            </a:r>
          </a:p>
          <a:p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NHS colleagues</a:t>
            </a:r>
          </a:p>
          <a:p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20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 dirty="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5" name="Picture 7" descr="CollMVLS_keylin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332" y="104009"/>
            <a:ext cx="3444542" cy="4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336" y="335134"/>
            <a:ext cx="5330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Future directions:  key areas for investment 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6FAEB-66FF-1049-9C08-147384981008}"/>
              </a:ext>
            </a:extLst>
          </p:cNvPr>
          <p:cNvSpPr/>
          <p:nvPr/>
        </p:nvSpPr>
        <p:spPr>
          <a:xfrm>
            <a:off x="4469580" y="1407548"/>
            <a:ext cx="204839" cy="26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848DE4-BED6-A44C-A919-4903BB98438C}"/>
              </a:ext>
            </a:extLst>
          </p:cNvPr>
          <p:cNvSpPr/>
          <p:nvPr/>
        </p:nvSpPr>
        <p:spPr>
          <a:xfrm>
            <a:off x="4478169" y="2876290"/>
            <a:ext cx="204839" cy="26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4CA5509C-2471-034E-00CB-48A81B6D7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967" y="3883634"/>
            <a:ext cx="4470866" cy="2999860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01A7B0-2450-32A7-2C3D-3B2A61A90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77" y="1557340"/>
            <a:ext cx="2716925" cy="1871660"/>
          </a:xfrm>
          <a:prstGeom prst="rect">
            <a:avLst/>
          </a:prstGeom>
        </p:spPr>
      </p:pic>
      <p:pic>
        <p:nvPicPr>
          <p:cNvPr id="17" name="Picture 16" descr="Diagram, schematic&#10;&#10;Description automatically generated">
            <a:extLst>
              <a:ext uri="{FF2B5EF4-FFF2-40B4-BE49-F238E27FC236}">
                <a16:creationId xmlns:a16="http://schemas.microsoft.com/office/drawing/2014/main" id="{FDF76E76-515D-120E-CD10-9981A0F558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94" y="3850548"/>
            <a:ext cx="3003459" cy="3066032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ED7B75-5591-383D-CB96-B2BBE7A60C6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6000"/>
          </a:blip>
          <a:stretch>
            <a:fillRect/>
          </a:stretch>
        </p:blipFill>
        <p:spPr>
          <a:xfrm>
            <a:off x="5597420" y="1448031"/>
            <a:ext cx="2716926" cy="2406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B227A8-2BC1-4B77-987E-A2CCD0943C21}"/>
              </a:ext>
            </a:extLst>
          </p:cNvPr>
          <p:cNvSpPr txBox="1"/>
          <p:nvPr/>
        </p:nvSpPr>
        <p:spPr>
          <a:xfrm>
            <a:off x="293336" y="1480134"/>
            <a:ext cx="4879555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Microbiota: core link between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microbiology &amp; immunology</a:t>
            </a:r>
          </a:p>
          <a:p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</a:rPr>
              <a:t>H</a:t>
            </a:r>
            <a:r>
              <a:rPr lang="en-GB" sz="28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ost nutrient metabolism, drug metabolism, integrity of the gut mucosal barrier, immunomodulation, and protection against pathogens.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99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 dirty="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5" name="Picture 7" descr="CollMVLS_keylin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332" y="104009"/>
            <a:ext cx="3444542" cy="4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712" y="406428"/>
            <a:ext cx="4587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06" y="1342259"/>
            <a:ext cx="92356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1F497D"/>
              </a:solidFill>
            </a:endParaRPr>
          </a:p>
          <a:p>
            <a:endParaRPr lang="en-GB" dirty="0"/>
          </a:p>
          <a:p>
            <a:endParaRPr lang="en-US" sz="2000" b="1" dirty="0">
              <a:solidFill>
                <a:srgbClr val="1F497D"/>
              </a:solidFill>
            </a:endParaRPr>
          </a:p>
          <a:p>
            <a:endParaRPr lang="en-US" sz="2000" dirty="0">
              <a:solidFill>
                <a:srgbClr val="1F497D"/>
              </a:solidFill>
            </a:endParaRPr>
          </a:p>
          <a:p>
            <a:endParaRPr lang="en-US" sz="2000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898" y="5827263"/>
            <a:ext cx="4429983" cy="949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190" y="4083945"/>
            <a:ext cx="1824773" cy="1824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281" y="3216118"/>
            <a:ext cx="2528593" cy="954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662493-AF72-7F52-B466-1F3D02F4D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725" y="1430352"/>
            <a:ext cx="1929939" cy="1600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6EE3D9-059F-9ECA-48B0-9B94C984D78D}"/>
              </a:ext>
            </a:extLst>
          </p:cNvPr>
          <p:cNvSpPr txBox="1"/>
          <p:nvPr/>
        </p:nvSpPr>
        <p:spPr>
          <a:xfrm>
            <a:off x="198712" y="1397631"/>
            <a:ext cx="73497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u="none" strike="noStrike" dirty="0">
                <a:solidFill>
                  <a:schemeClr val="tx2"/>
                </a:solidFill>
                <a:effectLst/>
                <a:latin typeface="Helvetica" pitchFamily="2" charset="0"/>
              </a:rPr>
              <a:t>All the bacteriology staff</a:t>
            </a:r>
            <a:endParaRPr lang="en-GB" sz="2400" dirty="0">
              <a:solidFill>
                <a:schemeClr val="tx2"/>
              </a:solidFill>
              <a:latin typeface="Helvetica" pitchFamily="2" charset="0"/>
            </a:endParaRPr>
          </a:p>
          <a:p>
            <a:endParaRPr lang="en-GB" sz="2400" dirty="0">
              <a:solidFill>
                <a:schemeClr val="tx2"/>
              </a:solidFill>
              <a:latin typeface="Helvetica" pitchFamily="2" charset="0"/>
            </a:endParaRPr>
          </a:p>
          <a:p>
            <a:r>
              <a:rPr lang="en-GB" sz="2400" dirty="0">
                <a:solidFill>
                  <a:schemeClr val="tx2"/>
                </a:solidFill>
                <a:latin typeface="Helvetica" pitchFamily="2" charset="0"/>
              </a:rPr>
              <a:t>The technical support</a:t>
            </a:r>
          </a:p>
          <a:p>
            <a:endParaRPr lang="en-GB" sz="2400" dirty="0">
              <a:solidFill>
                <a:schemeClr val="tx2"/>
              </a:solidFill>
              <a:latin typeface="Helvetica" pitchFamily="2" charset="0"/>
            </a:endParaRPr>
          </a:p>
          <a:p>
            <a:r>
              <a:rPr lang="en-GB" sz="2400" dirty="0">
                <a:solidFill>
                  <a:schemeClr val="tx2"/>
                </a:solidFill>
                <a:latin typeface="Helvetica" pitchFamily="2" charset="0"/>
              </a:rPr>
              <a:t>Postdocs and PhD students who make the work happen.</a:t>
            </a:r>
          </a:p>
          <a:p>
            <a:endParaRPr lang="en-GB" sz="2400" dirty="0">
              <a:solidFill>
                <a:schemeClr val="tx2"/>
              </a:solidFill>
              <a:latin typeface="Helvetica" pitchFamily="2" charset="0"/>
            </a:endParaRPr>
          </a:p>
          <a:p>
            <a:r>
              <a:rPr lang="en-GB" sz="2400" dirty="0">
                <a:solidFill>
                  <a:schemeClr val="tx2"/>
                </a:solidFill>
                <a:latin typeface="Helvetica" pitchFamily="2" charset="0"/>
              </a:rPr>
              <a:t>Andy Waters and the School management group</a:t>
            </a:r>
          </a:p>
          <a:p>
            <a:r>
              <a:rPr lang="en-GB" sz="2400" dirty="0">
                <a:solidFill>
                  <a:schemeClr val="tx2"/>
                </a:solidFill>
                <a:latin typeface="Helvetica" pitchFamily="2" charset="0"/>
              </a:rPr>
              <a:t>for their vision and support 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65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96608C-9EE4-A2D2-1823-749C533CF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1024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10245" name="Picture 7" descr="CollMVLS_key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87" y="264798"/>
            <a:ext cx="6138889" cy="7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176" y="1381125"/>
            <a:ext cx="857375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harter Black"/>
                <a:cs typeface="Charter Black"/>
              </a:rPr>
              <a:t>Bacteriology: past, present and future</a:t>
            </a:r>
            <a:endParaRPr lang="en-GB" sz="3200" b="1" dirty="0">
              <a:solidFill>
                <a:schemeClr val="bg1"/>
              </a:solidFill>
              <a:latin typeface="Charter Black"/>
              <a:cs typeface="Charter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FE126-8F4B-373A-0D14-BD03898E0968}"/>
              </a:ext>
            </a:extLst>
          </p:cNvPr>
          <p:cNvSpPr txBox="1"/>
          <p:nvPr/>
        </p:nvSpPr>
        <p:spPr>
          <a:xfrm>
            <a:off x="2682149" y="6362369"/>
            <a:ext cx="49533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harter Black"/>
                <a:cs typeface="Charter Black"/>
              </a:rPr>
              <a:t>Dr Dónal Wall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ACFA3-DC0B-2170-BDDE-FE6A60B3F93D}"/>
              </a:ext>
            </a:extLst>
          </p:cNvPr>
          <p:cNvSpPr txBox="1"/>
          <p:nvPr/>
        </p:nvSpPr>
        <p:spPr>
          <a:xfrm>
            <a:off x="1674669" y="2317806"/>
            <a:ext cx="596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Update on Bacteriology Dept. at present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Challenges and opportunities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Initiatives up and running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Securing the future of Bacteriology</a:t>
            </a:r>
          </a:p>
        </p:txBody>
      </p:sp>
    </p:spTree>
    <p:extLst>
      <p:ext uri="{BB962C8B-B14F-4D97-AF65-F5344CB8AC3E}">
        <p14:creationId xmlns:p14="http://schemas.microsoft.com/office/powerpoint/2010/main" val="194144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 dirty="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5" name="Picture 7" descr="CollMVLS_keylin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695" y="67669"/>
            <a:ext cx="2888732" cy="35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797" y="525619"/>
            <a:ext cx="8795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harter Black"/>
                <a:cs typeface="Charter Black"/>
              </a:rPr>
              <a:t>Bacteriology: past and present - </a:t>
            </a:r>
            <a:r>
              <a:rPr lang="en-US" sz="3200" b="1" dirty="0">
                <a:solidFill>
                  <a:schemeClr val="bg1"/>
                </a:solidFill>
              </a:rPr>
              <a:t>Transition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1177501"/>
            <a:ext cx="7665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>
              <a:solidFill>
                <a:srgbClr val="1F497D"/>
              </a:solidFill>
            </a:endParaRPr>
          </a:p>
          <a:p>
            <a:endParaRPr lang="en-US" sz="2000" dirty="0">
              <a:solidFill>
                <a:srgbClr val="1F497D"/>
              </a:solidFill>
            </a:endParaRPr>
          </a:p>
          <a:p>
            <a:endParaRPr lang="en-US" sz="2000" b="1" dirty="0">
              <a:solidFill>
                <a:srgbClr val="1F497D"/>
              </a:solidFill>
            </a:endParaRPr>
          </a:p>
          <a:p>
            <a:endParaRPr lang="en-US" b="1" dirty="0">
              <a:solidFill>
                <a:srgbClr val="1F497D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713FF-54CC-5B5B-9B38-4F33F8145081}"/>
              </a:ext>
            </a:extLst>
          </p:cNvPr>
          <p:cNvSpPr txBox="1"/>
          <p:nvPr/>
        </p:nvSpPr>
        <p:spPr>
          <a:xfrm>
            <a:off x="741711" y="1847170"/>
            <a:ext cx="59608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Staff levels 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Research active staff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Staff from the School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Period of transition for the Dept.</a:t>
            </a:r>
          </a:p>
          <a:p>
            <a:endParaRPr lang="en-US" sz="2400" i="1" dirty="0">
              <a:solidFill>
                <a:schemeClr val="tx2"/>
              </a:solidFill>
            </a:endParaRPr>
          </a:p>
          <a:p>
            <a:r>
              <a:rPr lang="en-US" sz="2400" i="1" dirty="0">
                <a:solidFill>
                  <a:schemeClr val="tx2"/>
                </a:solidFill>
              </a:rPr>
              <a:t>Need to re-establish solid research base</a:t>
            </a:r>
          </a:p>
          <a:p>
            <a:endParaRPr lang="en-US" sz="2400" i="1" dirty="0">
              <a:solidFill>
                <a:schemeClr val="tx2"/>
              </a:solidFill>
            </a:endParaRPr>
          </a:p>
          <a:p>
            <a:r>
              <a:rPr lang="en-US" sz="2400" b="1" i="1" dirty="0">
                <a:solidFill>
                  <a:schemeClr val="tx2"/>
                </a:solidFill>
              </a:rPr>
              <a:t>Recruitment of new PIs is crucial </a:t>
            </a:r>
          </a:p>
        </p:txBody>
      </p:sp>
    </p:spTree>
    <p:extLst>
      <p:ext uri="{BB962C8B-B14F-4D97-AF65-F5344CB8AC3E}">
        <p14:creationId xmlns:p14="http://schemas.microsoft.com/office/powerpoint/2010/main" val="381928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 dirty="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5" name="Picture 7" descr="CollMVLS_keylin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695" y="67669"/>
            <a:ext cx="2888732" cy="35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797" y="525619"/>
            <a:ext cx="842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harter Black"/>
                <a:cs typeface="Charter Black"/>
              </a:rPr>
              <a:t>Bacteriology: present – GMC 2022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1177501"/>
            <a:ext cx="7665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>
              <a:solidFill>
                <a:srgbClr val="1F497D"/>
              </a:solidFill>
            </a:endParaRPr>
          </a:p>
          <a:p>
            <a:endParaRPr lang="en-US" sz="2000" dirty="0">
              <a:solidFill>
                <a:srgbClr val="1F497D"/>
              </a:solidFill>
            </a:endParaRPr>
          </a:p>
          <a:p>
            <a:endParaRPr lang="en-US" sz="2000" b="1" dirty="0">
              <a:solidFill>
                <a:srgbClr val="1F497D"/>
              </a:solidFill>
            </a:endParaRPr>
          </a:p>
          <a:p>
            <a:endParaRPr lang="en-US" b="1" dirty="0">
              <a:solidFill>
                <a:srgbClr val="1F497D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713FF-54CC-5B5B-9B38-4F33F8145081}"/>
              </a:ext>
            </a:extLst>
          </p:cNvPr>
          <p:cNvSpPr txBox="1"/>
          <p:nvPr/>
        </p:nvSpPr>
        <p:spPr>
          <a:xfrm>
            <a:off x="106444" y="1633925"/>
            <a:ext cx="6207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Glasgow Microbiology Collective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organised</a:t>
            </a:r>
            <a:r>
              <a:rPr lang="en-US" sz="2400" dirty="0">
                <a:solidFill>
                  <a:schemeClr val="tx2"/>
                </a:solidFill>
              </a:rPr>
              <a:t> by research fellow Hua Wang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with SIPBS at Strathclyde University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source of collaborations, funding and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D169F9-BB56-D507-94BC-D4F58599A2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402" y="1474968"/>
            <a:ext cx="2349056" cy="2575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E344A-2629-4646-6137-360C26AFA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930" y="3660008"/>
            <a:ext cx="2341065" cy="25759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CCBD90-EFA8-81A6-5985-DAACC267E0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542" y="3522845"/>
            <a:ext cx="4947385" cy="30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7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 dirty="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5" name="Picture 7" descr="CollMVLS_keylin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695" y="67669"/>
            <a:ext cx="2888732" cy="35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797" y="525619"/>
            <a:ext cx="842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harter Black"/>
                <a:cs typeface="Charter Black"/>
              </a:rPr>
              <a:t>Bacteriology: present - </a:t>
            </a:r>
            <a:r>
              <a:rPr lang="en-US" sz="3200" b="1" dirty="0">
                <a:solidFill>
                  <a:schemeClr val="bg1"/>
                </a:solidFill>
              </a:rPr>
              <a:t>GUMI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1177501"/>
            <a:ext cx="7665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>
              <a:solidFill>
                <a:srgbClr val="1F497D"/>
              </a:solidFill>
            </a:endParaRPr>
          </a:p>
          <a:p>
            <a:endParaRPr lang="en-US" sz="2000" dirty="0">
              <a:solidFill>
                <a:srgbClr val="1F497D"/>
              </a:solidFill>
            </a:endParaRPr>
          </a:p>
          <a:p>
            <a:endParaRPr lang="en-US" sz="2000" b="1" dirty="0">
              <a:solidFill>
                <a:srgbClr val="1F497D"/>
              </a:solidFill>
            </a:endParaRPr>
          </a:p>
          <a:p>
            <a:endParaRPr lang="en-US" b="1" dirty="0">
              <a:solidFill>
                <a:srgbClr val="1F497D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713FF-54CC-5B5B-9B38-4F33F8145081}"/>
              </a:ext>
            </a:extLst>
          </p:cNvPr>
          <p:cNvSpPr txBox="1"/>
          <p:nvPr/>
        </p:nvSpPr>
        <p:spPr>
          <a:xfrm>
            <a:off x="89645" y="1622758"/>
            <a:ext cx="89197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Glasgow University Microbiome Initiative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40 research groups across academia, NHS and industry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including microbiology, cancer, infection, AMR, biochemistry, nutrition, epigenetics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Response to UKRI Microbiome Capacity report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First MRC </a:t>
            </a:r>
            <a:r>
              <a:rPr lang="en-US" sz="2400" dirty="0" err="1">
                <a:solidFill>
                  <a:schemeClr val="tx2"/>
                </a:solidFill>
              </a:rPr>
              <a:t>CiC</a:t>
            </a:r>
            <a:r>
              <a:rPr lang="en-US" sz="2400" dirty="0">
                <a:solidFill>
                  <a:schemeClr val="tx2"/>
                </a:solidFill>
              </a:rPr>
              <a:t> funded Symposium in October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D102A7-8897-F725-07D5-8429E2DCDA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765326" y="1413193"/>
            <a:ext cx="5572227" cy="5377138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78CDC8-A78C-01C4-4B78-A617444AAC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937" y="4007747"/>
            <a:ext cx="2675575" cy="2742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39FC82-D597-43FF-3C71-F7261318FF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2746" y="4168638"/>
            <a:ext cx="3378229" cy="25523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C48146-E297-C998-42D6-B3A11B04FA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45" y="3982123"/>
            <a:ext cx="2839413" cy="27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C708B-1148-E7EE-A9EF-88B9D0C3C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657228" cy="4525963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sz="3200" dirty="0">
                <a:solidFill>
                  <a:schemeClr val="tx2"/>
                </a:solidFill>
              </a:rPr>
              <a:t>Training opportunities</a:t>
            </a:r>
          </a:p>
          <a:p>
            <a:pPr lvl="1" indent="-342900">
              <a:buFontTx/>
              <a:buChar char="-"/>
            </a:pPr>
            <a:r>
              <a:rPr lang="en-US" dirty="0">
                <a:solidFill>
                  <a:schemeClr val="tx2"/>
                </a:solidFill>
              </a:rPr>
              <a:t>Microbiome Data Analysis Workshop</a:t>
            </a:r>
          </a:p>
          <a:p>
            <a:pPr lvl="1" indent="-342900">
              <a:buFontTx/>
              <a:buChar char="-"/>
            </a:pPr>
            <a:r>
              <a:rPr lang="en-US" dirty="0">
                <a:solidFill>
                  <a:schemeClr val="tx2"/>
                </a:solidFill>
              </a:rPr>
              <a:t>Introduction to R</a:t>
            </a:r>
          </a:p>
          <a:p>
            <a:pPr marL="342900" indent="-342900">
              <a:buFontTx/>
              <a:buChar char="-"/>
            </a:pPr>
            <a:r>
              <a:rPr lang="en-US" sz="3200" dirty="0">
                <a:solidFill>
                  <a:schemeClr val="tx2"/>
                </a:solidFill>
              </a:rPr>
              <a:t>Seminar series</a:t>
            </a:r>
          </a:p>
          <a:p>
            <a:pPr marL="342900" indent="-342900">
              <a:buFontTx/>
              <a:buChar char="-"/>
            </a:pPr>
            <a:r>
              <a:rPr lang="en-US" sz="3200" dirty="0">
                <a:solidFill>
                  <a:schemeClr val="tx2"/>
                </a:solidFill>
              </a:rPr>
              <a:t>Improve and retain links to industry</a:t>
            </a:r>
          </a:p>
          <a:p>
            <a:pPr marL="342900" indent="-342900">
              <a:buFontTx/>
              <a:buChar char="-"/>
            </a:pPr>
            <a:r>
              <a:rPr lang="en-US" sz="3200" dirty="0">
                <a:solidFill>
                  <a:schemeClr val="tx2"/>
                </a:solidFill>
              </a:rPr>
              <a:t>Expand spatial biology/microbiome studies</a:t>
            </a:r>
          </a:p>
          <a:p>
            <a:pPr marL="342900" indent="-342900">
              <a:buFontTx/>
              <a:buChar char="-"/>
            </a:pPr>
            <a:r>
              <a:rPr lang="en-US" sz="3200" dirty="0">
                <a:solidFill>
                  <a:schemeClr val="tx2"/>
                </a:solidFill>
              </a:rPr>
              <a:t>Current models DSS, CIA, GF and infection-based</a:t>
            </a:r>
          </a:p>
          <a:p>
            <a:endParaRPr lang="en-GB" dirty="0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A47DC08-E951-6EE5-4F8B-BFA46D9DF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 dirty="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5" name="Picture 7" descr="CollMVLS_keyline.png">
            <a:extLst>
              <a:ext uri="{FF2B5EF4-FFF2-40B4-BE49-F238E27FC236}">
                <a16:creationId xmlns:a16="http://schemas.microsoft.com/office/drawing/2014/main" id="{0EB23007-9F1F-6391-BE3C-BA593B6A6A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695" y="67669"/>
            <a:ext cx="2888732" cy="35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C543C6-BCE0-C9E5-93A9-BC9DA3354576}"/>
              </a:ext>
            </a:extLst>
          </p:cNvPr>
          <p:cNvSpPr txBox="1"/>
          <p:nvPr/>
        </p:nvSpPr>
        <p:spPr>
          <a:xfrm>
            <a:off x="197797" y="525619"/>
            <a:ext cx="842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harter Black"/>
                <a:cs typeface="Charter Black"/>
              </a:rPr>
              <a:t>Bacteriology: present - </a:t>
            </a:r>
            <a:r>
              <a:rPr lang="en-US" sz="3200" b="1" dirty="0">
                <a:solidFill>
                  <a:schemeClr val="bg1"/>
                </a:solidFill>
              </a:rPr>
              <a:t>GUMI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20D49-9E22-533C-87E3-D7B96B2C9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767" y="3615531"/>
            <a:ext cx="2057400" cy="495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BA4A1-E831-C3AD-5192-FB311C673A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767" y="4181856"/>
            <a:ext cx="1828800" cy="301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75A0D4-6E12-E230-E317-39B4FB9AA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886" y="1493287"/>
            <a:ext cx="5572227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7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0D04EC1-ED89-F70C-2132-9154BB784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-1068" y="0"/>
            <a:ext cx="9145068" cy="59146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D4F80-928D-5334-CDAF-E2B4D47B167C}"/>
              </a:ext>
            </a:extLst>
          </p:cNvPr>
          <p:cNvSpPr txBox="1"/>
          <p:nvPr/>
        </p:nvSpPr>
        <p:spPr>
          <a:xfrm>
            <a:off x="740780" y="6238754"/>
            <a:ext cx="6626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- Research developments and areas of investment-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41ADA-BB9D-9549-DF39-30631643DDE6}"/>
              </a:ext>
            </a:extLst>
          </p:cNvPr>
          <p:cNvSpPr txBox="1"/>
          <p:nvPr/>
        </p:nvSpPr>
        <p:spPr>
          <a:xfrm>
            <a:off x="1631809" y="5683830"/>
            <a:ext cx="49533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harter Black"/>
                <a:cs typeface="Charter Black"/>
              </a:rPr>
              <a:t>Prof Andrew Roe</a:t>
            </a:r>
          </a:p>
        </p:txBody>
      </p:sp>
    </p:spTree>
    <p:extLst>
      <p:ext uri="{BB962C8B-B14F-4D97-AF65-F5344CB8AC3E}">
        <p14:creationId xmlns:p14="http://schemas.microsoft.com/office/powerpoint/2010/main" val="291798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-1" y="-209989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10" name="Picture 7" descr="CollMVLS_key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70" y="120866"/>
            <a:ext cx="2888732" cy="35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499" y="-172215"/>
            <a:ext cx="6023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Strong collaborations with chemistry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FF8E4-4F6D-EDCD-67AB-D2A1DB122687}"/>
              </a:ext>
            </a:extLst>
          </p:cNvPr>
          <p:cNvSpPr txBox="1"/>
          <p:nvPr/>
        </p:nvSpPr>
        <p:spPr>
          <a:xfrm>
            <a:off x="5910325" y="5006821"/>
            <a:ext cx="1854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by Eliza Wolfson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86CB7B-BD65-7BA2-2FBA-8A79D8588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094" y="458452"/>
            <a:ext cx="1714905" cy="6475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92C487-E908-2A33-B602-2DB201DEE530}"/>
              </a:ext>
            </a:extLst>
          </p:cNvPr>
          <p:cNvSpPr txBox="1"/>
          <p:nvPr/>
        </p:nvSpPr>
        <p:spPr>
          <a:xfrm>
            <a:off x="4572000" y="1377696"/>
            <a:ext cx="596081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MRC grant </a:t>
            </a:r>
            <a:r>
              <a:rPr lang="en-US" sz="2000" dirty="0">
                <a:solidFill>
                  <a:schemeClr val="tx2"/>
                </a:solidFill>
              </a:rPr>
              <a:t>(Roe/</a:t>
            </a:r>
            <a:r>
              <a:rPr lang="en-US" sz="2000" dirty="0" err="1">
                <a:solidFill>
                  <a:schemeClr val="tx2"/>
                </a:solidFill>
              </a:rPr>
              <a:t>Douce</a:t>
            </a:r>
            <a:r>
              <a:rPr lang="en-US" sz="2000" dirty="0">
                <a:solidFill>
                  <a:schemeClr val="tx2"/>
                </a:solidFill>
              </a:rPr>
              <a:t>/France)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Development of novel  for </a:t>
            </a:r>
          </a:p>
          <a:p>
            <a:r>
              <a:rPr lang="en-US" sz="2000" dirty="0">
                <a:solidFill>
                  <a:schemeClr val="tx2"/>
                </a:solidFill>
              </a:rPr>
              <a:t>hard to treat bacterial infections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Purification and modification of polyketide</a:t>
            </a:r>
          </a:p>
          <a:p>
            <a:r>
              <a:rPr lang="en-US" sz="2000" dirty="0">
                <a:solidFill>
                  <a:schemeClr val="tx2"/>
                </a:solidFill>
              </a:rPr>
              <a:t>antibiotics to block virulence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endParaRPr lang="en-US" sz="2400" i="1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28D6A-8D84-D62C-4EA0-BD8C5D3ACB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>
          <a:xfrm>
            <a:off x="4491045" y="4048417"/>
            <a:ext cx="4652955" cy="276432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A8D266-BD25-05E6-3826-DA1C778BCF99}"/>
              </a:ext>
            </a:extLst>
          </p:cNvPr>
          <p:cNvCxnSpPr/>
          <p:nvPr/>
        </p:nvCxnSpPr>
        <p:spPr>
          <a:xfrm>
            <a:off x="4572000" y="1377696"/>
            <a:ext cx="0" cy="54803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DE3AEC-16C3-40B0-7D4D-126C656DFC81}"/>
              </a:ext>
            </a:extLst>
          </p:cNvPr>
          <p:cNvSpPr txBox="1"/>
          <p:nvPr/>
        </p:nvSpPr>
        <p:spPr>
          <a:xfrm>
            <a:off x="-50494" y="1372182"/>
            <a:ext cx="59608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BBSRC grant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Koehnke</a:t>
            </a:r>
            <a:r>
              <a:rPr lang="en-US" sz="2000" dirty="0">
                <a:solidFill>
                  <a:schemeClr val="tx2"/>
                </a:solidFill>
              </a:rPr>
              <a:t>/Byron/</a:t>
            </a:r>
            <a:r>
              <a:rPr lang="en-US" sz="2000" dirty="0" err="1">
                <a:solidFill>
                  <a:schemeClr val="tx2"/>
                </a:solidFill>
              </a:rPr>
              <a:t>UoLeeds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endParaRPr lang="en-US" sz="2400" i="1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D352B9-D388-3417-FBFA-458458ECB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020" y="-102048"/>
            <a:ext cx="1405145" cy="1165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997C08-1B10-DB46-BE8F-ACD6CB35E493}"/>
              </a:ext>
            </a:extLst>
          </p:cNvPr>
          <p:cNvSpPr txBox="1"/>
          <p:nvPr/>
        </p:nvSpPr>
        <p:spPr>
          <a:xfrm>
            <a:off x="86498" y="2006063"/>
            <a:ext cx="44045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Ribosomally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 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synthesised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 &amp; post-translationally modified peptides (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RiPPs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) – antiviral / antibiotic​</a:t>
            </a:r>
          </a:p>
          <a:p>
            <a:pPr algn="l" rtl="0" fontAlgn="base"/>
            <a:endParaRPr lang="en-US" b="0" i="0" u="none" strike="noStrike" dirty="0">
              <a:solidFill>
                <a:schemeClr val="tx2"/>
              </a:solidFill>
              <a:effectLst/>
            </a:endParaRPr>
          </a:p>
          <a:p>
            <a:pPr algn="l" rtl="0" fontAlgn="base"/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Synthesised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 by 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RiPP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 complexes (RBCs)​</a:t>
            </a:r>
          </a:p>
          <a:p>
            <a:pPr algn="l" rtl="0" fontAlgn="base"/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Better understanding of dynamics &amp; structures of RBCs</a:t>
            </a:r>
          </a:p>
          <a:p>
            <a:pPr algn="l" rtl="0" fontAlgn="base"/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endParaRPr lang="en-US" dirty="0">
              <a:solidFill>
                <a:schemeClr val="tx2"/>
              </a:solidFill>
            </a:endParaRPr>
          </a:p>
          <a:p>
            <a:pPr algn="l" rtl="0" fontAlgn="base"/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To advance enzyme engineering efforts for production of high-value therapeutic 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RiPPs</a:t>
            </a:r>
            <a:endParaRPr lang="en-US" b="0" i="0" u="none" strike="noStrike" dirty="0">
              <a:solidFill>
                <a:schemeClr val="tx2"/>
              </a:solidFill>
              <a:effectLst/>
            </a:endParaRP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9B329E-D896-3C6A-188F-F8F516623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8" y="5053051"/>
            <a:ext cx="4350363" cy="118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25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4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400" dirty="0">
              <a:solidFill>
                <a:srgbClr val="005C61"/>
              </a:solidFill>
              <a:cs typeface="Arial" charset="0"/>
            </a:endParaRPr>
          </a:p>
        </p:txBody>
      </p:sp>
      <p:pic>
        <p:nvPicPr>
          <p:cNvPr id="5" name="Picture 7" descr="CollMVLS_keylin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1137" y="201893"/>
            <a:ext cx="2888732" cy="35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712" y="104009"/>
            <a:ext cx="5842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New links to Cell Engineering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https://prism-</a:t>
            </a:r>
            <a:r>
              <a:rPr lang="en-US" sz="2800" b="1" dirty="0" err="1">
                <a:solidFill>
                  <a:schemeClr val="bg1"/>
                </a:solidFill>
              </a:rPr>
              <a:t>livingtissues.eu</a:t>
            </a:r>
            <a:r>
              <a:rPr lang="en-US" sz="2800" b="1" dirty="0">
                <a:solidFill>
                  <a:schemeClr val="bg1"/>
                </a:solidFill>
              </a:rPr>
              <a:t>/about/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1177501"/>
            <a:ext cx="7665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>
              <a:solidFill>
                <a:srgbClr val="1F497D"/>
              </a:solidFill>
            </a:endParaRPr>
          </a:p>
          <a:p>
            <a:endParaRPr lang="en-US" sz="2000" dirty="0">
              <a:solidFill>
                <a:srgbClr val="1F497D"/>
              </a:solidFill>
            </a:endParaRPr>
          </a:p>
          <a:p>
            <a:endParaRPr lang="en-US" sz="2000" b="1" dirty="0">
              <a:solidFill>
                <a:srgbClr val="1F497D"/>
              </a:solidFill>
            </a:endParaRPr>
          </a:p>
          <a:p>
            <a:endParaRPr lang="en-US" b="1" dirty="0">
              <a:solidFill>
                <a:srgbClr val="1F497D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2957108-3F61-3713-810C-F3A7C1C36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1761"/>
            <a:ext cx="4419600" cy="1295400"/>
          </a:xfrm>
          <a:prstGeom prst="rect">
            <a:avLst/>
          </a:prstGeom>
        </p:spPr>
      </p:pic>
      <p:pic>
        <p:nvPicPr>
          <p:cNvPr id="12" name="Picture 11" descr="A picture containing dish, decorated&#10;&#10;Description automatically generated">
            <a:extLst>
              <a:ext uri="{FF2B5EF4-FFF2-40B4-BE49-F238E27FC236}">
                <a16:creationId xmlns:a16="http://schemas.microsoft.com/office/drawing/2014/main" id="{5389B7D9-8F29-959C-53A6-5FC58CD67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258" y="1426170"/>
            <a:ext cx="3229046" cy="3141266"/>
          </a:xfrm>
          <a:prstGeom prst="rect">
            <a:avLst/>
          </a:prstGeom>
        </p:spPr>
      </p:pic>
      <p:pic>
        <p:nvPicPr>
          <p:cNvPr id="14" name="Picture 13" descr="Text, timeline&#10;&#10;Description automatically generated">
            <a:extLst>
              <a:ext uri="{FF2B5EF4-FFF2-40B4-BE49-F238E27FC236}">
                <a16:creationId xmlns:a16="http://schemas.microsoft.com/office/drawing/2014/main" id="{FC378CD2-DC6A-9575-40B3-3DA4230D8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12" y="2675863"/>
            <a:ext cx="4098494" cy="2789253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B8D4C4B8-6878-2C89-8DD6-B0125447B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088" y="5754097"/>
            <a:ext cx="1891963" cy="786418"/>
          </a:xfrm>
          <a:prstGeom prst="rect">
            <a:avLst/>
          </a:prstGeom>
        </p:spPr>
      </p:pic>
      <p:pic>
        <p:nvPicPr>
          <p:cNvPr id="18" name="Picture 1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D931EF-E3FB-49B2-4D0E-35782FD79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292" y="5697979"/>
            <a:ext cx="2628900" cy="898655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928FFE8-E2E9-7BF0-BF3B-02CB333425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3404" y="5981700"/>
            <a:ext cx="2628900" cy="876300"/>
          </a:xfrm>
          <a:prstGeom prst="rect">
            <a:avLst/>
          </a:prstGeom>
        </p:spPr>
      </p:pic>
      <p:pic>
        <p:nvPicPr>
          <p:cNvPr id="22" name="Picture 21" descr="Text, logo, company name&#10;&#10;Description automatically generated">
            <a:extLst>
              <a:ext uri="{FF2B5EF4-FFF2-40B4-BE49-F238E27FC236}">
                <a16:creationId xmlns:a16="http://schemas.microsoft.com/office/drawing/2014/main" id="{40A05833-0BB5-C06B-E12D-0FC30F0F04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5094" y="5607050"/>
            <a:ext cx="2167210" cy="651453"/>
          </a:xfrm>
          <a:prstGeom prst="rect">
            <a:avLst/>
          </a:prstGeom>
        </p:spPr>
      </p:pic>
      <p:pic>
        <p:nvPicPr>
          <p:cNvPr id="24" name="Picture 23" descr="Text, 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33A7277F-A1F7-C2DA-72B6-97905B4C65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2116" y="4654005"/>
            <a:ext cx="2871476" cy="7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00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3225815B90F04C8C5E7021565882B8" ma:contentTypeVersion="16" ma:contentTypeDescription="Create a new document." ma:contentTypeScope="" ma:versionID="e04bb35fed4e206d984a3269153a6857">
  <xsd:schema xmlns:xsd="http://www.w3.org/2001/XMLSchema" xmlns:xs="http://www.w3.org/2001/XMLSchema" xmlns:p="http://schemas.microsoft.com/office/2006/metadata/properties" xmlns:ns2="c8fe5027-0307-4eeb-87de-fdae8813655f" xmlns:ns3="e64dcdc2-737e-4dfb-b8f4-14e3e1733890" targetNamespace="http://schemas.microsoft.com/office/2006/metadata/properties" ma:root="true" ma:fieldsID="726a04d052b4f206339f72e673f2a28c" ns2:_="" ns3:_="">
    <xsd:import namespace="c8fe5027-0307-4eeb-87de-fdae8813655f"/>
    <xsd:import namespace="e64dcdc2-737e-4dfb-b8f4-14e3e1733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e5027-0307-4eeb-87de-fdae881365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06b285-ac2c-4225-b56d-e54690cf9c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dcdc2-737e-4dfb-b8f4-14e3e173389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6fca7a-67a6-4b64-a717-2ae2fd9a4c96}" ma:internalName="TaxCatchAll" ma:showField="CatchAllData" ma:web="e64dcdc2-737e-4dfb-b8f4-14e3e17338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EEDDB4-3B54-4A2A-AB81-B39497B6336A}"/>
</file>

<file path=customXml/itemProps2.xml><?xml version="1.0" encoding="utf-8"?>
<ds:datastoreItem xmlns:ds="http://schemas.openxmlformats.org/officeDocument/2006/customXml" ds:itemID="{4EEACB03-62C8-4FD1-9DBF-62FBA7C92FAE}"/>
</file>

<file path=docProps/app.xml><?xml version="1.0" encoding="utf-8"?>
<Properties xmlns="http://schemas.openxmlformats.org/officeDocument/2006/extended-properties" xmlns:vt="http://schemas.openxmlformats.org/officeDocument/2006/docPropsVTypes">
  <TotalTime>21411</TotalTime>
  <Words>587</Words>
  <Application>Microsoft Macintosh PowerPoint</Application>
  <PresentationFormat>On-screen Show (4:3)</PresentationFormat>
  <Paragraphs>160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</vt:lpstr>
      <vt:lpstr>Calibri</vt:lpstr>
      <vt:lpstr>Charter Black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connolly</dc:creator>
  <cp:lastModifiedBy>Andrew Roe</cp:lastModifiedBy>
  <cp:revision>438</cp:revision>
  <dcterms:created xsi:type="dcterms:W3CDTF">2015-12-07T13:51:52Z</dcterms:created>
  <dcterms:modified xsi:type="dcterms:W3CDTF">2023-01-16T15:27:52Z</dcterms:modified>
</cp:coreProperties>
</file>