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handoutMasterIdLst>
    <p:handoutMasterId r:id="rId21"/>
  </p:handoutMasterIdLst>
  <p:sldIdLst>
    <p:sldId id="270" r:id="rId2"/>
    <p:sldId id="593" r:id="rId3"/>
    <p:sldId id="647" r:id="rId4"/>
    <p:sldId id="690" r:id="rId5"/>
    <p:sldId id="693" r:id="rId6"/>
    <p:sldId id="691" r:id="rId7"/>
    <p:sldId id="692" r:id="rId8"/>
    <p:sldId id="697" r:id="rId9"/>
    <p:sldId id="698" r:id="rId10"/>
    <p:sldId id="695" r:id="rId11"/>
    <p:sldId id="696" r:id="rId12"/>
    <p:sldId id="699" r:id="rId13"/>
    <p:sldId id="700" r:id="rId14"/>
    <p:sldId id="701" r:id="rId15"/>
    <p:sldId id="702" r:id="rId16"/>
    <p:sldId id="703" r:id="rId17"/>
    <p:sldId id="705" r:id="rId18"/>
    <p:sldId id="675" r:id="rId19"/>
  </p:sldIdLst>
  <p:sldSz cx="9906000" cy="6858000" type="A4"/>
  <p:notesSz cx="6669088" cy="9872663"/>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69">
          <p15:clr>
            <a:srgbClr val="A4A3A4"/>
          </p15:clr>
        </p15:guide>
        <p15:guide id="2">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9DB"/>
    <a:srgbClr val="0091FF"/>
    <a:srgbClr val="9DBCB0"/>
    <a:srgbClr val="93B1CC"/>
    <a:srgbClr val="B7AA9E"/>
    <a:srgbClr val="C4C18E"/>
    <a:srgbClr val="31AA1C"/>
    <a:srgbClr val="CF3900"/>
    <a:srgbClr val="E9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7" autoAdjust="0"/>
    <p:restoredTop sz="77798" autoAdjust="0"/>
  </p:normalViewPr>
  <p:slideViewPr>
    <p:cSldViewPr snapToGrid="0">
      <p:cViewPr varScale="1">
        <p:scale>
          <a:sx n="56" d="100"/>
          <a:sy n="56" d="100"/>
        </p:scale>
        <p:origin x="1578" y="66"/>
      </p:cViewPr>
      <p:guideLst>
        <p:guide orient="horz" pos="869"/>
        <p:guide/>
      </p:guideLst>
    </p:cSldViewPr>
  </p:slideViewPr>
  <p:outlineViewPr>
    <p:cViewPr>
      <p:scale>
        <a:sx n="33" d="100"/>
        <a:sy n="33" d="100"/>
      </p:scale>
      <p:origin x="0" y="16248"/>
    </p:cViewPr>
  </p:outlineViewPr>
  <p:notesTextViewPr>
    <p:cViewPr>
      <p:scale>
        <a:sx n="100" d="100"/>
        <a:sy n="100" d="100"/>
      </p:scale>
      <p:origin x="0" y="0"/>
    </p:cViewPr>
  </p:notesTextViewPr>
  <p:sorterViewPr>
    <p:cViewPr>
      <p:scale>
        <a:sx n="150" d="100"/>
        <a:sy n="150" d="100"/>
      </p:scale>
      <p:origin x="0" y="13304"/>
    </p:cViewPr>
  </p:sorterViewPr>
  <p:notesViewPr>
    <p:cSldViewPr snapToGrid="0">
      <p:cViewPr varScale="1">
        <p:scale>
          <a:sx n="73" d="100"/>
          <a:sy n="73" d="100"/>
        </p:scale>
        <p:origin x="-2178" y="-108"/>
      </p:cViewPr>
      <p:guideLst>
        <p:guide orient="horz" pos="3110"/>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GB" dirty="0"/>
          </a:p>
        </p:txBody>
      </p:sp>
      <p:sp>
        <p:nvSpPr>
          <p:cNvPr id="194563" name="Rectangle 3"/>
          <p:cNvSpPr>
            <a:spLocks noGrp="1" noChangeArrowheads="1"/>
          </p:cNvSpPr>
          <p:nvPr>
            <p:ph type="dt" sz="quarter" idx="1"/>
          </p:nvPr>
        </p:nvSpPr>
        <p:spPr bwMode="auto">
          <a:xfrm>
            <a:off x="3779838"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F864B831-9804-4696-8E7C-B0D9A87543DC}" type="datetimeFigureOut">
              <a:rPr lang="en-GB"/>
              <a:pPr>
                <a:defRPr/>
              </a:pPr>
              <a:t>23/05/2022</a:t>
            </a:fld>
            <a:endParaRPr lang="en-GB" dirty="0"/>
          </a:p>
        </p:txBody>
      </p:sp>
      <p:sp>
        <p:nvSpPr>
          <p:cNvPr id="194564" name="Rectangle 4"/>
          <p:cNvSpPr>
            <a:spLocks noGrp="1" noChangeArrowheads="1"/>
          </p:cNvSpPr>
          <p:nvPr>
            <p:ph type="ftr" sz="quarter" idx="2"/>
          </p:nvPr>
        </p:nvSpPr>
        <p:spPr bwMode="auto">
          <a:xfrm>
            <a:off x="0" y="9378557"/>
            <a:ext cx="2889250" cy="494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GB" dirty="0"/>
          </a:p>
        </p:txBody>
      </p:sp>
      <p:sp>
        <p:nvSpPr>
          <p:cNvPr id="194565" name="Rectangle 5"/>
          <p:cNvSpPr>
            <a:spLocks noGrp="1" noChangeArrowheads="1"/>
          </p:cNvSpPr>
          <p:nvPr>
            <p:ph type="sldNum" sz="quarter" idx="3"/>
          </p:nvPr>
        </p:nvSpPr>
        <p:spPr bwMode="auto">
          <a:xfrm>
            <a:off x="3779838" y="9378557"/>
            <a:ext cx="2889250" cy="494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25C35F3A-0E98-4511-83DC-83642398A701}" type="slidenum">
              <a:rPr lang="en-GB"/>
              <a:pPr>
                <a:defRPr/>
              </a:pPr>
              <a:t>‹#›</a:t>
            </a:fld>
            <a:endParaRPr lang="en-GB" dirty="0"/>
          </a:p>
        </p:txBody>
      </p:sp>
    </p:spTree>
    <p:extLst>
      <p:ext uri="{BB962C8B-B14F-4D97-AF65-F5344CB8AC3E}">
        <p14:creationId xmlns:p14="http://schemas.microsoft.com/office/powerpoint/2010/main" val="71601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dirty="0"/>
          </a:p>
        </p:txBody>
      </p:sp>
      <p:sp>
        <p:nvSpPr>
          <p:cNvPr id="3075" name="Rectangle 3"/>
          <p:cNvSpPr>
            <a:spLocks noGrp="1" noChangeArrowheads="1"/>
          </p:cNvSpPr>
          <p:nvPr>
            <p:ph type="dt" idx="1"/>
          </p:nvPr>
        </p:nvSpPr>
        <p:spPr bwMode="auto">
          <a:xfrm>
            <a:off x="3778250"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660400" y="739775"/>
            <a:ext cx="5348288" cy="3702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750" y="4690068"/>
            <a:ext cx="5335588" cy="4442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376978"/>
            <a:ext cx="2889250" cy="49410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778250" y="9376978"/>
            <a:ext cx="2889250" cy="49410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1700E3A-5100-46AD-A471-D3EEE529C03D}" type="slidenum">
              <a:rPr lang="en-GB"/>
              <a:pPr>
                <a:defRPr/>
              </a:pPr>
              <a:t>‹#›</a:t>
            </a:fld>
            <a:endParaRPr lang="en-GB" dirty="0"/>
          </a:p>
        </p:txBody>
      </p:sp>
    </p:spTree>
    <p:extLst>
      <p:ext uri="{BB962C8B-B14F-4D97-AF65-F5344CB8AC3E}">
        <p14:creationId xmlns:p14="http://schemas.microsoft.com/office/powerpoint/2010/main" val="1659949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really control the individual characteristics</a:t>
            </a:r>
            <a:r>
              <a:rPr lang="en-GB" baseline="0" dirty="0"/>
              <a:t> of your participant groups? Is the intervention truly the same for each participant? What about home life or background? Can you correct for this? Social ‘experiments’ are wrought with these experimental errors.</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14</a:t>
            </a:fld>
            <a:endParaRPr lang="en-GB" dirty="0"/>
          </a:p>
        </p:txBody>
      </p:sp>
    </p:spTree>
    <p:extLst>
      <p:ext uri="{BB962C8B-B14F-4D97-AF65-F5344CB8AC3E}">
        <p14:creationId xmlns:p14="http://schemas.microsoft.com/office/powerpoint/2010/main" val="200519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really control the individual characteristics</a:t>
            </a:r>
            <a:r>
              <a:rPr lang="en-GB" baseline="0" dirty="0"/>
              <a:t> of your participant groups? Is the intervention truly the same for each participant? What about home life or background? Can you correct for this? Social ‘experiments’ are wrought with these experimental errors.</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15</a:t>
            </a:fld>
            <a:endParaRPr lang="en-GB" dirty="0"/>
          </a:p>
        </p:txBody>
      </p:sp>
    </p:spTree>
    <p:extLst>
      <p:ext uri="{BB962C8B-B14F-4D97-AF65-F5344CB8AC3E}">
        <p14:creationId xmlns:p14="http://schemas.microsoft.com/office/powerpoint/2010/main" val="426277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a:t>
            </a:fld>
            <a:endParaRPr lang="en-GB" dirty="0"/>
          </a:p>
        </p:txBody>
      </p:sp>
    </p:spTree>
    <p:extLst>
      <p:ext uri="{BB962C8B-B14F-4D97-AF65-F5344CB8AC3E}">
        <p14:creationId xmlns:p14="http://schemas.microsoft.com/office/powerpoint/2010/main" val="375475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2</a:t>
            </a:fld>
            <a:endParaRPr lang="en-GB" dirty="0"/>
          </a:p>
        </p:txBody>
      </p:sp>
    </p:spTree>
    <p:extLst>
      <p:ext uri="{BB962C8B-B14F-4D97-AF65-F5344CB8AC3E}">
        <p14:creationId xmlns:p14="http://schemas.microsoft.com/office/powerpoint/2010/main" val="231252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examining a car accident ‘hot spot’… or from the</a:t>
            </a:r>
            <a:r>
              <a:rPr lang="en-GB" baseline="0" dirty="0"/>
              <a:t> text book, exploring the effect of domestic violence on university performance. It is the process of experiment in reverse: instead of taking two similar groups and subjecting them to separate treatments to produce dependent variables (outcomes) that are different we instead start with groups that are already different and set about determining which independent variables brought about </a:t>
            </a:r>
            <a:r>
              <a:rPr lang="en-GB" baseline="0"/>
              <a:t>that difference.</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5</a:t>
            </a:fld>
            <a:endParaRPr lang="en-GB" dirty="0"/>
          </a:p>
        </p:txBody>
      </p:sp>
    </p:spTree>
    <p:extLst>
      <p:ext uri="{BB962C8B-B14F-4D97-AF65-F5344CB8AC3E}">
        <p14:creationId xmlns:p14="http://schemas.microsoft.com/office/powerpoint/2010/main" val="266562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the animation</a:t>
            </a:r>
            <a:r>
              <a:rPr lang="en-GB" baseline="0" dirty="0"/>
              <a:t> reveal: the differences already exist… you have noticed them and now want to find out what might be causing them. But you cannot divide the group up into ‘good’ and ‘bad’ students… nor are you allowed to… plus if you did it now it wouldn’t be a proper experiment would it? You could always study it next year… but the groups might be different again?</a:t>
            </a:r>
          </a:p>
          <a:p>
            <a:endParaRPr lang="en-GB" baseline="0" dirty="0"/>
          </a:p>
          <a:p>
            <a:r>
              <a:rPr lang="en-GB" baseline="0" dirty="0"/>
              <a:t>Maybe the differences are due to age, gender, experience, nationality, culture, subject experience? Maybe the activities cause the engagement… maybe the engagement causes the activities? Well… ex post facto!</a:t>
            </a:r>
          </a:p>
          <a:p>
            <a:endParaRPr lang="en-GB" baseline="0" dirty="0"/>
          </a:p>
          <a:p>
            <a:r>
              <a:rPr lang="en-GB" baseline="0" dirty="0"/>
              <a:t>A good example from Cohen, </a:t>
            </a:r>
            <a:r>
              <a:rPr lang="en-GB" baseline="0" dirty="0" err="1"/>
              <a:t>Manion</a:t>
            </a:r>
            <a:r>
              <a:rPr lang="en-GB" baseline="0" dirty="0"/>
              <a:t> and Morrison is the link between students watching TV and grades. Do poor grades demotivate and encourage students to watch TV, or does time spent watching TV detract from performance?</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6</a:t>
            </a:fld>
            <a:endParaRPr lang="en-GB" dirty="0"/>
          </a:p>
        </p:txBody>
      </p:sp>
    </p:spTree>
    <p:extLst>
      <p:ext uri="{BB962C8B-B14F-4D97-AF65-F5344CB8AC3E}">
        <p14:creationId xmlns:p14="http://schemas.microsoft.com/office/powerpoint/2010/main" val="6409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Possible interpretations of the findings are that watching a lot of TV </a:t>
            </a:r>
            <a:r>
              <a:rPr lang="en-GB" baseline="0" dirty="0"/>
              <a:t>causes performance differences; performance differences cause a student to watch a lot of TV; or something else (a lurking variable) – students who don’t do well also like watching a lot of TV but this is actually because they have no support at home for education… so it is the lack of support that actually causes both!</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7</a:t>
            </a:fld>
            <a:endParaRPr lang="en-GB" dirty="0"/>
          </a:p>
        </p:txBody>
      </p:sp>
    </p:spTree>
    <p:extLst>
      <p:ext uri="{BB962C8B-B14F-4D97-AF65-F5344CB8AC3E}">
        <p14:creationId xmlns:p14="http://schemas.microsoft.com/office/powerpoint/2010/main" val="300156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watching time is one factor, but you also collect other data to determine the extent of the TV watching effect. EG</a:t>
            </a:r>
            <a:r>
              <a:rPr lang="en-GB" baseline="0" dirty="0"/>
              <a:t> collect gender, age, support mechanisms, subject background, etc.</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8</a:t>
            </a:fld>
            <a:endParaRPr lang="en-GB" dirty="0"/>
          </a:p>
        </p:txBody>
      </p:sp>
    </p:spTree>
    <p:extLst>
      <p:ext uri="{BB962C8B-B14F-4D97-AF65-F5344CB8AC3E}">
        <p14:creationId xmlns:p14="http://schemas.microsoft.com/office/powerpoint/2010/main" val="19194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9</a:t>
            </a:fld>
            <a:endParaRPr lang="en-GB" dirty="0"/>
          </a:p>
        </p:txBody>
      </p:sp>
    </p:spTree>
    <p:extLst>
      <p:ext uri="{BB962C8B-B14F-4D97-AF65-F5344CB8AC3E}">
        <p14:creationId xmlns:p14="http://schemas.microsoft.com/office/powerpoint/2010/main" val="110604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ethical?</a:t>
            </a:r>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12</a:t>
            </a:fld>
            <a:endParaRPr lang="en-GB" dirty="0"/>
          </a:p>
        </p:txBody>
      </p:sp>
    </p:spTree>
    <p:extLst>
      <p:ext uri="{BB962C8B-B14F-4D97-AF65-F5344CB8AC3E}">
        <p14:creationId xmlns:p14="http://schemas.microsoft.com/office/powerpoint/2010/main" val="3615898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Background graded"/>
          <p:cNvPicPr>
            <a:picLocks noChangeAspect="1" noChangeArrowheads="1"/>
          </p:cNvPicPr>
          <p:nvPr/>
        </p:nvPicPr>
        <p:blipFill>
          <a:blip r:embed="rId2" cstate="print">
            <a:lum bright="6000" contrast="-6000"/>
          </a:blip>
          <a:srcRect t="-93" b="369"/>
          <a:stretch>
            <a:fillRect/>
          </a:stretch>
        </p:blipFill>
        <p:spPr bwMode="auto">
          <a:xfrm>
            <a:off x="0" y="0"/>
            <a:ext cx="9906000" cy="6858000"/>
          </a:xfrm>
          <a:prstGeom prst="rect">
            <a:avLst/>
          </a:prstGeom>
          <a:noFill/>
          <a:ln w="9525">
            <a:noFill/>
            <a:miter lim="800000"/>
            <a:headEnd/>
            <a:tailEnd/>
          </a:ln>
        </p:spPr>
      </p:pic>
      <p:pic>
        <p:nvPicPr>
          <p:cNvPr id="5" name="Picture 7" descr="Logo transparent"/>
          <p:cNvPicPr>
            <a:picLocks noChangeAspect="1" noChangeArrowheads="1"/>
          </p:cNvPicPr>
          <p:nvPr/>
        </p:nvPicPr>
        <p:blipFill>
          <a:blip r:embed="rId3" cstate="print"/>
          <a:srcRect/>
          <a:stretch>
            <a:fillRect/>
          </a:stretch>
        </p:blipFill>
        <p:spPr bwMode="auto">
          <a:xfrm>
            <a:off x="557213" y="300038"/>
            <a:ext cx="2078037" cy="641350"/>
          </a:xfrm>
          <a:prstGeom prst="rect">
            <a:avLst/>
          </a:prstGeom>
          <a:noFill/>
          <a:ln w="9525">
            <a:noFill/>
            <a:miter lim="800000"/>
            <a:headEnd/>
            <a:tailEnd/>
          </a:ln>
        </p:spPr>
      </p:pic>
      <p:pic>
        <p:nvPicPr>
          <p:cNvPr id="6" name="Picture 14" descr="Merged_dropshadow_UniGeneral"/>
          <p:cNvPicPr>
            <a:picLocks noChangeAspect="1" noChangeArrowheads="1"/>
          </p:cNvPicPr>
          <p:nvPr/>
        </p:nvPicPr>
        <p:blipFill>
          <a:blip r:embed="rId4" cstate="print"/>
          <a:srcRect/>
          <a:stretch>
            <a:fillRect/>
          </a:stretch>
        </p:blipFill>
        <p:spPr bwMode="auto">
          <a:xfrm>
            <a:off x="0" y="4335463"/>
            <a:ext cx="9906000" cy="2522537"/>
          </a:xfrm>
          <a:prstGeom prst="rect">
            <a:avLst/>
          </a:prstGeom>
          <a:noFill/>
          <a:ln w="9525">
            <a:noFill/>
            <a:miter lim="800000"/>
            <a:headEnd/>
            <a:tailEnd/>
          </a:ln>
        </p:spPr>
      </p:pic>
      <p:sp>
        <p:nvSpPr>
          <p:cNvPr id="7" name="Rectangle 11"/>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pPr algn="ctr">
              <a:defRPr/>
            </a:pPr>
            <a:endParaRPr lang="en-GB" dirty="0">
              <a:latin typeface="Arial" pitchFamily="34" charset="0"/>
              <a:cs typeface="Arial" pitchFamily="34" charset="0"/>
            </a:endParaRPr>
          </a:p>
        </p:txBody>
      </p:sp>
      <p:sp>
        <p:nvSpPr>
          <p:cNvPr id="40962" name="Rectangle 2"/>
          <p:cNvSpPr>
            <a:spLocks noGrp="1" noChangeArrowheads="1"/>
          </p:cNvSpPr>
          <p:nvPr>
            <p:ph type="ctrTitle"/>
          </p:nvPr>
        </p:nvSpPr>
        <p:spPr>
          <a:xfrm>
            <a:off x="3527425" y="1573213"/>
            <a:ext cx="6378575" cy="1057275"/>
          </a:xfrm>
          <a:noFill/>
        </p:spPr>
        <p:txBody>
          <a:bodyPr lIns="0" tIns="0" rIns="0" bIns="0" anchor="b"/>
          <a:lstStyle>
            <a:lvl1pPr algn="l">
              <a:defRPr sz="3900" b="1" smtClean="0">
                <a:solidFill>
                  <a:schemeClr val="tx2"/>
                </a:solidFill>
              </a:defRPr>
            </a:lvl1pPr>
          </a:lstStyle>
          <a:p>
            <a:r>
              <a:rPr lang="en-GB"/>
              <a:t>Click to edit Master title style</a:t>
            </a:r>
          </a:p>
        </p:txBody>
      </p:sp>
      <p:sp>
        <p:nvSpPr>
          <p:cNvPr id="40963" name="Rectangle 3"/>
          <p:cNvSpPr>
            <a:spLocks noGrp="1" noChangeArrowheads="1"/>
          </p:cNvSpPr>
          <p:nvPr>
            <p:ph type="subTitle" idx="1"/>
          </p:nvPr>
        </p:nvSpPr>
        <p:spPr>
          <a:xfrm>
            <a:off x="3527425" y="2771775"/>
            <a:ext cx="6378575" cy="973138"/>
          </a:xfrm>
        </p:spPr>
        <p:txBody>
          <a:bodyPr/>
          <a:lstStyle>
            <a:lvl1pPr>
              <a:defRPr sz="3600" smtClean="0">
                <a:solidFill>
                  <a:srgbClr val="333333"/>
                </a:solidFill>
              </a:defRPr>
            </a:lvl1pPr>
          </a:lstStyle>
          <a:p>
            <a:r>
              <a:rPr lang="en-GB"/>
              <a:t>Click to edit Master subtitle style</a:t>
            </a:r>
          </a:p>
        </p:txBody>
      </p:sp>
      <p:sp>
        <p:nvSpPr>
          <p:cNvPr id="8" name="Rectangle 4"/>
          <p:cNvSpPr>
            <a:spLocks noGrp="1" noChangeArrowheads="1"/>
          </p:cNvSpPr>
          <p:nvPr>
            <p:ph type="dt" sz="half" idx="10"/>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dirty="0"/>
          </a:p>
        </p:txBody>
      </p:sp>
      <p:sp>
        <p:nvSpPr>
          <p:cNvPr id="9" name="Rectangle 5"/>
          <p:cNvSpPr>
            <a:spLocks noGrp="1" noChangeArrowheads="1"/>
          </p:cNvSpPr>
          <p:nvPr>
            <p:ph type="ftr" sz="quarter" idx="11"/>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dirty="0"/>
          </a:p>
        </p:txBody>
      </p:sp>
      <p:sp>
        <p:nvSpPr>
          <p:cNvPr id="10" name="Rectangle 6"/>
          <p:cNvSpPr>
            <a:spLocks noGrp="1" noChangeArrowheads="1"/>
          </p:cNvSpPr>
          <p:nvPr>
            <p:ph type="sldNum" sz="quarter" idx="12"/>
          </p:nvPr>
        </p:nvSpPr>
        <p:spPr>
          <a:xfrm>
            <a:off x="7099300" y="6245225"/>
            <a:ext cx="2311400" cy="476250"/>
          </a:xfrm>
        </p:spPr>
        <p:txBody>
          <a:bodyPr/>
          <a:lstStyle>
            <a:lvl1pPr algn="r">
              <a:defRPr sz="1400">
                <a:latin typeface="Arial" charset="0"/>
                <a:cs typeface="Arial" charset="0"/>
              </a:defRPr>
            </a:lvl1pPr>
          </a:lstStyle>
          <a:p>
            <a:pPr>
              <a:defRPr/>
            </a:pPr>
            <a:fld id="{3D17B7F2-02B9-439A-82D1-5E290F07E5A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C8433A-73F4-49C0-9B92-E297268E467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60FC2D-ADE7-4402-94F9-AF7AE45FF11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6686AB7-D422-4605-9A3E-6A9F8288F9C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54F392-01B5-47BA-8E70-7757F38CBFF4}"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C39530B-554C-4307-83CF-D6C82AC4C76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35CFAD-85CA-4D12-B62D-9374677B91AE}"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276A622-5BC7-4140-8A1D-5E6EAD9255C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D4B4ACF8-AAFB-45B6-82E6-78927EF68D2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C4935226-94BA-4338-A33A-F600CE68A48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A860DF5-0A68-46B0-9E90-65F60D2C0C8F}"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7F32CB-7F6A-460E-8BDD-473129AA0B3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47925" y="0"/>
            <a:ext cx="7458075" cy="609600"/>
          </a:xfrm>
          <a:prstGeom prst="rect">
            <a:avLst/>
          </a:prstGeom>
          <a:solidFill>
            <a:schemeClr val="tx2"/>
          </a:solidFill>
          <a:ln w="9525">
            <a:noFill/>
            <a:miter lim="800000"/>
            <a:headEnd/>
            <a:tailEnd/>
          </a:ln>
        </p:spPr>
        <p:txBody>
          <a:bodyPr vert="horz" wrap="square" lIns="72000" tIns="36000" rIns="91440" bIns="3600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17513" y="990600"/>
            <a:ext cx="9348787" cy="545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0B9A5BFA-058F-46F3-AFC3-F6B19D424E9C}" type="slidenum">
              <a:rPr lang="en-GB"/>
              <a:pPr>
                <a:defRPr/>
              </a:pPr>
              <a:t>‹#›</a:t>
            </a:fld>
            <a:endParaRPr lang="en-GB" dirty="0"/>
          </a:p>
        </p:txBody>
      </p:sp>
      <p:pic>
        <p:nvPicPr>
          <p:cNvPr id="1029" name="Picture 7" descr="Logo transparent"/>
          <p:cNvPicPr>
            <a:picLocks noChangeAspect="1" noChangeArrowheads="1"/>
          </p:cNvPicPr>
          <p:nvPr/>
        </p:nvPicPr>
        <p:blipFill>
          <a:blip r:embed="rId14" cstate="print"/>
          <a:srcRect/>
          <a:stretch>
            <a:fillRect/>
          </a:stretch>
        </p:blipFill>
        <p:spPr bwMode="auto">
          <a:xfrm>
            <a:off x="417513" y="100013"/>
            <a:ext cx="1876425" cy="579437"/>
          </a:xfrm>
          <a:prstGeom prst="rect">
            <a:avLst/>
          </a:prstGeom>
          <a:noFill/>
          <a:ln w="9525">
            <a:noFill/>
            <a:miter lim="800000"/>
            <a:headEnd/>
            <a:tailEnd/>
          </a:ln>
        </p:spPr>
      </p:pic>
      <p:sp>
        <p:nvSpPr>
          <p:cNvPr id="1032" name="Rectangle 8"/>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pPr algn="ctr">
              <a:defRPr/>
            </a:pPr>
            <a:endParaRPr lang="en-GB"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ftr="0" dt="0"/>
  <p:txStyles>
    <p:titleStyle>
      <a:lvl1pPr algn="r" rtl="0" eaLnBrk="0" fontAlgn="base" hangingPunct="0">
        <a:lnSpc>
          <a:spcPct val="90000"/>
        </a:lnSpc>
        <a:spcBef>
          <a:spcPct val="0"/>
        </a:spcBef>
        <a:spcAft>
          <a:spcPct val="0"/>
        </a:spcAft>
        <a:defRPr sz="3000">
          <a:solidFill>
            <a:schemeClr val="bg1"/>
          </a:solidFill>
          <a:latin typeface="+mj-lt"/>
          <a:ea typeface="+mj-ea"/>
          <a:cs typeface="+mj-cs"/>
        </a:defRPr>
      </a:lvl1pPr>
      <a:lvl2pPr algn="r" rtl="0" eaLnBrk="0" fontAlgn="base" hangingPunct="0">
        <a:lnSpc>
          <a:spcPct val="90000"/>
        </a:lnSpc>
        <a:spcBef>
          <a:spcPct val="0"/>
        </a:spcBef>
        <a:spcAft>
          <a:spcPct val="0"/>
        </a:spcAft>
        <a:defRPr sz="3000">
          <a:solidFill>
            <a:schemeClr val="bg1"/>
          </a:solidFill>
          <a:latin typeface="Arial"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defRPr sz="2800" b="1">
          <a:solidFill>
            <a:schemeClr val="tx2"/>
          </a:solidFill>
          <a:latin typeface="+mn-lt"/>
          <a:ea typeface="+mn-ea"/>
          <a:cs typeface="+mn-cs"/>
        </a:defRPr>
      </a:lvl1pPr>
      <a:lvl2pPr marL="1588" indent="455613" algn="l" rtl="0" eaLnBrk="0" fontAlgn="base" hangingPunct="0">
        <a:spcBef>
          <a:spcPct val="30000"/>
        </a:spcBef>
        <a:spcAft>
          <a:spcPct val="0"/>
        </a:spcAft>
        <a:defRPr sz="2600">
          <a:solidFill>
            <a:schemeClr val="tx1"/>
          </a:solidFill>
          <a:latin typeface="+mn-lt"/>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628769" y="2025333"/>
            <a:ext cx="7988300" cy="1057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900" b="1" smtClean="0">
                <a:solidFill>
                  <a:schemeClr val="tx2"/>
                </a:solidFill>
                <a:latin typeface="+mj-lt"/>
                <a:ea typeface="+mj-ea"/>
                <a:cs typeface="+mj-cs"/>
              </a:defRPr>
            </a:lvl1pPr>
            <a:lvl2pPr algn="r" rtl="0" eaLnBrk="0" fontAlgn="base" hangingPunct="0">
              <a:lnSpc>
                <a:spcPct val="90000"/>
              </a:lnSpc>
              <a:spcBef>
                <a:spcPct val="0"/>
              </a:spcBef>
              <a:spcAft>
                <a:spcPct val="0"/>
              </a:spcAft>
              <a:defRPr sz="3000">
                <a:solidFill>
                  <a:schemeClr val="bg1"/>
                </a:solidFill>
                <a:latin typeface="Arial"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2800" i="1" kern="0" dirty="0"/>
              <a:t>LEADS CPD Series: Scholarship of Teaching and Learning</a:t>
            </a:r>
          </a:p>
          <a:p>
            <a:pPr algn="r"/>
            <a:endParaRPr lang="en-GB" sz="2800" i="1" kern="0" dirty="0"/>
          </a:p>
          <a:p>
            <a:pPr algn="r"/>
            <a:r>
              <a:rPr lang="en-GB" sz="2800" i="1" kern="0" dirty="0"/>
              <a:t>Comparative Approaches to Enquiry</a:t>
            </a:r>
            <a:br>
              <a:rPr lang="en-US" sz="2800" i="1" kern="0" dirty="0"/>
            </a:br>
            <a:r>
              <a:rPr lang="en-US" sz="2800" kern="0" dirty="0"/>
              <a:t>  </a:t>
            </a:r>
            <a:endParaRPr lang="en-GB" sz="4000" kern="0" dirty="0"/>
          </a:p>
        </p:txBody>
      </p:sp>
      <p:sp>
        <p:nvSpPr>
          <p:cNvPr id="4" name="Rectangle 7"/>
          <p:cNvSpPr txBox="1">
            <a:spLocks noChangeArrowheads="1"/>
          </p:cNvSpPr>
          <p:nvPr/>
        </p:nvSpPr>
        <p:spPr bwMode="auto">
          <a:xfrm>
            <a:off x="461826" y="3361020"/>
            <a:ext cx="9312369" cy="5565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30000"/>
              </a:spcBef>
              <a:spcAft>
                <a:spcPct val="0"/>
              </a:spcAft>
              <a:defRPr sz="3600" b="1" smtClean="0">
                <a:solidFill>
                  <a:srgbClr val="333333"/>
                </a:solidFill>
                <a:latin typeface="+mn-lt"/>
                <a:ea typeface="+mn-ea"/>
                <a:cs typeface="+mn-cs"/>
              </a:defRPr>
            </a:lvl1pPr>
            <a:lvl2pPr marL="1588" indent="455613" algn="l" rtl="0" eaLnBrk="0" fontAlgn="base" hangingPunct="0">
              <a:spcBef>
                <a:spcPct val="30000"/>
              </a:spcBef>
              <a:spcAft>
                <a:spcPct val="0"/>
              </a:spcAft>
              <a:defRPr sz="2600">
                <a:solidFill>
                  <a:schemeClr val="tx1"/>
                </a:solidFill>
                <a:latin typeface="+mn-lt"/>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GB" sz="2400" kern="0" dirty="0">
                <a:solidFill>
                  <a:schemeClr val="tx1"/>
                </a:solidFill>
              </a:rPr>
              <a:t>Dr Michael McEwan</a:t>
            </a:r>
          </a:p>
          <a:p>
            <a:r>
              <a:rPr lang="en-GB" sz="2400" kern="0" dirty="0">
                <a:solidFill>
                  <a:schemeClr val="tx1"/>
                </a:solidFill>
              </a:rPr>
              <a:t>Head of Subject ADD, Programme Coordinator</a:t>
            </a:r>
          </a:p>
        </p:txBody>
      </p:sp>
      <p:sp>
        <p:nvSpPr>
          <p:cNvPr id="2" name="Rectangle 1"/>
          <p:cNvSpPr/>
          <p:nvPr/>
        </p:nvSpPr>
        <p:spPr>
          <a:xfrm>
            <a:off x="4835820" y="3275112"/>
            <a:ext cx="234360" cy="307777"/>
          </a:xfrm>
          <a:prstGeom prst="rect">
            <a:avLst/>
          </a:prstGeom>
        </p:spPr>
        <p:txBody>
          <a:bodyPr wrap="none">
            <a:spAutoFit/>
          </a:bodyPr>
          <a:lstStyle/>
          <a:p>
            <a:r>
              <a:rPr lang="en-GB"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and </a:t>
            </a:r>
            <a:r>
              <a:rPr lang="en-GB" i="1" dirty="0"/>
              <a:t>disadvantages</a:t>
            </a:r>
          </a:p>
        </p:txBody>
      </p:sp>
      <p:sp>
        <p:nvSpPr>
          <p:cNvPr id="3" name="Content Placeholder 2"/>
          <p:cNvSpPr>
            <a:spLocks noGrp="1"/>
          </p:cNvSpPr>
          <p:nvPr>
            <p:ph idx="1"/>
          </p:nvPr>
        </p:nvSpPr>
        <p:spPr/>
        <p:txBody>
          <a:bodyPr/>
          <a:lstStyle/>
          <a:p>
            <a:pPr marL="0" indent="0"/>
            <a:r>
              <a:rPr lang="en-GB" sz="2400" dirty="0"/>
              <a:t>Pragmatic where an experimental design might not be possible</a:t>
            </a:r>
          </a:p>
          <a:p>
            <a:pPr marL="0" indent="0" algn="r"/>
            <a:endParaRPr lang="en-GB" sz="2400" b="0" i="1" dirty="0"/>
          </a:p>
          <a:p>
            <a:pPr marL="0" indent="0" algn="r"/>
            <a:r>
              <a:rPr lang="en-GB" sz="2400" b="0" i="1" dirty="0"/>
              <a:t>Lack of control</a:t>
            </a:r>
          </a:p>
          <a:p>
            <a:pPr marL="0" indent="0"/>
            <a:endParaRPr lang="en-GB" sz="2400" b="0" dirty="0"/>
          </a:p>
          <a:p>
            <a:pPr marL="0" indent="0"/>
            <a:r>
              <a:rPr lang="en-GB" sz="2400" dirty="0"/>
              <a:t>Valuable as an exploratory tool</a:t>
            </a:r>
          </a:p>
          <a:p>
            <a:pPr marL="0" indent="0" algn="r"/>
            <a:endParaRPr lang="en-GB" sz="2400" b="0" i="1" dirty="0"/>
          </a:p>
          <a:p>
            <a:pPr marL="0" indent="0" algn="r"/>
            <a:r>
              <a:rPr lang="en-GB" sz="2400" b="0" i="1" dirty="0"/>
              <a:t>Exact nature of causation cannot be determined</a:t>
            </a:r>
          </a:p>
          <a:p>
            <a:pPr marL="0" indent="0"/>
            <a:endParaRPr lang="en-GB" sz="2400" b="0" dirty="0"/>
          </a:p>
          <a:p>
            <a:pPr marL="0" indent="0"/>
            <a:r>
              <a:rPr lang="en-GB" sz="2400" dirty="0"/>
              <a:t>Can provide a source of future hypotheses</a:t>
            </a:r>
          </a:p>
          <a:p>
            <a:pPr marL="0" indent="0" algn="r"/>
            <a:endParaRPr lang="en-GB" sz="2400" b="0" i="1" dirty="0"/>
          </a:p>
          <a:p>
            <a:pPr marL="0" indent="0" algn="r"/>
            <a:r>
              <a:rPr lang="en-GB" sz="2400" b="0" i="1" dirty="0"/>
              <a:t>The *real* causative factor may not have been included</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9</a:t>
            </a:fld>
            <a:endParaRPr lang="en-GB" dirty="0"/>
          </a:p>
        </p:txBody>
      </p:sp>
      <p:sp>
        <p:nvSpPr>
          <p:cNvPr id="5" name="Oval 4"/>
          <p:cNvSpPr/>
          <p:nvPr/>
        </p:nvSpPr>
        <p:spPr>
          <a:xfrm>
            <a:off x="1308101" y="1399381"/>
            <a:ext cx="6184900" cy="146050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defRPr/>
            </a:pPr>
            <a:r>
              <a:rPr lang="en-US" sz="2000" dirty="0">
                <a:latin typeface="+mj-lt"/>
                <a:cs typeface="Times New Roman" panose="02020603050405020304" pitchFamily="18" charset="0"/>
              </a:rPr>
              <a:t>Further Reading: </a:t>
            </a:r>
            <a:r>
              <a:rPr lang="en-GB" sz="2000" dirty="0">
                <a:latin typeface="+mj-lt"/>
                <a:cs typeface="Times New Roman" panose="02020603050405020304" pitchFamily="18" charset="0"/>
              </a:rPr>
              <a:t>Cohen, </a:t>
            </a:r>
            <a:r>
              <a:rPr lang="en-GB" sz="2000" dirty="0" err="1">
                <a:latin typeface="+mj-lt"/>
                <a:cs typeface="Times New Roman" panose="02020603050405020304" pitchFamily="18" charset="0"/>
              </a:rPr>
              <a:t>Manion</a:t>
            </a:r>
            <a:r>
              <a:rPr lang="en-GB" sz="2000" dirty="0">
                <a:latin typeface="+mj-lt"/>
                <a:cs typeface="Times New Roman" panose="02020603050405020304" pitchFamily="18" charset="0"/>
              </a:rPr>
              <a:t> &amp; Morrison (2002). </a:t>
            </a:r>
            <a:r>
              <a:rPr lang="en-GB" sz="2000" i="1" dirty="0">
                <a:latin typeface="+mj-lt"/>
                <a:cs typeface="Times New Roman" panose="02020603050405020304" pitchFamily="18" charset="0"/>
              </a:rPr>
              <a:t>Research methods in education</a:t>
            </a:r>
            <a:r>
              <a:rPr lang="en-GB" sz="2000" dirty="0">
                <a:latin typeface="+mj-lt"/>
                <a:cs typeface="Times New Roman" panose="02020603050405020304" pitchFamily="18" charset="0"/>
              </a:rPr>
              <a:t>. Routledge. Chapter 12</a:t>
            </a:r>
            <a:r>
              <a:rPr lang="en-GB" sz="2000" dirty="0">
                <a:latin typeface="Times New Roman" panose="02020603050405020304" pitchFamily="18" charset="0"/>
                <a:cs typeface="Times New Roman" panose="02020603050405020304" pitchFamily="18" charset="0"/>
              </a:rPr>
              <a:t>.</a:t>
            </a:r>
            <a:endParaRPr kumimoji="0" lang="en-GB"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76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Experiments</a:t>
            </a:r>
          </a:p>
        </p:txBody>
      </p:sp>
      <p:sp>
        <p:nvSpPr>
          <p:cNvPr id="3" name="Content Placeholder 2"/>
          <p:cNvSpPr>
            <a:spLocks noGrp="1"/>
          </p:cNvSpPr>
          <p:nvPr>
            <p:ph idx="1"/>
          </p:nvPr>
        </p:nvSpPr>
        <p:spPr/>
        <p:txBody>
          <a:bodyPr/>
          <a:lstStyle/>
          <a:p>
            <a:pPr marL="0" indent="0"/>
            <a:r>
              <a:rPr lang="en-GB" b="0" dirty="0"/>
              <a:t>If ex post facto research is experimentation in reverse, then what is experimentation?</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10</a:t>
            </a:fld>
            <a:endParaRPr lang="en-GB" dirty="0"/>
          </a:p>
        </p:txBody>
      </p:sp>
      <p:sp>
        <p:nvSpPr>
          <p:cNvPr id="5" name="Oval 4"/>
          <p:cNvSpPr/>
          <p:nvPr/>
        </p:nvSpPr>
        <p:spPr>
          <a:xfrm>
            <a:off x="2906712" y="2540000"/>
            <a:ext cx="4370387" cy="143997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What defines experimentation?</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28964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Experiments</a:t>
            </a:r>
          </a:p>
        </p:txBody>
      </p:sp>
      <p:sp>
        <p:nvSpPr>
          <p:cNvPr id="3" name="Content Placeholder 2"/>
          <p:cNvSpPr>
            <a:spLocks noGrp="1"/>
          </p:cNvSpPr>
          <p:nvPr>
            <p:ph idx="1"/>
          </p:nvPr>
        </p:nvSpPr>
        <p:spPr/>
        <p:txBody>
          <a:bodyPr/>
          <a:lstStyle/>
          <a:p>
            <a:pPr marL="0" indent="0"/>
            <a:r>
              <a:rPr lang="en-GB" b="0" dirty="0"/>
              <a:t>If ex post facto research is experimentation in reverse, then what is experimentation?</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11</a:t>
            </a:fld>
            <a:endParaRPr lang="en-GB" dirty="0"/>
          </a:p>
        </p:txBody>
      </p:sp>
      <p:sp>
        <p:nvSpPr>
          <p:cNvPr id="6" name="Oval 5"/>
          <p:cNvSpPr/>
          <p:nvPr/>
        </p:nvSpPr>
        <p:spPr>
          <a:xfrm>
            <a:off x="5812971" y="2090058"/>
            <a:ext cx="3297692" cy="150007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Retains control of key variables</a:t>
            </a:r>
            <a:endParaRPr kumimoji="0" lang="en-GB" sz="2400" b="0" i="0" u="none" strike="noStrike" kern="0" cap="none" spc="0" normalizeH="0" baseline="0" noProof="0" dirty="0">
              <a:ln>
                <a:noFill/>
              </a:ln>
              <a:effectLst/>
              <a:uLnTx/>
              <a:uFillTx/>
              <a:latin typeface="Calibri"/>
              <a:cs typeface="+mn-cs"/>
            </a:endParaRPr>
          </a:p>
        </p:txBody>
      </p:sp>
      <p:sp>
        <p:nvSpPr>
          <p:cNvPr id="7" name="Oval 6"/>
          <p:cNvSpPr/>
          <p:nvPr/>
        </p:nvSpPr>
        <p:spPr>
          <a:xfrm>
            <a:off x="787060" y="2154533"/>
            <a:ext cx="3321730" cy="1383673"/>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Seeks to reject a null hypothesis</a:t>
            </a:r>
            <a:endParaRPr kumimoji="0" lang="en-GB" sz="2400" b="0" i="0" u="none" strike="noStrike" kern="0" cap="none" spc="0" normalizeH="0" baseline="0" noProof="0" dirty="0">
              <a:ln>
                <a:noFill/>
              </a:ln>
              <a:effectLst/>
              <a:uLnTx/>
              <a:uFillTx/>
              <a:latin typeface="Calibri"/>
              <a:cs typeface="+mn-cs"/>
            </a:endParaRPr>
          </a:p>
        </p:txBody>
      </p:sp>
      <p:sp>
        <p:nvSpPr>
          <p:cNvPr id="8" name="Oval 7"/>
          <p:cNvSpPr/>
          <p:nvPr/>
        </p:nvSpPr>
        <p:spPr>
          <a:xfrm>
            <a:off x="1048657" y="3743094"/>
            <a:ext cx="4764314" cy="143997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Aims to discover the effect of certain variables</a:t>
            </a:r>
            <a:endParaRPr kumimoji="0" lang="en-GB" sz="2400" b="0" i="0" u="none" strike="noStrike" kern="0" cap="none" spc="0" normalizeH="0" baseline="0" noProof="0" dirty="0">
              <a:ln>
                <a:noFill/>
              </a:ln>
              <a:effectLst/>
              <a:uLnTx/>
              <a:uFillTx/>
              <a:latin typeface="Calibri"/>
              <a:cs typeface="+mn-cs"/>
            </a:endParaRPr>
          </a:p>
        </p:txBody>
      </p:sp>
      <p:sp>
        <p:nvSpPr>
          <p:cNvPr id="9" name="Oval 8"/>
          <p:cNvSpPr/>
          <p:nvPr/>
        </p:nvSpPr>
        <p:spPr>
          <a:xfrm>
            <a:off x="6176962" y="3857336"/>
            <a:ext cx="3158444" cy="115956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Involves </a:t>
            </a:r>
            <a:r>
              <a:rPr lang="en-US" sz="2400" i="1" dirty="0" err="1">
                <a:latin typeface="Calibri"/>
                <a:cs typeface="Calibri"/>
              </a:rPr>
              <a:t>randomisation</a:t>
            </a:r>
            <a:endParaRPr kumimoji="0" lang="en-GB" sz="2400" b="0" i="1" u="none" strike="noStrike" kern="0" cap="none" spc="0" normalizeH="0" baseline="0" noProof="0" dirty="0">
              <a:ln>
                <a:noFill/>
              </a:ln>
              <a:effectLst/>
              <a:uLnTx/>
              <a:uFillTx/>
              <a:latin typeface="Calibri"/>
              <a:cs typeface="+mn-cs"/>
            </a:endParaRPr>
          </a:p>
        </p:txBody>
      </p:sp>
      <p:sp>
        <p:nvSpPr>
          <p:cNvPr id="10" name="Oval 9"/>
          <p:cNvSpPr/>
          <p:nvPr/>
        </p:nvSpPr>
        <p:spPr>
          <a:xfrm>
            <a:off x="3009331" y="5336027"/>
            <a:ext cx="5318240" cy="1349298"/>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The </a:t>
            </a:r>
            <a:r>
              <a:rPr lang="en-US" sz="2400" i="1" dirty="0">
                <a:latin typeface="Calibri"/>
                <a:cs typeface="Calibri"/>
              </a:rPr>
              <a:t>treatment</a:t>
            </a:r>
            <a:r>
              <a:rPr lang="en-US" sz="2400" dirty="0">
                <a:latin typeface="Calibri"/>
                <a:cs typeface="Calibri"/>
              </a:rPr>
              <a:t> is the only distinction between groups</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3520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experimental design even possible?</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12</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2064557"/>
            <a:ext cx="4801281" cy="2261154"/>
          </a:xfrm>
          <a:prstGeom prst="rect">
            <a:avLst/>
          </a:prstGeom>
        </p:spPr>
      </p:pic>
    </p:spTree>
    <p:extLst>
      <p:ext uri="{BB962C8B-B14F-4D97-AF65-F5344CB8AC3E}">
        <p14:creationId xmlns:p14="http://schemas.microsoft.com/office/powerpoint/2010/main" val="148457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Quasi-experimentation</a:t>
            </a:r>
          </a:p>
        </p:txBody>
      </p:sp>
      <p:sp>
        <p:nvSpPr>
          <p:cNvPr id="3" name="Content Placeholder 2"/>
          <p:cNvSpPr>
            <a:spLocks noGrp="1"/>
          </p:cNvSpPr>
          <p:nvPr>
            <p:ph idx="1"/>
          </p:nvPr>
        </p:nvSpPr>
        <p:spPr/>
        <p:txBody>
          <a:bodyPr/>
          <a:lstStyle/>
          <a:p>
            <a:pPr marL="0" indent="0" algn="just"/>
            <a:r>
              <a:rPr lang="en-GB" sz="2400" dirty="0"/>
              <a:t>Controlled Experiment: </a:t>
            </a:r>
            <a:r>
              <a:rPr lang="en-GB" sz="2400" b="0" dirty="0"/>
              <a:t>in a lab, highly controlled, two or more groups, very repeatable. </a:t>
            </a:r>
          </a:p>
          <a:p>
            <a:pPr marL="0" indent="0" algn="r"/>
            <a:r>
              <a:rPr lang="en-GB" sz="2400" b="0" i="1" dirty="0"/>
              <a:t>Very unlikely in your SoTL projects!</a:t>
            </a:r>
          </a:p>
          <a:p>
            <a:pPr marL="0" indent="0" algn="just"/>
            <a:endParaRPr lang="en-GB" sz="2400" b="0" dirty="0"/>
          </a:p>
          <a:p>
            <a:pPr marL="0" indent="0" algn="just"/>
            <a:r>
              <a:rPr lang="en-GB" sz="2400" dirty="0"/>
              <a:t>Quasi-experiment:</a:t>
            </a:r>
            <a:r>
              <a:rPr lang="en-GB" sz="2400" b="0" dirty="0"/>
              <a:t> in a natural (e.g. field experiment) setting, but variables are controlled and manipulated. </a:t>
            </a:r>
          </a:p>
          <a:p>
            <a:pPr marL="0" indent="0" algn="r"/>
            <a:r>
              <a:rPr lang="en-GB" sz="2400" b="0" i="1" dirty="0"/>
              <a:t>Hmmm… not very likely, but plausible in your SoTL projects.</a:t>
            </a:r>
          </a:p>
          <a:p>
            <a:pPr marL="0" indent="0" algn="just"/>
            <a:endParaRPr lang="en-GB" sz="2400" b="0" dirty="0"/>
          </a:p>
          <a:p>
            <a:pPr marL="0" indent="0" algn="just"/>
            <a:r>
              <a:rPr lang="en-GB" sz="2400" dirty="0"/>
              <a:t>Natural experiment: </a:t>
            </a:r>
            <a:r>
              <a:rPr lang="en-GB" sz="2400" b="0" dirty="0"/>
              <a:t> not possible to control or isolate variables. </a:t>
            </a:r>
          </a:p>
          <a:p>
            <a:pPr marL="0" indent="0" algn="r"/>
            <a:r>
              <a:rPr lang="en-GB" sz="2400" b="0" i="1" dirty="0"/>
              <a:t>Most likely of the three…</a:t>
            </a:r>
            <a:endParaRPr lang="en-GB" sz="2400" i="1"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13</a:t>
            </a:fld>
            <a:endParaRPr lang="en-GB" dirty="0"/>
          </a:p>
        </p:txBody>
      </p:sp>
      <p:sp>
        <p:nvSpPr>
          <p:cNvPr id="5" name="Oval 4">
            <a:extLst>
              <a:ext uri="{FF2B5EF4-FFF2-40B4-BE49-F238E27FC236}">
                <a16:creationId xmlns:a16="http://schemas.microsoft.com/office/drawing/2014/main" id="{C559F8C2-5D59-4927-8405-217094CE7402}"/>
              </a:ext>
            </a:extLst>
          </p:cNvPr>
          <p:cNvSpPr/>
          <p:nvPr/>
        </p:nvSpPr>
        <p:spPr>
          <a:xfrm>
            <a:off x="668364" y="5049328"/>
            <a:ext cx="5009016" cy="163614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latin typeface="Calibri"/>
                <a:cs typeface="Calibri"/>
              </a:rPr>
              <a:t>There are always limitations in any research design, even ‘gold standard’ designs</a:t>
            </a:r>
            <a:endParaRPr kumimoji="0" lang="en-GB" sz="20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38248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Experimental designs</a:t>
            </a:r>
          </a:p>
        </p:txBody>
      </p:sp>
      <p:sp>
        <p:nvSpPr>
          <p:cNvPr id="3" name="Content Placeholder 2"/>
          <p:cNvSpPr>
            <a:spLocks noGrp="1"/>
          </p:cNvSpPr>
          <p:nvPr>
            <p:ph idx="1"/>
          </p:nvPr>
        </p:nvSpPr>
        <p:spPr/>
        <p:txBody>
          <a:bodyPr/>
          <a:lstStyle/>
          <a:p>
            <a:pPr marL="514350" indent="-514350">
              <a:buFont typeface="+mj-lt"/>
              <a:buAutoNum type="arabicPeriod"/>
            </a:pPr>
            <a:r>
              <a:rPr lang="en-GB" sz="2400" b="0" dirty="0"/>
              <a:t>Pre-test-post-test, with control and treatment groups:</a:t>
            </a:r>
          </a:p>
          <a:p>
            <a:pPr marL="0" indent="0"/>
            <a:r>
              <a:rPr lang="en-GB" sz="2400" b="0" dirty="0"/>
              <a:t>	</a:t>
            </a:r>
            <a:r>
              <a:rPr lang="en-GB" sz="2000" b="0" dirty="0"/>
              <a:t>Contains elements of randomisation between the groups and isolates 	the variables. Causation can be implied. </a:t>
            </a:r>
          </a:p>
          <a:p>
            <a:pPr marL="514350" indent="-514350">
              <a:buFont typeface="+mj-lt"/>
              <a:buAutoNum type="arabicPeriod"/>
            </a:pPr>
            <a:endParaRPr lang="en-GB" sz="1100" b="0" dirty="0"/>
          </a:p>
          <a:p>
            <a:pPr marL="514350" indent="-514350">
              <a:buFont typeface="+mj-lt"/>
              <a:buAutoNum type="arabicPeriod" startAt="2"/>
            </a:pPr>
            <a:r>
              <a:rPr lang="en-GB" sz="2400" b="0" dirty="0"/>
              <a:t>Matched pairs: </a:t>
            </a:r>
          </a:p>
          <a:p>
            <a:pPr marL="0" indent="0"/>
            <a:r>
              <a:rPr lang="en-GB" sz="2400" b="0" dirty="0"/>
              <a:t>	</a:t>
            </a:r>
            <a:r>
              <a:rPr lang="en-GB" sz="2000" b="0" dirty="0"/>
              <a:t>Each member of the control group is matched to a member in the 	treatment group by matching the main independent variables. 	Randomisation at pair level, not group.</a:t>
            </a:r>
          </a:p>
          <a:p>
            <a:pPr marL="0" indent="0"/>
            <a:endParaRPr lang="en-GB" sz="2400" b="0" dirty="0"/>
          </a:p>
          <a:p>
            <a:pPr marL="0" indent="0"/>
            <a:endParaRPr lang="en-GB" sz="2400" b="0" dirty="0"/>
          </a:p>
          <a:p>
            <a:pPr marL="457200" indent="-457200">
              <a:buFont typeface="+mj-lt"/>
              <a:buAutoNum type="arabicPeriod"/>
            </a:pPr>
            <a:endParaRPr lang="en-GB" sz="2400" b="0"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14</a:t>
            </a:fld>
            <a:endParaRPr lang="en-GB" dirty="0"/>
          </a:p>
        </p:txBody>
      </p:sp>
      <p:sp>
        <p:nvSpPr>
          <p:cNvPr id="5" name="Oval 4"/>
          <p:cNvSpPr/>
          <p:nvPr/>
        </p:nvSpPr>
        <p:spPr>
          <a:xfrm>
            <a:off x="3204255" y="3935185"/>
            <a:ext cx="6562045" cy="2779145"/>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latin typeface="Calibri"/>
                <a:cs typeface="Calibri"/>
              </a:rPr>
              <a:t>Participant factors: </a:t>
            </a:r>
            <a:r>
              <a:rPr lang="en-US" sz="2000" dirty="0">
                <a:latin typeface="Calibri"/>
                <a:cs typeface="Calibri"/>
              </a:rPr>
              <a:t>control and treatment groups may differ anyway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Calibri"/>
                <a:cs typeface="+mn-cs"/>
              </a:rPr>
              <a:t>Intervention</a:t>
            </a:r>
            <a:r>
              <a:rPr kumimoji="0" lang="en-US" sz="2000" b="1" i="0" u="none" strike="noStrike" kern="0" cap="none" spc="0" normalizeH="0" noProof="0" dirty="0">
                <a:ln>
                  <a:noFill/>
                </a:ln>
                <a:effectLst/>
                <a:uLnTx/>
                <a:uFillTx/>
                <a:latin typeface="Calibri"/>
                <a:cs typeface="+mn-cs"/>
              </a:rPr>
              <a:t> factors: </a:t>
            </a:r>
            <a:r>
              <a:rPr kumimoji="0" lang="en-US" sz="2000" b="0" i="0" u="none" strike="noStrike" kern="0" cap="none" spc="0" normalizeH="0" noProof="0" dirty="0">
                <a:ln>
                  <a:noFill/>
                </a:ln>
                <a:effectLst/>
                <a:uLnTx/>
                <a:uFillTx/>
                <a:latin typeface="Calibri"/>
                <a:cs typeface="+mn-cs"/>
              </a:rPr>
              <a:t>the intervention may not be the same for each participant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baseline="0" dirty="0">
                <a:latin typeface="Calibri"/>
                <a:cs typeface="+mn-cs"/>
              </a:rPr>
              <a:t>Situational</a:t>
            </a:r>
            <a:r>
              <a:rPr lang="en-US" sz="2000" b="1" kern="0" dirty="0">
                <a:latin typeface="Calibri"/>
                <a:cs typeface="+mn-cs"/>
              </a:rPr>
              <a:t> factors: </a:t>
            </a:r>
            <a:r>
              <a:rPr lang="en-US" sz="2000" kern="0" dirty="0">
                <a:latin typeface="Calibri"/>
                <a:cs typeface="+mn-cs"/>
              </a:rPr>
              <a:t>the conditions may differ for each participant</a:t>
            </a:r>
            <a:endParaRPr kumimoji="0" lang="en-GB" sz="20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3789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Experimental designs</a:t>
            </a:r>
          </a:p>
        </p:txBody>
      </p:sp>
      <p:sp>
        <p:nvSpPr>
          <p:cNvPr id="3" name="Content Placeholder 2"/>
          <p:cNvSpPr>
            <a:spLocks noGrp="1"/>
          </p:cNvSpPr>
          <p:nvPr>
            <p:ph idx="1"/>
          </p:nvPr>
        </p:nvSpPr>
        <p:spPr/>
        <p:txBody>
          <a:bodyPr/>
          <a:lstStyle/>
          <a:p>
            <a:pPr marL="514350" indent="-514350">
              <a:buFont typeface="+mj-lt"/>
              <a:buAutoNum type="arabicPeriod"/>
            </a:pPr>
            <a:r>
              <a:rPr lang="en-GB" sz="2400" b="0" dirty="0"/>
              <a:t>Factorial design:</a:t>
            </a:r>
          </a:p>
          <a:p>
            <a:pPr marL="0" indent="0"/>
            <a:r>
              <a:rPr lang="en-GB" sz="2400" b="0" dirty="0"/>
              <a:t>	</a:t>
            </a:r>
            <a:r>
              <a:rPr lang="en-GB" sz="2000" b="0" dirty="0"/>
              <a:t>Multiple independent variables with multiple levels of presence (e.g. absent 	or present). E.g. age (mature or not) and motivation (high, medium or low) 	on ‘engagement’.</a:t>
            </a:r>
          </a:p>
          <a:p>
            <a:pPr marL="514350" indent="-514350">
              <a:buFont typeface="+mj-lt"/>
              <a:buAutoNum type="arabicPeriod"/>
            </a:pPr>
            <a:endParaRPr lang="en-GB" sz="1100" b="0" dirty="0"/>
          </a:p>
          <a:p>
            <a:pPr marL="514350" indent="-514350">
              <a:buFont typeface="+mj-lt"/>
              <a:buAutoNum type="arabicPeriod" startAt="2"/>
            </a:pPr>
            <a:r>
              <a:rPr lang="en-GB" sz="2400" b="0" dirty="0"/>
              <a:t>Parametric: </a:t>
            </a:r>
          </a:p>
          <a:p>
            <a:pPr marL="0" indent="0"/>
            <a:r>
              <a:rPr lang="en-GB" sz="2400" b="0" dirty="0"/>
              <a:t>	</a:t>
            </a:r>
            <a:r>
              <a:rPr lang="en-GB" sz="2000" b="0" dirty="0"/>
              <a:t>Members are assigned to experimental groups based on fixed parameters 	(e.g. all mature students are grouped, all highly motivated students are 	</a:t>
            </a:r>
          </a:p>
          <a:p>
            <a:pPr marL="0" indent="0"/>
            <a:r>
              <a:rPr lang="en-GB" sz="2000" b="0" dirty="0"/>
              <a:t>	grouped) and they receive the experimental treatment in those groups.</a:t>
            </a:r>
          </a:p>
          <a:p>
            <a:pPr marL="0" indent="0"/>
            <a:endParaRPr lang="en-GB" sz="2400" b="0" dirty="0"/>
          </a:p>
          <a:p>
            <a:pPr marL="0" indent="0"/>
            <a:endParaRPr lang="en-GB" sz="2400" b="0" dirty="0"/>
          </a:p>
          <a:p>
            <a:pPr marL="457200" indent="-457200">
              <a:buFont typeface="+mj-lt"/>
              <a:buAutoNum type="arabicPeriod"/>
            </a:pPr>
            <a:endParaRPr lang="en-GB" sz="2400" b="0"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15</a:t>
            </a:fld>
            <a:endParaRPr lang="en-GB" dirty="0"/>
          </a:p>
        </p:txBody>
      </p:sp>
    </p:spTree>
    <p:extLst>
      <p:ext uri="{BB962C8B-B14F-4D97-AF65-F5344CB8AC3E}">
        <p14:creationId xmlns:p14="http://schemas.microsoft.com/office/powerpoint/2010/main" val="185161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Experimentation and SoTL</a:t>
            </a:r>
          </a:p>
        </p:txBody>
      </p:sp>
      <p:sp>
        <p:nvSpPr>
          <p:cNvPr id="3" name="Content Placeholder 2"/>
          <p:cNvSpPr>
            <a:spLocks noGrp="1"/>
          </p:cNvSpPr>
          <p:nvPr>
            <p:ph idx="1"/>
          </p:nvPr>
        </p:nvSpPr>
        <p:spPr/>
        <p:txBody>
          <a:bodyPr/>
          <a:lstStyle/>
          <a:p>
            <a:r>
              <a:rPr lang="en-GB" dirty="0"/>
              <a:t>Experimental designs do have their place…</a:t>
            </a:r>
          </a:p>
          <a:p>
            <a:endParaRPr lang="en-GB" sz="2400" dirty="0"/>
          </a:p>
          <a:p>
            <a:pPr marL="457200" indent="-457200">
              <a:buFont typeface="Arial" panose="020B0604020202020204" pitchFamily="34" charset="0"/>
              <a:buChar char="•"/>
            </a:pPr>
            <a:r>
              <a:rPr lang="en-GB" sz="2400" dirty="0"/>
              <a:t>but conclusions need to be appropriately hedged; and</a:t>
            </a:r>
          </a:p>
          <a:p>
            <a:pPr marL="457200" indent="-457200">
              <a:buFont typeface="Arial" panose="020B0604020202020204" pitchFamily="34" charset="0"/>
              <a:buChar char="•"/>
            </a:pPr>
            <a:r>
              <a:rPr lang="en-GB" sz="2400" dirty="0"/>
              <a:t>It’s vitally important to recognise the limitations of your design.</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16</a:t>
            </a:fld>
            <a:endParaRPr lang="en-GB" dirty="0"/>
          </a:p>
        </p:txBody>
      </p:sp>
    </p:spTree>
    <p:extLst>
      <p:ext uri="{BB962C8B-B14F-4D97-AF65-F5344CB8AC3E}">
        <p14:creationId xmlns:p14="http://schemas.microsoft.com/office/powerpoint/2010/main" val="256552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a:t>
            </a:r>
          </a:p>
        </p:txBody>
      </p:sp>
      <p:sp>
        <p:nvSpPr>
          <p:cNvPr id="3" name="Content Placeholder 2"/>
          <p:cNvSpPr>
            <a:spLocks noGrp="1"/>
          </p:cNvSpPr>
          <p:nvPr>
            <p:ph idx="1"/>
          </p:nvPr>
        </p:nvSpPr>
        <p:spPr/>
        <p:txBody>
          <a:bodyPr/>
          <a:lstStyle/>
          <a:p>
            <a:endParaRPr lang="en-GB" sz="2000" b="0" dirty="0">
              <a:latin typeface="+mj-lt"/>
            </a:endParaRPr>
          </a:p>
          <a:p>
            <a:r>
              <a:rPr lang="en-GB" sz="2000" b="0" dirty="0">
                <a:latin typeface="+mj-lt"/>
              </a:rPr>
              <a:t>Cleaver, E., </a:t>
            </a:r>
            <a:r>
              <a:rPr lang="en-GB" sz="2000" b="0" dirty="0" err="1">
                <a:latin typeface="+mj-lt"/>
              </a:rPr>
              <a:t>Lintern</a:t>
            </a:r>
            <a:r>
              <a:rPr lang="en-GB" sz="2000" b="0" dirty="0">
                <a:latin typeface="+mj-lt"/>
              </a:rPr>
              <a:t>, M., </a:t>
            </a:r>
            <a:r>
              <a:rPr lang="en-GB" sz="2000" b="0" dirty="0" err="1">
                <a:latin typeface="+mj-lt"/>
              </a:rPr>
              <a:t>McLinden</a:t>
            </a:r>
            <a:r>
              <a:rPr lang="en-GB" sz="2000" b="0" dirty="0">
                <a:latin typeface="+mj-lt"/>
              </a:rPr>
              <a:t>, M., &amp; </a:t>
            </a:r>
            <a:r>
              <a:rPr lang="en-GB" sz="2000" b="0" dirty="0" err="1">
                <a:latin typeface="+mj-lt"/>
              </a:rPr>
              <a:t>Askews</a:t>
            </a:r>
            <a:r>
              <a:rPr lang="en-GB" sz="2000" b="0" dirty="0">
                <a:latin typeface="+mj-lt"/>
              </a:rPr>
              <a:t> &amp; Holts Library Services. (2014). </a:t>
            </a:r>
            <a:r>
              <a:rPr lang="en-GB" sz="2000" b="0" i="1" dirty="0">
                <a:latin typeface="+mj-lt"/>
              </a:rPr>
              <a:t>Teaching and learning in higher education: Disciplinary approaches to educational enquiry</a:t>
            </a:r>
            <a:r>
              <a:rPr lang="en-GB" sz="2000" b="0" dirty="0">
                <a:latin typeface="+mj-lt"/>
              </a:rPr>
              <a:t>. London: SAGE Publications Ltd.</a:t>
            </a:r>
          </a:p>
          <a:p>
            <a:r>
              <a:rPr lang="en-GB" sz="2000" b="0" dirty="0">
                <a:latin typeface="+mj-lt"/>
              </a:rPr>
              <a:t>Cohen, L. M., &amp; </a:t>
            </a:r>
            <a:r>
              <a:rPr lang="en-GB" sz="2000" b="0" dirty="0" err="1">
                <a:latin typeface="+mj-lt"/>
              </a:rPr>
              <a:t>Manion</a:t>
            </a:r>
            <a:r>
              <a:rPr lang="en-GB" sz="2000" b="0" dirty="0">
                <a:latin typeface="+mj-lt"/>
              </a:rPr>
              <a:t>, L. (1979). L. &amp; Morrison, K.(2011) Research methods in education. </a:t>
            </a:r>
            <a:r>
              <a:rPr lang="en-GB" sz="2000" b="0" i="1" dirty="0">
                <a:latin typeface="+mj-lt"/>
              </a:rPr>
              <a:t>UK: Routledge</a:t>
            </a:r>
            <a:r>
              <a:rPr lang="en-GB" sz="2000" b="0" dirty="0">
                <a:latin typeface="+mj-lt"/>
              </a:rPr>
              <a:t>.</a:t>
            </a:r>
          </a:p>
          <a:p>
            <a:r>
              <a:rPr lang="en-GB" sz="2000" b="0" dirty="0">
                <a:latin typeface="+mj-lt"/>
              </a:rPr>
              <a:t>Creswell, M. (2003) Research Design: qualitative, quantitative and mixed </a:t>
            </a:r>
            <a:r>
              <a:rPr lang="en-GB" sz="2000" b="0" dirty="0" err="1">
                <a:latin typeface="+mj-lt"/>
              </a:rPr>
              <a:t>emthods</a:t>
            </a:r>
            <a:r>
              <a:rPr lang="en-GB" sz="2000" b="0" dirty="0">
                <a:latin typeface="+mj-lt"/>
              </a:rPr>
              <a:t> approaches, 2</a:t>
            </a:r>
            <a:r>
              <a:rPr lang="en-GB" sz="2000" b="0" baseline="30000" dirty="0">
                <a:latin typeface="+mj-lt"/>
              </a:rPr>
              <a:t>nd</a:t>
            </a:r>
            <a:r>
              <a:rPr lang="en-GB" sz="2000" b="0" dirty="0">
                <a:latin typeface="+mj-lt"/>
              </a:rPr>
              <a:t> ed. London: </a:t>
            </a:r>
            <a:r>
              <a:rPr lang="en-GB" sz="2000" b="0">
                <a:latin typeface="+mj-lt"/>
              </a:rPr>
              <a:t>SAGE Publications Ltd.</a:t>
            </a:r>
            <a:endParaRPr lang="en-GB" sz="2000" b="0" dirty="0">
              <a:latin typeface="+mj-lt"/>
            </a:endParaRPr>
          </a:p>
          <a:p>
            <a:r>
              <a:rPr lang="en-GB" sz="2000" b="0" dirty="0">
                <a:latin typeface="+mj-lt"/>
                <a:ea typeface="DengXian"/>
                <a:cs typeface="Times New Roman" panose="02020603050405020304" pitchFamily="18" charset="0"/>
              </a:rPr>
              <a:t>Green, N. (2016) ‘Formulating and refining a research question’, in: Gilbert, N. (ed.) </a:t>
            </a:r>
            <a:r>
              <a:rPr lang="en-GB" sz="2000" b="0" i="1" dirty="0">
                <a:latin typeface="+mj-lt"/>
                <a:ea typeface="DengXian"/>
                <a:cs typeface="Times New Roman" panose="02020603050405020304" pitchFamily="18" charset="0"/>
              </a:rPr>
              <a:t>Researching social life</a:t>
            </a:r>
            <a:r>
              <a:rPr lang="en-GB" sz="2000" b="0" dirty="0">
                <a:latin typeface="+mj-lt"/>
                <a:ea typeface="DengXian"/>
                <a:cs typeface="Times New Roman" panose="02020603050405020304" pitchFamily="18" charset="0"/>
              </a:rPr>
              <a:t>, 4th ed. London: SAGE, pp.43-60.</a:t>
            </a:r>
          </a:p>
          <a:p>
            <a:r>
              <a:rPr lang="en-GB" sz="2000" b="0" dirty="0">
                <a:latin typeface="+mj-lt"/>
              </a:rPr>
              <a:t>Morrison J. 2003. ABC of learning and teaching in medicine: Evaluation. British Medical Journal 326:385–387. </a:t>
            </a:r>
          </a:p>
          <a:p>
            <a:endParaRPr lang="en-GB" sz="2000" dirty="0"/>
          </a:p>
          <a:p>
            <a:endParaRPr lang="en-GB" sz="2000" b="0" dirty="0"/>
          </a:p>
          <a:p>
            <a:endParaRPr lang="en-GB" sz="2000" b="0" dirty="0"/>
          </a:p>
          <a:p>
            <a:endParaRPr lang="en-GB"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17</a:t>
            </a:fld>
            <a:endParaRPr lang="en-GB" dirty="0"/>
          </a:p>
        </p:txBody>
      </p:sp>
    </p:spTree>
    <p:extLst>
      <p:ext uri="{BB962C8B-B14F-4D97-AF65-F5344CB8AC3E}">
        <p14:creationId xmlns:p14="http://schemas.microsoft.com/office/powerpoint/2010/main" val="8148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session</a:t>
            </a:r>
          </a:p>
        </p:txBody>
      </p:sp>
      <p:sp>
        <p:nvSpPr>
          <p:cNvPr id="3" name="Content Placeholder 2"/>
          <p:cNvSpPr>
            <a:spLocks noGrp="1"/>
          </p:cNvSpPr>
          <p:nvPr>
            <p:ph idx="1"/>
          </p:nvPr>
        </p:nvSpPr>
        <p:spPr/>
        <p:txBody>
          <a:bodyPr/>
          <a:lstStyle/>
          <a:p>
            <a:pPr marL="0" indent="0" algn="just"/>
            <a:r>
              <a:rPr lang="en-GB" b="0" dirty="0"/>
              <a:t>This session explores educational enquiry that focuses on comparing different settings.</a:t>
            </a:r>
          </a:p>
          <a:p>
            <a:pPr marL="457200" indent="-457200" algn="just">
              <a:buFont typeface="Arial" panose="020B0604020202020204" pitchFamily="34" charset="0"/>
              <a:buChar char="•"/>
            </a:pPr>
            <a:endParaRPr lang="en-GB" b="0" dirty="0"/>
          </a:p>
          <a:p>
            <a:pPr marL="457200" indent="-457200" algn="just">
              <a:buFont typeface="Arial" panose="020B0604020202020204" pitchFamily="34" charset="0"/>
              <a:buChar char="•"/>
            </a:pPr>
            <a:r>
              <a:rPr lang="en-GB" b="0" dirty="0"/>
              <a:t>Types of comparative research </a:t>
            </a:r>
            <a:r>
              <a:rPr lang="en-GB" b="0" i="1" dirty="0"/>
              <a:t>(ex post facto and experimental designs).</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a:t>
            </a:fld>
            <a:endParaRPr lang="en-GB" dirty="0"/>
          </a:p>
        </p:txBody>
      </p:sp>
    </p:spTree>
    <p:extLst>
      <p:ext uri="{BB962C8B-B14F-4D97-AF65-F5344CB8AC3E}">
        <p14:creationId xmlns:p14="http://schemas.microsoft.com/office/powerpoint/2010/main" val="375291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design</a:t>
            </a:r>
          </a:p>
        </p:txBody>
      </p:sp>
      <p:sp>
        <p:nvSpPr>
          <p:cNvPr id="3" name="Content Placeholder 2"/>
          <p:cNvSpPr>
            <a:spLocks noGrp="1"/>
          </p:cNvSpPr>
          <p:nvPr>
            <p:ph idx="1"/>
          </p:nvPr>
        </p:nvSpPr>
        <p:spPr>
          <a:xfrm>
            <a:off x="985365" y="1016000"/>
            <a:ext cx="3841031" cy="3416300"/>
          </a:xfrm>
        </p:spPr>
        <p:txBody>
          <a:bodyPr/>
          <a:lstStyle/>
          <a:p>
            <a:r>
              <a:rPr lang="en-US" sz="2400" dirty="0" err="1">
                <a:latin typeface="Calibri"/>
                <a:cs typeface="Calibri"/>
              </a:rPr>
              <a:t>Glassick’s</a:t>
            </a:r>
            <a:r>
              <a:rPr lang="en-US" sz="2400" dirty="0">
                <a:latin typeface="Calibri"/>
                <a:cs typeface="Calibri"/>
              </a:rPr>
              <a:t> Framework:</a:t>
            </a:r>
          </a:p>
          <a:p>
            <a:pPr marL="514350" indent="-514350">
              <a:buFont typeface="+mj-lt"/>
              <a:buAutoNum type="arabicPeriod"/>
            </a:pPr>
            <a:r>
              <a:rPr lang="en-US" sz="2400" b="0" dirty="0">
                <a:latin typeface="Calibri"/>
                <a:cs typeface="Calibri"/>
              </a:rPr>
              <a:t>Clear goals</a:t>
            </a:r>
          </a:p>
          <a:p>
            <a:pPr marL="514350" indent="-514350">
              <a:buFont typeface="+mj-lt"/>
              <a:buAutoNum type="arabicPeriod"/>
            </a:pPr>
            <a:r>
              <a:rPr lang="en-US" sz="2400" b="0" dirty="0">
                <a:latin typeface="Calibri"/>
                <a:cs typeface="Calibri"/>
              </a:rPr>
              <a:t>Adequate preparation</a:t>
            </a:r>
          </a:p>
          <a:p>
            <a:pPr marL="514350" indent="-514350">
              <a:buFont typeface="+mj-lt"/>
              <a:buAutoNum type="arabicPeriod"/>
            </a:pPr>
            <a:r>
              <a:rPr lang="en-US" sz="2400" b="0" dirty="0">
                <a:latin typeface="Calibri"/>
                <a:cs typeface="Calibri"/>
              </a:rPr>
              <a:t>Appropriate methods</a:t>
            </a:r>
          </a:p>
          <a:p>
            <a:pPr marL="514350" indent="-514350">
              <a:buFont typeface="+mj-lt"/>
              <a:buAutoNum type="arabicPeriod"/>
            </a:pPr>
            <a:r>
              <a:rPr lang="en-US" sz="2400" b="0" i="1" dirty="0">
                <a:latin typeface="Calibri"/>
                <a:cs typeface="Calibri"/>
              </a:rPr>
              <a:t>Significant results</a:t>
            </a:r>
          </a:p>
          <a:p>
            <a:pPr marL="514350" indent="-514350">
              <a:buFont typeface="+mj-lt"/>
              <a:buAutoNum type="arabicPeriod"/>
            </a:pPr>
            <a:r>
              <a:rPr lang="en-US" sz="2400" b="0" i="1" dirty="0">
                <a:latin typeface="Calibri"/>
                <a:cs typeface="Calibri"/>
              </a:rPr>
              <a:t>Reflective critique</a:t>
            </a:r>
          </a:p>
          <a:p>
            <a:pPr marL="514350" indent="-514350">
              <a:buFont typeface="+mj-lt"/>
              <a:buAutoNum type="arabicPeriod"/>
            </a:pPr>
            <a:r>
              <a:rPr lang="en-US" sz="2400" b="0" dirty="0">
                <a:latin typeface="Calibri"/>
                <a:cs typeface="Calibri"/>
              </a:rPr>
              <a:t>Effective dissemination</a:t>
            </a:r>
          </a:p>
        </p:txBody>
      </p:sp>
      <p:pic>
        <p:nvPicPr>
          <p:cNvPr id="4" name="Picture 3" descr="51swU5zzOqL._SX377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6" y="1016000"/>
            <a:ext cx="4017433" cy="5289443"/>
          </a:xfrm>
          <a:prstGeom prst="rect">
            <a:avLst/>
          </a:prstGeom>
        </p:spPr>
      </p:pic>
      <p:sp>
        <p:nvSpPr>
          <p:cNvPr id="5" name="Slide Number Placeholder 4"/>
          <p:cNvSpPr>
            <a:spLocks noGrp="1"/>
          </p:cNvSpPr>
          <p:nvPr>
            <p:ph type="sldNum" sz="quarter" idx="10"/>
          </p:nvPr>
        </p:nvSpPr>
        <p:spPr/>
        <p:txBody>
          <a:bodyPr/>
          <a:lstStyle/>
          <a:p>
            <a:pPr>
              <a:defRPr/>
            </a:pPr>
            <a:fld id="{FC39530B-554C-4307-83CF-D6C82AC4C768}" type="slidenum">
              <a:rPr lang="en-GB" smtClean="0"/>
              <a:pPr>
                <a:defRPr/>
              </a:pPr>
              <a:t>2</a:t>
            </a:fld>
            <a:endParaRPr lang="en-GB" dirty="0"/>
          </a:p>
        </p:txBody>
      </p:sp>
      <p:sp>
        <p:nvSpPr>
          <p:cNvPr id="9" name="Oval 8"/>
          <p:cNvSpPr/>
          <p:nvPr/>
        </p:nvSpPr>
        <p:spPr>
          <a:xfrm>
            <a:off x="344856" y="4630187"/>
            <a:ext cx="4823354" cy="1823775"/>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Designing any project starts with your question. Methods always follow from that!</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2057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Appropriate</a:t>
            </a:r>
            <a:r>
              <a:rPr lang="en-GB" dirty="0"/>
              <a:t> Methods</a:t>
            </a:r>
          </a:p>
        </p:txBody>
      </p:sp>
      <p:sp>
        <p:nvSpPr>
          <p:cNvPr id="3" name="Content Placeholder 2"/>
          <p:cNvSpPr>
            <a:spLocks noGrp="1"/>
          </p:cNvSpPr>
          <p:nvPr>
            <p:ph idx="1"/>
          </p:nvPr>
        </p:nvSpPr>
        <p:spPr/>
        <p:txBody>
          <a:bodyPr/>
          <a:lstStyle/>
          <a:p>
            <a:endParaRPr lang="en-GB" b="0" i="1" dirty="0"/>
          </a:p>
          <a:p>
            <a:endParaRPr lang="en-GB" b="0" i="1" dirty="0"/>
          </a:p>
          <a:p>
            <a:r>
              <a:rPr lang="en-GB" b="0" i="1" dirty="0"/>
              <a:t>Why do you want to compare anyway?</a:t>
            </a:r>
          </a:p>
          <a:p>
            <a:endParaRPr lang="en-GB" b="0" i="1" dirty="0"/>
          </a:p>
          <a:p>
            <a:pPr algn="r"/>
            <a:endParaRPr lang="en-GB" i="1" dirty="0"/>
          </a:p>
          <a:p>
            <a:pPr algn="r"/>
            <a:r>
              <a:rPr lang="en-GB" i="1" dirty="0"/>
              <a:t>How</a:t>
            </a:r>
            <a:r>
              <a:rPr lang="en-GB" b="0" i="1" dirty="0"/>
              <a:t> are you comparing?</a:t>
            </a:r>
            <a:endParaRPr lang="en-GB" i="1"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3</a:t>
            </a:fld>
            <a:endParaRPr lang="en-GB" dirty="0"/>
          </a:p>
        </p:txBody>
      </p:sp>
    </p:spTree>
    <p:extLst>
      <p:ext uri="{BB962C8B-B14F-4D97-AF65-F5344CB8AC3E}">
        <p14:creationId xmlns:p14="http://schemas.microsoft.com/office/powerpoint/2010/main" val="160801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comparative research anyway?</a:t>
            </a:r>
          </a:p>
        </p:txBody>
      </p:sp>
      <p:sp>
        <p:nvSpPr>
          <p:cNvPr id="3" name="Content Placeholder 2"/>
          <p:cNvSpPr>
            <a:spLocks noGrp="1"/>
          </p:cNvSpPr>
          <p:nvPr>
            <p:ph idx="1"/>
          </p:nvPr>
        </p:nvSpPr>
        <p:spPr/>
        <p:txBody>
          <a:bodyPr/>
          <a:lstStyle/>
          <a:p>
            <a:pPr marL="0" indent="0" algn="just"/>
            <a:r>
              <a:rPr lang="en-GB" b="0" dirty="0"/>
              <a:t>Comparative research aims to compare two or more ‘things’, often attempting to attribute causal or associative links to ‘differences’ between the ‘things’.</a:t>
            </a:r>
          </a:p>
          <a:p>
            <a:pPr marL="0" indent="0" algn="just"/>
            <a:endParaRPr lang="en-GB" b="0" dirty="0"/>
          </a:p>
          <a:p>
            <a:pPr marL="0" indent="0" algn="r"/>
            <a:r>
              <a:rPr lang="en-GB" b="0" dirty="0"/>
              <a:t>Often more quantitative in nature.</a:t>
            </a:r>
          </a:p>
          <a:p>
            <a:pPr marL="0" indent="0" algn="r"/>
            <a:endParaRPr lang="en-GB" b="0" dirty="0"/>
          </a:p>
          <a:p>
            <a:pPr marL="0" indent="0"/>
            <a:r>
              <a:rPr lang="en-GB" b="0" dirty="0"/>
              <a:t>Goals: </a:t>
            </a:r>
          </a:p>
          <a:p>
            <a:pPr marL="514350" indent="-514350">
              <a:buFont typeface="+mj-lt"/>
              <a:buAutoNum type="arabicPeriod"/>
            </a:pPr>
            <a:r>
              <a:rPr lang="en-GB" b="0" dirty="0"/>
              <a:t>to what extent do differences exist? [Significance]</a:t>
            </a:r>
          </a:p>
          <a:p>
            <a:pPr marL="514350" indent="-514350">
              <a:buFont typeface="+mj-lt"/>
              <a:buAutoNum type="arabicPeriod"/>
            </a:pPr>
            <a:r>
              <a:rPr lang="en-GB" b="0" dirty="0"/>
              <a:t>why do differences exist? [Causality and association]</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4</a:t>
            </a:fld>
            <a:endParaRPr lang="en-GB" dirty="0"/>
          </a:p>
        </p:txBody>
      </p:sp>
    </p:spTree>
    <p:extLst>
      <p:ext uri="{BB962C8B-B14F-4D97-AF65-F5344CB8AC3E}">
        <p14:creationId xmlns:p14="http://schemas.microsoft.com/office/powerpoint/2010/main" val="38746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 post facto</a:t>
            </a:r>
          </a:p>
        </p:txBody>
      </p:sp>
      <p:sp>
        <p:nvSpPr>
          <p:cNvPr id="3" name="Content Placeholder 2"/>
          <p:cNvSpPr>
            <a:spLocks noGrp="1"/>
          </p:cNvSpPr>
          <p:nvPr>
            <p:ph idx="1"/>
          </p:nvPr>
        </p:nvSpPr>
        <p:spPr/>
        <p:txBody>
          <a:bodyPr/>
          <a:lstStyle/>
          <a:p>
            <a:pPr marL="0" indent="0"/>
            <a:r>
              <a:rPr lang="en-GB" sz="2400" b="0" dirty="0"/>
              <a:t>Sometimes ‘differences’ exist and you wonder why…</a:t>
            </a:r>
          </a:p>
          <a:p>
            <a:pPr marL="0" indent="0"/>
            <a:endParaRPr lang="en-GB" sz="2400" b="0" dirty="0"/>
          </a:p>
          <a:p>
            <a:pPr marL="0" indent="0"/>
            <a:endParaRPr lang="en-GB" sz="2400" b="0" dirty="0"/>
          </a:p>
          <a:p>
            <a:pPr marL="0" indent="0"/>
            <a:endParaRPr lang="en-GB" sz="2400" b="0" dirty="0"/>
          </a:p>
          <a:p>
            <a:pPr marL="0" indent="0"/>
            <a:endParaRPr lang="en-GB" sz="2400" b="0" dirty="0"/>
          </a:p>
          <a:p>
            <a:pPr marL="0" indent="0"/>
            <a:endParaRPr lang="en-GB" sz="2400" b="0" dirty="0"/>
          </a:p>
          <a:p>
            <a:pPr marL="0" indent="0"/>
            <a:endParaRPr lang="en-GB" sz="1200" b="0" dirty="0"/>
          </a:p>
          <a:p>
            <a:pPr marL="0" indent="0"/>
            <a:r>
              <a:rPr lang="en-GB" sz="2400" b="0" dirty="0"/>
              <a:t>Ex post facto (</a:t>
            </a:r>
            <a:r>
              <a:rPr lang="en-GB" sz="2400" b="0" i="1" dirty="0"/>
              <a:t>‘after the fact’</a:t>
            </a:r>
            <a:r>
              <a:rPr lang="en-GB" sz="2400" b="0" dirty="0"/>
              <a:t>) research allows you to retrospectively compare by examining existing data for any ‘differences’ and looking back in time for possible factors.</a:t>
            </a:r>
          </a:p>
          <a:p>
            <a:pPr marL="0" indent="0" algn="r"/>
            <a:r>
              <a:rPr lang="en-GB" sz="2400" b="0" dirty="0"/>
              <a:t>Instead of taking groups and subjecting each group to different treatments you begin with groups that already differ in some way and look for possible causal factors in bringing about those differences.</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5</a:t>
            </a:fld>
            <a:endParaRPr lang="en-GB" dirty="0"/>
          </a:p>
        </p:txBody>
      </p:sp>
      <p:sp>
        <p:nvSpPr>
          <p:cNvPr id="6" name="Oval 5"/>
          <p:cNvSpPr/>
          <p:nvPr/>
        </p:nvSpPr>
        <p:spPr>
          <a:xfrm>
            <a:off x="1376495" y="1636843"/>
            <a:ext cx="4823354" cy="1823775"/>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Whatever you are looking for has already happened: ‘</a:t>
            </a:r>
            <a:r>
              <a:rPr lang="en-US" sz="2400" i="1" dirty="0">
                <a:latin typeface="Calibri"/>
                <a:cs typeface="Calibri"/>
              </a:rPr>
              <a:t>after the fact’</a:t>
            </a:r>
            <a:endParaRPr kumimoji="0" lang="en-GB" sz="2400" b="0" i="0" u="none" strike="noStrike" kern="0" cap="none" spc="0" normalizeH="0" baseline="0" noProof="0" dirty="0">
              <a:ln>
                <a:noFill/>
              </a:ln>
              <a:effectLst/>
              <a:uLnTx/>
              <a:uFillTx/>
              <a:latin typeface="Calibri"/>
              <a:cs typeface="+mn-cs"/>
            </a:endParaRPr>
          </a:p>
        </p:txBody>
      </p:sp>
      <p:pic>
        <p:nvPicPr>
          <p:cNvPr id="7" name="Picture 6"/>
          <p:cNvPicPr>
            <a:picLocks noChangeAspect="1"/>
          </p:cNvPicPr>
          <p:nvPr/>
        </p:nvPicPr>
        <p:blipFill>
          <a:blip r:embed="rId3"/>
          <a:stretch>
            <a:fillRect/>
          </a:stretch>
        </p:blipFill>
        <p:spPr>
          <a:xfrm>
            <a:off x="7158831" y="1742281"/>
            <a:ext cx="2476500" cy="1847850"/>
          </a:xfrm>
          <a:prstGeom prst="rect">
            <a:avLst/>
          </a:prstGeom>
        </p:spPr>
      </p:pic>
    </p:spTree>
    <p:extLst>
      <p:ext uri="{BB962C8B-B14F-4D97-AF65-F5344CB8AC3E}">
        <p14:creationId xmlns:p14="http://schemas.microsoft.com/office/powerpoint/2010/main" val="16635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 post facto</a:t>
            </a:r>
          </a:p>
        </p:txBody>
      </p:sp>
      <p:sp>
        <p:nvSpPr>
          <p:cNvPr id="3" name="Content Placeholder 2"/>
          <p:cNvSpPr>
            <a:spLocks noGrp="1"/>
          </p:cNvSpPr>
          <p:nvPr>
            <p:ph idx="1"/>
          </p:nvPr>
        </p:nvSpPr>
        <p:spPr/>
        <p:txBody>
          <a:bodyPr/>
          <a:lstStyle/>
          <a:p>
            <a:pPr marL="0" indent="0" algn="just"/>
            <a:r>
              <a:rPr lang="en-GB" b="0" dirty="0"/>
              <a:t>Have you ever wondered why students who watch lots of TV don’t get as good grades?</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6</a:t>
            </a:fld>
            <a:endParaRPr lang="en-GB" dirty="0"/>
          </a:p>
        </p:txBody>
      </p:sp>
      <p:sp>
        <p:nvSpPr>
          <p:cNvPr id="5" name="Oval 4"/>
          <p:cNvSpPr/>
          <p:nvPr/>
        </p:nvSpPr>
        <p:spPr>
          <a:xfrm>
            <a:off x="5375805" y="2136258"/>
            <a:ext cx="4267464" cy="1569484"/>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latin typeface="Calibri"/>
                <a:cs typeface="Calibri"/>
              </a:rPr>
              <a:t>Often quite useful when you cannot ethically justify two groups.</a:t>
            </a:r>
            <a:endParaRPr kumimoji="0" lang="en-GB" sz="2200" b="0" i="0" u="none" strike="noStrike" kern="0" cap="none" spc="0" normalizeH="0" baseline="0" noProof="0" dirty="0">
              <a:ln>
                <a:noFill/>
              </a:ln>
              <a:effectLst/>
              <a:uLnTx/>
              <a:uFillTx/>
              <a:latin typeface="Calibri"/>
              <a:cs typeface="+mn-cs"/>
            </a:endParaRPr>
          </a:p>
        </p:txBody>
      </p:sp>
      <p:sp>
        <p:nvSpPr>
          <p:cNvPr id="6" name="Oval 5"/>
          <p:cNvSpPr/>
          <p:nvPr/>
        </p:nvSpPr>
        <p:spPr>
          <a:xfrm>
            <a:off x="526521" y="3157429"/>
            <a:ext cx="4565385" cy="169397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latin typeface="Calibri"/>
                <a:cs typeface="Calibri"/>
              </a:rPr>
              <a:t>Or if you cannot manipulate the subjects into the two groups you require</a:t>
            </a:r>
            <a:endParaRPr kumimoji="0" lang="en-GB" sz="2200" b="0" i="0" u="none" strike="noStrike" kern="0" cap="none" spc="0" normalizeH="0" baseline="0" noProof="0" dirty="0">
              <a:ln>
                <a:noFill/>
              </a:ln>
              <a:effectLst/>
              <a:uLnTx/>
              <a:uFillTx/>
              <a:latin typeface="Calibri"/>
              <a:cs typeface="+mn-cs"/>
            </a:endParaRPr>
          </a:p>
        </p:txBody>
      </p:sp>
      <p:sp>
        <p:nvSpPr>
          <p:cNvPr id="7" name="Oval 6"/>
          <p:cNvSpPr/>
          <p:nvPr/>
        </p:nvSpPr>
        <p:spPr>
          <a:xfrm>
            <a:off x="4692519" y="4724400"/>
            <a:ext cx="4436533" cy="1719263"/>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latin typeface="Calibri"/>
                <a:cs typeface="Calibri"/>
              </a:rPr>
              <a:t>Or if an experimental design simply isn’t ethical (or practically possible)</a:t>
            </a:r>
            <a:endParaRPr kumimoji="0" lang="en-GB" sz="22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40178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‘co-relational’ study [association]</a:t>
            </a:r>
          </a:p>
        </p:txBody>
      </p:sp>
      <p:sp>
        <p:nvSpPr>
          <p:cNvPr id="3" name="Content Placeholder 2"/>
          <p:cNvSpPr>
            <a:spLocks noGrp="1"/>
          </p:cNvSpPr>
          <p:nvPr>
            <p:ph idx="1"/>
          </p:nvPr>
        </p:nvSpPr>
        <p:spPr/>
        <p:txBody>
          <a:bodyPr/>
          <a:lstStyle/>
          <a:p>
            <a:pPr marL="0" indent="0" algn="just"/>
            <a:r>
              <a:rPr lang="en-GB" sz="2400" b="0" i="1" dirty="0"/>
              <a:t>What is the relationship between students’ </a:t>
            </a:r>
            <a:br>
              <a:rPr lang="en-GB" sz="2400" b="0" i="1" dirty="0"/>
            </a:br>
            <a:r>
              <a:rPr lang="en-GB" sz="2400" b="0" i="1" dirty="0"/>
              <a:t>time spent watching TV and their performance on your courses?</a:t>
            </a:r>
          </a:p>
          <a:p>
            <a:endParaRPr lang="en-GB" sz="2400" b="0" i="1" dirty="0"/>
          </a:p>
          <a:p>
            <a:endParaRPr lang="en-GB" sz="2400" b="0" i="1" dirty="0"/>
          </a:p>
          <a:p>
            <a:endParaRPr lang="en-GB" sz="2400" b="0" i="1" dirty="0"/>
          </a:p>
          <a:p>
            <a:pPr algn="r"/>
            <a:endParaRPr lang="en-GB" sz="2400" b="0" i="1" dirty="0"/>
          </a:p>
          <a:p>
            <a:pPr algn="r"/>
            <a:r>
              <a:rPr lang="en-GB" sz="2400" b="0" i="1" dirty="0"/>
              <a:t>TV watching</a:t>
            </a:r>
            <a:r>
              <a:rPr lang="en-GB" sz="2400" b="0" i="1" dirty="0">
                <a:sym typeface="Wingdings" panose="05000000000000000000" pitchFamily="2" charset="2"/>
              </a:rPr>
              <a:t> performance on your courses</a:t>
            </a:r>
          </a:p>
          <a:p>
            <a:pPr algn="r"/>
            <a:r>
              <a:rPr lang="en-GB" sz="2400" b="0" i="1" dirty="0">
                <a:sym typeface="Wingdings" panose="05000000000000000000" pitchFamily="2" charset="2"/>
              </a:rPr>
              <a:t>Performance on your courses  TV watching</a:t>
            </a:r>
          </a:p>
          <a:p>
            <a:pPr algn="r"/>
            <a:r>
              <a:rPr lang="en-GB" sz="2400" b="0" i="1" dirty="0">
                <a:sym typeface="Wingdings" panose="05000000000000000000" pitchFamily="2" charset="2"/>
              </a:rPr>
              <a:t>A lurking variable  TV watching and performance</a:t>
            </a:r>
            <a:endParaRPr lang="en-GB" sz="2400" b="0" i="1" dirty="0"/>
          </a:p>
          <a:p>
            <a:pPr marL="0" indent="0"/>
            <a:endParaRPr lang="en-GB" sz="2400" dirty="0"/>
          </a:p>
          <a:p>
            <a:pPr marL="0" indent="0"/>
            <a:r>
              <a:rPr lang="en-GB" sz="2400" dirty="0"/>
              <a:t>One group; one collection of data; explorative outcomes.</a:t>
            </a:r>
          </a:p>
          <a:p>
            <a:pPr marL="0" indent="0"/>
            <a:r>
              <a:rPr lang="en-GB" sz="2400" dirty="0"/>
              <a:t>NB no control!</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7</a:t>
            </a:fld>
            <a:endParaRPr lang="en-GB" dirty="0"/>
          </a:p>
        </p:txBody>
      </p:sp>
      <p:sp>
        <p:nvSpPr>
          <p:cNvPr id="5" name="Oval 4"/>
          <p:cNvSpPr/>
          <p:nvPr/>
        </p:nvSpPr>
        <p:spPr>
          <a:xfrm>
            <a:off x="1208456" y="1993900"/>
            <a:ext cx="7084644" cy="134856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457200" marR="0" lvl="0" indent="-457200" algn="ctr" defTabSz="914400" eaLnBrk="1" fontAlgn="auto" latinLnBrk="0" hangingPunct="1">
              <a:lnSpc>
                <a:spcPct val="100000"/>
              </a:lnSpc>
              <a:spcBef>
                <a:spcPts val="0"/>
              </a:spcBef>
              <a:spcAft>
                <a:spcPts val="0"/>
              </a:spcAft>
              <a:buClrTx/>
              <a:buSzTx/>
              <a:buFontTx/>
              <a:buAutoNum type="arabicPeriod"/>
              <a:tabLst/>
              <a:defRPr/>
            </a:pPr>
            <a:r>
              <a:rPr lang="en-US" sz="2400" dirty="0">
                <a:latin typeface="Calibri"/>
                <a:cs typeface="Calibri"/>
              </a:rPr>
              <a:t>Collect/measure TV watching</a:t>
            </a:r>
          </a:p>
          <a:p>
            <a:pPr marL="457200" marR="0" lvl="0" indent="-457200" algn="ctr" defTabSz="91440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0" cap="none" spc="0" normalizeH="0" baseline="0" noProof="0" dirty="0">
                <a:ln>
                  <a:noFill/>
                </a:ln>
                <a:effectLst/>
                <a:uLnTx/>
                <a:uFillTx/>
                <a:latin typeface="Calibri"/>
                <a:cs typeface="+mn-cs"/>
              </a:rPr>
              <a:t>Measure performance</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18319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 ‘criterion’ study [causal comparative]</a:t>
            </a:r>
          </a:p>
        </p:txBody>
      </p:sp>
      <p:sp>
        <p:nvSpPr>
          <p:cNvPr id="3" name="Content Placeholder 2"/>
          <p:cNvSpPr>
            <a:spLocks noGrp="1"/>
          </p:cNvSpPr>
          <p:nvPr>
            <p:ph idx="1"/>
          </p:nvPr>
        </p:nvSpPr>
        <p:spPr/>
        <p:txBody>
          <a:bodyPr/>
          <a:lstStyle/>
          <a:p>
            <a:pPr marL="0" indent="0" algn="just"/>
            <a:r>
              <a:rPr lang="en-GB" sz="2400" b="0" i="1" dirty="0"/>
              <a:t>What factors contribute to good student performance on your courses? To what extent is TV watching time a factor?</a:t>
            </a:r>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dirty="0"/>
          </a:p>
          <a:p>
            <a:pPr marL="0" indent="0" algn="just"/>
            <a:r>
              <a:rPr lang="en-GB" sz="2400" dirty="0"/>
              <a:t>Two groups (‘good’ and ‘not good’); explanatory outcomes. </a:t>
            </a:r>
          </a:p>
          <a:p>
            <a:pPr marL="0" indent="0" algn="just"/>
            <a:r>
              <a:rPr lang="en-GB" sz="2400" dirty="0"/>
              <a:t>NB: no control!</a:t>
            </a:r>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dirty="0"/>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i="1" dirty="0"/>
          </a:p>
          <a:p>
            <a:pPr marL="0" indent="0" algn="just"/>
            <a:endParaRPr lang="en-GB" sz="2400" b="0" i="1" dirty="0"/>
          </a:p>
          <a:p>
            <a:endParaRPr lang="en-GB" sz="2400" b="0" i="1" dirty="0"/>
          </a:p>
          <a:p>
            <a:endParaRPr lang="en-GB" sz="2400"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z="2400" smtClean="0"/>
              <a:pPr>
                <a:defRPr/>
              </a:pPr>
              <a:t>8</a:t>
            </a:fld>
            <a:endParaRPr lang="en-GB" sz="2400" dirty="0"/>
          </a:p>
        </p:txBody>
      </p:sp>
      <p:sp>
        <p:nvSpPr>
          <p:cNvPr id="5" name="Oval 4"/>
          <p:cNvSpPr/>
          <p:nvPr/>
        </p:nvSpPr>
        <p:spPr>
          <a:xfrm>
            <a:off x="874713" y="2413000"/>
            <a:ext cx="3747293" cy="143997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Criterion: what is good performance?</a:t>
            </a:r>
            <a:endParaRPr kumimoji="0" lang="en-GB" sz="2400" b="0" i="0" u="none" strike="noStrike" kern="0" cap="none" spc="0" normalizeH="0" baseline="0" noProof="0" dirty="0">
              <a:ln>
                <a:noFill/>
              </a:ln>
              <a:effectLst/>
              <a:uLnTx/>
              <a:uFillTx/>
              <a:latin typeface="Calibri"/>
              <a:cs typeface="+mn-cs"/>
            </a:endParaRPr>
          </a:p>
        </p:txBody>
      </p:sp>
      <p:sp>
        <p:nvSpPr>
          <p:cNvPr id="6" name="Oval 5"/>
          <p:cNvSpPr/>
          <p:nvPr/>
        </p:nvSpPr>
        <p:spPr>
          <a:xfrm>
            <a:off x="5091906" y="2089122"/>
            <a:ext cx="4204494" cy="2265525"/>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Factors: what factors are present in the ‘good’ group compares to the ‘not good’ group?</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2413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standardWhi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HD:Users:margarete:Desktop:templates:FacultyPPTtemps:standardWhite.pot</Template>
  <TotalTime>19226</TotalTime>
  <Words>1539</Words>
  <Application>Microsoft Office PowerPoint</Application>
  <PresentationFormat>A4 Paper (210x297 mm)</PresentationFormat>
  <Paragraphs>190</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standardWhite</vt:lpstr>
      <vt:lpstr>PowerPoint Presentation</vt:lpstr>
      <vt:lpstr>Today’s session</vt:lpstr>
      <vt:lpstr>A framework for design</vt:lpstr>
      <vt:lpstr>Appropriate Methods</vt:lpstr>
      <vt:lpstr>What is comparative research anyway?</vt:lpstr>
      <vt:lpstr>Ex post facto</vt:lpstr>
      <vt:lpstr>Ex post facto</vt:lpstr>
      <vt:lpstr>A ‘co-relational’ study [association]</vt:lpstr>
      <vt:lpstr>A ‘criterion’ study [causal comparative]</vt:lpstr>
      <vt:lpstr>Advantages and disadvantages</vt:lpstr>
      <vt:lpstr>Experiments</vt:lpstr>
      <vt:lpstr>Experiments</vt:lpstr>
      <vt:lpstr>Is experimental design even possible?</vt:lpstr>
      <vt:lpstr>Quasi-experimentation</vt:lpstr>
      <vt:lpstr>Experimental designs</vt:lpstr>
      <vt:lpstr>Experimental designs</vt:lpstr>
      <vt:lpstr>Experimentation and SoTL</vt:lpstr>
      <vt:lpstr>Useful References</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Lynn Bell</dc:creator>
  <cp:lastModifiedBy>Michael McEwan</cp:lastModifiedBy>
  <cp:revision>425</cp:revision>
  <cp:lastPrinted>2018-02-26T15:13:07Z</cp:lastPrinted>
  <dcterms:created xsi:type="dcterms:W3CDTF">2008-05-15T08:36:41Z</dcterms:created>
  <dcterms:modified xsi:type="dcterms:W3CDTF">2022-05-23T11:55:10Z</dcterms:modified>
</cp:coreProperties>
</file>