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D1"/>
    <a:srgbClr val="951272"/>
    <a:srgbClr val="4F5961"/>
    <a:srgbClr val="B06C96"/>
    <a:srgbClr val="0075B0"/>
    <a:srgbClr val="5B4D94"/>
    <a:srgbClr val="EBDAE4"/>
    <a:srgbClr val="003865"/>
    <a:srgbClr val="3C7171"/>
    <a:srgbClr val="385A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2"/>
    <p:restoredTop sz="94616"/>
  </p:normalViewPr>
  <p:slideViewPr>
    <p:cSldViewPr snapToGrid="0" snapToObjects="1">
      <p:cViewPr varScale="1">
        <p:scale>
          <a:sx n="81" d="100"/>
          <a:sy n="81" d="100"/>
        </p:scale>
        <p:origin x="6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A1032-4736-43F6-B79D-613669A69312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DAA8F-BC13-4C66-8754-D450547DF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8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7">
            <a:extLst>
              <a:ext uri="{FF2B5EF4-FFF2-40B4-BE49-F238E27FC236}">
                <a16:creationId xmlns:a16="http://schemas.microsoft.com/office/drawing/2014/main" id="{E0AB2A13-A900-4831-A33C-084F5C19F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0979" y="8575"/>
            <a:ext cx="5850088" cy="408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4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B558AADA-26D8-44ED-8539-3D1A966A7AA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03978737"/>
              </p:ext>
            </p:extLst>
          </p:nvPr>
        </p:nvGraphicFramePr>
        <p:xfrm>
          <a:off x="0" y="-1"/>
          <a:ext cx="12192000" cy="440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304913143"/>
                    </a:ext>
                  </a:extLst>
                </a:gridCol>
              </a:tblGrid>
              <a:tr h="440493">
                <a:tc>
                  <a:txBody>
                    <a:bodyPr/>
                    <a:lstStyle/>
                    <a:p>
                      <a:pPr algn="r"/>
                      <a:endParaRPr lang="en-GB" sz="20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60080"/>
                  </a:ext>
                </a:extLst>
              </a:tr>
            </a:tbl>
          </a:graphicData>
        </a:graphic>
      </p:graphicFrame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430CE5A-28BD-4F96-BCAC-E25632269C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93" b="21665"/>
          <a:stretch/>
        </p:blipFill>
        <p:spPr>
          <a:xfrm>
            <a:off x="0" y="8575"/>
            <a:ext cx="1386239" cy="40862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D8D5E50-8FE0-4AF3-91A3-C3D9AACB0388}"/>
              </a:ext>
            </a:extLst>
          </p:cNvPr>
          <p:cNvSpPr txBox="1"/>
          <p:nvPr userDrawn="1"/>
        </p:nvSpPr>
        <p:spPr>
          <a:xfrm>
            <a:off x="0" y="6603204"/>
            <a:ext cx="16482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CLASSIFICATION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33FB93-64AB-4E8B-880E-38C9D9FC55E5}"/>
              </a:ext>
            </a:extLst>
          </p:cNvPr>
          <p:cNvSpPr txBox="1"/>
          <p:nvPr userDrawn="1"/>
        </p:nvSpPr>
        <p:spPr>
          <a:xfrm>
            <a:off x="5766422" y="6611779"/>
            <a:ext cx="659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20D4481C-0E88-4DAB-9410-301387437FE8}" type="slidenum">
              <a:rPr lang="en-GB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28D66934-2DBC-412A-AC4C-EDED4208A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0979" y="8575"/>
            <a:ext cx="5850088" cy="408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34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000" kern="1200" cap="sm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694FAED-0B21-4BEC-9D2A-50A409635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752679"/>
              </p:ext>
            </p:extLst>
          </p:nvPr>
        </p:nvGraphicFramePr>
        <p:xfrm>
          <a:off x="0" y="-1"/>
          <a:ext cx="12192000" cy="440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304913143"/>
                    </a:ext>
                  </a:extLst>
                </a:gridCol>
              </a:tblGrid>
              <a:tr h="440493">
                <a:tc>
                  <a:txBody>
                    <a:bodyPr/>
                    <a:lstStyle/>
                    <a:p>
                      <a:pPr algn="r"/>
                      <a:r>
                        <a:rPr lang="en-GB" sz="1800" cap="all" baseline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FRAMEWORK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4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60080"/>
                  </a:ext>
                </a:extLst>
              </a:tr>
            </a:tbl>
          </a:graphicData>
        </a:graphic>
      </p:graphicFrame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B45AEC1-9CDF-4A55-9E3B-1FF448B557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93" b="21665"/>
          <a:stretch/>
        </p:blipFill>
        <p:spPr>
          <a:xfrm>
            <a:off x="0" y="8575"/>
            <a:ext cx="1386239" cy="408623"/>
          </a:xfrm>
          <a:prstGeom prst="rect">
            <a:avLst/>
          </a:prstGeom>
        </p:spPr>
      </p:pic>
      <p:sp>
        <p:nvSpPr>
          <p:cNvPr id="23" name="Pentagon 22">
            <a:extLst>
              <a:ext uri="{FF2B5EF4-FFF2-40B4-BE49-F238E27FC236}">
                <a16:creationId xmlns:a16="http://schemas.microsoft.com/office/drawing/2014/main" id="{C8EE2F4D-11A9-8446-A9E4-10AFC50FBC98}"/>
              </a:ext>
            </a:extLst>
          </p:cNvPr>
          <p:cNvSpPr/>
          <p:nvPr/>
        </p:nvSpPr>
        <p:spPr>
          <a:xfrm>
            <a:off x="1759975" y="1512385"/>
            <a:ext cx="1278194" cy="511277"/>
          </a:xfrm>
          <a:prstGeom prst="homePlate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1. Pipeline</a:t>
            </a:r>
          </a:p>
        </p:txBody>
      </p:sp>
      <p:sp>
        <p:nvSpPr>
          <p:cNvPr id="24" name="Chevron 23">
            <a:extLst>
              <a:ext uri="{FF2B5EF4-FFF2-40B4-BE49-F238E27FC236}">
                <a16:creationId xmlns:a16="http://schemas.microsoft.com/office/drawing/2014/main" id="{B99C4A64-6418-974D-844A-AB29117E12BC}"/>
              </a:ext>
            </a:extLst>
          </p:cNvPr>
          <p:cNvSpPr/>
          <p:nvPr/>
        </p:nvSpPr>
        <p:spPr>
          <a:xfrm>
            <a:off x="2882082" y="1512385"/>
            <a:ext cx="1278194" cy="511277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2. Initiation</a:t>
            </a:r>
          </a:p>
        </p:txBody>
      </p:sp>
      <p:sp>
        <p:nvSpPr>
          <p:cNvPr id="25" name="Chevron 24">
            <a:extLst>
              <a:ext uri="{FF2B5EF4-FFF2-40B4-BE49-F238E27FC236}">
                <a16:creationId xmlns:a16="http://schemas.microsoft.com/office/drawing/2014/main" id="{726DA7E0-2341-5142-BC60-F151F181F06A}"/>
              </a:ext>
            </a:extLst>
          </p:cNvPr>
          <p:cNvSpPr/>
          <p:nvPr/>
        </p:nvSpPr>
        <p:spPr>
          <a:xfrm>
            <a:off x="4004189" y="1512385"/>
            <a:ext cx="1278194" cy="511277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3. Feasibility</a:t>
            </a:r>
          </a:p>
        </p:txBody>
      </p:sp>
      <p:sp>
        <p:nvSpPr>
          <p:cNvPr id="26" name="Chevron 25">
            <a:extLst>
              <a:ext uri="{FF2B5EF4-FFF2-40B4-BE49-F238E27FC236}">
                <a16:creationId xmlns:a16="http://schemas.microsoft.com/office/drawing/2014/main" id="{DEB18B37-F1A2-DB4C-BE08-DAF7179E5D2A}"/>
              </a:ext>
            </a:extLst>
          </p:cNvPr>
          <p:cNvSpPr/>
          <p:nvPr/>
        </p:nvSpPr>
        <p:spPr>
          <a:xfrm>
            <a:off x="5126296" y="1512385"/>
            <a:ext cx="1278194" cy="511277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4. Design</a:t>
            </a:r>
          </a:p>
        </p:txBody>
      </p:sp>
      <p:sp>
        <p:nvSpPr>
          <p:cNvPr id="27" name="Chevron 26">
            <a:extLst>
              <a:ext uri="{FF2B5EF4-FFF2-40B4-BE49-F238E27FC236}">
                <a16:creationId xmlns:a16="http://schemas.microsoft.com/office/drawing/2014/main" id="{C9F6C774-6878-074D-87A2-D5B76F27E49C}"/>
              </a:ext>
            </a:extLst>
          </p:cNvPr>
          <p:cNvSpPr/>
          <p:nvPr/>
        </p:nvSpPr>
        <p:spPr>
          <a:xfrm>
            <a:off x="6248403" y="1512385"/>
            <a:ext cx="1278194" cy="511277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5. Decision to invest</a:t>
            </a:r>
          </a:p>
        </p:txBody>
      </p:sp>
      <p:sp>
        <p:nvSpPr>
          <p:cNvPr id="28" name="Chevron 27">
            <a:extLst>
              <a:ext uri="{FF2B5EF4-FFF2-40B4-BE49-F238E27FC236}">
                <a16:creationId xmlns:a16="http://schemas.microsoft.com/office/drawing/2014/main" id="{5C92BC1E-4D55-A64F-9050-03BE06D261E4}"/>
              </a:ext>
            </a:extLst>
          </p:cNvPr>
          <p:cNvSpPr/>
          <p:nvPr/>
        </p:nvSpPr>
        <p:spPr>
          <a:xfrm>
            <a:off x="7370510" y="1512385"/>
            <a:ext cx="1278194" cy="511277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6. Delivery</a:t>
            </a:r>
          </a:p>
        </p:txBody>
      </p:sp>
      <p:sp>
        <p:nvSpPr>
          <p:cNvPr id="29" name="Chevron 28">
            <a:extLst>
              <a:ext uri="{FF2B5EF4-FFF2-40B4-BE49-F238E27FC236}">
                <a16:creationId xmlns:a16="http://schemas.microsoft.com/office/drawing/2014/main" id="{02C9B0F2-D4E4-3C41-8A50-8352E42CE6F1}"/>
              </a:ext>
            </a:extLst>
          </p:cNvPr>
          <p:cNvSpPr/>
          <p:nvPr/>
        </p:nvSpPr>
        <p:spPr>
          <a:xfrm>
            <a:off x="8492617" y="1512385"/>
            <a:ext cx="1278194" cy="511277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7. Handover</a:t>
            </a:r>
          </a:p>
        </p:txBody>
      </p:sp>
      <p:sp>
        <p:nvSpPr>
          <p:cNvPr id="30" name="Chevron 29">
            <a:extLst>
              <a:ext uri="{FF2B5EF4-FFF2-40B4-BE49-F238E27FC236}">
                <a16:creationId xmlns:a16="http://schemas.microsoft.com/office/drawing/2014/main" id="{447B018B-9D31-6F4B-8C71-3FA172A8D5C2}"/>
              </a:ext>
            </a:extLst>
          </p:cNvPr>
          <p:cNvSpPr/>
          <p:nvPr/>
        </p:nvSpPr>
        <p:spPr>
          <a:xfrm>
            <a:off x="9614724" y="1512385"/>
            <a:ext cx="1278194" cy="511277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8. Embed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72E3896E-C998-9D47-93FE-6527004E51C9}"/>
              </a:ext>
            </a:extLst>
          </p:cNvPr>
          <p:cNvSpPr/>
          <p:nvPr/>
        </p:nvSpPr>
        <p:spPr>
          <a:xfrm>
            <a:off x="10736827" y="1512385"/>
            <a:ext cx="1278194" cy="511277"/>
          </a:xfrm>
          <a:prstGeom prst="chevron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</a:p>
        </p:txBody>
      </p:sp>
      <p:sp>
        <p:nvSpPr>
          <p:cNvPr id="32" name="Diamond 31">
            <a:extLst>
              <a:ext uri="{FF2B5EF4-FFF2-40B4-BE49-F238E27FC236}">
                <a16:creationId xmlns:a16="http://schemas.microsoft.com/office/drawing/2014/main" id="{964B14A1-B58E-4148-94DE-A2C34A47B90F}"/>
              </a:ext>
            </a:extLst>
          </p:cNvPr>
          <p:cNvSpPr/>
          <p:nvPr/>
        </p:nvSpPr>
        <p:spPr>
          <a:xfrm>
            <a:off x="2587039" y="1048677"/>
            <a:ext cx="422787" cy="422787"/>
          </a:xfrm>
          <a:prstGeom prst="diamond">
            <a:avLst/>
          </a:prstGeom>
          <a:solidFill>
            <a:srgbClr val="FF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G1</a:t>
            </a:r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77FEC16D-66DB-5444-A28D-F3C019FEC369}"/>
              </a:ext>
            </a:extLst>
          </p:cNvPr>
          <p:cNvSpPr/>
          <p:nvPr/>
        </p:nvSpPr>
        <p:spPr>
          <a:xfrm>
            <a:off x="4841159" y="1048677"/>
            <a:ext cx="422787" cy="422787"/>
          </a:xfrm>
          <a:prstGeom prst="diamond">
            <a:avLst/>
          </a:prstGeom>
          <a:solidFill>
            <a:srgbClr val="FF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G2</a:t>
            </a:r>
          </a:p>
        </p:txBody>
      </p:sp>
      <p:sp>
        <p:nvSpPr>
          <p:cNvPr id="34" name="Diamond 33">
            <a:extLst>
              <a:ext uri="{FF2B5EF4-FFF2-40B4-BE49-F238E27FC236}">
                <a16:creationId xmlns:a16="http://schemas.microsoft.com/office/drawing/2014/main" id="{E7B207AC-8639-554D-A239-4F3DDBD9F736}"/>
              </a:ext>
            </a:extLst>
          </p:cNvPr>
          <p:cNvSpPr/>
          <p:nvPr/>
        </p:nvSpPr>
        <p:spPr>
          <a:xfrm>
            <a:off x="7074313" y="1048677"/>
            <a:ext cx="422787" cy="422787"/>
          </a:xfrm>
          <a:prstGeom prst="diamond">
            <a:avLst/>
          </a:prstGeom>
          <a:solidFill>
            <a:srgbClr val="FF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G3</a:t>
            </a: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5C3A6CB1-F320-C24F-8DF4-2F95232EA69F}"/>
              </a:ext>
            </a:extLst>
          </p:cNvPr>
          <p:cNvSpPr/>
          <p:nvPr/>
        </p:nvSpPr>
        <p:spPr>
          <a:xfrm>
            <a:off x="8202567" y="1048677"/>
            <a:ext cx="422787" cy="422787"/>
          </a:xfrm>
          <a:prstGeom prst="diamond">
            <a:avLst/>
          </a:prstGeom>
          <a:solidFill>
            <a:srgbClr val="FF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G4</a:t>
            </a:r>
          </a:p>
        </p:txBody>
      </p:sp>
      <p:sp>
        <p:nvSpPr>
          <p:cNvPr id="36" name="Diamond 35">
            <a:extLst>
              <a:ext uri="{FF2B5EF4-FFF2-40B4-BE49-F238E27FC236}">
                <a16:creationId xmlns:a16="http://schemas.microsoft.com/office/drawing/2014/main" id="{478317DA-4B2A-3F4E-B18F-C97BD2328B9E}"/>
              </a:ext>
            </a:extLst>
          </p:cNvPr>
          <p:cNvSpPr/>
          <p:nvPr/>
        </p:nvSpPr>
        <p:spPr>
          <a:xfrm>
            <a:off x="11555411" y="1048677"/>
            <a:ext cx="422787" cy="422787"/>
          </a:xfrm>
          <a:prstGeom prst="diamond">
            <a:avLst/>
          </a:prstGeom>
          <a:solidFill>
            <a:srgbClr val="FF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G5</a:t>
            </a:r>
          </a:p>
        </p:txBody>
      </p:sp>
      <p:sp>
        <p:nvSpPr>
          <p:cNvPr id="43" name="Chevron 42">
            <a:extLst>
              <a:ext uri="{FF2B5EF4-FFF2-40B4-BE49-F238E27FC236}">
                <a16:creationId xmlns:a16="http://schemas.microsoft.com/office/drawing/2014/main" id="{12418642-F0DE-1944-AD60-4B076F577B37}"/>
              </a:ext>
            </a:extLst>
          </p:cNvPr>
          <p:cNvSpPr/>
          <p:nvPr/>
        </p:nvSpPr>
        <p:spPr>
          <a:xfrm>
            <a:off x="1754314" y="2693707"/>
            <a:ext cx="1278194" cy="511277"/>
          </a:xfrm>
          <a:prstGeom prst="chevron">
            <a:avLst/>
          </a:prstGeom>
          <a:solidFill>
            <a:srgbClr val="4F5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Investment Proposal Form</a:t>
            </a:r>
          </a:p>
        </p:txBody>
      </p:sp>
      <p:sp>
        <p:nvSpPr>
          <p:cNvPr id="44" name="Chevron 43">
            <a:extLst>
              <a:ext uri="{FF2B5EF4-FFF2-40B4-BE49-F238E27FC236}">
                <a16:creationId xmlns:a16="http://schemas.microsoft.com/office/drawing/2014/main" id="{753FEB2E-6E0C-FA4B-B710-F7E620873D61}"/>
              </a:ext>
            </a:extLst>
          </p:cNvPr>
          <p:cNvSpPr/>
          <p:nvPr/>
        </p:nvSpPr>
        <p:spPr>
          <a:xfrm>
            <a:off x="2910348" y="2693707"/>
            <a:ext cx="2386168" cy="511277"/>
          </a:xfrm>
          <a:prstGeom prst="chevron">
            <a:avLst/>
          </a:prstGeom>
          <a:solidFill>
            <a:srgbClr val="4F5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Business Case</a:t>
            </a:r>
          </a:p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(Design and Procurement)</a:t>
            </a:r>
          </a:p>
        </p:txBody>
      </p:sp>
      <p:sp>
        <p:nvSpPr>
          <p:cNvPr id="45" name="Chevron 44">
            <a:extLst>
              <a:ext uri="{FF2B5EF4-FFF2-40B4-BE49-F238E27FC236}">
                <a16:creationId xmlns:a16="http://schemas.microsoft.com/office/drawing/2014/main" id="{CEE0AD6B-5D5A-1249-A419-DCC71AC96057}"/>
              </a:ext>
            </a:extLst>
          </p:cNvPr>
          <p:cNvSpPr/>
          <p:nvPr/>
        </p:nvSpPr>
        <p:spPr>
          <a:xfrm>
            <a:off x="5140429" y="2693707"/>
            <a:ext cx="2396000" cy="511277"/>
          </a:xfrm>
          <a:prstGeom prst="chevron">
            <a:avLst/>
          </a:prstGeom>
          <a:solidFill>
            <a:srgbClr val="4F5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Business Case</a:t>
            </a:r>
          </a:p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(Delivery)</a:t>
            </a:r>
          </a:p>
        </p:txBody>
      </p:sp>
      <p:sp>
        <p:nvSpPr>
          <p:cNvPr id="47" name="Chevron 46">
            <a:extLst>
              <a:ext uri="{FF2B5EF4-FFF2-40B4-BE49-F238E27FC236}">
                <a16:creationId xmlns:a16="http://schemas.microsoft.com/office/drawing/2014/main" id="{272CDD1B-0CC4-FD49-BEAB-A0496A1C7CCC}"/>
              </a:ext>
            </a:extLst>
          </p:cNvPr>
          <p:cNvSpPr/>
          <p:nvPr/>
        </p:nvSpPr>
        <p:spPr>
          <a:xfrm>
            <a:off x="7384643" y="2693707"/>
            <a:ext cx="1264061" cy="511277"/>
          </a:xfrm>
          <a:prstGeom prst="chevron">
            <a:avLst/>
          </a:prstGeom>
          <a:solidFill>
            <a:srgbClr val="4F5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Change Request</a:t>
            </a:r>
          </a:p>
        </p:txBody>
      </p:sp>
      <p:sp>
        <p:nvSpPr>
          <p:cNvPr id="50" name="Chevron 49">
            <a:extLst>
              <a:ext uri="{FF2B5EF4-FFF2-40B4-BE49-F238E27FC236}">
                <a16:creationId xmlns:a16="http://schemas.microsoft.com/office/drawing/2014/main" id="{2A26B2E8-6548-B94C-8123-1FE65428A2AA}"/>
              </a:ext>
            </a:extLst>
          </p:cNvPr>
          <p:cNvSpPr/>
          <p:nvPr/>
        </p:nvSpPr>
        <p:spPr>
          <a:xfrm>
            <a:off x="8492617" y="2693707"/>
            <a:ext cx="3536537" cy="511277"/>
          </a:xfrm>
          <a:prstGeom prst="chevron">
            <a:avLst/>
          </a:prstGeom>
          <a:solidFill>
            <a:srgbClr val="4F5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Benefits Tracker</a:t>
            </a:r>
          </a:p>
        </p:txBody>
      </p:sp>
      <p:sp>
        <p:nvSpPr>
          <p:cNvPr id="51" name="Chevron 50">
            <a:extLst>
              <a:ext uri="{FF2B5EF4-FFF2-40B4-BE49-F238E27FC236}">
                <a16:creationId xmlns:a16="http://schemas.microsoft.com/office/drawing/2014/main" id="{5F706EC2-01F0-C549-B22B-76E248C8FB9E}"/>
              </a:ext>
            </a:extLst>
          </p:cNvPr>
          <p:cNvSpPr/>
          <p:nvPr/>
        </p:nvSpPr>
        <p:spPr>
          <a:xfrm>
            <a:off x="2906045" y="2101144"/>
            <a:ext cx="2376337" cy="511277"/>
          </a:xfrm>
          <a:prstGeom prst="chevron">
            <a:avLst/>
          </a:prstGeom>
          <a:solidFill>
            <a:srgbClr val="00B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</a:t>
            </a:r>
          </a:p>
        </p:txBody>
      </p:sp>
      <p:sp>
        <p:nvSpPr>
          <p:cNvPr id="53" name="Chevron 52">
            <a:extLst>
              <a:ext uri="{FF2B5EF4-FFF2-40B4-BE49-F238E27FC236}">
                <a16:creationId xmlns:a16="http://schemas.microsoft.com/office/drawing/2014/main" id="{A96B5D2C-2D0C-204E-ABE4-BEB697A89179}"/>
              </a:ext>
            </a:extLst>
          </p:cNvPr>
          <p:cNvSpPr/>
          <p:nvPr/>
        </p:nvSpPr>
        <p:spPr>
          <a:xfrm>
            <a:off x="5150260" y="2101144"/>
            <a:ext cx="2386168" cy="511277"/>
          </a:xfrm>
          <a:prstGeom prst="chevron">
            <a:avLst/>
          </a:prstGeom>
          <a:solidFill>
            <a:srgbClr val="00B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Engage</a:t>
            </a:r>
          </a:p>
        </p:txBody>
      </p:sp>
      <p:sp>
        <p:nvSpPr>
          <p:cNvPr id="54" name="Chevron 53">
            <a:extLst>
              <a:ext uri="{FF2B5EF4-FFF2-40B4-BE49-F238E27FC236}">
                <a16:creationId xmlns:a16="http://schemas.microsoft.com/office/drawing/2014/main" id="{E2D8888B-2ADC-FB4E-AF5A-4777582EE857}"/>
              </a:ext>
            </a:extLst>
          </p:cNvPr>
          <p:cNvSpPr/>
          <p:nvPr/>
        </p:nvSpPr>
        <p:spPr>
          <a:xfrm>
            <a:off x="7394474" y="2101144"/>
            <a:ext cx="2376337" cy="511277"/>
          </a:xfrm>
          <a:prstGeom prst="chevron">
            <a:avLst/>
          </a:prstGeom>
          <a:solidFill>
            <a:srgbClr val="00B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</a:p>
        </p:txBody>
      </p:sp>
      <p:sp>
        <p:nvSpPr>
          <p:cNvPr id="55" name="Chevron 54">
            <a:extLst>
              <a:ext uri="{FF2B5EF4-FFF2-40B4-BE49-F238E27FC236}">
                <a16:creationId xmlns:a16="http://schemas.microsoft.com/office/drawing/2014/main" id="{3ECE572A-4781-FE4A-9946-293D50F72D77}"/>
              </a:ext>
            </a:extLst>
          </p:cNvPr>
          <p:cNvSpPr/>
          <p:nvPr/>
        </p:nvSpPr>
        <p:spPr>
          <a:xfrm>
            <a:off x="9614724" y="2101144"/>
            <a:ext cx="2424261" cy="511277"/>
          </a:xfrm>
          <a:prstGeom prst="chevron">
            <a:avLst/>
          </a:prstGeom>
          <a:solidFill>
            <a:srgbClr val="00B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Embed</a:t>
            </a:r>
          </a:p>
        </p:txBody>
      </p:sp>
      <p:sp>
        <p:nvSpPr>
          <p:cNvPr id="56" name="Up Arrow Callout 55">
            <a:extLst>
              <a:ext uri="{FF2B5EF4-FFF2-40B4-BE49-F238E27FC236}">
                <a16:creationId xmlns:a16="http://schemas.microsoft.com/office/drawing/2014/main" id="{BA5F2683-EC17-8645-A013-5016BC0B8E15}"/>
              </a:ext>
            </a:extLst>
          </p:cNvPr>
          <p:cNvSpPr/>
          <p:nvPr/>
        </p:nvSpPr>
        <p:spPr>
          <a:xfrm>
            <a:off x="1778277" y="4163740"/>
            <a:ext cx="1098144" cy="798871"/>
          </a:xfrm>
          <a:prstGeom prst="upArrowCallout">
            <a:avLst/>
          </a:prstGeom>
          <a:solidFill>
            <a:srgbClr val="007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No investment required</a:t>
            </a:r>
          </a:p>
        </p:txBody>
      </p:sp>
      <p:sp>
        <p:nvSpPr>
          <p:cNvPr id="57" name="Up Arrow Callout 56">
            <a:extLst>
              <a:ext uri="{FF2B5EF4-FFF2-40B4-BE49-F238E27FC236}">
                <a16:creationId xmlns:a16="http://schemas.microsoft.com/office/drawing/2014/main" id="{1E3D9D8E-2A02-E74C-933A-D89FB3C24751}"/>
              </a:ext>
            </a:extLst>
          </p:cNvPr>
          <p:cNvSpPr/>
          <p:nvPr/>
        </p:nvSpPr>
        <p:spPr>
          <a:xfrm>
            <a:off x="3508160" y="4163739"/>
            <a:ext cx="1098144" cy="798871"/>
          </a:xfrm>
          <a:prstGeom prst="upArrowCallout">
            <a:avLst/>
          </a:prstGeom>
          <a:solidFill>
            <a:srgbClr val="007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&lt;£3m</a:t>
            </a:r>
          </a:p>
        </p:txBody>
      </p:sp>
      <p:sp>
        <p:nvSpPr>
          <p:cNvPr id="58" name="Up Arrow Callout 57">
            <a:extLst>
              <a:ext uri="{FF2B5EF4-FFF2-40B4-BE49-F238E27FC236}">
                <a16:creationId xmlns:a16="http://schemas.microsoft.com/office/drawing/2014/main" id="{34B24118-B5AC-B74B-B982-4EB69D042CE2}"/>
              </a:ext>
            </a:extLst>
          </p:cNvPr>
          <p:cNvSpPr/>
          <p:nvPr/>
        </p:nvSpPr>
        <p:spPr>
          <a:xfrm>
            <a:off x="5855418" y="4163738"/>
            <a:ext cx="1098144" cy="798871"/>
          </a:xfrm>
          <a:prstGeom prst="upArrowCallout">
            <a:avLst/>
          </a:prstGeom>
          <a:solidFill>
            <a:srgbClr val="007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&gt;£3m</a:t>
            </a:r>
          </a:p>
        </p:txBody>
      </p:sp>
      <p:sp>
        <p:nvSpPr>
          <p:cNvPr id="59" name="Folded Corner 58">
            <a:extLst>
              <a:ext uri="{FF2B5EF4-FFF2-40B4-BE49-F238E27FC236}">
                <a16:creationId xmlns:a16="http://schemas.microsoft.com/office/drawing/2014/main" id="{E6EDA1C9-1027-A741-B0FE-7DDD2CE47A5C}"/>
              </a:ext>
            </a:extLst>
          </p:cNvPr>
          <p:cNvSpPr/>
          <p:nvPr/>
        </p:nvSpPr>
        <p:spPr>
          <a:xfrm>
            <a:off x="1778277" y="3317642"/>
            <a:ext cx="1122107" cy="798871"/>
          </a:xfrm>
          <a:prstGeom prst="foldedCorner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Executive Summary Page (&lt;1 page)</a:t>
            </a:r>
          </a:p>
          <a:p>
            <a:pPr algn="ctr"/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Using Business Case &lt;£3m</a:t>
            </a:r>
          </a:p>
        </p:txBody>
      </p:sp>
      <p:sp>
        <p:nvSpPr>
          <p:cNvPr id="60" name="Folded Corner 59">
            <a:extLst>
              <a:ext uri="{FF2B5EF4-FFF2-40B4-BE49-F238E27FC236}">
                <a16:creationId xmlns:a16="http://schemas.microsoft.com/office/drawing/2014/main" id="{0F0F9F74-DDDE-AE4B-A3BB-27410960092E}"/>
              </a:ext>
            </a:extLst>
          </p:cNvPr>
          <p:cNvSpPr/>
          <p:nvPr/>
        </p:nvSpPr>
        <p:spPr>
          <a:xfrm>
            <a:off x="3508160" y="3317641"/>
            <a:ext cx="1122107" cy="798871"/>
          </a:xfrm>
          <a:prstGeom prst="foldedCorner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Business Case </a:t>
            </a:r>
          </a:p>
          <a:p>
            <a:pPr algn="ctr"/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&lt;£3m template or</a:t>
            </a:r>
          </a:p>
          <a:p>
            <a:pPr algn="ctr"/>
            <a:r>
              <a:rPr lang="en-GB" sz="900">
                <a:latin typeface="Calibri" panose="020F0502020204030204" pitchFamily="34" charset="0"/>
                <a:cs typeface="Calibri" panose="020F0502020204030204" pitchFamily="34" charset="0"/>
              </a:rPr>
              <a:t>&gt;£3m template</a:t>
            </a:r>
          </a:p>
        </p:txBody>
      </p:sp>
      <p:sp>
        <p:nvSpPr>
          <p:cNvPr id="61" name="Folded Corner 60">
            <a:extLst>
              <a:ext uri="{FF2B5EF4-FFF2-40B4-BE49-F238E27FC236}">
                <a16:creationId xmlns:a16="http://schemas.microsoft.com/office/drawing/2014/main" id="{DB4C27E2-0FA5-214D-A96F-15E9949C5DD8}"/>
              </a:ext>
            </a:extLst>
          </p:cNvPr>
          <p:cNvSpPr/>
          <p:nvPr/>
        </p:nvSpPr>
        <p:spPr>
          <a:xfrm>
            <a:off x="5860951" y="3315263"/>
            <a:ext cx="1122107" cy="798871"/>
          </a:xfrm>
          <a:prstGeom prst="foldedCorner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Business Case </a:t>
            </a:r>
          </a:p>
          <a:p>
            <a:pPr algn="ctr"/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&lt;£3m template or</a:t>
            </a:r>
          </a:p>
          <a:p>
            <a:pPr algn="ctr"/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&gt;£3m template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DD181AE-9A98-4D44-8EAB-66D2F5E0EFA2}"/>
              </a:ext>
            </a:extLst>
          </p:cNvPr>
          <p:cNvSpPr txBox="1"/>
          <p:nvPr/>
        </p:nvSpPr>
        <p:spPr>
          <a:xfrm>
            <a:off x="2517746" y="731780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</a:t>
            </a:r>
          </a:p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start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E392ECF-BCC3-5743-8487-ED0A60CAA813}"/>
              </a:ext>
            </a:extLst>
          </p:cNvPr>
          <p:cNvSpPr txBox="1"/>
          <p:nvPr/>
        </p:nvSpPr>
        <p:spPr>
          <a:xfrm>
            <a:off x="6994600" y="731780"/>
            <a:ext cx="582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</a:t>
            </a:r>
          </a:p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deliver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F61981-B966-9548-BDE4-3834E05AD219}"/>
              </a:ext>
            </a:extLst>
          </p:cNvPr>
          <p:cNvSpPr txBox="1"/>
          <p:nvPr/>
        </p:nvSpPr>
        <p:spPr>
          <a:xfrm>
            <a:off x="8085986" y="731780"/>
            <a:ext cx="655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Readiness</a:t>
            </a:r>
          </a:p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Checkpoint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D149D83-EFC2-B143-8086-E086EA9DEE66}"/>
              </a:ext>
            </a:extLst>
          </p:cNvPr>
          <p:cNvSpPr txBox="1"/>
          <p:nvPr/>
        </p:nvSpPr>
        <p:spPr>
          <a:xfrm>
            <a:off x="11502949" y="731780"/>
            <a:ext cx="527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</a:p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Off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EE261AD-FDEE-514E-B49D-3DC6508DA64C}"/>
              </a:ext>
            </a:extLst>
          </p:cNvPr>
          <p:cNvSpPr txBox="1"/>
          <p:nvPr/>
        </p:nvSpPr>
        <p:spPr>
          <a:xfrm>
            <a:off x="128463" y="1598746"/>
            <a:ext cx="1246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</a:p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LIFECYCLE</a:t>
            </a:r>
            <a:endParaRPr lang="en-GB" sz="800">
              <a:solidFill>
                <a:srgbClr val="0038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EB17796-FE77-D945-9745-33A9290EBE80}"/>
              </a:ext>
            </a:extLst>
          </p:cNvPr>
          <p:cNvSpPr txBox="1"/>
          <p:nvPr/>
        </p:nvSpPr>
        <p:spPr>
          <a:xfrm>
            <a:off x="128463" y="2187505"/>
            <a:ext cx="1246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</a:p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FRAMEWORK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1DB2B25-7FBD-C740-88C6-BDA72795B294}"/>
              </a:ext>
            </a:extLst>
          </p:cNvPr>
          <p:cNvSpPr txBox="1"/>
          <p:nvPr/>
        </p:nvSpPr>
        <p:spPr>
          <a:xfrm>
            <a:off x="128462" y="2771513"/>
            <a:ext cx="157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CASE DEVELOPMENT</a:t>
            </a:r>
          </a:p>
          <a:p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Modular approach to building and reviewing a business case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838E9EC-4A44-8046-B23C-950EDF747C6E}"/>
              </a:ext>
            </a:extLst>
          </p:cNvPr>
          <p:cNvSpPr txBox="1"/>
          <p:nvPr/>
        </p:nvSpPr>
        <p:spPr>
          <a:xfrm>
            <a:off x="128461" y="3361860"/>
            <a:ext cx="1576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CASE DOCUMENT</a:t>
            </a:r>
          </a:p>
          <a:p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with the basic and building depending on stage and budget.  Proposal to be a single document and no application form.  Captured online if possible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7A70449-67FA-4B4B-9840-6136CAE830EB}"/>
              </a:ext>
            </a:extLst>
          </p:cNvPr>
          <p:cNvSpPr txBox="1"/>
          <p:nvPr/>
        </p:nvSpPr>
        <p:spPr>
          <a:xfrm>
            <a:off x="128460" y="4371864"/>
            <a:ext cx="157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LIMITS</a:t>
            </a:r>
          </a:p>
          <a:p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points as to when each document must be completed</a:t>
            </a:r>
          </a:p>
        </p:txBody>
      </p:sp>
      <p:sp>
        <p:nvSpPr>
          <p:cNvPr id="72" name="Chevron 71">
            <a:extLst>
              <a:ext uri="{FF2B5EF4-FFF2-40B4-BE49-F238E27FC236}">
                <a16:creationId xmlns:a16="http://schemas.microsoft.com/office/drawing/2014/main" id="{0D9ADF1B-E451-2F48-A36C-A28A33424520}"/>
              </a:ext>
            </a:extLst>
          </p:cNvPr>
          <p:cNvSpPr/>
          <p:nvPr/>
        </p:nvSpPr>
        <p:spPr>
          <a:xfrm>
            <a:off x="1778277" y="5635504"/>
            <a:ext cx="3461709" cy="511277"/>
          </a:xfrm>
          <a:prstGeom prst="chevron">
            <a:avLst/>
          </a:prstGeom>
          <a:solidFill>
            <a:srgbClr val="951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Exec summary table</a:t>
            </a:r>
          </a:p>
        </p:txBody>
      </p:sp>
      <p:sp>
        <p:nvSpPr>
          <p:cNvPr id="73" name="Chevron 72">
            <a:extLst>
              <a:ext uri="{FF2B5EF4-FFF2-40B4-BE49-F238E27FC236}">
                <a16:creationId xmlns:a16="http://schemas.microsoft.com/office/drawing/2014/main" id="{B1E382E4-5AA9-524B-9974-AF851764B9A8}"/>
              </a:ext>
            </a:extLst>
          </p:cNvPr>
          <p:cNvSpPr/>
          <p:nvPr/>
        </p:nvSpPr>
        <p:spPr>
          <a:xfrm>
            <a:off x="5115239" y="5635504"/>
            <a:ext cx="6923746" cy="511277"/>
          </a:xfrm>
          <a:prstGeom prst="chevron">
            <a:avLst/>
          </a:prstGeom>
          <a:solidFill>
            <a:srgbClr val="951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Full Benefits Table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D34EAB3-D917-3046-8128-A292E2EB0828}"/>
              </a:ext>
            </a:extLst>
          </p:cNvPr>
          <p:cNvSpPr txBox="1"/>
          <p:nvPr/>
        </p:nvSpPr>
        <p:spPr>
          <a:xfrm>
            <a:off x="124203" y="5598754"/>
            <a:ext cx="157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BENEFITS DOCUMENTATION</a:t>
            </a:r>
          </a:p>
          <a:p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points as to when each document must be completed</a:t>
            </a:r>
          </a:p>
        </p:txBody>
      </p:sp>
      <p:sp>
        <p:nvSpPr>
          <p:cNvPr id="78" name="Diamond 77">
            <a:extLst>
              <a:ext uri="{FF2B5EF4-FFF2-40B4-BE49-F238E27FC236}">
                <a16:creationId xmlns:a16="http://schemas.microsoft.com/office/drawing/2014/main" id="{94609F82-48F0-034B-8EF7-D00AEBF78B5C}"/>
              </a:ext>
            </a:extLst>
          </p:cNvPr>
          <p:cNvSpPr/>
          <p:nvPr/>
        </p:nvSpPr>
        <p:spPr>
          <a:xfrm>
            <a:off x="9330821" y="1051654"/>
            <a:ext cx="422787" cy="422787"/>
          </a:xfrm>
          <a:prstGeom prst="diamond">
            <a:avLst/>
          </a:prstGeom>
          <a:solidFill>
            <a:srgbClr val="FFB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G4</a:t>
            </a:r>
          </a:p>
        </p:txBody>
      </p:sp>
      <p:sp>
        <p:nvSpPr>
          <p:cNvPr id="83" name="Folded Corner 82">
            <a:extLst>
              <a:ext uri="{FF2B5EF4-FFF2-40B4-BE49-F238E27FC236}">
                <a16:creationId xmlns:a16="http://schemas.microsoft.com/office/drawing/2014/main" id="{EF892A2D-C624-CE4F-9504-D4EDD57CBD8F}"/>
              </a:ext>
            </a:extLst>
          </p:cNvPr>
          <p:cNvSpPr/>
          <p:nvPr/>
        </p:nvSpPr>
        <p:spPr>
          <a:xfrm>
            <a:off x="7374853" y="3311261"/>
            <a:ext cx="1122107" cy="799067"/>
          </a:xfrm>
          <a:prstGeom prst="foldedCorner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Executive Summary Page (&lt;2 page)</a:t>
            </a:r>
          </a:p>
          <a:p>
            <a:pPr algn="ctr"/>
            <a:r>
              <a:rPr lang="en-GB" sz="1000" i="1">
                <a:latin typeface="Calibri" panose="020F0502020204030204" pitchFamily="34" charset="0"/>
                <a:cs typeface="Calibri" panose="020F0502020204030204" pitchFamily="34" charset="0"/>
              </a:rPr>
              <a:t>Using Business Case &lt;£3m</a:t>
            </a:r>
          </a:p>
        </p:txBody>
      </p:sp>
      <p:sp>
        <p:nvSpPr>
          <p:cNvPr id="84" name="Up Arrow Callout 83">
            <a:extLst>
              <a:ext uri="{FF2B5EF4-FFF2-40B4-BE49-F238E27FC236}">
                <a16:creationId xmlns:a16="http://schemas.microsoft.com/office/drawing/2014/main" id="{4EAE4E82-64D1-B844-803B-946F6CA35754}"/>
              </a:ext>
            </a:extLst>
          </p:cNvPr>
          <p:cNvSpPr/>
          <p:nvPr/>
        </p:nvSpPr>
        <p:spPr>
          <a:xfrm>
            <a:off x="7394474" y="4155366"/>
            <a:ext cx="1098144" cy="798871"/>
          </a:xfrm>
          <a:prstGeom prst="upArrowCallout">
            <a:avLst/>
          </a:prstGeom>
          <a:solidFill>
            <a:srgbClr val="007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latin typeface="Calibri" panose="020F0502020204030204" pitchFamily="34" charset="0"/>
                <a:cs typeface="Calibri" panose="020F0502020204030204" pitchFamily="34" charset="0"/>
              </a:rPr>
              <a:t>&gt;5%</a:t>
            </a:r>
          </a:p>
        </p:txBody>
      </p:sp>
      <p:sp>
        <p:nvSpPr>
          <p:cNvPr id="85" name="Chevron 84">
            <a:extLst>
              <a:ext uri="{FF2B5EF4-FFF2-40B4-BE49-F238E27FC236}">
                <a16:creationId xmlns:a16="http://schemas.microsoft.com/office/drawing/2014/main" id="{54812E2B-A8A5-4548-B06B-7ACAE02EC82D}"/>
              </a:ext>
            </a:extLst>
          </p:cNvPr>
          <p:cNvSpPr/>
          <p:nvPr/>
        </p:nvSpPr>
        <p:spPr>
          <a:xfrm>
            <a:off x="2910348" y="5055468"/>
            <a:ext cx="2329638" cy="511277"/>
          </a:xfrm>
          <a:prstGeom prst="chevron">
            <a:avLst/>
          </a:prstGeom>
          <a:solidFill>
            <a:srgbClr val="5B4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Local if in budget and &lt;£500k</a:t>
            </a:r>
          </a:p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Investment Committee if not in budget or &gt;£500k</a:t>
            </a:r>
          </a:p>
        </p:txBody>
      </p:sp>
      <p:sp>
        <p:nvSpPr>
          <p:cNvPr id="86" name="Chevron 85">
            <a:extLst>
              <a:ext uri="{FF2B5EF4-FFF2-40B4-BE49-F238E27FC236}">
                <a16:creationId xmlns:a16="http://schemas.microsoft.com/office/drawing/2014/main" id="{E7CCC6CA-BABB-EB44-93F3-1674E3366356}"/>
              </a:ext>
            </a:extLst>
          </p:cNvPr>
          <p:cNvSpPr/>
          <p:nvPr/>
        </p:nvSpPr>
        <p:spPr>
          <a:xfrm>
            <a:off x="5115239" y="5055466"/>
            <a:ext cx="3486155" cy="511277"/>
          </a:xfrm>
          <a:prstGeom prst="chevron">
            <a:avLst/>
          </a:prstGeom>
          <a:solidFill>
            <a:srgbClr val="5B4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Local if in budget and  &lt;£500k</a:t>
            </a:r>
          </a:p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Investment Committee if not in budget or  &gt;£500k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DDA2ABA-9EC9-BA4C-8CB1-76C2C6C01981}"/>
              </a:ext>
            </a:extLst>
          </p:cNvPr>
          <p:cNvSpPr txBox="1"/>
          <p:nvPr/>
        </p:nvSpPr>
        <p:spPr>
          <a:xfrm>
            <a:off x="104500" y="5100740"/>
            <a:ext cx="15760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PRESENTED TO</a:t>
            </a:r>
          </a:p>
        </p:txBody>
      </p:sp>
      <p:sp>
        <p:nvSpPr>
          <p:cNvPr id="62" name="Folded Corner 61">
            <a:extLst>
              <a:ext uri="{FF2B5EF4-FFF2-40B4-BE49-F238E27FC236}">
                <a16:creationId xmlns:a16="http://schemas.microsoft.com/office/drawing/2014/main" id="{4787009B-9BF3-5F45-9C11-34687F67F296}"/>
              </a:ext>
            </a:extLst>
          </p:cNvPr>
          <p:cNvSpPr/>
          <p:nvPr/>
        </p:nvSpPr>
        <p:spPr>
          <a:xfrm>
            <a:off x="9614724" y="3317641"/>
            <a:ext cx="1122107" cy="799067"/>
          </a:xfrm>
          <a:prstGeom prst="foldedCorner">
            <a:avLst/>
          </a:prstGeom>
          <a:solidFill>
            <a:srgbClr val="B06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TBC</a:t>
            </a:r>
          </a:p>
          <a:p>
            <a:pPr algn="ctr"/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7B17482-5EDA-D647-BBC0-559FF65C1254}"/>
              </a:ext>
            </a:extLst>
          </p:cNvPr>
          <p:cNvSpPr txBox="1"/>
          <p:nvPr/>
        </p:nvSpPr>
        <p:spPr>
          <a:xfrm>
            <a:off x="4780093" y="729325"/>
            <a:ext cx="546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GB" sz="800">
              <a:solidFill>
                <a:srgbClr val="0038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8A42C04-49ED-FA4F-A037-2D16B2346CD0}"/>
              </a:ext>
            </a:extLst>
          </p:cNvPr>
          <p:cNvSpPr txBox="1"/>
          <p:nvPr/>
        </p:nvSpPr>
        <p:spPr>
          <a:xfrm>
            <a:off x="139533" y="1099130"/>
            <a:ext cx="1246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STAGE</a:t>
            </a:r>
          </a:p>
          <a:p>
            <a:r>
              <a:rPr lang="en-GB" sz="800" b="1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GATES</a:t>
            </a:r>
            <a:endParaRPr lang="en-GB" sz="800">
              <a:solidFill>
                <a:srgbClr val="0038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Chevron 75">
            <a:extLst>
              <a:ext uri="{FF2B5EF4-FFF2-40B4-BE49-F238E27FC236}">
                <a16:creationId xmlns:a16="http://schemas.microsoft.com/office/drawing/2014/main" id="{B4727FD1-975A-3F43-8CB2-B0F47B5F2D1E}"/>
              </a:ext>
            </a:extLst>
          </p:cNvPr>
          <p:cNvSpPr/>
          <p:nvPr/>
        </p:nvSpPr>
        <p:spPr>
          <a:xfrm>
            <a:off x="1761427" y="5055466"/>
            <a:ext cx="1278194" cy="511277"/>
          </a:xfrm>
          <a:prstGeom prst="chevron">
            <a:avLst/>
          </a:prstGeom>
          <a:solidFill>
            <a:srgbClr val="5B4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50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</a:p>
        </p:txBody>
      </p:sp>
      <p:cxnSp>
        <p:nvCxnSpPr>
          <p:cNvPr id="81" name="Curved Connector 80">
            <a:extLst>
              <a:ext uri="{FF2B5EF4-FFF2-40B4-BE49-F238E27FC236}">
                <a16:creationId xmlns:a16="http://schemas.microsoft.com/office/drawing/2014/main" id="{02910A93-31C5-1343-ADCA-0EF9A6B86981}"/>
              </a:ext>
            </a:extLst>
          </p:cNvPr>
          <p:cNvCxnSpPr>
            <a:cxnSpLocks/>
            <a:stCxn id="32" idx="0"/>
            <a:endCxn id="34" idx="0"/>
          </p:cNvCxnSpPr>
          <p:nvPr/>
        </p:nvCxnSpPr>
        <p:spPr>
          <a:xfrm rot="5400000" flipH="1" flipV="1">
            <a:off x="5042070" y="-1194960"/>
            <a:ext cx="12700" cy="4487274"/>
          </a:xfrm>
          <a:prstGeom prst="curvedConnector3">
            <a:avLst>
              <a:gd name="adj1" fmla="val 1800000"/>
            </a:avLst>
          </a:prstGeom>
          <a:ln w="28575">
            <a:solidFill>
              <a:srgbClr val="FFB948"/>
            </a:solidFill>
            <a:prstDash val="sysDot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>
            <a:extLst>
              <a:ext uri="{FF2B5EF4-FFF2-40B4-BE49-F238E27FC236}">
                <a16:creationId xmlns:a16="http://schemas.microsoft.com/office/drawing/2014/main" id="{B5EACC53-63F0-AE45-AC91-F8E6797005C7}"/>
              </a:ext>
            </a:extLst>
          </p:cNvPr>
          <p:cNvCxnSpPr>
            <a:cxnSpLocks/>
            <a:stCxn id="78" idx="2"/>
            <a:endCxn id="35" idx="2"/>
          </p:cNvCxnSpPr>
          <p:nvPr/>
        </p:nvCxnSpPr>
        <p:spPr>
          <a:xfrm rot="5400000" flipH="1">
            <a:off x="8976599" y="908826"/>
            <a:ext cx="2977" cy="1128254"/>
          </a:xfrm>
          <a:prstGeom prst="curvedConnector3">
            <a:avLst>
              <a:gd name="adj1" fmla="val -7678871"/>
            </a:avLst>
          </a:prstGeom>
          <a:ln w="28575">
            <a:solidFill>
              <a:srgbClr val="FFB948"/>
            </a:solidFill>
            <a:prstDash val="sysDot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>
            <a:extLst>
              <a:ext uri="{FF2B5EF4-FFF2-40B4-BE49-F238E27FC236}">
                <a16:creationId xmlns:a16="http://schemas.microsoft.com/office/drawing/2014/main" id="{4B14E04D-4909-DB4A-8A34-8B9EACCD2B71}"/>
              </a:ext>
            </a:extLst>
          </p:cNvPr>
          <p:cNvCxnSpPr>
            <a:cxnSpLocks/>
            <a:stCxn id="35" idx="0"/>
            <a:endCxn id="78" idx="0"/>
          </p:cNvCxnSpPr>
          <p:nvPr/>
        </p:nvCxnSpPr>
        <p:spPr>
          <a:xfrm rot="16200000" flipH="1">
            <a:off x="8976599" y="486038"/>
            <a:ext cx="2977" cy="1128254"/>
          </a:xfrm>
          <a:prstGeom prst="curvedConnector3">
            <a:avLst>
              <a:gd name="adj1" fmla="val -7678871"/>
            </a:avLst>
          </a:prstGeom>
          <a:ln w="28575">
            <a:solidFill>
              <a:srgbClr val="FFB948"/>
            </a:solidFill>
            <a:prstDash val="sysDot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43B701E9-20A4-784B-BEB6-E69AB911A44E}"/>
              </a:ext>
            </a:extLst>
          </p:cNvPr>
          <p:cNvSpPr txBox="1"/>
          <p:nvPr/>
        </p:nvSpPr>
        <p:spPr>
          <a:xfrm>
            <a:off x="9214239" y="731780"/>
            <a:ext cx="655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Readiness</a:t>
            </a:r>
          </a:p>
          <a:p>
            <a:pPr algn="ctr"/>
            <a:r>
              <a:rPr lang="en-GB" sz="800">
                <a:solidFill>
                  <a:srgbClr val="0038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Checkpoint</a:t>
            </a:r>
          </a:p>
        </p:txBody>
      </p:sp>
      <p:graphicFrame>
        <p:nvGraphicFramePr>
          <p:cNvPr id="80" name="Table 4">
            <a:extLst>
              <a:ext uri="{FF2B5EF4-FFF2-40B4-BE49-F238E27FC236}">
                <a16:creationId xmlns:a16="http://schemas.microsoft.com/office/drawing/2014/main" id="{42A52B29-88E2-594A-8CCF-3119F3438789}"/>
              </a:ext>
            </a:extLst>
          </p:cNvPr>
          <p:cNvGraphicFramePr>
            <a:graphicFrameLocks noGrp="1"/>
          </p:cNvGraphicFramePr>
          <p:nvPr/>
        </p:nvGraphicFramePr>
        <p:xfrm>
          <a:off x="0" y="6626352"/>
          <a:ext cx="12192000" cy="243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33049131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GB" sz="1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BENEFITS DESIGN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59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60080"/>
                  </a:ext>
                </a:extLst>
              </a:tr>
            </a:tbl>
          </a:graphicData>
        </a:graphic>
      </p:graphicFrame>
      <p:sp>
        <p:nvSpPr>
          <p:cNvPr id="88" name="TextBox 87">
            <a:extLst>
              <a:ext uri="{FF2B5EF4-FFF2-40B4-BE49-F238E27FC236}">
                <a16:creationId xmlns:a16="http://schemas.microsoft.com/office/drawing/2014/main" id="{DC0BA5F1-BEC2-C548-9FE3-59F6E6E819A4}"/>
              </a:ext>
            </a:extLst>
          </p:cNvPr>
          <p:cNvSpPr txBox="1"/>
          <p:nvPr/>
        </p:nvSpPr>
        <p:spPr>
          <a:xfrm>
            <a:off x="0" y="6615396"/>
            <a:ext cx="1938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cs typeface="Arial" panose="020B0604020202020204" pitchFamily="34" charset="0"/>
              </a:rPr>
              <a:t>26TH OCTOBER 2021: INTERNAL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34C73A4-0C01-DA4E-A772-3C76B0964C0A}"/>
              </a:ext>
            </a:extLst>
          </p:cNvPr>
          <p:cNvSpPr txBox="1"/>
          <p:nvPr/>
        </p:nvSpPr>
        <p:spPr>
          <a:xfrm>
            <a:off x="5766422" y="6623971"/>
            <a:ext cx="5661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cs typeface="Arial" panose="020B0604020202020204" pitchFamily="34" charset="0"/>
              </a:rPr>
              <a:t>SLIDE </a:t>
            </a:r>
            <a:fld id="{20D4481C-0E88-4DAB-9410-301387437FE8}" type="slidenum">
              <a:rPr lang="en-GB" sz="1000" smtClean="0">
                <a:solidFill>
                  <a:schemeClr val="bg1"/>
                </a:solidFill>
                <a:cs typeface="Arial" panose="020B0604020202020204" pitchFamily="34" charset="0"/>
              </a:rPr>
              <a:t>1</a:t>
            </a:fld>
            <a:endParaRPr lang="en-GB" sz="10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93" name="Curved Connector 92">
            <a:extLst>
              <a:ext uri="{FF2B5EF4-FFF2-40B4-BE49-F238E27FC236}">
                <a16:creationId xmlns:a16="http://schemas.microsoft.com/office/drawing/2014/main" id="{D36845E7-83F6-E74F-97AA-9D89CF63A18D}"/>
              </a:ext>
            </a:extLst>
          </p:cNvPr>
          <p:cNvCxnSpPr>
            <a:cxnSpLocks/>
            <a:stCxn id="32" idx="0"/>
            <a:endCxn id="33" idx="0"/>
          </p:cNvCxnSpPr>
          <p:nvPr/>
        </p:nvCxnSpPr>
        <p:spPr>
          <a:xfrm rot="5400000" flipH="1" flipV="1">
            <a:off x="3925493" y="-78383"/>
            <a:ext cx="12700" cy="2254120"/>
          </a:xfrm>
          <a:prstGeom prst="curvedConnector3">
            <a:avLst>
              <a:gd name="adj1" fmla="val 1514850"/>
            </a:avLst>
          </a:prstGeom>
          <a:ln w="28575">
            <a:solidFill>
              <a:srgbClr val="FFB948"/>
            </a:solidFill>
            <a:prstDash val="sysDot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93">
            <a:extLst>
              <a:ext uri="{FF2B5EF4-FFF2-40B4-BE49-F238E27FC236}">
                <a16:creationId xmlns:a16="http://schemas.microsoft.com/office/drawing/2014/main" id="{3B028FEA-F96B-9641-8C81-BC1823A6C83C}"/>
              </a:ext>
            </a:extLst>
          </p:cNvPr>
          <p:cNvCxnSpPr>
            <a:cxnSpLocks/>
            <a:stCxn id="33" idx="0"/>
            <a:endCxn id="34" idx="0"/>
          </p:cNvCxnSpPr>
          <p:nvPr/>
        </p:nvCxnSpPr>
        <p:spPr>
          <a:xfrm rot="5400000" flipH="1" flipV="1">
            <a:off x="6169130" y="-67900"/>
            <a:ext cx="12700" cy="2233154"/>
          </a:xfrm>
          <a:prstGeom prst="curvedConnector3">
            <a:avLst>
              <a:gd name="adj1" fmla="val 1372276"/>
            </a:avLst>
          </a:prstGeom>
          <a:ln w="28575">
            <a:solidFill>
              <a:srgbClr val="FFB948"/>
            </a:solidFill>
            <a:prstDash val="sysDot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36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FE6E55A1FB94B9FC76844EAAD8C62" ma:contentTypeVersion="10" ma:contentTypeDescription="Create a new document." ma:contentTypeScope="" ma:versionID="0eee8b41f94be90843a716735a7861c5">
  <xsd:schema xmlns:xsd="http://www.w3.org/2001/XMLSchema" xmlns:xs="http://www.w3.org/2001/XMLSchema" xmlns:p="http://schemas.microsoft.com/office/2006/metadata/properties" xmlns:ns2="78a14313-a768-48ad-9aae-2e3ccf7b454a" xmlns:ns3="a34849f2-c37c-422c-bbb2-52f60bb268b2" targetNamespace="http://schemas.microsoft.com/office/2006/metadata/properties" ma:root="true" ma:fieldsID="8d398869ac8c76d404b7ec6f300b125b" ns2:_="" ns3:_="">
    <xsd:import namespace="78a14313-a768-48ad-9aae-2e3ccf7b454a"/>
    <xsd:import namespace="a34849f2-c37c-422c-bbb2-52f60bb268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a14313-a768-48ad-9aae-2e3ccf7b45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4849f2-c37c-422c-bbb2-52f60bb268b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C3173A-9812-4EF9-956D-8D434F43E13B}">
  <ds:schemaRefs>
    <ds:schemaRef ds:uri="78a14313-a768-48ad-9aae-2e3ccf7b454a"/>
    <ds:schemaRef ds:uri="a34849f2-c37c-422c-bbb2-52f60bb268b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78BC51F-919D-4540-9093-1C506C9F390C}">
  <ds:schemaRefs>
    <ds:schemaRef ds:uri="78a14313-a768-48ad-9aae-2e3ccf7b454a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34849f2-c37c-422c-bbb2-52f60bb268b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7D1964-3BD2-4469-BCAB-AF397F398D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248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Chapman-Smith</dc:creator>
  <cp:lastModifiedBy>Andrew Mason</cp:lastModifiedBy>
  <cp:revision>4</cp:revision>
  <dcterms:created xsi:type="dcterms:W3CDTF">2020-07-06T08:14:23Z</dcterms:created>
  <dcterms:modified xsi:type="dcterms:W3CDTF">2022-05-25T08:40:52Z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0x010100A30FE6E55A1FB94B9FC76844EAAD8C62</vt:lpwstr>
  </property>
</Properties>
</file>