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882" r:id="rId5"/>
  </p:sldMasterIdLst>
  <p:notesMasterIdLst>
    <p:notesMasterId r:id="rId9"/>
  </p:notesMasterIdLst>
  <p:sldIdLst>
    <p:sldId id="463" r:id="rId6"/>
    <p:sldId id="466" r:id="rId7"/>
    <p:sldId id="259" r:id="rId8"/>
  </p:sldIdLst>
  <p:sldSz cx="9144000" cy="5143500" type="screen16x9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Douglas" initials="ND" lastIdx="2" clrIdx="0">
    <p:extLst>
      <p:ext uri="{19B8F6BF-5375-455C-9EA6-DF929625EA0E}">
        <p15:presenceInfo xmlns:p15="http://schemas.microsoft.com/office/powerpoint/2012/main" userId="S::Nina.Douglas@glasgow.ac.uk::b9dcd901-4acb-4909-a3fa-3db33d1108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F66CC"/>
    <a:srgbClr val="0067A7"/>
    <a:srgbClr val="376092"/>
    <a:srgbClr val="E46C0A"/>
    <a:srgbClr val="953735"/>
    <a:srgbClr val="77933C"/>
    <a:srgbClr val="FAC090"/>
    <a:srgbClr val="95B3D7"/>
    <a:srgbClr val="348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6" autoAdjust="0"/>
    <p:restoredTop sz="91297" autoAdjust="0"/>
  </p:normalViewPr>
  <p:slideViewPr>
    <p:cSldViewPr>
      <p:cViewPr varScale="1">
        <p:scale>
          <a:sx n="104" d="100"/>
          <a:sy n="104" d="100"/>
        </p:scale>
        <p:origin x="653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433B5-D728-E146-B948-C37A5EC05FB8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02F00-C535-204F-B4B5-528FB2DC4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6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A02F00-C535-204F-B4B5-528FB2DC4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3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FontTx/>
              <a:buNone/>
            </a:pP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4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564875" y="1203599"/>
            <a:ext cx="3719095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39554" y="1203603"/>
            <a:ext cx="3744417" cy="5040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dirty="0"/>
              <a:t>Title: Font size 24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4" y="1851675"/>
            <a:ext cx="3744417" cy="3096343"/>
          </a:xfrm>
          <a:prstGeom prst="rect">
            <a:avLst/>
          </a:prstGeom>
        </p:spPr>
        <p:txBody>
          <a:bodyPr/>
          <a:lstStyle>
            <a:lvl1pPr>
              <a:defRPr sz="2133"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867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6634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38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95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361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80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564875" y="1203599"/>
            <a:ext cx="3719095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39554" y="1203603"/>
            <a:ext cx="3744417" cy="5040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3200" dirty="0"/>
              <a:t>Title: Font size 24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4" y="1851675"/>
            <a:ext cx="3744417" cy="3096343"/>
          </a:xfrm>
          <a:prstGeom prst="rect">
            <a:avLst/>
          </a:prstGeom>
        </p:spPr>
        <p:txBody>
          <a:bodyPr/>
          <a:lstStyle>
            <a:lvl1pPr>
              <a:defRPr sz="2133"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867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74781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4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67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57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83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59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564875" y="1203599"/>
            <a:ext cx="3719095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564875" y="1203599"/>
            <a:ext cx="3719095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A5D8C5-CAFB-4C40-A24D-464921FC67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12"/>
          <a:stretch/>
        </p:blipFill>
        <p:spPr>
          <a:xfrm>
            <a:off x="0" y="0"/>
            <a:ext cx="2339752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F9E746-F2CB-4D26-9B9D-800C19B6056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28384" y="195342"/>
            <a:ext cx="961865" cy="961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 spc="-13">
          <a:solidFill>
            <a:srgbClr val="483F6A"/>
          </a:solidFill>
          <a:latin typeface="Times New Roman"/>
          <a:ea typeface="ヒラギノ角ゴ Pro W3" charset="0"/>
          <a:cs typeface="Times New Roman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defRPr sz="2133">
          <a:solidFill>
            <a:srgbClr val="4F5961"/>
          </a:solidFill>
          <a:latin typeface="+mn-lt"/>
          <a:ea typeface="ヒラギノ角ゴ Pro W3" charset="0"/>
          <a:cs typeface="ヒラギノ角ゴ Pro W3" charset="0"/>
        </a:defRPr>
      </a:lvl1pPr>
      <a:lvl2pPr marL="609585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ヒラギノ角ゴ Pro W3" charset="0"/>
          <a:cs typeface="ＭＳ Ｐゴシック" charset="0"/>
        </a:defRPr>
      </a:lvl2pPr>
      <a:lvl3pPr marL="121917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3pPr>
      <a:lvl4pPr marL="1828754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4pPr>
      <a:lvl5pPr marL="2438339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133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39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tower of the main building with the city in the background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0766"/>
            <a:ext cx="1907704" cy="112217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5A592FA-C535-124E-A8E7-844425B8D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49" y="1203598"/>
            <a:ext cx="5004555" cy="103276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dirty="0">
                <a:ea typeface="+mj-ea"/>
              </a:rPr>
              <a:t>Funding Sources for</a:t>
            </a:r>
            <a:br>
              <a:rPr lang="en-US" sz="2400" dirty="0">
                <a:ea typeface="+mj-ea"/>
              </a:rPr>
            </a:br>
            <a:r>
              <a:rPr lang="en-US" sz="2400" dirty="0">
                <a:ea typeface="+mj-ea"/>
              </a:rPr>
              <a:t>Investment Spending</a:t>
            </a:r>
            <a:br>
              <a:rPr lang="en-US" sz="2400" dirty="0">
                <a:ea typeface="+mj-ea"/>
              </a:rPr>
            </a:br>
            <a:r>
              <a:rPr lang="en-US" sz="2400" dirty="0">
                <a:ea typeface="+mj-ea"/>
              </a:rPr>
              <a:t>- February 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59E953-B157-DE48-8ACA-97A8BF099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4128" y="4337123"/>
            <a:ext cx="3208345" cy="63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4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7514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Funding Sources for Investment Spending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021F2CC-4B1C-4743-8D6E-936AB48F0356}"/>
              </a:ext>
            </a:extLst>
          </p:cNvPr>
          <p:cNvSpPr/>
          <p:nvPr/>
        </p:nvSpPr>
        <p:spPr>
          <a:xfrm>
            <a:off x="760370" y="1469814"/>
            <a:ext cx="1224136" cy="43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7030A0"/>
                </a:solidFill>
              </a:rPr>
              <a:t>Research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59233FD-D5C7-4157-95CB-0EB687F7FEA3}"/>
              </a:ext>
            </a:extLst>
          </p:cNvPr>
          <p:cNvSpPr/>
          <p:nvPr/>
        </p:nvSpPr>
        <p:spPr>
          <a:xfrm>
            <a:off x="2372110" y="1470059"/>
            <a:ext cx="1224136" cy="43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7030A0"/>
                </a:solidFill>
              </a:rPr>
              <a:t>L&amp;T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BFC743-739A-4FA2-B522-2097E1659A33}"/>
              </a:ext>
            </a:extLst>
          </p:cNvPr>
          <p:cNvSpPr/>
          <p:nvPr/>
        </p:nvSpPr>
        <p:spPr>
          <a:xfrm>
            <a:off x="760370" y="2108593"/>
            <a:ext cx="1224136" cy="43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7030A0"/>
                </a:solidFill>
              </a:rPr>
              <a:t>Innovation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35E71A-BAEF-480E-8FB6-08E226280E37}"/>
              </a:ext>
            </a:extLst>
          </p:cNvPr>
          <p:cNvSpPr/>
          <p:nvPr/>
        </p:nvSpPr>
        <p:spPr>
          <a:xfrm>
            <a:off x="2372110" y="2108593"/>
            <a:ext cx="1224136" cy="43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7030A0"/>
                </a:solidFill>
              </a:rPr>
              <a:t>Strategy Implementation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B50A02E-95F4-468E-B06E-E5D7F268A210}"/>
              </a:ext>
            </a:extLst>
          </p:cNvPr>
          <p:cNvSpPr/>
          <p:nvPr/>
        </p:nvSpPr>
        <p:spPr>
          <a:xfrm>
            <a:off x="760370" y="2745215"/>
            <a:ext cx="1440000" cy="43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7030A0"/>
                </a:solidFill>
              </a:rPr>
              <a:t>Internationalisation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66792D5-C30F-4A57-9A52-4E12EA98A84A}"/>
              </a:ext>
            </a:extLst>
          </p:cNvPr>
          <p:cNvSpPr/>
          <p:nvPr/>
        </p:nvSpPr>
        <p:spPr>
          <a:xfrm>
            <a:off x="7112541" y="2509166"/>
            <a:ext cx="1224136" cy="62919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Estates Projects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897E582-47EF-4709-BFB3-F59CCBF1CA4B}"/>
              </a:ext>
            </a:extLst>
          </p:cNvPr>
          <p:cNvSpPr/>
          <p:nvPr/>
        </p:nvSpPr>
        <p:spPr>
          <a:xfrm>
            <a:off x="5133891" y="2958489"/>
            <a:ext cx="1224136" cy="629195"/>
          </a:xfrm>
          <a:prstGeom prst="round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FF66CC"/>
                </a:solidFill>
              </a:rPr>
              <a:t>College Surplus Roll Forward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363B999-8F03-4D3C-9F2D-3B814DCDD6B1}"/>
              </a:ext>
            </a:extLst>
          </p:cNvPr>
          <p:cNvSpPr/>
          <p:nvPr/>
        </p:nvSpPr>
        <p:spPr>
          <a:xfrm>
            <a:off x="179512" y="982873"/>
            <a:ext cx="4032448" cy="2957029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7B57D2-51A3-4C55-916A-7AD47F54014A}"/>
              </a:ext>
            </a:extLst>
          </p:cNvPr>
          <p:cNvSpPr txBox="1"/>
          <p:nvPr/>
        </p:nvSpPr>
        <p:spPr>
          <a:xfrm>
            <a:off x="1331640" y="4011983"/>
            <a:ext cx="14807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dirty="0">
                <a:solidFill>
                  <a:srgbClr val="7030A0"/>
                </a:solidFill>
              </a:rPr>
              <a:t>Strategic Investments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79FA81-A733-47F1-A84D-014CF7F38C5D}"/>
              </a:ext>
            </a:extLst>
          </p:cNvPr>
          <p:cNvSpPr/>
          <p:nvPr/>
        </p:nvSpPr>
        <p:spPr>
          <a:xfrm>
            <a:off x="5145733" y="3759943"/>
            <a:ext cx="1224136" cy="62919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B050"/>
                </a:solidFill>
              </a:rPr>
              <a:t>College Equipment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964027F-6489-4045-8E44-F655930202AB}"/>
              </a:ext>
            </a:extLst>
          </p:cNvPr>
          <p:cNvSpPr/>
          <p:nvPr/>
        </p:nvSpPr>
        <p:spPr>
          <a:xfrm>
            <a:off x="2372110" y="2742489"/>
            <a:ext cx="1224136" cy="43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7030A0"/>
                </a:solidFill>
              </a:rPr>
              <a:t>Sustainability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EE8DC01-32CB-4633-52CE-BD52CBD300FE}"/>
              </a:ext>
            </a:extLst>
          </p:cNvPr>
          <p:cNvSpPr/>
          <p:nvPr/>
        </p:nvSpPr>
        <p:spPr>
          <a:xfrm>
            <a:off x="1563747" y="3327943"/>
            <a:ext cx="1224136" cy="4320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7030A0"/>
                </a:solidFill>
              </a:rPr>
              <a:t>Other Strategic Initiatives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BEA774D-8E09-8F8C-73C3-BF0871B13057}"/>
              </a:ext>
            </a:extLst>
          </p:cNvPr>
          <p:cNvSpPr/>
          <p:nvPr/>
        </p:nvSpPr>
        <p:spPr>
          <a:xfrm>
            <a:off x="7117265" y="3310706"/>
            <a:ext cx="1224136" cy="629196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1"/>
                </a:solidFill>
              </a:rPr>
              <a:t>IS &amp; Transformation Projects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D2FB3A-8300-D02A-D109-ED78EBBB9372}"/>
              </a:ext>
            </a:extLst>
          </p:cNvPr>
          <p:cNvSpPr/>
          <p:nvPr/>
        </p:nvSpPr>
        <p:spPr>
          <a:xfrm>
            <a:off x="7117265" y="4089410"/>
            <a:ext cx="1224136" cy="570572"/>
          </a:xfrm>
          <a:prstGeom prst="roundRect">
            <a:avLst/>
          </a:prstGeom>
          <a:noFill/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2"/>
                </a:solidFill>
              </a:rPr>
              <a:t>Residences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9F7FFCB-0D8B-22D9-1892-622F6BAD9C21}"/>
              </a:ext>
            </a:extLst>
          </p:cNvPr>
          <p:cNvSpPr/>
          <p:nvPr/>
        </p:nvSpPr>
        <p:spPr>
          <a:xfrm>
            <a:off x="5129709" y="1313803"/>
            <a:ext cx="3211692" cy="45612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General Funds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</a:rPr>
              <a:t>(College or University Services)</a:t>
            </a:r>
          </a:p>
        </p:txBody>
      </p:sp>
    </p:spTree>
    <p:extLst>
      <p:ext uri="{BB962C8B-B14F-4D97-AF65-F5344CB8AC3E}">
        <p14:creationId xmlns:p14="http://schemas.microsoft.com/office/powerpoint/2010/main" val="218928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7514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Funding Sources for Investment Spending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(In addition to spending through Estates, IT &amp; Transformation, and Residences)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065461"/>
            <a:ext cx="82809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13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Strategic Investments – to support the University’s strategic themes of Research, Learning &amp; Teaching, and Innovation, or to implement these strategies</a:t>
            </a:r>
            <a:endParaRPr lang="en-GB" sz="13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All requests for </a:t>
            </a:r>
            <a:r>
              <a:rPr lang="en-GB" sz="130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Strategic Investment </a:t>
            </a:r>
            <a:r>
              <a:rPr lang="en-GB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spending must be submitted to Investment Committee using 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business case templates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5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3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Sustainability – this pot is </a:t>
            </a:r>
            <a:r>
              <a:rPr lang="en-GB" sz="13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only available for Estates spending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5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3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Internationalisation – this pot is </a:t>
            </a:r>
            <a:r>
              <a:rPr lang="en-GB" sz="13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only available for External Relations spending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5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13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Other Strategic Initiatives (previously Unallocated IT/Flex) – for investment spending which does not fit into any other category</a:t>
            </a:r>
            <a:endParaRPr lang="en-GB" sz="13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All requests for 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Other Strategic Initiative</a:t>
            </a:r>
            <a:r>
              <a:rPr lang="en-GB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spending must be submitted to Investment Committee using 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business case templates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5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13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College Surplus / Roll Forward – where colleges have underspent their budgets in prior years, a proportio</a:t>
            </a:r>
            <a:r>
              <a:rPr lang="en-GB" sz="13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 of the savings are carried forward for 4 years and are available to fund strategic investments at College level</a:t>
            </a:r>
            <a:endParaRPr lang="en-GB" sz="1300" dirty="0">
              <a:solidFill>
                <a:srgbClr val="FF0000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All requests to access College rollover funds must be submitted to Investment Committee using 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business case templates to ensure they align with the University’s overall strategy</a:t>
            </a:r>
          </a:p>
          <a:p>
            <a:endParaRPr lang="en-GB" sz="5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GB" sz="13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College Equipment – for any college equipment spend over £50k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This pot is also used where the </a:t>
            </a:r>
            <a:r>
              <a:rPr lang="en-GB" sz="13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University is part-paying for equipment and the balance is funded by research grants or commercial agreements</a:t>
            </a:r>
          </a:p>
        </p:txBody>
      </p:sp>
    </p:spTree>
    <p:extLst>
      <p:ext uri="{BB962C8B-B14F-4D97-AF65-F5344CB8AC3E}">
        <p14:creationId xmlns:p14="http://schemas.microsoft.com/office/powerpoint/2010/main" val="4030262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UoG_PowerPoint_16.9">
  <a:themeElements>
    <a:clrScheme name="University colours">
      <a:dk1>
        <a:srgbClr val="002542"/>
      </a:dk1>
      <a:lt1>
        <a:srgbClr val="FFFFFE"/>
      </a:lt1>
      <a:dk2>
        <a:srgbClr val="354047"/>
      </a:dk2>
      <a:lt2>
        <a:srgbClr val="C54520"/>
      </a:lt2>
      <a:accent1>
        <a:srgbClr val="63548B"/>
      </a:accent1>
      <a:accent2>
        <a:srgbClr val="8D0C64"/>
      </a:accent2>
      <a:accent3>
        <a:srgbClr val="CF1C20"/>
      </a:accent3>
      <a:accent4>
        <a:srgbClr val="4B3B7D"/>
      </a:accent4>
      <a:accent5>
        <a:srgbClr val="003824"/>
      </a:accent5>
      <a:accent6>
        <a:srgbClr val="500B29"/>
      </a:accent6>
      <a:hlink>
        <a:srgbClr val="584B3D"/>
      </a:hlink>
      <a:folHlink>
        <a:srgbClr val="0068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0799A208A5F44D8B361F990312745F" ma:contentTypeVersion="2" ma:contentTypeDescription="Create a new document." ma:contentTypeScope="" ma:versionID="1a1a585cbca62fe12ef036de8771611c">
  <xsd:schema xmlns:xsd="http://www.w3.org/2001/XMLSchema" xmlns:xs="http://www.w3.org/2001/XMLSchema" xmlns:p="http://schemas.microsoft.com/office/2006/metadata/properties" xmlns:ns2="4b7635c5-c987-48da-8b9e-67a8ce2ecd0c" targetNamespace="http://schemas.microsoft.com/office/2006/metadata/properties" ma:root="true" ma:fieldsID="fa811608294bc0163c3f9377520b061e" ns2:_="">
    <xsd:import namespace="4b7635c5-c987-48da-8b9e-67a8ce2ec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635c5-c987-48da-8b9e-67a8ce2ec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DDAC0C-7790-41C1-BE5A-A01928DE745F}">
  <ds:schemaRefs>
    <ds:schemaRef ds:uri="http://www.w3.org/XML/1998/namespace"/>
    <ds:schemaRef ds:uri="4b7635c5-c987-48da-8b9e-67a8ce2ecd0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6D5B19-68B4-489B-B1D0-7BBDCBB4F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5C0A2-5D72-455A-9FD1-352547B3D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7635c5-c987-48da-8b9e-67a8ce2ec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UoG_PowerPoint_16.9</Template>
  <TotalTime>9361</TotalTime>
  <Words>272</Words>
  <Application>Microsoft Office PowerPoint</Application>
  <PresentationFormat>On-screen Show (16:9)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UoG_PowerPoint_16.9</vt:lpstr>
      <vt:lpstr>1_Office Theme</vt:lpstr>
      <vt:lpstr>Funding Sources for Investment Spending - February 2023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Howard</dc:creator>
  <cp:lastModifiedBy>Andrew Mason</cp:lastModifiedBy>
  <cp:revision>388</cp:revision>
  <cp:lastPrinted>2022-02-10T09:48:06Z</cp:lastPrinted>
  <dcterms:created xsi:type="dcterms:W3CDTF">2016-02-16T11:44:26Z</dcterms:created>
  <dcterms:modified xsi:type="dcterms:W3CDTF">2023-02-10T16:42:34Z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0x010100A90799A208A5F44D8B361F990312745F</vt:lpwstr>
  </property>
  <property fmtid="{D5CDD505-2E9C-101B-9397-08002B2CF9AE}" pid="3" name="AuthorIds_UIVersion_3584">
    <vt:lpwstr>18</vt:lpwstr>
  </property>
  <property fmtid="{D5CDD505-2E9C-101B-9397-08002B2CF9AE}" pid="4" name="AuthorIds_UIVersion_4096">
    <vt:lpwstr>18</vt:lpwstr>
  </property>
  <property fmtid="{D5CDD505-2E9C-101B-9397-08002B2CF9AE}" pid="5" name="AuthorIds_UIVersion_4608">
    <vt:lpwstr>18</vt:lpwstr>
  </property>
  <property fmtid="{D5CDD505-2E9C-101B-9397-08002B2CF9AE}" pid="6" name="AuthorIds_UIVersion_512">
    <vt:lpwstr>18</vt:lpwstr>
  </property>
</Properties>
</file>