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10950" r:id="rId3"/>
    <p:sldId id="10951" r:id="rId4"/>
    <p:sldId id="10948" r:id="rId5"/>
    <p:sldId id="259" r:id="rId6"/>
    <p:sldId id="269" r:id="rId7"/>
    <p:sldId id="279" r:id="rId8"/>
    <p:sldId id="258" r:id="rId9"/>
    <p:sldId id="264" r:id="rId10"/>
    <p:sldId id="266" r:id="rId11"/>
    <p:sldId id="10945" r:id="rId12"/>
    <p:sldId id="10946" r:id="rId13"/>
    <p:sldId id="10953" r:id="rId14"/>
    <p:sldId id="10952" r:id="rId15"/>
  </p:sldIdLst>
  <p:sldSz cx="9144000" cy="5143500" type="screen16x9"/>
  <p:notesSz cx="6797675" cy="9928225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80"/>
    <p:restoredTop sz="94754"/>
  </p:normalViewPr>
  <p:slideViewPr>
    <p:cSldViewPr snapToGrid="0" snapToObjects="1">
      <p:cViewPr varScale="1">
        <p:scale>
          <a:sx n="131" d="100"/>
          <a:sy n="131" d="100"/>
        </p:scale>
        <p:origin x="17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jad Hussain" userId="f76d02c3-2762-4324-89ac-81cbe55deb67" providerId="ADAL" clId="{E4AE457C-CEF7-874A-AE47-65AAFB4B26A8}"/>
    <pc:docChg chg="modSld">
      <pc:chgData name="Sajjad Hussain" userId="f76d02c3-2762-4324-89ac-81cbe55deb67" providerId="ADAL" clId="{E4AE457C-CEF7-874A-AE47-65AAFB4B26A8}" dt="2022-02-21T17:10:08.030" v="2" actId="1076"/>
      <pc:docMkLst>
        <pc:docMk/>
      </pc:docMkLst>
      <pc:sldChg chg="modSp mod">
        <pc:chgData name="Sajjad Hussain" userId="f76d02c3-2762-4324-89ac-81cbe55deb67" providerId="ADAL" clId="{E4AE457C-CEF7-874A-AE47-65AAFB4B26A8}" dt="2022-02-21T17:10:08.030" v="2" actId="1076"/>
        <pc:sldMkLst>
          <pc:docMk/>
          <pc:sldMk cId="0" sldId="256"/>
        </pc:sldMkLst>
        <pc:spChg chg="mod">
          <ac:chgData name="Sajjad Hussain" userId="f76d02c3-2762-4324-89ac-81cbe55deb67" providerId="ADAL" clId="{E4AE457C-CEF7-874A-AE47-65AAFB4B26A8}" dt="2022-02-21T17:10:08.030" v="2" actId="1076"/>
          <ac:spMkLst>
            <pc:docMk/>
            <pc:sldMk cId="0" sldId="256"/>
            <ac:spMk id="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3156" y="636588"/>
            <a:ext cx="5661000" cy="318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16673" y="4033203"/>
            <a:ext cx="4933382" cy="382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36588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16673" y="4033203"/>
            <a:ext cx="4933382" cy="382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0753456e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36588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00753456e8_0_68:notes"/>
          <p:cNvSpPr txBox="1">
            <a:spLocks noGrp="1"/>
          </p:cNvSpPr>
          <p:nvPr>
            <p:ph type="body" idx="1"/>
          </p:nvPr>
        </p:nvSpPr>
        <p:spPr>
          <a:xfrm>
            <a:off x="616673" y="4033203"/>
            <a:ext cx="4933500" cy="3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413" y="636588"/>
            <a:ext cx="5661025" cy="3184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705A5-F94A-764E-8323-016C006409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6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36588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16673" y="4033203"/>
            <a:ext cx="4933382" cy="382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66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36588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16673" y="4033203"/>
            <a:ext cx="4933382" cy="382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09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36588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16673" y="4033203"/>
            <a:ext cx="4933382" cy="382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56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0753456e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36588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00753456e8_0_54:notes"/>
          <p:cNvSpPr txBox="1">
            <a:spLocks noGrp="1"/>
          </p:cNvSpPr>
          <p:nvPr>
            <p:ph type="body" idx="1"/>
          </p:nvPr>
        </p:nvSpPr>
        <p:spPr>
          <a:xfrm>
            <a:off x="616673" y="4033203"/>
            <a:ext cx="4933500" cy="3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0753456e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36588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00753456e8_0_100:notes"/>
          <p:cNvSpPr txBox="1">
            <a:spLocks noGrp="1"/>
          </p:cNvSpPr>
          <p:nvPr>
            <p:ph type="body" idx="1"/>
          </p:nvPr>
        </p:nvSpPr>
        <p:spPr>
          <a:xfrm>
            <a:off x="616673" y="4033203"/>
            <a:ext cx="4933500" cy="3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78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8924ad96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36588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f8924ad963_1_0:notes"/>
          <p:cNvSpPr txBox="1">
            <a:spLocks noGrp="1"/>
          </p:cNvSpPr>
          <p:nvPr>
            <p:ph type="body" idx="1"/>
          </p:nvPr>
        </p:nvSpPr>
        <p:spPr>
          <a:xfrm>
            <a:off x="616673" y="4033203"/>
            <a:ext cx="4933382" cy="382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4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0753456e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36588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100753456e8_0_145:notes"/>
          <p:cNvSpPr txBox="1">
            <a:spLocks noGrp="1"/>
          </p:cNvSpPr>
          <p:nvPr>
            <p:ph type="body" idx="1"/>
          </p:nvPr>
        </p:nvSpPr>
        <p:spPr>
          <a:xfrm>
            <a:off x="616673" y="4033203"/>
            <a:ext cx="4933500" cy="3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0753456e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36588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00753456e8_0_76:notes"/>
          <p:cNvSpPr txBox="1">
            <a:spLocks noGrp="1"/>
          </p:cNvSpPr>
          <p:nvPr>
            <p:ph type="body" idx="1"/>
          </p:nvPr>
        </p:nvSpPr>
        <p:spPr>
          <a:xfrm>
            <a:off x="616673" y="4033203"/>
            <a:ext cx="4933500" cy="3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14" y="744607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6" y="2834247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33250-818B-B54B-B070-C20AD573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DBE-9EBE-ED4F-8005-9017D1469764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26A32-C6A2-4B4A-94E5-0D91B643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06068-92EF-DA4E-AECB-30F6C190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F65-1149-7541-830F-9BDC83042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7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90" y="1152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6" y="555624"/>
            <a:ext cx="280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6" y="1389660"/>
            <a:ext cx="28083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9" y="450169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86" y="-125"/>
            <a:ext cx="4572000" cy="51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5" y="1233228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5" y="280319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93" y="724106"/>
            <a:ext cx="3837000" cy="3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6" y="4230757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6" y="1106173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6" y="3152361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6" y="4450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6" y="11525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617" y="4663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uhammad.Imran@Glasgow.ac.uk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Qammer.Abbasi@Glasgow.ac.uk" TargetMode="Externa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asan.Abbas@Glasgow.ac.uk" TargetMode="External"/><Relationship Id="rId11" Type="http://schemas.openxmlformats.org/officeDocument/2006/relationships/hyperlink" Target="mailto:mark@digitalenergygroup.com" TargetMode="External"/><Relationship Id="rId5" Type="http://schemas.openxmlformats.org/officeDocument/2006/relationships/hyperlink" Target="mailto:Sajjad.Hussain@Glasgow.ac.uk" TargetMode="External"/><Relationship Id="rId10" Type="http://schemas.openxmlformats.org/officeDocument/2006/relationships/hyperlink" Target="mailto:renah.wolzinger@eonreality.com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marcin.kasica@eonreality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n8qzQlLel5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enah.wolzinger@eonreality.com" TargetMode="External"/><Relationship Id="rId2" Type="http://schemas.openxmlformats.org/officeDocument/2006/relationships/hyperlink" Target="mailto:sajjad.Hussain@Glasgow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onreality.com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2986" y="8"/>
            <a:ext cx="9189629" cy="4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844826" y="1020704"/>
            <a:ext cx="7709103" cy="142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</a:rPr>
              <a:t>University of Glasgow EON-XR Centre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</a:rPr>
              <a:t>Academia-Industry Partnership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</a:rPr>
              <a:t>University of Glasgow and EON Reality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35520" y="4648281"/>
            <a:ext cx="73383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030227" y="2979624"/>
            <a:ext cx="7338300" cy="18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Sajjad Hussain </a:t>
            </a:r>
            <a:r>
              <a:rPr lang="en-GB" sz="1600" dirty="0"/>
              <a:t>(</a:t>
            </a:r>
            <a:r>
              <a:rPr lang="en-GB" sz="1600" dirty="0">
                <a:hlinkClick r:id="rId5"/>
              </a:rPr>
              <a:t>Sajjad.Hussain@Glasgow.ac.uk</a:t>
            </a:r>
            <a:r>
              <a:rPr lang="en-GB" sz="1600" dirty="0"/>
              <a:t>), </a:t>
            </a:r>
          </a:p>
          <a:p>
            <a:pPr algn="ctr"/>
            <a:r>
              <a:rPr lang="en-GB" sz="1600" dirty="0"/>
              <a:t>Hasan T Abbas (</a:t>
            </a:r>
            <a:r>
              <a:rPr lang="en-GB" sz="1600" dirty="0">
                <a:hlinkClick r:id="rId6"/>
              </a:rPr>
              <a:t>Hasan.Abbas@Glasgow.ac.uk</a:t>
            </a:r>
            <a:r>
              <a:rPr lang="en-GB" sz="1600" dirty="0"/>
              <a:t>), </a:t>
            </a:r>
          </a:p>
          <a:p>
            <a:pPr algn="ctr"/>
            <a:r>
              <a:rPr lang="en-GB" sz="1600" dirty="0"/>
              <a:t>Qammer H Abbasi (</a:t>
            </a:r>
            <a:r>
              <a:rPr lang="en-GB" sz="1600" dirty="0">
                <a:hlinkClick r:id="rId7"/>
              </a:rPr>
              <a:t>Qammer.Abbasi@Glasgow.ac.uk</a:t>
            </a:r>
            <a:r>
              <a:rPr lang="en-GB" sz="1600" dirty="0"/>
              <a:t>), </a:t>
            </a:r>
          </a:p>
          <a:p>
            <a:pPr algn="ctr"/>
            <a:r>
              <a:rPr lang="en-GB" sz="1600" dirty="0"/>
              <a:t>Muhammad A Imran (</a:t>
            </a:r>
            <a:r>
              <a:rPr lang="en-GB" sz="1600" dirty="0">
                <a:hlinkClick r:id="rId8"/>
              </a:rPr>
              <a:t>Muhammad.Imran@Glasgow.ac.uk</a:t>
            </a:r>
            <a:r>
              <a:rPr lang="en-GB" sz="1600" dirty="0"/>
              <a:t>), </a:t>
            </a:r>
          </a:p>
          <a:p>
            <a:pPr algn="ctr"/>
            <a:r>
              <a:rPr lang="en-GB" sz="1600" dirty="0"/>
              <a:t>Marcin </a:t>
            </a:r>
            <a:r>
              <a:rPr lang="en-GB" sz="1600" dirty="0" err="1"/>
              <a:t>Kasica</a:t>
            </a:r>
            <a:r>
              <a:rPr lang="en-GB" sz="1600" dirty="0"/>
              <a:t> (</a:t>
            </a:r>
            <a:r>
              <a:rPr lang="en-GB" sz="1600" dirty="0">
                <a:hlinkClick r:id="rId9"/>
              </a:rPr>
              <a:t>marcin.kasica@eonreality.com</a:t>
            </a:r>
            <a:r>
              <a:rPr lang="en-GB" sz="1600" dirty="0"/>
              <a:t>), </a:t>
            </a:r>
          </a:p>
          <a:p>
            <a:pPr algn="ctr"/>
            <a:r>
              <a:rPr lang="en-GB" sz="1600" dirty="0" err="1"/>
              <a:t>Renah</a:t>
            </a:r>
            <a:r>
              <a:rPr lang="en-GB" sz="1600" dirty="0"/>
              <a:t> </a:t>
            </a:r>
            <a:r>
              <a:rPr lang="en-GB" sz="1600" dirty="0" err="1"/>
              <a:t>Wolzinger</a:t>
            </a:r>
            <a:r>
              <a:rPr lang="en-GB" sz="1600" dirty="0"/>
              <a:t> (</a:t>
            </a:r>
            <a:r>
              <a:rPr lang="en-GB" sz="1600" dirty="0">
                <a:hlinkClick r:id="rId10"/>
              </a:rPr>
              <a:t>renah.wolzinger@eonreality.com</a:t>
            </a:r>
            <a:r>
              <a:rPr lang="en-GB" sz="1600" dirty="0"/>
              <a:t>),</a:t>
            </a:r>
          </a:p>
          <a:p>
            <a:pPr algn="ctr"/>
            <a:r>
              <a:rPr lang="en-GB" sz="1600" dirty="0"/>
              <a:t>Mark </a:t>
            </a:r>
            <a:r>
              <a:rPr lang="en-GB" sz="1600" dirty="0" err="1"/>
              <a:t>Cullens</a:t>
            </a:r>
            <a:r>
              <a:rPr lang="en-GB" sz="1600" dirty="0"/>
              <a:t> (</a:t>
            </a:r>
            <a:r>
              <a:rPr lang="en-GB" sz="1600" dirty="0">
                <a:hlinkClick r:id="rId11"/>
              </a:rPr>
              <a:t>mark@digitalenergygroup.com</a:t>
            </a:r>
            <a:r>
              <a:rPr lang="en-GB" sz="1600" dirty="0"/>
              <a:t>)</a:t>
            </a:r>
            <a:endParaRPr sz="1600" dirty="0"/>
          </a:p>
        </p:txBody>
      </p:sp>
      <p:pic>
        <p:nvPicPr>
          <p:cNvPr id="1026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9AC1EF99-170E-5C4C-9B29-8C8EC740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2986" y="8"/>
            <a:ext cx="9189629" cy="4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2250823" y="540540"/>
            <a:ext cx="5797500" cy="63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r>
              <a:rPr lang="en" sz="3200" b="1" dirty="0">
                <a:solidFill>
                  <a:schemeClr val="dk1"/>
                </a:solidFill>
              </a:rPr>
              <a:t>XR - Mixed Reality</a:t>
            </a:r>
            <a:endParaRPr sz="3200" b="1" dirty="0">
              <a:solidFill>
                <a:schemeClr val="dk1"/>
              </a:solidFill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840813" y="1377975"/>
            <a:ext cx="7840724" cy="284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Arial" panose="020B0604020202020204" pitchFamily="34" charset="0"/>
                <a:cs typeface="Arial" panose="020B0604020202020204" pitchFamily="34" charset="0"/>
              </a:rPr>
              <a:t>Do things impossible in the physical world</a:t>
            </a:r>
            <a:endParaRPr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Navigate inside veins or arteries, manipulate entire environments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for difficult situations in a safe environment </a:t>
            </a:r>
            <a:endParaRPr sz="22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Train firefighters, work on an oil rig</a:t>
            </a:r>
            <a:endParaRPr sz="2000" dirty="0">
              <a:solidFill>
                <a:srgbClr val="1A1A1A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0579" y="3005959"/>
            <a:ext cx="3142607" cy="149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E7756399-0B6E-3449-831B-43E6E6A7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7D9764-D822-4DCA-82C4-E520E13685FF}"/>
              </a:ext>
            </a:extLst>
          </p:cNvPr>
          <p:cNvSpPr txBox="1"/>
          <p:nvPr/>
        </p:nvSpPr>
        <p:spPr>
          <a:xfrm>
            <a:off x="1255671" y="187720"/>
            <a:ext cx="3336060" cy="111909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VITALISE 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VIrTuAL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training of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cEntres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EC215-BFB3-4EB5-BF11-619EA1DD51C6}"/>
              </a:ext>
            </a:extLst>
          </p:cNvPr>
          <p:cNvSpPr txBox="1"/>
          <p:nvPr/>
        </p:nvSpPr>
        <p:spPr>
          <a:xfrm>
            <a:off x="573787" y="1306819"/>
            <a:ext cx="3998213" cy="28836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214313" indent="-171450" algn="just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University of Glasgow is providing an immersive experience of the state-of-the-art research facilities and the training to the students of cutting-edge equipment available at its various research centers and labs</a:t>
            </a:r>
          </a:p>
          <a:p>
            <a:pPr marL="214313" indent="-171450" algn="just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target audience is both undergrad and post-grad students who cannot access these facilities under normal circumstances.</a:t>
            </a:r>
          </a:p>
          <a:p>
            <a:pPr marL="214313" indent="-171450" algn="just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Virtual tours and trainings of research centers are prepared using the EON-XR platform.</a:t>
            </a:r>
          </a:p>
        </p:txBody>
      </p:sp>
      <p:pic>
        <p:nvPicPr>
          <p:cNvPr id="8" name="Picture 7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EA16A66F-2655-421E-867F-7B02691BA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0" t="5318" r="27044" b="5275"/>
          <a:stretch/>
        </p:blipFill>
        <p:spPr bwMode="auto">
          <a:xfrm>
            <a:off x="4740165" y="482602"/>
            <a:ext cx="4172607" cy="417829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B9197AA1-31C0-6A45-A47E-A38988AA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257;p36">
            <a:extLst>
              <a:ext uri="{FF2B5EF4-FFF2-40B4-BE49-F238E27FC236}">
                <a16:creationId xmlns:a16="http://schemas.microsoft.com/office/drawing/2014/main" id="{668094FE-7AA5-7345-85BC-8B543CA253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58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E2CF372-5E21-4EF5-B3C7-1A7C35D4EDD3}"/>
              </a:ext>
            </a:extLst>
          </p:cNvPr>
          <p:cNvGrpSpPr/>
          <p:nvPr/>
        </p:nvGrpSpPr>
        <p:grpSpPr>
          <a:xfrm>
            <a:off x="1173030" y="458423"/>
            <a:ext cx="6576968" cy="4236389"/>
            <a:chOff x="1674227" y="818543"/>
            <a:chExt cx="8769291" cy="5648518"/>
          </a:xfrm>
        </p:grpSpPr>
        <p:pic>
          <p:nvPicPr>
            <p:cNvPr id="7" name="Picture 6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B76D6C39-E8E0-40D7-AB67-5068A8593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2" t="12245" b="3537"/>
            <a:stretch/>
          </p:blipFill>
          <p:spPr>
            <a:xfrm>
              <a:off x="1674227" y="818543"/>
              <a:ext cx="8769291" cy="56485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F04EF0-9AEB-4047-AB5F-9CFA5A6D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3088" y="5411122"/>
              <a:ext cx="4421772" cy="849251"/>
            </a:xfrm>
            <a:prstGeom prst="rect">
              <a:avLst/>
            </a:prstGeom>
          </p:spPr>
        </p:pic>
      </p:grp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6BA285-67BD-4378-889B-BC2951BD5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94" y="3287879"/>
            <a:ext cx="2536930" cy="606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452C52-6F26-4EBA-A3F7-07278AE7E879}"/>
              </a:ext>
            </a:extLst>
          </p:cNvPr>
          <p:cNvSpPr txBox="1"/>
          <p:nvPr/>
        </p:nvSpPr>
        <p:spPr>
          <a:xfrm>
            <a:off x="2778858" y="4799397"/>
            <a:ext cx="45707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6"/>
              </a:rPr>
              <a:t>https://www.youtube.com/watch?v=n8qzQlLel5g</a:t>
            </a:r>
            <a:endParaRPr lang="en-GB" sz="1050" dirty="0"/>
          </a:p>
          <a:p>
            <a:endParaRPr lang="en-GB" sz="1050" dirty="0"/>
          </a:p>
        </p:txBody>
      </p:sp>
      <p:sp>
        <p:nvSpPr>
          <p:cNvPr id="9" name="Title 14">
            <a:extLst>
              <a:ext uri="{FF2B5EF4-FFF2-40B4-BE49-F238E27FC236}">
                <a16:creationId xmlns:a16="http://schemas.microsoft.com/office/drawing/2014/main" id="{84D2A78E-6C4F-49AF-AE91-FFEC38C4022E}"/>
              </a:ext>
            </a:extLst>
          </p:cNvPr>
          <p:cNvSpPr txBox="1">
            <a:spLocks/>
          </p:cNvSpPr>
          <p:nvPr/>
        </p:nvSpPr>
        <p:spPr>
          <a:xfrm>
            <a:off x="371502" y="0"/>
            <a:ext cx="7886700" cy="56082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RF and Microwave Lab</a:t>
            </a:r>
          </a:p>
        </p:txBody>
      </p:sp>
      <p:pic>
        <p:nvPicPr>
          <p:cNvPr id="12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239C678D-6B58-134E-B640-A630C1DF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257;p36">
            <a:extLst>
              <a:ext uri="{FF2B5EF4-FFF2-40B4-BE49-F238E27FC236}">
                <a16:creationId xmlns:a16="http://schemas.microsoft.com/office/drawing/2014/main" id="{6A43C3F2-84FE-4540-9C50-7B232F138EE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08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4619-768C-644B-9094-089F15D0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0956"/>
            <a:ext cx="8520600" cy="572700"/>
          </a:xfrm>
        </p:spPr>
        <p:txBody>
          <a:bodyPr/>
          <a:lstStyle/>
          <a:p>
            <a:pPr algn="ctr"/>
            <a:r>
              <a:rPr lang="en-US" sz="3200" b="1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657D7-1150-F74A-8975-1D5FBE655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37107"/>
            <a:ext cx="8653624" cy="341640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Through academia-industry partnership in the form of University of Glasgow EON-XR Centre, students and staff can efficiently create AR/VR content without any coding requirements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Through immersive learning, the Centre can enhance University of Glasgow student learning experiences in the UK and its TNE provisions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 integration of 5G research at Glasgow’s 5G Centre and XR has a great potential in contributing to various sectors such as healthcare, medicine, science and engineering.</a:t>
            </a:r>
          </a:p>
        </p:txBody>
      </p:sp>
      <p:pic>
        <p:nvPicPr>
          <p:cNvPr id="4" name="Google Shape;257;p36">
            <a:extLst>
              <a:ext uri="{FF2B5EF4-FFF2-40B4-BE49-F238E27FC236}">
                <a16:creationId xmlns:a16="http://schemas.microsoft.com/office/drawing/2014/main" id="{DEFCE608-8DDD-A346-9514-E09EC211E26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02854" y="4556958"/>
            <a:ext cx="803931" cy="32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186A14F7-AF34-754C-BD2D-155ADF6B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07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0A12-775E-384F-A338-A3ACEDB3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27146"/>
            <a:ext cx="8520600" cy="572700"/>
          </a:xfrm>
        </p:spPr>
        <p:txBody>
          <a:bodyPr/>
          <a:lstStyle/>
          <a:p>
            <a:pPr algn="ctr"/>
            <a:r>
              <a:rPr lang="en-US" sz="4000" b="1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24191-A612-C24E-A960-3731FCB42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6" y="2077295"/>
            <a:ext cx="8520600" cy="34164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Contacts</a:t>
            </a:r>
          </a:p>
          <a:p>
            <a:pPr marL="11430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Sajjad Hussain (</a:t>
            </a:r>
            <a:r>
              <a:rPr lang="en-US" dirty="0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sajjad.Hussain@Glasgow.ac.uk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rgbClr val="0097A7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University of Glasgow</a:t>
            </a:r>
          </a:p>
          <a:p>
            <a:pPr marL="114300" indent="0" algn="ctr">
              <a:buNone/>
            </a:pPr>
            <a:r>
              <a:rPr lang="en-GB" sz="1800" dirty="0" err="1">
                <a:solidFill>
                  <a:schemeClr val="tx1"/>
                </a:solidFill>
              </a:rPr>
              <a:t>Renah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Wolzinger</a:t>
            </a:r>
            <a:r>
              <a:rPr lang="en-GB" sz="1800" dirty="0">
                <a:solidFill>
                  <a:schemeClr val="tx1"/>
                </a:solidFill>
              </a:rPr>
              <a:t> (</a:t>
            </a:r>
            <a:r>
              <a:rPr lang="en-GB" dirty="0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renah.wolzinger@eonreality.com</a:t>
            </a:r>
            <a:r>
              <a:rPr lang="en-GB" sz="1800" dirty="0">
                <a:solidFill>
                  <a:schemeClr val="tx1"/>
                </a:solidFill>
              </a:rPr>
              <a:t>) EON Reality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371AF87B-3354-9A4B-A3E3-21B90758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57;p36">
            <a:extLst>
              <a:ext uri="{FF2B5EF4-FFF2-40B4-BE49-F238E27FC236}">
                <a16:creationId xmlns:a16="http://schemas.microsoft.com/office/drawing/2014/main" id="{0DC9B045-9D3C-E04F-96F1-78CE56F07F9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6426" y="4417735"/>
            <a:ext cx="803931" cy="448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42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2986" y="8"/>
            <a:ext cx="9189629" cy="4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840813" y="458883"/>
            <a:ext cx="7709103" cy="71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</a:rPr>
              <a:t>University of Glasgow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935520" y="4648281"/>
            <a:ext cx="73383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9AC1EF99-170E-5C4C-9B29-8C8EC740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7;p14">
            <a:extLst>
              <a:ext uri="{FF2B5EF4-FFF2-40B4-BE49-F238E27FC236}">
                <a16:creationId xmlns:a16="http://schemas.microsoft.com/office/drawing/2014/main" id="{4456C932-9444-2141-B1A2-D1CD9CDEAE48}"/>
              </a:ext>
            </a:extLst>
          </p:cNvPr>
          <p:cNvSpPr txBox="1"/>
          <p:nvPr/>
        </p:nvSpPr>
        <p:spPr>
          <a:xfrm>
            <a:off x="697093" y="980673"/>
            <a:ext cx="4532082" cy="402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Founded in 1451, Glasgow is the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fourth-oldest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university in the English-speaking world.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University of Glasgow is ranked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73rd in the world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(QS World ranking 2022) and was the first UK university to be rated as 5 Stars Plus overall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3076" name="Picture 4" descr="University of Glasgow | university, Glasgow, Scotland, United Kingdom |  Britannica">
            <a:extLst>
              <a:ext uri="{FF2B5EF4-FFF2-40B4-BE49-F238E27FC236}">
                <a16:creationId xmlns:a16="http://schemas.microsoft.com/office/drawing/2014/main" id="{A9F04288-15D9-B14B-B991-2230FC0D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75" y="1244981"/>
            <a:ext cx="3643009" cy="323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6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2986" y="8"/>
            <a:ext cx="9189629" cy="4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840813" y="458883"/>
            <a:ext cx="7709103" cy="71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</a:rPr>
              <a:t>EON Reality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935520" y="4648281"/>
            <a:ext cx="73383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9AC1EF99-170E-5C4C-9B29-8C8EC740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7;p14">
            <a:extLst>
              <a:ext uri="{FF2B5EF4-FFF2-40B4-BE49-F238E27FC236}">
                <a16:creationId xmlns:a16="http://schemas.microsoft.com/office/drawing/2014/main" id="{4456C932-9444-2141-B1A2-D1CD9CDEAE48}"/>
              </a:ext>
            </a:extLst>
          </p:cNvPr>
          <p:cNvSpPr txBox="1"/>
          <p:nvPr/>
        </p:nvSpPr>
        <p:spPr>
          <a:xfrm>
            <a:off x="618173" y="1082269"/>
            <a:ext cx="7590307" cy="384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61341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EON Reality (</a:t>
            </a:r>
            <a:r>
              <a:rPr lang="en-US" sz="2400" dirty="0">
                <a:solidFill>
                  <a:srgbClr val="0070C0"/>
                </a:solidFill>
                <a:latin typeface="Arial" charset="0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https://eonreality.com/</a:t>
            </a:r>
            <a:r>
              <a:rPr lang="en-US" sz="2400" dirty="0">
                <a:latin typeface="Arial" charset="0"/>
                <a:cs typeface="Arial" charset="0"/>
              </a:rPr>
              <a:t>) is a non-profit organization focused on advancing the cause of Augmented and Virtual Reality (AVR) education and research. </a:t>
            </a:r>
          </a:p>
          <a:p>
            <a:pPr marL="61341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EON have more than 20 locations worldwide and have created the largest AR/VR training library with over 8,000 applications.</a:t>
            </a:r>
            <a:endParaRPr lang="en-GB" sz="2400" dirty="0">
              <a:latin typeface="Arial" charset="0"/>
              <a:cs typeface="Arial" charset="0"/>
            </a:endParaRPr>
          </a:p>
          <a:p>
            <a:pPr marL="61341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The vision of EON reality is to see a future where the forces of AI, IoT, AR, and VR come to propel human-computer interaction to new levels. </a:t>
            </a:r>
            <a:endParaRPr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8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2986" y="8"/>
            <a:ext cx="9189629" cy="4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840813" y="458883"/>
            <a:ext cx="7709103" cy="71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</a:rPr>
              <a:t>University of Glasgow EON-XR Centre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935520" y="4648281"/>
            <a:ext cx="73383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9AC1EF99-170E-5C4C-9B29-8C8EC740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67;p14">
            <a:extLst>
              <a:ext uri="{FF2B5EF4-FFF2-40B4-BE49-F238E27FC236}">
                <a16:creationId xmlns:a16="http://schemas.microsoft.com/office/drawing/2014/main" id="{4456C932-9444-2141-B1A2-D1CD9CDEAE48}"/>
              </a:ext>
            </a:extLst>
          </p:cNvPr>
          <p:cNvSpPr txBox="1"/>
          <p:nvPr/>
        </p:nvSpPr>
        <p:spPr>
          <a:xfrm>
            <a:off x="590070" y="1172315"/>
            <a:ext cx="7618409" cy="340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613410" lvl="0" indent="-342900" algn="just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  <a:sym typeface="Roboto"/>
              </a:rPr>
              <a:t>The Centre is formed as part of EON’s Grant Guarantee Program</a:t>
            </a:r>
          </a:p>
          <a:p>
            <a:pPr marL="613410" lvl="0" indent="-342900" algn="just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Arial" charset="0"/>
                <a:cs typeface="Arial" charset="0"/>
                <a:sym typeface="Roboto"/>
              </a:rPr>
              <a:t>A partnership that supports over 2000 University of Glasgow students, internees and staff to create merged reality content.</a:t>
            </a:r>
          </a:p>
          <a:p>
            <a:pPr marL="613410" indent="-342900" algn="just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The Centre is expected to enhance and support students learning through immersive learning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428288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2986" y="8"/>
            <a:ext cx="9189629" cy="4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1673078" y="332499"/>
            <a:ext cx="5797500" cy="63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</a:rPr>
              <a:t>Terminologies</a:t>
            </a:r>
            <a:r>
              <a:rPr lang="en" sz="2400" dirty="0">
                <a:solidFill>
                  <a:schemeClr val="dk1"/>
                </a:solidFill>
              </a:rPr>
              <a:t> </a:t>
            </a: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90071" y="846533"/>
            <a:ext cx="8385763" cy="413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Virtual Reality</a:t>
            </a:r>
            <a:r>
              <a:rPr lang="en" sz="2400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- interact with 3D environment</a:t>
            </a:r>
            <a:endParaRPr sz="2400" dirty="0">
              <a:solidFill>
                <a:srgbClr val="1A1A1A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A1A1A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EON-XR</a:t>
            </a:r>
            <a:r>
              <a:rPr lang="en" sz="2400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- interactive experience with the real world environment and virtual assets</a:t>
            </a:r>
            <a:endParaRPr sz="2400" dirty="0">
              <a:solidFill>
                <a:srgbClr val="1A1A1A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A1A1A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Merged XR- </a:t>
            </a:r>
            <a:r>
              <a:rPr lang="en" sz="2400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Scan your environment, upload, use AI for identifying interactive 3D Elements, walk - talk - interact</a:t>
            </a:r>
            <a:endParaRPr sz="2400" dirty="0">
              <a:solidFill>
                <a:srgbClr val="1A1A1A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A1A1A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Spatial Meetings </a:t>
            </a:r>
            <a:r>
              <a:rPr lang="en" sz="2400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- Meet and learn with others in virtual spaces</a:t>
            </a:r>
            <a:endParaRPr sz="2400" dirty="0">
              <a:solidFill>
                <a:srgbClr val="1A1A1A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619E84B2-8B42-F449-900A-7FD2E21F2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2986" y="8"/>
            <a:ext cx="9189629" cy="4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425955" y="429986"/>
            <a:ext cx="8576441" cy="202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</a:rPr>
              <a:t>XR - Why, When and How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</a:rPr>
              <a:t>Situational Learning in Authentic Contexts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044275" y="1441496"/>
            <a:ext cx="7339800" cy="499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400" dirty="0"/>
              <a:t>Easier to understand complex theoretical concepts</a:t>
            </a:r>
            <a:endParaRPr sz="2400" dirty="0"/>
          </a:p>
          <a:p>
            <a:pPr marL="3683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400" dirty="0"/>
              <a:t>Quickly build competencies in following a process or procedure</a:t>
            </a:r>
            <a:endParaRPr sz="2400" dirty="0"/>
          </a:p>
          <a:p>
            <a:pPr marL="3683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368300" lvl="0" indent="-2921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400" dirty="0"/>
              <a:t>Demonstrate understanding of key concepts in solving difficult problems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6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3485E350-558F-6145-A99B-6056250A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4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2986" y="8"/>
            <a:ext cx="9189629" cy="4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 txBox="1"/>
          <p:nvPr/>
        </p:nvSpPr>
        <p:spPr>
          <a:xfrm>
            <a:off x="639166" y="486910"/>
            <a:ext cx="8820145" cy="71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</a:rPr>
              <a:t>Pedagogy and Curriculum Implementation</a:t>
            </a:r>
            <a:endParaRPr sz="3200" b="1" dirty="0">
              <a:solidFill>
                <a:schemeClr val="dk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10038D-50F2-A241-B640-1614A5F3C4DF}"/>
              </a:ext>
            </a:extLst>
          </p:cNvPr>
          <p:cNvSpPr/>
          <p:nvPr/>
        </p:nvSpPr>
        <p:spPr>
          <a:xfrm>
            <a:off x="1000009" y="973813"/>
            <a:ext cx="78602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br>
              <a:rPr lang="en-US" sz="1800" dirty="0"/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Collaborative learning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- Students being able to collaborate with their peers, share opinions and knowledge</a:t>
            </a:r>
          </a:p>
          <a:p>
            <a:pPr fontAlgn="base"/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Personalized learning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- Students are able to learn at their own pace, localized understanding and being able to consume knowledge on their own</a:t>
            </a:r>
          </a:p>
          <a:p>
            <a:pPr fontAlgn="base"/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Situated Cognition Theory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- Knowledge needs to be acquired in the context it is collected (immersion and simulations). </a:t>
            </a:r>
          </a:p>
          <a:p>
            <a:pPr fontAlgn="base"/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Learning is a social constructivism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- Students need to be allowed to explore and try new things without the fear of consequences of the real world.</a:t>
            </a:r>
          </a:p>
        </p:txBody>
      </p:sp>
      <p:pic>
        <p:nvPicPr>
          <p:cNvPr id="6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E6542A05-51DE-2E48-BCF4-EA53C1B4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7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2986" y="8"/>
            <a:ext cx="9189629" cy="4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641284" y="531809"/>
            <a:ext cx="8080811" cy="10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</a:rPr>
              <a:t>Technology and Educational Philosophy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 </a:t>
            </a: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013740" y="1067511"/>
            <a:ext cx="7787232" cy="168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“The most effective education is experiential: Learning is achieved through personal experience and doing.” John Dewey</a:t>
            </a:r>
            <a:endParaRPr sz="200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3392" y="2071122"/>
            <a:ext cx="5168703" cy="234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97603B1A-860E-AD4C-98B8-54EBFBFB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68;p14">
            <a:extLst>
              <a:ext uri="{FF2B5EF4-FFF2-40B4-BE49-F238E27FC236}">
                <a16:creationId xmlns:a16="http://schemas.microsoft.com/office/drawing/2014/main" id="{47628EC5-9DC8-F746-BDA4-7FDF2519EEBD}"/>
              </a:ext>
            </a:extLst>
          </p:cNvPr>
          <p:cNvPicPr preferRelativeResize="0"/>
          <p:nvPr/>
        </p:nvPicPr>
        <p:blipFill rotWithShape="1">
          <a:blip r:embed="rId7">
            <a:alphaModFix amt="20000"/>
          </a:blip>
          <a:srcRect l="56330" t="3240" r="-56330" b="-3240"/>
          <a:stretch/>
        </p:blipFill>
        <p:spPr>
          <a:xfrm>
            <a:off x="771107" y="2019186"/>
            <a:ext cx="5564570" cy="243404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985FA2-AE06-9B42-ABD4-99FAF48BC6BA}"/>
              </a:ext>
            </a:extLst>
          </p:cNvPr>
          <p:cNvSpPr txBox="1"/>
          <p:nvPr/>
        </p:nvSpPr>
        <p:spPr>
          <a:xfrm>
            <a:off x="-366884" y="2514072"/>
            <a:ext cx="46035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1A1A1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Creating the Metaverse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400" b="1" dirty="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1A1A1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EON XR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400" b="1" dirty="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1A1A1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EON Merged XR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>
              <a:solidFill>
                <a:srgbClr val="1A1A1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1A1A1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EON Spatial Meetings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2986" y="8"/>
            <a:ext cx="9189629" cy="48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9998" y="4694811"/>
            <a:ext cx="803931" cy="3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2245023" y="486910"/>
            <a:ext cx="5797500" cy="63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</a:rPr>
              <a:t>XR - Mixed Reality</a:t>
            </a:r>
            <a:endParaRPr sz="3200" b="1" dirty="0">
              <a:solidFill>
                <a:schemeClr val="dk1"/>
              </a:solidFill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688135" y="1180487"/>
            <a:ext cx="7217100" cy="345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850" tIns="72850" rIns="72850" bIns="72850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200" b="1" dirty="0">
                <a:latin typeface="Arial" panose="020B0604020202020204" pitchFamily="34" charset="0"/>
                <a:cs typeface="Arial" panose="020B0604020202020204" pitchFamily="34" charset="0"/>
              </a:rPr>
              <a:t>Enables experiential learning where it may not have previously been possible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Visit art museums, Archaeology Sites, Mount Everest</a:t>
            </a:r>
            <a:endParaRPr lang="en-GB" sz="2000" dirty="0"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Inaccessible Sites like </a:t>
            </a:r>
            <a:r>
              <a:rPr lang="en-GB" sz="2000" dirty="0">
                <a:solidFill>
                  <a:srgbClr val="1A1A1A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Mars, the Titanic, Deep Oceans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200" b="1" dirty="0">
                <a:latin typeface="Arial" panose="020B0604020202020204" pitchFamily="34" charset="0"/>
                <a:cs typeface="Arial" panose="020B0604020202020204" pitchFamily="34" charset="0"/>
              </a:rPr>
              <a:t>Also, the option of including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Self-Assessment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Reanalyzing Learning Outcomes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dirty="0">
              <a:solidFill>
                <a:srgbClr val="1A1A1A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7" name="Picture 2" descr="University of Glasgow - MyGlasgow - MyGlasgow Staff - Brand Toolkit - Brand  elements - Logo - Print">
            <a:extLst>
              <a:ext uri="{FF2B5EF4-FFF2-40B4-BE49-F238E27FC236}">
                <a16:creationId xmlns:a16="http://schemas.microsoft.com/office/drawing/2014/main" id="{2A3D115F-CD99-0E4C-8534-73EAC87C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5" y="4556958"/>
            <a:ext cx="829716" cy="4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139;p22">
            <a:extLst>
              <a:ext uri="{FF2B5EF4-FFF2-40B4-BE49-F238E27FC236}">
                <a16:creationId xmlns:a16="http://schemas.microsoft.com/office/drawing/2014/main" id="{370A3520-6865-E549-9D4F-11F12E97F05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3773" y="2770379"/>
            <a:ext cx="3192151" cy="147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6659</TotalTime>
  <Words>771</Words>
  <Application>Microsoft Macintosh PowerPoint</Application>
  <PresentationFormat>On-screen Show (16:9)</PresentationFormat>
  <Paragraphs>90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Roboto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Sajjad Hussain</cp:lastModifiedBy>
  <cp:revision>40</cp:revision>
  <dcterms:modified xsi:type="dcterms:W3CDTF">2022-02-28T17:49:33Z</dcterms:modified>
</cp:coreProperties>
</file>