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4"/>
  </p:sldMasterIdLst>
  <p:notesMasterIdLst>
    <p:notesMasterId r:id="rId34"/>
  </p:notesMasterIdLst>
  <p:sldIdLst>
    <p:sldId id="492" r:id="rId5"/>
    <p:sldId id="493" r:id="rId6"/>
    <p:sldId id="496" r:id="rId7"/>
    <p:sldId id="497" r:id="rId8"/>
    <p:sldId id="498" r:id="rId9"/>
    <p:sldId id="500" r:id="rId10"/>
    <p:sldId id="505" r:id="rId11"/>
    <p:sldId id="518" r:id="rId12"/>
    <p:sldId id="517" r:id="rId13"/>
    <p:sldId id="501" r:id="rId14"/>
    <p:sldId id="524" r:id="rId15"/>
    <p:sldId id="525" r:id="rId16"/>
    <p:sldId id="471" r:id="rId17"/>
    <p:sldId id="470" r:id="rId18"/>
    <p:sldId id="510" r:id="rId19"/>
    <p:sldId id="511" r:id="rId20"/>
    <p:sldId id="519" r:id="rId21"/>
    <p:sldId id="520" r:id="rId22"/>
    <p:sldId id="522" r:id="rId23"/>
    <p:sldId id="523" r:id="rId24"/>
    <p:sldId id="473" r:id="rId25"/>
    <p:sldId id="513" r:id="rId26"/>
    <p:sldId id="475" r:id="rId27"/>
    <p:sldId id="476" r:id="rId28"/>
    <p:sldId id="477" r:id="rId29"/>
    <p:sldId id="514" r:id="rId30"/>
    <p:sldId id="478" r:id="rId31"/>
    <p:sldId id="479" r:id="rId32"/>
    <p:sldId id="512" r:id="rId33"/>
  </p:sldIdLst>
  <p:sldSz cx="9144000" cy="5143500" type="screen16x9"/>
  <p:notesSz cx="6797675" cy="9872663"/>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Douglas" initials="ND" lastIdx="2" clrIdx="0">
    <p:extLst>
      <p:ext uri="{19B8F6BF-5375-455C-9EA6-DF929625EA0E}">
        <p15:presenceInfo xmlns:p15="http://schemas.microsoft.com/office/powerpoint/2012/main" userId="S::Nina.Douglas@glasgow.ac.uk::b9dcd901-4acb-4909-a3fa-3db33d1108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1800F"/>
    <a:srgbClr val="0067A7"/>
    <a:srgbClr val="A6A6A6"/>
    <a:srgbClr val="376092"/>
    <a:srgbClr val="E46C0A"/>
    <a:srgbClr val="953735"/>
    <a:srgbClr val="77933C"/>
    <a:srgbClr val="FAC090"/>
    <a:srgbClr val="95B3D7"/>
    <a:srgbClr val="348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6" autoAdjust="0"/>
    <p:restoredTop sz="91297" autoAdjust="0"/>
  </p:normalViewPr>
  <p:slideViewPr>
    <p:cSldViewPr>
      <p:cViewPr varScale="1">
        <p:scale>
          <a:sx n="104" d="100"/>
          <a:sy n="104" d="100"/>
        </p:scale>
        <p:origin x="653"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4" d="100"/>
        <a:sy n="8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27433B5-D728-E146-B948-C37A5EC05FB8}" type="datetimeFigureOut">
              <a:rPr lang="en-US" smtClean="0"/>
              <a:t>2/16/2023</a:t>
            </a:fld>
            <a:endParaRPr lang="en-US"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7319"/>
            <a:ext cx="2945659" cy="4953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7319"/>
            <a:ext cx="2945659" cy="495347"/>
          </a:xfrm>
          <a:prstGeom prst="rect">
            <a:avLst/>
          </a:prstGeom>
        </p:spPr>
        <p:txBody>
          <a:bodyPr vert="horz" lIns="91440" tIns="45720" rIns="91440" bIns="45720" rtlCol="0" anchor="b"/>
          <a:lstStyle>
            <a:lvl1pPr algn="r">
              <a:defRPr sz="1200"/>
            </a:lvl1pPr>
          </a:lstStyle>
          <a:p>
            <a:fld id="{34A02F00-C535-204F-B4B5-528FB2DC4FE2}" type="slidenum">
              <a:rPr lang="en-US" smtClean="0"/>
              <a:t>‹#›</a:t>
            </a:fld>
            <a:endParaRPr lang="en-US" dirty="0"/>
          </a:p>
        </p:txBody>
      </p:sp>
    </p:spTree>
    <p:extLst>
      <p:ext uri="{BB962C8B-B14F-4D97-AF65-F5344CB8AC3E}">
        <p14:creationId xmlns:p14="http://schemas.microsoft.com/office/powerpoint/2010/main" val="94456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A02F00-C535-204F-B4B5-528FB2DC4FE2}"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ヒラギノ角ゴ Pro W3" charset="-128"/>
              <a:cs typeface="+mn-cs"/>
            </a:endParaRPr>
          </a:p>
        </p:txBody>
      </p:sp>
    </p:spTree>
    <p:extLst>
      <p:ext uri="{BB962C8B-B14F-4D97-AF65-F5344CB8AC3E}">
        <p14:creationId xmlns:p14="http://schemas.microsoft.com/office/powerpoint/2010/main" val="80757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91384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9536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4080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281567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98257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17783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40928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49159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156349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3884386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B46430-C434-4CCA-80A5-178FED1335A4}" type="slidenum">
              <a:rPr lang="en-GB" smtClean="0"/>
              <a:t>‹#›</a:t>
            </a:fld>
            <a:endParaRPr lang="en-GB" dirty="0"/>
          </a:p>
        </p:txBody>
      </p:sp>
    </p:spTree>
    <p:extLst>
      <p:ext uri="{BB962C8B-B14F-4D97-AF65-F5344CB8AC3E}">
        <p14:creationId xmlns:p14="http://schemas.microsoft.com/office/powerpoint/2010/main" val="203295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DB46430-C434-4CCA-80A5-178FED1335A4}" type="slidenum">
              <a:rPr lang="en-GB" smtClean="0"/>
              <a:t>‹#›</a:t>
            </a:fld>
            <a:endParaRPr lang="en-GB" dirty="0"/>
          </a:p>
        </p:txBody>
      </p:sp>
    </p:spTree>
    <p:extLst>
      <p:ext uri="{BB962C8B-B14F-4D97-AF65-F5344CB8AC3E}">
        <p14:creationId xmlns:p14="http://schemas.microsoft.com/office/powerpoint/2010/main" val="207639637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tower of the main building with the city in the background">
            <a:extLs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352550"/>
          </a:xfrm>
          <a:prstGeom prst="rect">
            <a:avLst/>
          </a:prstGeom>
        </p:spPr>
      </p:pic>
      <p:pic>
        <p:nvPicPr>
          <p:cNvPr id="8" name="Picture 7">
            <a:extLs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50766"/>
            <a:ext cx="1907704" cy="1122179"/>
          </a:xfrm>
          <a:prstGeom prst="rect">
            <a:avLst/>
          </a:prstGeom>
        </p:spPr>
      </p:pic>
      <p:sp>
        <p:nvSpPr>
          <p:cNvPr id="7" name="Title 1">
            <a:extLst>
              <a:ext uri="{FF2B5EF4-FFF2-40B4-BE49-F238E27FC236}">
                <a16:creationId xmlns:a16="http://schemas.microsoft.com/office/drawing/2014/main" id="{B5A592FA-C535-124E-A8E7-844425B8DB50}"/>
              </a:ext>
            </a:extLst>
          </p:cNvPr>
          <p:cNvSpPr>
            <a:spLocks noGrp="1"/>
          </p:cNvSpPr>
          <p:nvPr>
            <p:ph type="title"/>
          </p:nvPr>
        </p:nvSpPr>
        <p:spPr>
          <a:xfrm>
            <a:off x="503549" y="1203598"/>
            <a:ext cx="6228691" cy="1032768"/>
          </a:xfrm>
          <a:prstGeom prst="rect">
            <a:avLst/>
          </a:prstGeom>
        </p:spPr>
        <p:txBody>
          <a:bodyPr/>
          <a:lstStyle/>
          <a:p>
            <a:pPr>
              <a:defRPr/>
            </a:pPr>
            <a:r>
              <a:rPr lang="en-US" sz="2400" b="1" dirty="0">
                <a:latin typeface="Arial" panose="020B0604020202020204" pitchFamily="34" charset="0"/>
                <a:cs typeface="Arial" panose="020B0604020202020204" pitchFamily="34" charset="0"/>
              </a:rPr>
              <a:t>Guidance for Completing a Business Case (&lt;£3m) in 2023</a:t>
            </a:r>
          </a:p>
        </p:txBody>
      </p:sp>
      <p:pic>
        <p:nvPicPr>
          <p:cNvPr id="10" name="Picture 9">
            <a:extLst>
              <a:ext uri="{FF2B5EF4-FFF2-40B4-BE49-F238E27FC236}">
                <a16:creationId xmlns:a16="http://schemas.microsoft.com/office/drawing/2014/main" id="{9A59E953-B157-DE48-8ACA-97A8BF0996B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5724128" y="4337123"/>
            <a:ext cx="3208345" cy="635822"/>
          </a:xfrm>
          <a:prstGeom prst="rect">
            <a:avLst/>
          </a:prstGeom>
        </p:spPr>
      </p:pic>
    </p:spTree>
    <p:extLst>
      <p:ext uri="{BB962C8B-B14F-4D97-AF65-F5344CB8AC3E}">
        <p14:creationId xmlns:p14="http://schemas.microsoft.com/office/powerpoint/2010/main" val="2202565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Benefits Overview</a:t>
            </a:r>
          </a:p>
        </p:txBody>
      </p:sp>
      <p:sp>
        <p:nvSpPr>
          <p:cNvPr id="3" name="TextBox 2"/>
          <p:cNvSpPr txBox="1"/>
          <p:nvPr/>
        </p:nvSpPr>
        <p:spPr>
          <a:xfrm>
            <a:off x="179512" y="834628"/>
            <a:ext cx="8784976" cy="4308872"/>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Every project is likely to have more than one benefit - please use one table for each specific benefit. 3 tables are shown but more can be added, up to a maximum of 7</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Each table</a:t>
            </a:r>
            <a:r>
              <a:rPr lang="en-GB" sz="1300" dirty="0">
                <a:effectLst/>
                <a:latin typeface="Arial" panose="020B0604020202020204" pitchFamily="34" charset="0"/>
                <a:ea typeface="DengXian" panose="020B0503020204020204" pitchFamily="2" charset="-122"/>
                <a:cs typeface="Arial" panose="020B0604020202020204" pitchFamily="34" charset="0"/>
              </a:rPr>
              <a:t> has 7 boxes: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Type / Outcome – select one of: </a:t>
            </a:r>
            <a:r>
              <a:rPr lang="en-GB" sz="1300" dirty="0"/>
              <a:t>supporting research; supporting learning &amp; teaching; staff experience; student experience; service excellence; efficiency, other</a:t>
            </a: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Description – a </a:t>
            </a:r>
            <a:r>
              <a:rPr lang="en-GB" sz="1300" b="1" u="sng" dirty="0">
                <a:latin typeface="Arial" panose="020B0604020202020204" pitchFamily="34" charset="0"/>
                <a:ea typeface="DengXian" panose="020B0503020204020204" pitchFamily="2" charset="-122"/>
                <a:cs typeface="Arial" panose="020B0604020202020204" pitchFamily="34" charset="0"/>
              </a:rPr>
              <a:t>one-sentence</a:t>
            </a:r>
            <a:r>
              <a:rPr lang="en-GB" sz="1300" dirty="0">
                <a:latin typeface="Arial" panose="020B0604020202020204" pitchFamily="34" charset="0"/>
                <a:ea typeface="DengXian" panose="020B0503020204020204" pitchFamily="2" charset="-122"/>
                <a:cs typeface="Arial" panose="020B0604020202020204" pitchFamily="34" charset="0"/>
              </a:rPr>
              <a:t> description of the benefits which the project will deliver</a:t>
            </a: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 </a:t>
            </a:r>
            <a:r>
              <a:rPr lang="en-GB" sz="1300" dirty="0">
                <a:latin typeface="Arial" panose="020B0604020202020204" pitchFamily="34" charset="0"/>
                <a:ea typeface="DengXian" panose="020B0503020204020204" pitchFamily="2" charset="-122"/>
                <a:cs typeface="Arial" panose="020B0604020202020204" pitchFamily="34" charset="0"/>
              </a:rPr>
              <a:t>Examples include “increase tuition fee income by doing X”, “improve student experience by doing Y”, “reduce carbon emissions by doing Z”, etc</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Owner – the person who will be accountable for delivering the project’s benefits post-completion. This field will usually be a role rather than a named individual eg Head of College or University Services area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Value – quantify the benefits eg £200k per annum, improvement in rankings from A to B. Note that some investment benefits may be qualitative rather than quantitative and thus difficult or impossible to value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Direct financial impact – will the investment result in a specific, measurable and identifiable increase in income or reduction in costs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How will this be measured? – financial benefits will usually be measured through the annual budget or monthly management accounts; non-financial benefits may be measured using surveys or regular reports to governance bodies (eg CMG, PSG)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Timing – when will the project’s benefits arise. This will usually be a specific year or years</a:t>
            </a:r>
          </a:p>
        </p:txBody>
      </p:sp>
    </p:spTree>
    <p:extLst>
      <p:ext uri="{BB962C8B-B14F-4D97-AF65-F5344CB8AC3E}">
        <p14:creationId xmlns:p14="http://schemas.microsoft.com/office/powerpoint/2010/main" val="154735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Benefits Overview (cont’d)</a:t>
            </a:r>
          </a:p>
        </p:txBody>
      </p:sp>
      <p:sp>
        <p:nvSpPr>
          <p:cNvPr id="3" name="TextBox 2"/>
          <p:cNvSpPr txBox="1"/>
          <p:nvPr/>
        </p:nvSpPr>
        <p:spPr>
          <a:xfrm>
            <a:off x="323528" y="982873"/>
            <a:ext cx="8280920" cy="3354765"/>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Total Financial Benefits table should contain a split of financial benefits by year</a:t>
            </a:r>
            <a:r>
              <a:rPr lang="en-GB" sz="1300" dirty="0"/>
              <a:t> </a:t>
            </a:r>
            <a:r>
              <a:rPr lang="en-GB" sz="1300" dirty="0">
                <a:latin typeface="Arial" panose="020B0604020202020204" pitchFamily="34" charset="0"/>
                <a:ea typeface="DengXian" panose="020B0503020204020204" pitchFamily="2" charset="-122"/>
                <a:cs typeface="Arial" panose="020B0604020202020204" pitchFamily="34" charset="0"/>
              </a:rPr>
              <a:t>to assist in preparing annual budget and forecasts</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Projects should focus on benefits which will be realised over the current financial budget cycle to 2026/27</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only exceptions are likely to be Estates Major Projects or significant research investments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Projects should clearly state to what extent benefits are included in the latest financial budget, along with the relevant College / University Services area and account line (for example, </a:t>
            </a:r>
            <a:r>
              <a:rPr lang="en-GB" sz="1300" dirty="0" err="1">
                <a:effectLst/>
                <a:latin typeface="Arial" panose="020B0604020202020204" pitchFamily="34" charset="0"/>
                <a:ea typeface="DengXian" panose="020B0503020204020204" pitchFamily="2" charset="-122"/>
                <a:cs typeface="Arial" panose="020B0604020202020204" pitchFamily="34" charset="0"/>
              </a:rPr>
              <a:t>CoSE</a:t>
            </a:r>
            <a:r>
              <a:rPr lang="en-GB" sz="1300" dirty="0">
                <a:effectLst/>
                <a:latin typeface="Arial" panose="020B0604020202020204" pitchFamily="34" charset="0"/>
                <a:ea typeface="DengXian" panose="020B0503020204020204" pitchFamily="2" charset="-122"/>
                <a:cs typeface="Arial" panose="020B0604020202020204" pitchFamily="34" charset="0"/>
              </a:rPr>
              <a:t> tuition fee income) to enable benefits to be identified and tracked</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A small number of measurable benefits (ie 4 or 5), and a realistic approach to measuring those benefits post completion, is strongly preferred to a long list of minor gains or incremental improvements which will be difficult or time-consuming to track</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Benefits should ideally link to one or more of the University’s strategic or thematic priorities</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cs typeface="Arial" panose="020B0604020202020204" pitchFamily="34" charset="0"/>
              </a:rPr>
              <a:t>The narrative in the business case should contain more detail on each benefit, including any underlying assumptions, the assumed baseline and incremental improvement, benefit drivers, confidence in delivery, ease of realisation, and scale of impact</a:t>
            </a:r>
          </a:p>
        </p:txBody>
      </p:sp>
    </p:spTree>
    <p:extLst>
      <p:ext uri="{BB962C8B-B14F-4D97-AF65-F5344CB8AC3E}">
        <p14:creationId xmlns:p14="http://schemas.microsoft.com/office/powerpoint/2010/main" val="66880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830997"/>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Benefits Overview (cont’d): Example</a:t>
            </a:r>
          </a:p>
        </p:txBody>
      </p:sp>
      <p:graphicFrame>
        <p:nvGraphicFramePr>
          <p:cNvPr id="2" name="Table 15">
            <a:extLst>
              <a:ext uri="{FF2B5EF4-FFF2-40B4-BE49-F238E27FC236}">
                <a16:creationId xmlns:a16="http://schemas.microsoft.com/office/drawing/2014/main" id="{E3E54A29-56C9-A327-7006-01F732A67B2E}"/>
              </a:ext>
            </a:extLst>
          </p:cNvPr>
          <p:cNvGraphicFramePr>
            <a:graphicFrameLocks noGrp="1"/>
          </p:cNvGraphicFramePr>
          <p:nvPr/>
        </p:nvGraphicFramePr>
        <p:xfrm>
          <a:off x="611560" y="1203598"/>
          <a:ext cx="7704856" cy="2664296"/>
        </p:xfrm>
        <a:graphic>
          <a:graphicData uri="http://schemas.openxmlformats.org/drawingml/2006/table">
            <a:tbl>
              <a:tblPr firstRow="1" bandRow="1">
                <a:tableStyleId>{2D5ABB26-0587-4C30-8999-92F81FD0307C}</a:tableStyleId>
              </a:tblPr>
              <a:tblGrid>
                <a:gridCol w="2338974">
                  <a:extLst>
                    <a:ext uri="{9D8B030D-6E8A-4147-A177-3AD203B41FA5}">
                      <a16:colId xmlns:a16="http://schemas.microsoft.com/office/drawing/2014/main" val="3579606287"/>
                    </a:ext>
                  </a:extLst>
                </a:gridCol>
                <a:gridCol w="5365882">
                  <a:extLst>
                    <a:ext uri="{9D8B030D-6E8A-4147-A177-3AD203B41FA5}">
                      <a16:colId xmlns:a16="http://schemas.microsoft.com/office/drawing/2014/main" val="580207307"/>
                    </a:ext>
                  </a:extLst>
                </a:gridCol>
              </a:tblGrid>
              <a:tr h="333037">
                <a:tc>
                  <a:txBody>
                    <a:bodyPr/>
                    <a:lstStyle/>
                    <a:p>
                      <a:r>
                        <a:rPr lang="en-GB" sz="1100" b="1" dirty="0">
                          <a:solidFill>
                            <a:schemeClr val="tx1"/>
                          </a:solidFill>
                          <a:latin typeface="Arial" panose="020B0604020202020204" pitchFamily="34" charset="0"/>
                          <a:cs typeface="Arial" panose="020B0604020202020204" pitchFamily="34" charset="0"/>
                        </a:rPr>
                        <a:t>Heading</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100" b="1" dirty="0">
                          <a:solidFill>
                            <a:schemeClr val="tx1"/>
                          </a:solidFill>
                          <a:latin typeface="Arial" panose="020B0604020202020204" pitchFamily="34" charset="0"/>
                          <a:cs typeface="Arial" panose="020B0604020202020204" pitchFamily="34" charset="0"/>
                        </a:rPr>
                        <a:t>Example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9447982"/>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Outcome heading / benefit type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Supporting research</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0843113"/>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description</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Increase in research grant income in School of Medicine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0501622"/>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owner</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Dean of MVLS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7212646"/>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Benefit value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£200k per annum</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3457069"/>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Direct financial impact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Y</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839178"/>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How will this be measured?</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Annual budget and monthly management accounts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349607"/>
                  </a:ext>
                </a:extLst>
              </a:tr>
              <a:tr h="333037">
                <a:tc>
                  <a:txBody>
                    <a:bodyPr/>
                    <a:lstStyle/>
                    <a:p>
                      <a:r>
                        <a:rPr lang="en-GB" sz="1100" dirty="0">
                          <a:solidFill>
                            <a:schemeClr val="tx1"/>
                          </a:solidFill>
                          <a:latin typeface="Arial" panose="020B0604020202020204" pitchFamily="34" charset="0"/>
                          <a:cs typeface="Arial" panose="020B0604020202020204" pitchFamily="34" charset="0"/>
                        </a:rPr>
                        <a:t>Timing of benefit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a:solidFill>
                            <a:schemeClr val="tx1"/>
                          </a:solidFill>
                          <a:latin typeface="Arial" panose="020B0604020202020204" pitchFamily="34" charset="0"/>
                          <a:cs typeface="Arial" panose="020B0604020202020204" pitchFamily="34" charset="0"/>
                        </a:rPr>
                        <a:t>From 2024/25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204610"/>
                  </a:ext>
                </a:extLst>
              </a:tr>
            </a:tbl>
          </a:graphicData>
        </a:graphic>
      </p:graphicFrame>
    </p:spTree>
    <p:extLst>
      <p:ext uri="{BB962C8B-B14F-4D97-AF65-F5344CB8AC3E}">
        <p14:creationId xmlns:p14="http://schemas.microsoft.com/office/powerpoint/2010/main" val="1515399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2488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Strategic Alignment</a:t>
            </a:r>
          </a:p>
        </p:txBody>
      </p:sp>
      <p:sp>
        <p:nvSpPr>
          <p:cNvPr id="3" name="TextBox 2"/>
          <p:cNvSpPr txBox="1"/>
          <p:nvPr/>
        </p:nvSpPr>
        <p:spPr>
          <a:xfrm>
            <a:off x="323528" y="1057696"/>
            <a:ext cx="8280920" cy="415498"/>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Which of the University’s strategic themes is the investment most aligned to:</a:t>
            </a:r>
          </a:p>
        </p:txBody>
      </p:sp>
      <p:graphicFrame>
        <p:nvGraphicFramePr>
          <p:cNvPr id="2" name="Table 7">
            <a:extLst>
              <a:ext uri="{FF2B5EF4-FFF2-40B4-BE49-F238E27FC236}">
                <a16:creationId xmlns:a16="http://schemas.microsoft.com/office/drawing/2014/main" id="{4EF96A83-7CB4-DD37-24F9-4B89E751B754}"/>
              </a:ext>
            </a:extLst>
          </p:cNvPr>
          <p:cNvGraphicFramePr>
            <a:graphicFrameLocks noGrp="1"/>
          </p:cNvGraphicFramePr>
          <p:nvPr>
            <p:extLst>
              <p:ext uri="{D42A27DB-BD31-4B8C-83A1-F6EECF244321}">
                <p14:modId xmlns:p14="http://schemas.microsoft.com/office/powerpoint/2010/main" val="3272432418"/>
              </p:ext>
            </p:extLst>
          </p:nvPr>
        </p:nvGraphicFramePr>
        <p:xfrm>
          <a:off x="467545" y="1606717"/>
          <a:ext cx="8136903" cy="3109899"/>
        </p:xfrm>
        <a:graphic>
          <a:graphicData uri="http://schemas.openxmlformats.org/drawingml/2006/table">
            <a:tbl>
              <a:tblPr firstRow="1" bandRow="1">
                <a:tableStyleId>{2D5ABB26-0587-4C30-8999-92F81FD0307C}</a:tableStyleId>
              </a:tblPr>
              <a:tblGrid>
                <a:gridCol w="2712301">
                  <a:extLst>
                    <a:ext uri="{9D8B030D-6E8A-4147-A177-3AD203B41FA5}">
                      <a16:colId xmlns:a16="http://schemas.microsoft.com/office/drawing/2014/main" val="3814601371"/>
                    </a:ext>
                  </a:extLst>
                </a:gridCol>
                <a:gridCol w="2712301">
                  <a:extLst>
                    <a:ext uri="{9D8B030D-6E8A-4147-A177-3AD203B41FA5}">
                      <a16:colId xmlns:a16="http://schemas.microsoft.com/office/drawing/2014/main" val="2046001688"/>
                    </a:ext>
                  </a:extLst>
                </a:gridCol>
                <a:gridCol w="2712301">
                  <a:extLst>
                    <a:ext uri="{9D8B030D-6E8A-4147-A177-3AD203B41FA5}">
                      <a16:colId xmlns:a16="http://schemas.microsoft.com/office/drawing/2014/main" val="2946081569"/>
                    </a:ext>
                  </a:extLst>
                </a:gridCol>
              </a:tblGrid>
              <a:tr h="480999">
                <a:tc>
                  <a:txBody>
                    <a:bodyPr/>
                    <a:lstStyle/>
                    <a:p>
                      <a:pPr algn="ctr"/>
                      <a:r>
                        <a:rPr lang="en-GB" b="1" dirty="0"/>
                        <a:t>Community</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b="1" dirty="0"/>
                        <a:t>Connectivity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b="1" dirty="0"/>
                        <a:t>Challenges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3972288"/>
                  </a:ext>
                </a:extLst>
              </a:tr>
              <a:tr h="480999">
                <a:tc>
                  <a:txBody>
                    <a:bodyPr/>
                    <a:lstStyle/>
                    <a:p>
                      <a:pPr algn="ctr"/>
                      <a:r>
                        <a:rPr lang="en-GB" i="1" dirty="0"/>
                        <a:t>People centred, globally engaged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i="1" dirty="0"/>
                        <a:t>Collaboratively minded, digitally enhanced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i="1" dirty="0"/>
                        <a:t>Solution focused, impact oriented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083802"/>
                  </a:ext>
                </a:extLst>
              </a:tr>
              <a:tr h="480999">
                <a:tc>
                  <a:txBody>
                    <a:bodyPr/>
                    <a:lstStyle/>
                    <a:p>
                      <a:pPr algn="ctr"/>
                      <a:r>
                        <a:rPr lang="en-GB" b="1" dirty="0"/>
                        <a:t>Leading with our values </a:t>
                      </a:r>
                      <a:r>
                        <a:rPr lang="en-GB" dirty="0"/>
                        <a:t>and putting our people first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Creating space to connect </a:t>
                      </a:r>
                      <a:r>
                        <a:rPr lang="en-GB" dirty="0"/>
                        <a:t>through new collaborative and social space on campus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Embracing challenge-led research </a:t>
                      </a:r>
                      <a:r>
                        <a:rPr lang="en-GB" dirty="0"/>
                        <a:t>to address the needs of global society</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9210562"/>
                  </a:ext>
                </a:extLst>
              </a:tr>
              <a:tr h="480999">
                <a:tc>
                  <a:txBody>
                    <a:bodyPr/>
                    <a:lstStyle/>
                    <a:p>
                      <a:pPr algn="ctr"/>
                      <a:r>
                        <a:rPr lang="en-GB" b="1" dirty="0"/>
                        <a:t>Engaging with our civic mission </a:t>
                      </a:r>
                      <a:r>
                        <a:rPr lang="en-GB" dirty="0"/>
                        <a:t>via our local and global communities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Investing in our digital realm </a:t>
                      </a:r>
                      <a:r>
                        <a:rPr lang="en-GB" dirty="0"/>
                        <a:t>to enhance the staff and student experience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Reimagining our curriculum </a:t>
                      </a:r>
                      <a:r>
                        <a:rPr lang="en-GB" dirty="0"/>
                        <a:t>to prepare students for a challenging and changing world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4800546"/>
                  </a:ext>
                </a:extLst>
              </a:tr>
              <a:tr h="480999">
                <a:tc>
                  <a:txBody>
                    <a:bodyPr/>
                    <a:lstStyle/>
                    <a:p>
                      <a:pPr algn="ctr"/>
                      <a:r>
                        <a:rPr lang="en-GB" b="1" dirty="0"/>
                        <a:t>Strengthening our partnerships </a:t>
                      </a:r>
                      <a:r>
                        <a:rPr lang="en-GB" dirty="0"/>
                        <a:t>to amplify our local and global impact</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Adopting collaborative technologies </a:t>
                      </a:r>
                      <a:r>
                        <a:rPr lang="en-GB" dirty="0"/>
                        <a:t>for frictionless and flexible work and 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b="1" dirty="0"/>
                        <a:t>Building a sustainable future </a:t>
                      </a:r>
                      <a:r>
                        <a:rPr lang="en-GB" dirty="0"/>
                        <a:t>through our research, education and actions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602579"/>
                  </a:ext>
                </a:extLst>
              </a:tr>
            </a:tbl>
          </a:graphicData>
        </a:graphic>
      </p:graphicFrame>
    </p:spTree>
    <p:extLst>
      <p:ext uri="{BB962C8B-B14F-4D97-AF65-F5344CB8AC3E}">
        <p14:creationId xmlns:p14="http://schemas.microsoft.com/office/powerpoint/2010/main" val="2359986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Prioritisation</a:t>
            </a:r>
          </a:p>
        </p:txBody>
      </p:sp>
      <p:sp>
        <p:nvSpPr>
          <p:cNvPr id="3" name="TextBox 2"/>
          <p:cNvSpPr txBox="1"/>
          <p:nvPr/>
        </p:nvSpPr>
        <p:spPr>
          <a:xfrm>
            <a:off x="323528" y="987574"/>
            <a:ext cx="8280920" cy="393954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has 5 boxes: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Health &amp; Safety / Regulatory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Statutory or legislative requirement</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Potential statutory or legislative requirement</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Not a statutory or legislative requirement</a:t>
            </a:r>
          </a:p>
          <a:p>
            <a:pPr marL="800100" lvl="1"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Business Continuity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Almost certain to disrupt business critical services</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High risk to disrupt business critical services and almost certain to disrupt non business critical services</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Significant impact to business services and operations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Some impact to business services and operations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 impact to business services and operations</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147378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Prioritisation (cont’d)</a:t>
            </a:r>
          </a:p>
        </p:txBody>
      </p:sp>
      <p:sp>
        <p:nvSpPr>
          <p:cNvPr id="3" name="TextBox 2"/>
          <p:cNvSpPr txBox="1"/>
          <p:nvPr/>
        </p:nvSpPr>
        <p:spPr>
          <a:xfrm>
            <a:off x="323528" y="987574"/>
            <a:ext cx="8280920" cy="3339376"/>
          </a:xfrm>
          <a:prstGeom prst="rect">
            <a:avLst/>
          </a:prstGeom>
          <a:noFill/>
        </p:spPr>
        <p:txBody>
          <a:bodyPr wrap="square" rtlCol="0">
            <a:spAutoFit/>
          </a:bodyPr>
          <a:lstStyle/>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Sustainability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Direct positive contribution towards our net carbon footprint</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Indirectly supports a positive contribution towards our net carbon footprint</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Does not relate to our sustainability goals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Would result in an increase to our carbon footprint</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Strategic Alignment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We could not meet our strategic goals or more than 3 KPIs</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We may not be able to meet our strategic goals or 1 or 2 KPIs</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There would be some impact on our KPIs</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There may be an indirect impact on our strategic goals or KPIs</a:t>
            </a:r>
          </a:p>
          <a:p>
            <a:pPr marL="1257300" lvl="2"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3092779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Prioritisation (cont’d)</a:t>
            </a:r>
          </a:p>
        </p:txBody>
      </p:sp>
      <p:sp>
        <p:nvSpPr>
          <p:cNvPr id="3" name="TextBox 2"/>
          <p:cNvSpPr txBox="1"/>
          <p:nvPr/>
        </p:nvSpPr>
        <p:spPr>
          <a:xfrm>
            <a:off x="323528" y="987574"/>
            <a:ext cx="8280920" cy="2908489"/>
          </a:xfrm>
          <a:prstGeom prst="rect">
            <a:avLst/>
          </a:prstGeom>
          <a:noFill/>
        </p:spPr>
        <p:txBody>
          <a:bodyPr wrap="square" rtlCol="0">
            <a:spAutoFit/>
          </a:bodyPr>
          <a:lstStyle/>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Capability &amp; Competition – select one of the following dropdowns</a:t>
            </a:r>
          </a:p>
          <a:p>
            <a:pPr marL="1257300" lvl="2" indent="-342900">
              <a:spcAft>
                <a:spcPts val="600"/>
              </a:spcAft>
              <a:buFont typeface="Wingdings" panose="05000000000000000000" pitchFamily="2" charset="2"/>
              <a:buChar char="Ø"/>
            </a:pPr>
            <a:r>
              <a:rPr lang="en-GB" sz="1300" dirty="0">
                <a:solidFill>
                  <a:srgbClr val="00B050"/>
                </a:solidFill>
                <a:latin typeface="Arial" panose="020B0604020202020204" pitchFamily="34" charset="0"/>
                <a:ea typeface="DengXian" panose="020B0503020204020204" pitchFamily="2" charset="-122"/>
                <a:cs typeface="Arial" panose="020B0604020202020204" pitchFamily="34" charset="0"/>
              </a:rPr>
              <a:t>Be new and innovative giving us a competitive advantage</a:t>
            </a:r>
          </a:p>
          <a:p>
            <a:pPr marL="1257300" lvl="2" indent="-342900">
              <a:spcAft>
                <a:spcPts val="600"/>
              </a:spcAft>
              <a:buFont typeface="Wingdings" panose="05000000000000000000" pitchFamily="2" charset="2"/>
              <a:buChar char="Ø"/>
            </a:pPr>
            <a:r>
              <a:rPr lang="en-GB" sz="1300" dirty="0">
                <a:solidFill>
                  <a:schemeClr val="accent4"/>
                </a:solidFill>
                <a:latin typeface="Arial" panose="020B0604020202020204" pitchFamily="34" charset="0"/>
                <a:ea typeface="DengXian" panose="020B0503020204020204" pitchFamily="2" charset="-122"/>
                <a:cs typeface="Arial" panose="020B0604020202020204" pitchFamily="34" charset="0"/>
              </a:rPr>
              <a:t>Be improved but failure to invest will mean a loss in quality</a:t>
            </a:r>
          </a:p>
          <a:p>
            <a:pPr marL="1257300" lvl="2" indent="-342900">
              <a:spcAft>
                <a:spcPts val="600"/>
              </a:spcAft>
              <a:buFont typeface="Wingdings" panose="05000000000000000000" pitchFamily="2" charset="2"/>
              <a:buChar char="Ø"/>
            </a:pPr>
            <a:r>
              <a:rPr lang="en-GB" sz="1300" dirty="0">
                <a:solidFill>
                  <a:srgbClr val="F1800F"/>
                </a:solidFill>
                <a:latin typeface="Arial" panose="020B0604020202020204" pitchFamily="34" charset="0"/>
                <a:ea typeface="DengXian" panose="020B0503020204020204" pitchFamily="2" charset="-122"/>
                <a:cs typeface="Arial" panose="020B0604020202020204" pitchFamily="34" charset="0"/>
              </a:rPr>
              <a:t>Possible result in a loss in quality if not invested</a:t>
            </a:r>
          </a:p>
          <a:p>
            <a:pPr marL="1257300" lvl="2" indent="-342900">
              <a:spcAft>
                <a:spcPts val="600"/>
              </a:spcAft>
              <a:buFont typeface="Wingdings" panose="05000000000000000000" pitchFamily="2" charset="2"/>
              <a:buChar char="Ø"/>
            </a:pPr>
            <a:r>
              <a:rPr lang="en-GB" sz="1300" dirty="0">
                <a:solidFill>
                  <a:srgbClr val="FF0000"/>
                </a:solidFill>
                <a:latin typeface="Arial" panose="020B0604020202020204" pitchFamily="34" charset="0"/>
                <a:ea typeface="DengXian" panose="020B0503020204020204" pitchFamily="2" charset="-122"/>
                <a:cs typeface="Arial" panose="020B0604020202020204" pitchFamily="34" charset="0"/>
              </a:rPr>
              <a:t>Not impacted by this investment</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There is also a mandatory section where further details of the impact of this investment on sustainability at the University should be provided</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does not just relate to Estates</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 the University reports annually against the UN’s Sustainable Development Goals: any investment which improves the University’s rating in this area will be relevant</a:t>
            </a:r>
          </a:p>
        </p:txBody>
      </p:sp>
    </p:spTree>
    <p:extLst>
      <p:ext uri="{BB962C8B-B14F-4D97-AF65-F5344CB8AC3E}">
        <p14:creationId xmlns:p14="http://schemas.microsoft.com/office/powerpoint/2010/main" val="3320925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Sustainability (Estates-only)</a:t>
            </a:r>
          </a:p>
        </p:txBody>
      </p:sp>
      <p:sp>
        <p:nvSpPr>
          <p:cNvPr id="3" name="TextBox 2"/>
          <p:cNvSpPr txBox="1"/>
          <p:nvPr/>
        </p:nvSpPr>
        <p:spPr>
          <a:xfrm>
            <a:off x="323528" y="1040164"/>
            <a:ext cx="8280920" cy="292388"/>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specific to Estates</a:t>
            </a:r>
            <a:endParaRPr lang="en-GB" sz="1300" dirty="0"/>
          </a:p>
        </p:txBody>
      </p:sp>
    </p:spTree>
    <p:extLst>
      <p:ext uri="{BB962C8B-B14F-4D97-AF65-F5344CB8AC3E}">
        <p14:creationId xmlns:p14="http://schemas.microsoft.com/office/powerpoint/2010/main" val="3623479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Equipment and Estates</a:t>
            </a:r>
          </a:p>
        </p:txBody>
      </p:sp>
      <p:sp>
        <p:nvSpPr>
          <p:cNvPr id="3" name="TextBox 2"/>
          <p:cNvSpPr txBox="1"/>
          <p:nvPr/>
        </p:nvSpPr>
        <p:spPr>
          <a:xfrm>
            <a:off x="323528" y="1040164"/>
            <a:ext cx="8280920" cy="263149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is generally used for new or replacement items of 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Equipment Cost - how much will the equipment cost? This may only be one element of the overall project cost</a:t>
            </a:r>
            <a:endParaRPr lang="en-GB" sz="5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Building/Location - where will the equipment be located?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Cost - what costs will Estates incur in installing the equipment?</a:t>
            </a:r>
            <a:endParaRPr lang="en-GB" sz="5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Investment Support Contact - who in Estates are you liaising with regarding the 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Date sent to Estates (for installation cost) - when were Estates informed?</a:t>
            </a:r>
          </a:p>
          <a:p>
            <a:pPr marL="342900" indent="-342900">
              <a:spcAft>
                <a:spcPts val="600"/>
              </a:spcAft>
              <a:buFont typeface="Wingdings" panose="05000000000000000000" pitchFamily="2" charset="2"/>
              <a:buChar char="Ø"/>
            </a:pPr>
            <a:endParaRPr lang="en-GB" sz="1300" dirty="0"/>
          </a:p>
          <a:p>
            <a:pPr marL="342900" indent="-342900">
              <a:spcAft>
                <a:spcPts val="600"/>
              </a:spcAft>
              <a:buFont typeface="Wingdings" panose="05000000000000000000" pitchFamily="2" charset="2"/>
              <a:buChar char="Ø"/>
            </a:pPr>
            <a:r>
              <a:rPr lang="en-GB" sz="1300" dirty="0"/>
              <a:t>If this section is not relevant to your project, please retain the heading but replace the table with “Not applicable”</a:t>
            </a:r>
          </a:p>
        </p:txBody>
      </p:sp>
    </p:spTree>
    <p:extLst>
      <p:ext uri="{BB962C8B-B14F-4D97-AF65-F5344CB8AC3E}">
        <p14:creationId xmlns:p14="http://schemas.microsoft.com/office/powerpoint/2010/main" val="2991432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Additional Information</a:t>
            </a:r>
          </a:p>
        </p:txBody>
      </p:sp>
      <p:sp>
        <p:nvSpPr>
          <p:cNvPr id="3" name="TextBox 2"/>
          <p:cNvSpPr txBox="1"/>
          <p:nvPr/>
        </p:nvSpPr>
        <p:spPr>
          <a:xfrm>
            <a:off x="323528" y="1090050"/>
            <a:ext cx="8280920" cy="112338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Any further relevant points</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Any further documentation presented as part of this application</a:t>
            </a: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227970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Introduction</a:t>
            </a:r>
          </a:p>
        </p:txBody>
      </p:sp>
      <p:sp>
        <p:nvSpPr>
          <p:cNvPr id="3" name="TextBox 2"/>
          <p:cNvSpPr txBox="1"/>
          <p:nvPr/>
        </p:nvSpPr>
        <p:spPr>
          <a:xfrm>
            <a:off x="323528" y="987574"/>
            <a:ext cx="8280920" cy="3954929"/>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 revised Investment Application Form and new Business Case templates were rolled out in 2022</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Investment Approval Flowchart outlines which form should be used, depending on the size of the investment request, the internal source of funding and whether it is in budget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These slides provide guidance to project managers and sponsors on what should go into each section of the Business Case (&lt;£3m)</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first section covers the Executive Summary; the second section covers the main body of the Business Case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Business Case has been designed as a “one size fits all” document which can be used for any type of investment and any governance body. Not every section of the Business Case will therefore be relevant to every investment request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The aim is to provide increased support for project managers in completing Business Cases, and achieve greater consistency in the form and content of </a:t>
            </a:r>
            <a:r>
              <a:rPr lang="en-GB" sz="1300" dirty="0">
                <a:latin typeface="Arial" panose="020B0604020202020204" pitchFamily="34" charset="0"/>
                <a:ea typeface="DengXian" panose="020B0503020204020204" pitchFamily="2" charset="-122"/>
                <a:cs typeface="Arial" panose="020B0604020202020204" pitchFamily="34" charset="0"/>
              </a:rPr>
              <a:t>documents</a:t>
            </a:r>
            <a:r>
              <a:rPr lang="en-GB" sz="1300" dirty="0">
                <a:effectLst/>
                <a:latin typeface="Arial" panose="020B0604020202020204" pitchFamily="34" charset="0"/>
                <a:ea typeface="DengXian" panose="020B0503020204020204" pitchFamily="2" charset="-122"/>
                <a:cs typeface="Arial" panose="020B0604020202020204" pitchFamily="34" charset="0"/>
              </a:rPr>
              <a:t> being submitted to governance bodies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any sections are unclear, please contact Management Accounts or your local finance colleagues for clarification. The terms “investment request” and “project” are used interchangeably throughout this document</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As this is a relatively new process, constructive feedback is welcome</a:t>
            </a:r>
            <a:endParaRPr lang="en-GB" sz="1300" dirty="0"/>
          </a:p>
        </p:txBody>
      </p:sp>
    </p:spTree>
    <p:extLst>
      <p:ext uri="{BB962C8B-B14F-4D97-AF65-F5344CB8AC3E}">
        <p14:creationId xmlns:p14="http://schemas.microsoft.com/office/powerpoint/2010/main" val="3562531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Approvals</a:t>
            </a:r>
          </a:p>
        </p:txBody>
      </p:sp>
      <p:sp>
        <p:nvSpPr>
          <p:cNvPr id="3" name="TextBox 2"/>
          <p:cNvSpPr txBox="1"/>
          <p:nvPr/>
        </p:nvSpPr>
        <p:spPr>
          <a:xfrm>
            <a:off x="323528" y="1040164"/>
            <a:ext cx="8280920" cy="49244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Please obtain any local approvals required from relevant individuals or committees, including your local Head of Finance</a:t>
            </a:r>
          </a:p>
        </p:txBody>
      </p:sp>
    </p:spTree>
    <p:extLst>
      <p:ext uri="{BB962C8B-B14F-4D97-AF65-F5344CB8AC3E}">
        <p14:creationId xmlns:p14="http://schemas.microsoft.com/office/powerpoint/2010/main" val="3945132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1. Project Background, Context and Objectives</a:t>
            </a:r>
          </a:p>
        </p:txBody>
      </p:sp>
      <p:sp>
        <p:nvSpPr>
          <p:cNvPr id="3" name="TextBox 2"/>
          <p:cNvSpPr txBox="1"/>
          <p:nvPr/>
        </p:nvSpPr>
        <p:spPr>
          <a:xfrm>
            <a:off x="323528" y="1070229"/>
            <a:ext cx="8280920" cy="3031599"/>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detail why the investment is needed, what will be delivered and when it will be delivered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is the current position or context for the investment?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project’s objectives?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benefits will be delivered and are they already</a:t>
            </a:r>
            <a:r>
              <a:rPr lang="en-GB" sz="1300" dirty="0">
                <a:effectLst/>
                <a:latin typeface="Arial" panose="020B0604020202020204" pitchFamily="34" charset="0"/>
                <a:ea typeface="DengXian" panose="020B0503020204020204" pitchFamily="2" charset="-122"/>
                <a:cs typeface="Arial" panose="020B0604020202020204" pitchFamily="34" charset="0"/>
              </a:rPr>
              <a:t> included in the latest financial budget?</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Outline</a:t>
            </a:r>
            <a:r>
              <a:rPr lang="en-GB" sz="1300" dirty="0">
                <a:effectLst/>
                <a:latin typeface="Arial" panose="020B0604020202020204" pitchFamily="34" charset="0"/>
                <a:ea typeface="DengXian" panose="020B0503020204020204" pitchFamily="2" charset="-122"/>
                <a:cs typeface="Arial" panose="020B0604020202020204" pitchFamily="34" charset="0"/>
              </a:rPr>
              <a:t> the relevant College and account line (for example, </a:t>
            </a:r>
            <a:r>
              <a:rPr lang="en-GB" sz="1300" dirty="0" err="1">
                <a:effectLst/>
                <a:latin typeface="Arial" panose="020B0604020202020204" pitchFamily="34" charset="0"/>
                <a:ea typeface="DengXian" panose="020B0503020204020204" pitchFamily="2" charset="-122"/>
                <a:cs typeface="Arial" panose="020B0604020202020204" pitchFamily="34" charset="0"/>
              </a:rPr>
              <a:t>CoSE</a:t>
            </a:r>
            <a:r>
              <a:rPr lang="en-GB" sz="1300" dirty="0">
                <a:effectLst/>
                <a:latin typeface="Arial" panose="020B0604020202020204" pitchFamily="34" charset="0"/>
                <a:ea typeface="DengXian" panose="020B0503020204020204" pitchFamily="2" charset="-122"/>
                <a:cs typeface="Arial" panose="020B0604020202020204" pitchFamily="34" charset="0"/>
              </a:rPr>
              <a:t> tuition fee income) to enable benefits to be identified</a:t>
            </a:r>
          </a:p>
          <a:p>
            <a:pPr marL="800100" lvl="1"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800100" lvl="1"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228613547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2. Strategic Alignment and KPI</a:t>
            </a:r>
          </a:p>
        </p:txBody>
      </p:sp>
      <p:sp>
        <p:nvSpPr>
          <p:cNvPr id="3" name="TextBox 2"/>
          <p:cNvSpPr txBox="1"/>
          <p:nvPr/>
        </p:nvSpPr>
        <p:spPr>
          <a:xfrm>
            <a:off x="323528" y="1070229"/>
            <a:ext cx="8280920" cy="1169551"/>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link to the Strategic Alignment section in the Executive Summary</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provides space to detail how the project will support and impact the University’s strategic themes and KPIs </a:t>
            </a: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3843337114"/>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3. Solution Design</a:t>
            </a:r>
          </a:p>
        </p:txBody>
      </p:sp>
      <p:sp>
        <p:nvSpPr>
          <p:cNvPr id="3" name="TextBox 2"/>
          <p:cNvSpPr txBox="1"/>
          <p:nvPr/>
        </p:nvSpPr>
        <p:spPr>
          <a:xfrm>
            <a:off x="323528" y="987574"/>
            <a:ext cx="8280920" cy="1923604"/>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is most applicable to property or technology projects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provides space to identify and describe each solution or design element of the overall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 Project Background section is “what will be delivered”, “when it will be delivered”, and “why it is needed”, the Solution Design section is “how it will be delivered”</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this section is not relevant to your project, please retain the heading but replace the table with “Not applicable”</a:t>
            </a:r>
            <a:endParaRPr lang="en-GB" sz="1300" dirty="0"/>
          </a:p>
        </p:txBody>
      </p:sp>
    </p:spTree>
    <p:extLst>
      <p:ext uri="{BB962C8B-B14F-4D97-AF65-F5344CB8AC3E}">
        <p14:creationId xmlns:p14="http://schemas.microsoft.com/office/powerpoint/2010/main" val="283559248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4. Options Considered</a:t>
            </a:r>
          </a:p>
        </p:txBody>
      </p:sp>
      <p:sp>
        <p:nvSpPr>
          <p:cNvPr id="3" name="TextBox 2"/>
          <p:cNvSpPr txBox="1"/>
          <p:nvPr/>
        </p:nvSpPr>
        <p:spPr>
          <a:xfrm>
            <a:off x="323528" y="987574"/>
            <a:ext cx="8280920" cy="3031599"/>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outlines possible alternative solutions to the investment requested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“Do nothing” is (almost) always an option, but the consequences of this option should be detailed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“Preferred Option” can be brief as it’s the content of the business case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Alternative approaches to achieve the project’s objectives should be considered and outlined, along with why those approaches have been rejected</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Investment Committee should be given sufficient information to arrive at a different decision – it should not be presented with a “fait accompli” </a:t>
            </a:r>
          </a:p>
          <a:p>
            <a:pPr marL="800100" lvl="1"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Occasionally a project will have no realistic alternatives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is most likely to occur when the investment requested is in additional staff  </a:t>
            </a:r>
          </a:p>
          <a:p>
            <a:pPr marL="342900" indent="-342900">
              <a:spcAft>
                <a:spcPts val="600"/>
              </a:spcAft>
              <a:buFont typeface="Wingdings" panose="05000000000000000000" pitchFamily="2" charset="2"/>
              <a:buChar char="Ø"/>
            </a:pPr>
            <a:endParaRPr lang="en-GB" sz="1300" dirty="0"/>
          </a:p>
        </p:txBody>
      </p:sp>
    </p:spTree>
    <p:extLst>
      <p:ext uri="{BB962C8B-B14F-4D97-AF65-F5344CB8AC3E}">
        <p14:creationId xmlns:p14="http://schemas.microsoft.com/office/powerpoint/2010/main" val="8385674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5. Procurement &amp; Funding Approach</a:t>
            </a:r>
          </a:p>
        </p:txBody>
      </p:sp>
      <p:sp>
        <p:nvSpPr>
          <p:cNvPr id="3" name="TextBox 2"/>
          <p:cNvSpPr txBox="1"/>
          <p:nvPr/>
        </p:nvSpPr>
        <p:spPr>
          <a:xfrm>
            <a:off x="323528" y="1091784"/>
            <a:ext cx="8280920" cy="3508653"/>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is most applicable to property or technology projects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outlines how the project will be procured: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Procurement Approach – has a competitive tender been performed or has a range of quotes been obtained? How do costs compare to relevant benchmarks?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Supplier and Costs – which supplier(s) has been selected and how much will they charge (including VAT)?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Alternative Suppliers and Costs – which alternative suppliers were approached and how much did they quote?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Additional Notes</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Why did we select our preferred supplier? Do they have experience in successfully delivering projects of this nature? Have we worked with them before?</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 what circumstances could we change supplier if they cease trading or the project goes off-track?</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Large or complex projects should work with the Procurement team on selecting a supplier</a:t>
            </a:r>
          </a:p>
        </p:txBody>
      </p:sp>
    </p:spTree>
    <p:extLst>
      <p:ext uri="{BB962C8B-B14F-4D97-AF65-F5344CB8AC3E}">
        <p14:creationId xmlns:p14="http://schemas.microsoft.com/office/powerpoint/2010/main" val="1528611350"/>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5. Procurement &amp; Funding Approach (cont’d)</a:t>
            </a:r>
          </a:p>
        </p:txBody>
      </p:sp>
      <p:sp>
        <p:nvSpPr>
          <p:cNvPr id="3" name="TextBox 2"/>
          <p:cNvSpPr txBox="1"/>
          <p:nvPr/>
        </p:nvSpPr>
        <p:spPr>
          <a:xfrm>
            <a:off x="323528" y="1091784"/>
            <a:ext cx="8496944" cy="3031599"/>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Occasionally a project will have no formal procurement approach</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is most likely to occur when the investment requested is in additional staff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this section is not relevant to your project, please retain the heading but replace the table with “Not applicable”</a:t>
            </a:r>
            <a:endParaRPr lang="en-GB" sz="13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also outlines how the project will be funded: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Funding Source - i</a:t>
            </a:r>
            <a:r>
              <a:rPr lang="en-GB" sz="1300" dirty="0">
                <a:effectLst/>
                <a:latin typeface="Arial" panose="020B0604020202020204" pitchFamily="34" charset="0"/>
                <a:ea typeface="DengXian" panose="020B0503020204020204" pitchFamily="2" charset="-122"/>
                <a:cs typeface="Arial" panose="020B0604020202020204" pitchFamily="34" charset="0"/>
              </a:rPr>
              <a:t>s funding coming from an external source or the University’s own funds (or a mixture of both)? Select one of:</a:t>
            </a:r>
          </a:p>
          <a:p>
            <a:pPr marL="1257300" lvl="2"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University Funding, Part External / Part University (this should match the “Executive Summary – Funding Type” section)</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Grant or other funding details – if a third party is providing funding, where is it coming from? Is release of funding in stages, or subject to satisfactory progress or any other conditions?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Funding additional notes – any other relevant points</a:t>
            </a:r>
          </a:p>
        </p:txBody>
      </p:sp>
    </p:spTree>
    <p:extLst>
      <p:ext uri="{BB962C8B-B14F-4D97-AF65-F5344CB8AC3E}">
        <p14:creationId xmlns:p14="http://schemas.microsoft.com/office/powerpoint/2010/main" val="411234773"/>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6. Delivery Approach &amp; Governance</a:t>
            </a:r>
          </a:p>
        </p:txBody>
      </p:sp>
      <p:sp>
        <p:nvSpPr>
          <p:cNvPr id="3" name="TextBox 2"/>
          <p:cNvSpPr txBox="1"/>
          <p:nvPr/>
        </p:nvSpPr>
        <p:spPr>
          <a:xfrm>
            <a:off x="323528" y="982873"/>
            <a:ext cx="8280920" cy="3985706"/>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This section is most applicable to property or technology projects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details the key individuals and techniques involved in delivering and monitoring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Project Sponsor – who is the Project Sponsor(s)?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Project Manager – who is the Project Manager?</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Additional resources identified / required – are any other </a:t>
            </a:r>
            <a:r>
              <a:rPr lang="en-GB" sz="1300" dirty="0" err="1">
                <a:latin typeface="Arial" panose="020B0604020202020204" pitchFamily="34" charset="0"/>
                <a:ea typeface="DengXian" panose="020B0503020204020204" pitchFamily="2" charset="-122"/>
                <a:cs typeface="Arial" panose="020B0604020202020204" pitchFamily="34" charset="0"/>
              </a:rPr>
              <a:t>UofG</a:t>
            </a:r>
            <a:r>
              <a:rPr lang="en-GB" sz="1300" dirty="0">
                <a:latin typeface="Arial" panose="020B0604020202020204" pitchFamily="34" charset="0"/>
                <a:ea typeface="DengXian" panose="020B0503020204020204" pitchFamily="2" charset="-122"/>
                <a:cs typeface="Arial" panose="020B0604020202020204" pitchFamily="34" charset="0"/>
              </a:rPr>
              <a:t> staff required? Are they available? Is an external project management firm being engaged?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Project Approach Overview – will an approach such as Agile or RIBA be adopted?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Project Governance Arrangements – will regular reports be provided to any </a:t>
            </a:r>
            <a:r>
              <a:rPr lang="en-GB" sz="1300" dirty="0" err="1">
                <a:latin typeface="Arial" panose="020B0604020202020204" pitchFamily="34" charset="0"/>
                <a:ea typeface="DengXian" panose="020B0503020204020204" pitchFamily="2" charset="-122"/>
                <a:cs typeface="Arial" panose="020B0604020202020204" pitchFamily="34" charset="0"/>
              </a:rPr>
              <a:t>UofG</a:t>
            </a:r>
            <a:r>
              <a:rPr lang="en-GB" sz="1300" dirty="0">
                <a:latin typeface="Arial" panose="020B0604020202020204" pitchFamily="34" charset="0"/>
                <a:ea typeface="DengXian" panose="020B0503020204020204" pitchFamily="2" charset="-122"/>
                <a:cs typeface="Arial" panose="020B0604020202020204" pitchFamily="34" charset="0"/>
              </a:rPr>
              <a:t> committees? How will the project’s progress be monitored? Who is entitled to decide on any changes to the project’s scope or timing?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Additional information on delivery approach</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Occasionally a project will have no formal delivery or governance approach</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is most likely to occur when the investment requested is in additional staff </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this section is not relevant to your project, please retain the heading but replace the table with “Not applicable”</a:t>
            </a:r>
            <a:endParaRPr lang="en-GB" sz="1300" dirty="0"/>
          </a:p>
        </p:txBody>
      </p:sp>
    </p:spTree>
    <p:extLst>
      <p:ext uri="{BB962C8B-B14F-4D97-AF65-F5344CB8AC3E}">
        <p14:creationId xmlns:p14="http://schemas.microsoft.com/office/powerpoint/2010/main" val="1647298567"/>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7. Milestone &amp; Delivery Planning</a:t>
            </a:r>
          </a:p>
        </p:txBody>
      </p:sp>
      <p:sp>
        <p:nvSpPr>
          <p:cNvPr id="3" name="TextBox 2"/>
          <p:cNvSpPr txBox="1"/>
          <p:nvPr/>
        </p:nvSpPr>
        <p:spPr>
          <a:xfrm>
            <a:off x="323528" y="987574"/>
            <a:ext cx="8280920" cy="3231654"/>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Insert a table or chart showing milestones and key delivery dates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will always be required, but depending on the complexity of the project it may be relatively straightforward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Items to consider including:</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the project begin?</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staff be in place?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the project end?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When will benefits become visible?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building or technology projects, when will the project be handed over? When will post-implementation support or warranties end?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Projects should not be overly optimistic around timescales, especially those involving recruitment, technology changes or planning permissions</a:t>
            </a:r>
            <a:endParaRPr lang="en-GB" sz="1300" dirty="0"/>
          </a:p>
        </p:txBody>
      </p:sp>
    </p:spTree>
    <p:extLst>
      <p:ext uri="{BB962C8B-B14F-4D97-AF65-F5344CB8AC3E}">
        <p14:creationId xmlns:p14="http://schemas.microsoft.com/office/powerpoint/2010/main" val="533356461"/>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830997"/>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8. Risks, Assumptions, Constraints &amp; Dependencies</a:t>
            </a:r>
          </a:p>
        </p:txBody>
      </p:sp>
      <p:sp>
        <p:nvSpPr>
          <p:cNvPr id="3" name="TextBox 2"/>
          <p:cNvSpPr txBox="1"/>
          <p:nvPr/>
        </p:nvSpPr>
        <p:spPr>
          <a:xfrm>
            <a:off x="251520" y="1324751"/>
            <a:ext cx="8280920" cy="3062377"/>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main risks the project faces? How will these be mitigated?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Risks can include a lack of available resource, technological complexity, planning issues, etc</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there are more than 3 main risks, further rows can be added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What are the main assumptions behind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These can include projected growth in student numbers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If there is more than 1 main assumptions, further rows can be added</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Are there any constraints on the project?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can include time if the project must be completed by a set date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Does the project have any dependencies?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can include a reliance on other projects </a:t>
            </a:r>
            <a:r>
              <a:rPr lang="en-GB" sz="1300" i="1" u="sng" dirty="0">
                <a:latin typeface="Arial" panose="020B0604020202020204" pitchFamily="34" charset="0"/>
                <a:ea typeface="DengXian" panose="020B0503020204020204" pitchFamily="2" charset="-122"/>
                <a:cs typeface="Arial" panose="020B0604020202020204" pitchFamily="34" charset="0"/>
              </a:rPr>
              <a:t>and / or </a:t>
            </a:r>
            <a:r>
              <a:rPr lang="en-GB" sz="1300" dirty="0">
                <a:latin typeface="Arial" panose="020B0604020202020204" pitchFamily="34" charset="0"/>
                <a:ea typeface="DengXian" panose="020B0503020204020204" pitchFamily="2" charset="-122"/>
                <a:cs typeface="Arial" panose="020B0604020202020204" pitchFamily="34" charset="0"/>
              </a:rPr>
              <a:t>a reliance that other projects have on this one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Other - is there anything else that reviewers and approvers should be aware of?</a:t>
            </a:r>
          </a:p>
        </p:txBody>
      </p:sp>
    </p:spTree>
    <p:extLst>
      <p:ext uri="{BB962C8B-B14F-4D97-AF65-F5344CB8AC3E}">
        <p14:creationId xmlns:p14="http://schemas.microsoft.com/office/powerpoint/2010/main" val="840480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Project Overview</a:t>
            </a:r>
          </a:p>
        </p:txBody>
      </p:sp>
      <p:sp>
        <p:nvSpPr>
          <p:cNvPr id="3" name="TextBox 2"/>
          <p:cNvSpPr txBox="1"/>
          <p:nvPr/>
        </p:nvSpPr>
        <p:spPr>
          <a:xfrm>
            <a:off x="323528" y="987574"/>
            <a:ext cx="8280920" cy="3939540"/>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Project / Investment Plan Code (if available at this stage):</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Submission Date: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Submission Type: select one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New application, change to an already approved investment</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Delivered by: select one of</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Estates, Information Services, Transformation, Residences, College, College (PI), Other</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“Other” will include areas such as Innovation</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Stage and Next Gate: select one each of</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Pipeline, Initiation, Feasibility, Design, Decision to Invest, Delivery, Handover, Embed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1. Out of Pipeline, 2. Approval to Design, 3. Decision to Invest, 4. Decision to Handover, 5. Approval to Close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More details on stages and gates are contained in the “Framework” slide in the “Useful Documents” section of this site</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Business cases are most commonly prepared at the “Decision to Invest” stage and Gate 3, but may be produced at other times</a:t>
            </a:r>
            <a:endParaRPr lang="en-GB" sz="1300" dirty="0"/>
          </a:p>
        </p:txBody>
      </p:sp>
    </p:spTree>
    <p:extLst>
      <p:ext uri="{BB962C8B-B14F-4D97-AF65-F5344CB8AC3E}">
        <p14:creationId xmlns:p14="http://schemas.microsoft.com/office/powerpoint/2010/main" val="428584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604254"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Project Summary</a:t>
            </a:r>
          </a:p>
        </p:txBody>
      </p:sp>
      <p:sp>
        <p:nvSpPr>
          <p:cNvPr id="3" name="TextBox 2"/>
          <p:cNvSpPr txBox="1"/>
          <p:nvPr/>
        </p:nvSpPr>
        <p:spPr>
          <a:xfrm>
            <a:off x="323528" y="987574"/>
            <a:ext cx="8280920" cy="969496"/>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should contain a</a:t>
            </a:r>
            <a:r>
              <a:rPr lang="en-GB" sz="1300" dirty="0">
                <a:effectLst/>
                <a:latin typeface="Arial" panose="020B0604020202020204" pitchFamily="34" charset="0"/>
                <a:ea typeface="DengXian" panose="020B0503020204020204" pitchFamily="2" charset="-122"/>
                <a:cs typeface="Arial" panose="020B0604020202020204" pitchFamily="34" charset="0"/>
              </a:rPr>
              <a:t> concise summary of what the project is for</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is the equivalent of an abstract to an academic journal article, or an “elevator pitch”</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M</a:t>
            </a:r>
            <a:r>
              <a:rPr lang="en-GB" sz="1300" dirty="0">
                <a:effectLst/>
                <a:latin typeface="Arial" panose="020B0604020202020204" pitchFamily="34" charset="0"/>
                <a:ea typeface="DengXian" panose="020B0503020204020204" pitchFamily="2" charset="-122"/>
                <a:cs typeface="Arial" panose="020B0604020202020204" pitchFamily="34" charset="0"/>
              </a:rPr>
              <a:t>ax 500 words</a:t>
            </a:r>
            <a:endParaRPr lang="en-GB" sz="1300" dirty="0"/>
          </a:p>
        </p:txBody>
      </p:sp>
    </p:spTree>
    <p:extLst>
      <p:ext uri="{BB962C8B-B14F-4D97-AF65-F5344CB8AC3E}">
        <p14:creationId xmlns:p14="http://schemas.microsoft.com/office/powerpoint/2010/main" val="2849288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Change Request Summary</a:t>
            </a:r>
          </a:p>
        </p:txBody>
      </p:sp>
      <p:sp>
        <p:nvSpPr>
          <p:cNvPr id="3" name="TextBox 2"/>
          <p:cNvSpPr txBox="1"/>
          <p:nvPr/>
        </p:nvSpPr>
        <p:spPr>
          <a:xfrm>
            <a:off x="323528" y="987574"/>
            <a:ext cx="8280920" cy="3277820"/>
          </a:xfrm>
          <a:prstGeom prst="rect">
            <a:avLst/>
          </a:prstGeom>
          <a:noFill/>
        </p:spPr>
        <p:txBody>
          <a:bodyPr wrap="square" rtlCol="0">
            <a:spAutoFit/>
          </a:bodyPr>
          <a:lstStyle/>
          <a:p>
            <a:endParaRPr lang="en-GB" sz="800" dirty="0"/>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A Change Request is used where a project has already been approved but more time or money will be needed to deliver it or the project will not deliver what was originally promised. Governance bodies must be given the opportunity to re-evaluate a project in these circumstances, but rather than complete a new business case only the “Change Request” section needs to be added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remainder of the business case should also be updated at this point to reflect the revised costs, timing or benefits of the project</a:t>
            </a:r>
            <a:endParaRPr lang="en-GB" sz="1300" dirty="0">
              <a:effectLst/>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a:t>
            </a:r>
            <a:r>
              <a:rPr lang="en-GB" sz="1300" dirty="0">
                <a:effectLst/>
                <a:latin typeface="Arial" panose="020B0604020202020204" pitchFamily="34" charset="0"/>
                <a:ea typeface="DengXian" panose="020B0503020204020204" pitchFamily="2" charset="-122"/>
                <a:cs typeface="Arial" panose="020B0604020202020204" pitchFamily="34" charset="0"/>
              </a:rPr>
              <a:t> change request is usually required where a project's spend is expected to be materially higher (or lower) than originally approved. </a:t>
            </a:r>
            <a:r>
              <a:rPr lang="en-GB" sz="1300" dirty="0">
                <a:latin typeface="Arial" panose="020B0604020202020204" pitchFamily="34" charset="0"/>
                <a:ea typeface="DengXian" panose="020B0503020204020204" pitchFamily="2" charset="-122"/>
                <a:cs typeface="Arial" panose="020B0604020202020204" pitchFamily="34" charset="0"/>
              </a:rPr>
              <a:t>Significant</a:t>
            </a:r>
            <a:r>
              <a:rPr lang="en-GB" sz="1300" dirty="0">
                <a:effectLst/>
                <a:latin typeface="Arial" panose="020B0604020202020204" pitchFamily="34" charset="0"/>
                <a:ea typeface="DengXian" panose="020B0503020204020204" pitchFamily="2" charset="-122"/>
                <a:cs typeface="Arial" panose="020B0604020202020204" pitchFamily="34" charset="0"/>
              </a:rPr>
              <a:t> project delays or changes to benefits will also result in a change request, although these should be considered on a “case by case” basis with the project sponsor </a:t>
            </a:r>
          </a:p>
          <a:p>
            <a:pPr marL="342900"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If applicable, this section of the form should explain why additional spend is required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For example have there been delays or cost overruns, or has the project’s scope changed</a:t>
            </a:r>
          </a:p>
          <a:p>
            <a:pPr marL="800100" lvl="1" indent="-342900">
              <a:spcAft>
                <a:spcPts val="600"/>
              </a:spcAft>
              <a:buFont typeface="Wingdings" panose="05000000000000000000" pitchFamily="2" charset="2"/>
              <a:buChar char="Ø"/>
            </a:pPr>
            <a:r>
              <a:rPr lang="en-GB" sz="1300" dirty="0">
                <a:effectLst/>
                <a:latin typeface="Arial" panose="020B0604020202020204" pitchFamily="34" charset="0"/>
                <a:ea typeface="DengXian" panose="020B0503020204020204" pitchFamily="2" charset="-122"/>
                <a:cs typeface="Arial" panose="020B0604020202020204" pitchFamily="34" charset="0"/>
              </a:rPr>
              <a:t>What impact will </a:t>
            </a:r>
            <a:r>
              <a:rPr lang="en-GB" sz="1300" dirty="0">
                <a:latin typeface="Arial" panose="020B0604020202020204" pitchFamily="34" charset="0"/>
                <a:ea typeface="DengXian" panose="020B0503020204020204" pitchFamily="2" charset="-122"/>
                <a:cs typeface="Arial" panose="020B0604020202020204" pitchFamily="34" charset="0"/>
              </a:rPr>
              <a:t>any</a:t>
            </a:r>
            <a:r>
              <a:rPr lang="en-GB" sz="1300" dirty="0">
                <a:effectLst/>
                <a:latin typeface="Arial" panose="020B0604020202020204" pitchFamily="34" charset="0"/>
                <a:ea typeface="DengXian" panose="020B0503020204020204" pitchFamily="2" charset="-122"/>
                <a:cs typeface="Arial" panose="020B0604020202020204" pitchFamily="34" charset="0"/>
              </a:rPr>
              <a:t> changes have on benefits and timescales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M</a:t>
            </a:r>
            <a:r>
              <a:rPr lang="en-GB" sz="1300" dirty="0">
                <a:effectLst/>
                <a:latin typeface="Arial" panose="020B0604020202020204" pitchFamily="34" charset="0"/>
                <a:ea typeface="DengXian" panose="020B0503020204020204" pitchFamily="2" charset="-122"/>
                <a:cs typeface="Arial" panose="020B0604020202020204" pitchFamily="34" charset="0"/>
              </a:rPr>
              <a:t>ax 500 words</a:t>
            </a:r>
            <a:endParaRPr lang="en-GB" sz="1300" dirty="0"/>
          </a:p>
        </p:txBody>
      </p:sp>
    </p:spTree>
    <p:extLst>
      <p:ext uri="{BB962C8B-B14F-4D97-AF65-F5344CB8AC3E}">
        <p14:creationId xmlns:p14="http://schemas.microsoft.com/office/powerpoint/2010/main" val="18935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a:t>
            </a:r>
          </a:p>
        </p:txBody>
      </p:sp>
      <p:sp>
        <p:nvSpPr>
          <p:cNvPr id="3" name="TextBox 2"/>
          <p:cNvSpPr txBox="1"/>
          <p:nvPr/>
        </p:nvSpPr>
        <p:spPr>
          <a:xfrm>
            <a:off x="323528" y="900218"/>
            <a:ext cx="8280920" cy="3785652"/>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This section identifies the source of funding for the Investment. It should be completed in conjunction with your local finance colleagues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Investment Plan Funding Source: select one of</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Estates: Major Projects, Maintenance, Campus Enhancement, Should Do Projects, Learning Spaces, Sustainability</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IT: Major Projects, Maintenance / BAU Projects, Should Do Projects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Residences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Equipment</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College Surplus Roll Forward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Research Strategy, L&amp;T Strategy, Innovation Strategy, Internationalisation Strategy, Strategy Implementation, Other Strategic Initiatives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General Funds, Donations, Endowments, Commercial Income, Research Grants</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Where possible, the “Funding Source” selected should match the cost class where the project has been created: for example, if funds are coming from the Research Strategy then the project should be created under cost class 761 (finance colleagues will be able to advise)</a:t>
            </a:r>
          </a:p>
        </p:txBody>
      </p:sp>
    </p:spTree>
    <p:extLst>
      <p:ext uri="{BB962C8B-B14F-4D97-AF65-F5344CB8AC3E}">
        <p14:creationId xmlns:p14="http://schemas.microsoft.com/office/powerpoint/2010/main" val="215577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 (cont’d)</a:t>
            </a:r>
          </a:p>
        </p:txBody>
      </p:sp>
      <p:sp>
        <p:nvSpPr>
          <p:cNvPr id="3" name="TextBox 2"/>
          <p:cNvSpPr txBox="1"/>
          <p:nvPr/>
        </p:nvSpPr>
        <p:spPr>
          <a:xfrm>
            <a:off x="323528" y="987574"/>
            <a:ext cx="8280920" cy="3231654"/>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Amount Already Approved (X) – how much has previously been approved by this governance body in relation to this investment? If this Investment has not previously been to this governance body, this box will be zero</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Additional Amount Requested Now (Y) – the incremental funding being requested today (this is the figure which should appear at the top of the form)</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Amount Requested to Date – the sum of X+Y</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per Investment Plan – the funding available for this Investment in the latest Investment Plan</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Funding - if all or part of the funding is coming from an external source, the amount should be stated</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sources of funding may include research grants, income from commercial partners, endowments or donations</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External funding will generally be incremental to figures in the other boxes</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p:txBody>
      </p:sp>
    </p:spTree>
    <p:extLst>
      <p:ext uri="{BB962C8B-B14F-4D97-AF65-F5344CB8AC3E}">
        <p14:creationId xmlns:p14="http://schemas.microsoft.com/office/powerpoint/2010/main" val="2942198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461665"/>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 (cont’d)</a:t>
            </a:r>
          </a:p>
        </p:txBody>
      </p:sp>
      <p:sp>
        <p:nvSpPr>
          <p:cNvPr id="3" name="TextBox 2"/>
          <p:cNvSpPr txBox="1"/>
          <p:nvPr/>
        </p:nvSpPr>
        <p:spPr>
          <a:xfrm>
            <a:off x="323528" y="987574"/>
            <a:ext cx="8280920" cy="235449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Type of Spend / Cost Category – for example, construction costs, technology costs (hardware / software), audio-visual equipment, furniture + fittings, staff costs, recruitment fees, professional fees, contingency</a:t>
            </a:r>
          </a:p>
          <a:p>
            <a:pPr marL="800100" lvl="1"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Each type of spend should be on a separate line (see next slide for an example)</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Costs Incurred to Date (A) – how much has actually been spent on the project so far</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Costs to Complete (B) – what further costs will be required to complete the project</a:t>
            </a: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Total Project Costs – the sum of A+B ie the total expected spend over the lifetime of the project</a:t>
            </a:r>
          </a:p>
          <a:p>
            <a:pPr marL="342900" indent="-342900">
              <a:spcAft>
                <a:spcPts val="600"/>
              </a:spcAft>
              <a:buFont typeface="Wingdings" panose="05000000000000000000" pitchFamily="2" charset="2"/>
              <a:buChar char="Ø"/>
            </a:pPr>
            <a:endParaRPr lang="en-GB" sz="1300" dirty="0">
              <a:latin typeface="Arial" panose="020B0604020202020204" pitchFamily="34" charset="0"/>
              <a:ea typeface="DengXian" panose="020B0503020204020204" pitchFamily="2" charset="-122"/>
              <a:cs typeface="Arial" panose="020B0604020202020204" pitchFamily="34" charset="0"/>
            </a:endParaRPr>
          </a:p>
          <a:p>
            <a:pPr marL="342900" indent="-342900">
              <a:spcAft>
                <a:spcPts val="600"/>
              </a:spcAft>
              <a:buFont typeface="Wingdings" panose="05000000000000000000" pitchFamily="2" charset="2"/>
              <a:buChar char="Ø"/>
            </a:pPr>
            <a:r>
              <a:rPr lang="en-GB" sz="1300" dirty="0">
                <a:latin typeface="Arial" panose="020B0604020202020204" pitchFamily="34" charset="0"/>
                <a:ea typeface="DengXian" panose="020B0503020204020204" pitchFamily="2" charset="-122"/>
                <a:cs typeface="Arial" panose="020B0604020202020204" pitchFamily="34" charset="0"/>
              </a:rPr>
              <a:t>The Total Spend boxes should contain a split of “Total Project Costs” by year to assist in preparing annual budget and forecasts</a:t>
            </a:r>
            <a:endParaRPr lang="en-GB" sz="1300" dirty="0"/>
          </a:p>
        </p:txBody>
      </p:sp>
    </p:spTree>
    <p:extLst>
      <p:ext uri="{BB962C8B-B14F-4D97-AF65-F5344CB8AC3E}">
        <p14:creationId xmlns:p14="http://schemas.microsoft.com/office/powerpoint/2010/main" val="3593596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809625"/>
          </a:xfrm>
          <a:prstGeom prst="rect">
            <a:avLst/>
          </a:prstGeom>
        </p:spPr>
      </p:pic>
      <p:sp>
        <p:nvSpPr>
          <p:cNvPr id="5" name="TextBox 4"/>
          <p:cNvSpPr txBox="1"/>
          <p:nvPr/>
        </p:nvSpPr>
        <p:spPr>
          <a:xfrm>
            <a:off x="1378458" y="260604"/>
            <a:ext cx="6937958" cy="830997"/>
          </a:xfrm>
          <a:prstGeom prst="rect">
            <a:avLst/>
          </a:prstGeom>
          <a:noFill/>
        </p:spPr>
        <p:txBody>
          <a:bodyPr wrap="square" rtlCol="0">
            <a:spAutoFit/>
          </a:bodyPr>
          <a:lstStyle/>
          <a:p>
            <a:pPr defTabSz="685800" fontAlgn="auto">
              <a:spcBef>
                <a:spcPts val="0"/>
              </a:spcBef>
              <a:spcAft>
                <a:spcPts val="0"/>
              </a:spcAft>
            </a:pPr>
            <a:r>
              <a:rPr lang="en-GB" dirty="0">
                <a:solidFill>
                  <a:prstClr val="black"/>
                </a:solidFill>
                <a:latin typeface="Arial" panose="020B0604020202020204" pitchFamily="34" charset="0"/>
                <a:ea typeface="+mn-ea"/>
                <a:cs typeface="Arial" panose="020B0604020202020204" pitchFamily="34" charset="0"/>
              </a:rPr>
              <a:t>Executive Summary - Financial Overview (cont’d) - Example</a:t>
            </a:r>
          </a:p>
        </p:txBody>
      </p:sp>
      <p:graphicFrame>
        <p:nvGraphicFramePr>
          <p:cNvPr id="2" name="Table 5">
            <a:extLst>
              <a:ext uri="{FF2B5EF4-FFF2-40B4-BE49-F238E27FC236}">
                <a16:creationId xmlns:a16="http://schemas.microsoft.com/office/drawing/2014/main" id="{99762419-CEFC-4972-A683-8CB27045E9CB}"/>
              </a:ext>
            </a:extLst>
          </p:cNvPr>
          <p:cNvGraphicFramePr>
            <a:graphicFrameLocks noGrp="1"/>
          </p:cNvGraphicFramePr>
          <p:nvPr>
            <p:extLst>
              <p:ext uri="{D42A27DB-BD31-4B8C-83A1-F6EECF244321}">
                <p14:modId xmlns:p14="http://schemas.microsoft.com/office/powerpoint/2010/main" val="2702444294"/>
              </p:ext>
            </p:extLst>
          </p:nvPr>
        </p:nvGraphicFramePr>
        <p:xfrm>
          <a:off x="539552" y="1070229"/>
          <a:ext cx="8208912" cy="3937200"/>
        </p:xfrm>
        <a:graphic>
          <a:graphicData uri="http://schemas.openxmlformats.org/drawingml/2006/table">
            <a:tbl>
              <a:tblPr firstRow="1">
                <a:tableStyleId>{073A0DAA-6AF3-43AB-8588-CEC1D06C72B9}</a:tableStyleId>
              </a:tblPr>
              <a:tblGrid>
                <a:gridCol w="3168352">
                  <a:extLst>
                    <a:ext uri="{9D8B030D-6E8A-4147-A177-3AD203B41FA5}">
                      <a16:colId xmlns:a16="http://schemas.microsoft.com/office/drawing/2014/main" val="3604189270"/>
                    </a:ext>
                  </a:extLst>
                </a:gridCol>
                <a:gridCol w="1872208">
                  <a:extLst>
                    <a:ext uri="{9D8B030D-6E8A-4147-A177-3AD203B41FA5}">
                      <a16:colId xmlns:a16="http://schemas.microsoft.com/office/drawing/2014/main" val="3456642064"/>
                    </a:ext>
                  </a:extLst>
                </a:gridCol>
                <a:gridCol w="1584176">
                  <a:extLst>
                    <a:ext uri="{9D8B030D-6E8A-4147-A177-3AD203B41FA5}">
                      <a16:colId xmlns:a16="http://schemas.microsoft.com/office/drawing/2014/main" val="549624380"/>
                    </a:ext>
                  </a:extLst>
                </a:gridCol>
                <a:gridCol w="1584176">
                  <a:extLst>
                    <a:ext uri="{9D8B030D-6E8A-4147-A177-3AD203B41FA5}">
                      <a16:colId xmlns:a16="http://schemas.microsoft.com/office/drawing/2014/main" val="4129952985"/>
                    </a:ext>
                  </a:extLst>
                </a:gridCol>
              </a:tblGrid>
              <a:tr h="465746">
                <a:tc>
                  <a:txBody>
                    <a:bodyPr/>
                    <a:lstStyle/>
                    <a:p>
                      <a:r>
                        <a:rPr lang="en-GB" dirty="0"/>
                        <a:t>Type of Spend / Cost Category</a:t>
                      </a:r>
                    </a:p>
                  </a:txBody>
                  <a:tcPr/>
                </a:tc>
                <a:tc>
                  <a:txBody>
                    <a:bodyPr/>
                    <a:lstStyle/>
                    <a:p>
                      <a:pPr algn="ctr"/>
                      <a:r>
                        <a:rPr lang="en-GB" dirty="0"/>
                        <a:t>Costs Incurred to Date (£)</a:t>
                      </a:r>
                    </a:p>
                  </a:txBody>
                  <a:tcPr/>
                </a:tc>
                <a:tc>
                  <a:txBody>
                    <a:bodyPr/>
                    <a:lstStyle/>
                    <a:p>
                      <a:pPr algn="ctr"/>
                      <a:r>
                        <a:rPr lang="en-GB" dirty="0"/>
                        <a:t>Costs to Complete (£)</a:t>
                      </a:r>
                    </a:p>
                  </a:txBody>
                  <a:tcPr/>
                </a:tc>
                <a:tc>
                  <a:txBody>
                    <a:bodyPr/>
                    <a:lstStyle/>
                    <a:p>
                      <a:pPr algn="ctr"/>
                      <a:r>
                        <a:rPr lang="en-GB" dirty="0"/>
                        <a:t>Total Project Costs (£)</a:t>
                      </a:r>
                    </a:p>
                  </a:txBody>
                  <a:tcPr/>
                </a:tc>
                <a:extLst>
                  <a:ext uri="{0D108BD9-81ED-4DB2-BD59-A6C34878D82A}">
                    <a16:rowId xmlns:a16="http://schemas.microsoft.com/office/drawing/2014/main" val="927631119"/>
                  </a:ext>
                </a:extLst>
              </a:tr>
              <a:tr h="343428">
                <a:tc>
                  <a:txBody>
                    <a:bodyPr/>
                    <a:lstStyle/>
                    <a:p>
                      <a:r>
                        <a:rPr lang="en-GB" dirty="0"/>
                        <a:t>Construction</a:t>
                      </a:r>
                    </a:p>
                  </a:txBody>
                  <a:tcPr/>
                </a:tc>
                <a:tc>
                  <a:txBody>
                    <a:bodyPr/>
                    <a:lstStyle/>
                    <a:p>
                      <a:pPr algn="ctr"/>
                      <a:r>
                        <a:rPr lang="en-GB" dirty="0"/>
                        <a:t>100,000</a:t>
                      </a:r>
                    </a:p>
                  </a:txBody>
                  <a:tcPr/>
                </a:tc>
                <a:tc>
                  <a:txBody>
                    <a:bodyPr/>
                    <a:lstStyle/>
                    <a:p>
                      <a:pPr algn="ctr"/>
                      <a:r>
                        <a:rPr lang="en-GB" dirty="0"/>
                        <a:t>250,000</a:t>
                      </a:r>
                    </a:p>
                  </a:txBody>
                  <a:tcPr/>
                </a:tc>
                <a:tc>
                  <a:txBody>
                    <a:bodyPr/>
                    <a:lstStyle/>
                    <a:p>
                      <a:pPr algn="ctr"/>
                      <a:r>
                        <a:rPr lang="en-GB" dirty="0"/>
                        <a:t>350,000</a:t>
                      </a:r>
                    </a:p>
                  </a:txBody>
                  <a:tcPr/>
                </a:tc>
                <a:extLst>
                  <a:ext uri="{0D108BD9-81ED-4DB2-BD59-A6C34878D82A}">
                    <a16:rowId xmlns:a16="http://schemas.microsoft.com/office/drawing/2014/main" val="2676317960"/>
                  </a:ext>
                </a:extLst>
              </a:tr>
              <a:tr h="343428">
                <a:tc>
                  <a:txBody>
                    <a:bodyPr/>
                    <a:lstStyle/>
                    <a:p>
                      <a:r>
                        <a:rPr lang="en-GB" dirty="0"/>
                        <a:t>Technology  - hardware</a:t>
                      </a:r>
                    </a:p>
                  </a:txBody>
                  <a:tcPr/>
                </a:tc>
                <a:tc>
                  <a:txBody>
                    <a:bodyPr/>
                    <a:lstStyle/>
                    <a:p>
                      <a:pPr algn="ctr"/>
                      <a:r>
                        <a:rPr lang="en-GB" dirty="0"/>
                        <a:t>20,000</a:t>
                      </a:r>
                    </a:p>
                  </a:txBody>
                  <a:tcPr/>
                </a:tc>
                <a:tc>
                  <a:txBody>
                    <a:bodyPr/>
                    <a:lstStyle/>
                    <a:p>
                      <a:pPr algn="ctr"/>
                      <a:r>
                        <a:rPr lang="en-GB" dirty="0"/>
                        <a:t>80,000</a:t>
                      </a:r>
                    </a:p>
                  </a:txBody>
                  <a:tcPr/>
                </a:tc>
                <a:tc>
                  <a:txBody>
                    <a:bodyPr/>
                    <a:lstStyle/>
                    <a:p>
                      <a:pPr algn="ctr"/>
                      <a:r>
                        <a:rPr lang="en-GB" dirty="0"/>
                        <a:t>100,000</a:t>
                      </a:r>
                    </a:p>
                  </a:txBody>
                  <a:tcPr/>
                </a:tc>
                <a:extLst>
                  <a:ext uri="{0D108BD9-81ED-4DB2-BD59-A6C34878D82A}">
                    <a16:rowId xmlns:a16="http://schemas.microsoft.com/office/drawing/2014/main" val="3464205430"/>
                  </a:ext>
                </a:extLst>
              </a:tr>
              <a:tr h="343428">
                <a:tc>
                  <a:txBody>
                    <a:bodyPr/>
                    <a:lstStyle/>
                    <a:p>
                      <a:r>
                        <a:rPr lang="en-GB" dirty="0"/>
                        <a:t>Audio-visual equipment</a:t>
                      </a:r>
                    </a:p>
                  </a:txBody>
                  <a:tcPr/>
                </a:tc>
                <a:tc>
                  <a:txBody>
                    <a:bodyPr/>
                    <a:lstStyle/>
                    <a:p>
                      <a:pPr algn="ctr"/>
                      <a:endParaRPr lang="en-GB" dirty="0"/>
                    </a:p>
                  </a:txBody>
                  <a:tcPr/>
                </a:tc>
                <a:tc>
                  <a:txBody>
                    <a:bodyPr/>
                    <a:lstStyle/>
                    <a:p>
                      <a:pPr algn="ctr"/>
                      <a:r>
                        <a:rPr lang="en-GB" dirty="0"/>
                        <a:t>15,000</a:t>
                      </a:r>
                    </a:p>
                  </a:txBody>
                  <a:tcPr/>
                </a:tc>
                <a:tc>
                  <a:txBody>
                    <a:bodyPr/>
                    <a:lstStyle/>
                    <a:p>
                      <a:pPr algn="ctr"/>
                      <a:r>
                        <a:rPr lang="en-GB" dirty="0"/>
                        <a:t>15,000</a:t>
                      </a:r>
                    </a:p>
                  </a:txBody>
                  <a:tcPr/>
                </a:tc>
                <a:extLst>
                  <a:ext uri="{0D108BD9-81ED-4DB2-BD59-A6C34878D82A}">
                    <a16:rowId xmlns:a16="http://schemas.microsoft.com/office/drawing/2014/main" val="3114912583"/>
                  </a:ext>
                </a:extLst>
              </a:tr>
              <a:tr h="343428">
                <a:tc>
                  <a:txBody>
                    <a:bodyPr/>
                    <a:lstStyle/>
                    <a:p>
                      <a:r>
                        <a:rPr lang="en-GB" dirty="0"/>
                        <a:t>Furniture + fittings</a:t>
                      </a:r>
                    </a:p>
                  </a:txBody>
                  <a:tcPr/>
                </a:tc>
                <a:tc>
                  <a:txBody>
                    <a:bodyPr/>
                    <a:lstStyle/>
                    <a:p>
                      <a:pPr algn="ctr"/>
                      <a:endParaRPr lang="en-GB" dirty="0"/>
                    </a:p>
                  </a:txBody>
                  <a:tcPr/>
                </a:tc>
                <a:tc>
                  <a:txBody>
                    <a:bodyPr/>
                    <a:lstStyle/>
                    <a:p>
                      <a:pPr algn="ctr"/>
                      <a:r>
                        <a:rPr lang="en-GB" dirty="0"/>
                        <a:t>10,000</a:t>
                      </a:r>
                    </a:p>
                  </a:txBody>
                  <a:tcPr/>
                </a:tc>
                <a:tc>
                  <a:txBody>
                    <a:bodyPr/>
                    <a:lstStyle/>
                    <a:p>
                      <a:pPr algn="ctr"/>
                      <a:r>
                        <a:rPr lang="en-GB" dirty="0"/>
                        <a:t>10,000</a:t>
                      </a:r>
                    </a:p>
                  </a:txBody>
                  <a:tcPr/>
                </a:tc>
                <a:extLst>
                  <a:ext uri="{0D108BD9-81ED-4DB2-BD59-A6C34878D82A}">
                    <a16:rowId xmlns:a16="http://schemas.microsoft.com/office/drawing/2014/main" val="2277127589"/>
                  </a:ext>
                </a:extLst>
              </a:tr>
              <a:tr h="343428">
                <a:tc>
                  <a:txBody>
                    <a:bodyPr/>
                    <a:lstStyle/>
                    <a:p>
                      <a:r>
                        <a:rPr lang="en-GB" dirty="0"/>
                        <a:t>Staff costs</a:t>
                      </a:r>
                    </a:p>
                  </a:txBody>
                  <a:tcPr/>
                </a:tc>
                <a:tc>
                  <a:txBody>
                    <a:bodyPr/>
                    <a:lstStyle/>
                    <a:p>
                      <a:pPr algn="ctr"/>
                      <a:r>
                        <a:rPr lang="en-GB" dirty="0"/>
                        <a:t>10,000</a:t>
                      </a:r>
                    </a:p>
                  </a:txBody>
                  <a:tcPr/>
                </a:tc>
                <a:tc>
                  <a:txBody>
                    <a:bodyPr/>
                    <a:lstStyle/>
                    <a:p>
                      <a:pPr algn="ctr"/>
                      <a:r>
                        <a:rPr lang="en-GB" dirty="0"/>
                        <a:t>30,000</a:t>
                      </a:r>
                    </a:p>
                  </a:txBody>
                  <a:tcPr/>
                </a:tc>
                <a:tc>
                  <a:txBody>
                    <a:bodyPr/>
                    <a:lstStyle/>
                    <a:p>
                      <a:pPr algn="ctr"/>
                      <a:r>
                        <a:rPr lang="en-GB" dirty="0"/>
                        <a:t>40,000</a:t>
                      </a:r>
                    </a:p>
                  </a:txBody>
                  <a:tcPr/>
                </a:tc>
                <a:extLst>
                  <a:ext uri="{0D108BD9-81ED-4DB2-BD59-A6C34878D82A}">
                    <a16:rowId xmlns:a16="http://schemas.microsoft.com/office/drawing/2014/main" val="2136306802"/>
                  </a:ext>
                </a:extLst>
              </a:tr>
              <a:tr h="343428">
                <a:tc>
                  <a:txBody>
                    <a:bodyPr/>
                    <a:lstStyle/>
                    <a:p>
                      <a:r>
                        <a:rPr lang="en-GB" dirty="0"/>
                        <a:t>Recruitment fees</a:t>
                      </a:r>
                    </a:p>
                  </a:txBody>
                  <a:tcPr/>
                </a:tc>
                <a:tc>
                  <a:txBody>
                    <a:bodyPr/>
                    <a:lstStyle/>
                    <a:p>
                      <a:pPr algn="ctr"/>
                      <a:r>
                        <a:rPr lang="en-GB" dirty="0"/>
                        <a:t>2,000</a:t>
                      </a:r>
                    </a:p>
                  </a:txBody>
                  <a:tcPr/>
                </a:tc>
                <a:tc>
                  <a:txBody>
                    <a:bodyPr/>
                    <a:lstStyle/>
                    <a:p>
                      <a:pPr algn="ctr"/>
                      <a:r>
                        <a:rPr lang="en-GB" dirty="0"/>
                        <a:t>3,000</a:t>
                      </a:r>
                    </a:p>
                  </a:txBody>
                  <a:tcPr/>
                </a:tc>
                <a:tc>
                  <a:txBody>
                    <a:bodyPr/>
                    <a:lstStyle/>
                    <a:p>
                      <a:pPr algn="ctr"/>
                      <a:r>
                        <a:rPr lang="en-GB" dirty="0"/>
                        <a:t>5,000</a:t>
                      </a:r>
                    </a:p>
                  </a:txBody>
                  <a:tcPr/>
                </a:tc>
                <a:extLst>
                  <a:ext uri="{0D108BD9-81ED-4DB2-BD59-A6C34878D82A}">
                    <a16:rowId xmlns:a16="http://schemas.microsoft.com/office/drawing/2014/main" val="3005669030"/>
                  </a:ext>
                </a:extLst>
              </a:tr>
              <a:tr h="343428">
                <a:tc>
                  <a:txBody>
                    <a:bodyPr/>
                    <a:lstStyle/>
                    <a:p>
                      <a:r>
                        <a:rPr lang="en-GB" dirty="0"/>
                        <a:t>Professional fees</a:t>
                      </a:r>
                    </a:p>
                  </a:txBody>
                  <a:tcPr/>
                </a:tc>
                <a:tc>
                  <a:txBody>
                    <a:bodyPr/>
                    <a:lstStyle/>
                    <a:p>
                      <a:pPr algn="ctr"/>
                      <a:r>
                        <a:rPr lang="en-GB" dirty="0"/>
                        <a:t>25,000</a:t>
                      </a:r>
                    </a:p>
                  </a:txBody>
                  <a:tcPr/>
                </a:tc>
                <a:tc>
                  <a:txBody>
                    <a:bodyPr/>
                    <a:lstStyle/>
                    <a:p>
                      <a:pPr algn="ctr"/>
                      <a:r>
                        <a:rPr lang="en-GB" dirty="0"/>
                        <a:t>5,000</a:t>
                      </a:r>
                    </a:p>
                  </a:txBody>
                  <a:tcPr/>
                </a:tc>
                <a:tc>
                  <a:txBody>
                    <a:bodyPr/>
                    <a:lstStyle/>
                    <a:p>
                      <a:pPr algn="ctr"/>
                      <a:r>
                        <a:rPr lang="en-GB" dirty="0"/>
                        <a:t>30,000</a:t>
                      </a:r>
                    </a:p>
                  </a:txBody>
                  <a:tcPr/>
                </a:tc>
                <a:extLst>
                  <a:ext uri="{0D108BD9-81ED-4DB2-BD59-A6C34878D82A}">
                    <a16:rowId xmlns:a16="http://schemas.microsoft.com/office/drawing/2014/main" val="3781085838"/>
                  </a:ext>
                </a:extLst>
              </a:tr>
              <a:tr h="343428">
                <a:tc>
                  <a:txBody>
                    <a:bodyPr/>
                    <a:lstStyle/>
                    <a:p>
                      <a:r>
                        <a:rPr lang="en-GB" dirty="0"/>
                        <a:t>Other costs</a:t>
                      </a:r>
                    </a:p>
                  </a:txBody>
                  <a:tcPr/>
                </a:tc>
                <a:tc>
                  <a:txBody>
                    <a:bodyPr/>
                    <a:lstStyle/>
                    <a:p>
                      <a:pPr algn="ctr"/>
                      <a:r>
                        <a:rPr lang="en-GB" dirty="0"/>
                        <a:t>8,000</a:t>
                      </a:r>
                    </a:p>
                  </a:txBody>
                  <a:tcPr/>
                </a:tc>
                <a:tc>
                  <a:txBody>
                    <a:bodyPr/>
                    <a:lstStyle/>
                    <a:p>
                      <a:pPr algn="ctr"/>
                      <a:r>
                        <a:rPr lang="en-GB" dirty="0"/>
                        <a:t>12,000</a:t>
                      </a:r>
                    </a:p>
                  </a:txBody>
                  <a:tcPr/>
                </a:tc>
                <a:tc>
                  <a:txBody>
                    <a:bodyPr/>
                    <a:lstStyle/>
                    <a:p>
                      <a:pPr algn="ctr"/>
                      <a:r>
                        <a:rPr lang="en-GB" dirty="0"/>
                        <a:t>20,000</a:t>
                      </a:r>
                    </a:p>
                  </a:txBody>
                  <a:tcPr/>
                </a:tc>
                <a:extLst>
                  <a:ext uri="{0D108BD9-81ED-4DB2-BD59-A6C34878D82A}">
                    <a16:rowId xmlns:a16="http://schemas.microsoft.com/office/drawing/2014/main" val="2705282375"/>
                  </a:ext>
                </a:extLst>
              </a:tr>
              <a:tr h="343428">
                <a:tc>
                  <a:txBody>
                    <a:bodyPr/>
                    <a:lstStyle/>
                    <a:p>
                      <a:r>
                        <a:rPr lang="en-GB" dirty="0"/>
                        <a:t>Contingency</a:t>
                      </a:r>
                    </a:p>
                  </a:txBody>
                  <a:tcPr/>
                </a:tc>
                <a:tc>
                  <a:txBody>
                    <a:bodyPr/>
                    <a:lstStyle/>
                    <a:p>
                      <a:pPr algn="ctr"/>
                      <a:endParaRPr lang="en-GB" dirty="0"/>
                    </a:p>
                  </a:txBody>
                  <a:tcPr>
                    <a:lnB w="12700" cap="flat" cmpd="sng" algn="ctr">
                      <a:solidFill>
                        <a:schemeClr val="tx1"/>
                      </a:solidFill>
                      <a:prstDash val="solid"/>
                      <a:round/>
                      <a:headEnd type="none" w="med" len="med"/>
                      <a:tailEnd type="none" w="med" len="med"/>
                    </a:lnB>
                  </a:tcPr>
                </a:tc>
                <a:tc>
                  <a:txBody>
                    <a:bodyPr/>
                    <a:lstStyle/>
                    <a:p>
                      <a:pPr algn="ctr"/>
                      <a:r>
                        <a:rPr lang="en-GB" dirty="0"/>
                        <a:t>30,000</a:t>
                      </a:r>
                    </a:p>
                  </a:txBody>
                  <a:tcPr>
                    <a:lnB w="12700" cap="flat" cmpd="sng" algn="ctr">
                      <a:solidFill>
                        <a:schemeClr val="tx1"/>
                      </a:solidFill>
                      <a:prstDash val="solid"/>
                      <a:round/>
                      <a:headEnd type="none" w="med" len="med"/>
                      <a:tailEnd type="none" w="med" len="med"/>
                    </a:lnB>
                  </a:tcPr>
                </a:tc>
                <a:tc>
                  <a:txBody>
                    <a:bodyPr/>
                    <a:lstStyle/>
                    <a:p>
                      <a:pPr algn="ctr"/>
                      <a:r>
                        <a:rPr lang="en-GB" dirty="0"/>
                        <a:t>30,000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9877015"/>
                  </a:ext>
                </a:extLst>
              </a:tr>
              <a:tr h="343428">
                <a:tc>
                  <a:txBody>
                    <a:bodyPr/>
                    <a:lstStyle/>
                    <a:p>
                      <a:r>
                        <a:rPr lang="en-GB" b="1" dirty="0"/>
                        <a:t>Total</a:t>
                      </a:r>
                    </a:p>
                  </a:txBody>
                  <a:tcPr/>
                </a:tc>
                <a:tc>
                  <a:txBody>
                    <a:bodyPr/>
                    <a:lstStyle/>
                    <a:p>
                      <a:pPr algn="ctr"/>
                      <a:r>
                        <a:rPr lang="en-GB" b="1" dirty="0"/>
                        <a:t>165,000</a:t>
                      </a:r>
                    </a:p>
                  </a:txBody>
                  <a:tcPr>
                    <a:lnT w="12700" cap="flat" cmpd="sng" algn="ctr">
                      <a:solidFill>
                        <a:schemeClr val="tx1"/>
                      </a:solidFill>
                      <a:prstDash val="solid"/>
                      <a:round/>
                      <a:headEnd type="none" w="med" len="med"/>
                      <a:tailEnd type="none" w="med" len="med"/>
                    </a:lnT>
                  </a:tcPr>
                </a:tc>
                <a:tc>
                  <a:txBody>
                    <a:bodyPr/>
                    <a:lstStyle/>
                    <a:p>
                      <a:pPr algn="ctr"/>
                      <a:r>
                        <a:rPr lang="en-GB" b="1" dirty="0"/>
                        <a:t>435,000</a:t>
                      </a:r>
                    </a:p>
                  </a:txBody>
                  <a:tcPr>
                    <a:lnT w="12700" cap="flat" cmpd="sng" algn="ctr">
                      <a:solidFill>
                        <a:schemeClr val="tx1"/>
                      </a:solidFill>
                      <a:prstDash val="solid"/>
                      <a:round/>
                      <a:headEnd type="none" w="med" len="med"/>
                      <a:tailEnd type="none" w="med" len="med"/>
                    </a:lnT>
                  </a:tcPr>
                </a:tc>
                <a:tc>
                  <a:txBody>
                    <a:bodyPr/>
                    <a:lstStyle/>
                    <a:p>
                      <a:pPr algn="ctr"/>
                      <a:r>
                        <a:rPr lang="en-GB" b="1" dirty="0"/>
                        <a:t>600,000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33937145"/>
                  </a:ext>
                </a:extLst>
              </a:tr>
            </a:tbl>
          </a:graphicData>
        </a:graphic>
      </p:graphicFrame>
    </p:spTree>
    <p:extLst>
      <p:ext uri="{BB962C8B-B14F-4D97-AF65-F5344CB8AC3E}">
        <p14:creationId xmlns:p14="http://schemas.microsoft.com/office/powerpoint/2010/main" val="52163680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0799A208A5F44D8B361F990312745F" ma:contentTypeVersion="2" ma:contentTypeDescription="Create a new document." ma:contentTypeScope="" ma:versionID="1a1a585cbca62fe12ef036de8771611c">
  <xsd:schema xmlns:xsd="http://www.w3.org/2001/XMLSchema" xmlns:xs="http://www.w3.org/2001/XMLSchema" xmlns:p="http://schemas.microsoft.com/office/2006/metadata/properties" xmlns:ns2="4b7635c5-c987-48da-8b9e-67a8ce2ecd0c" targetNamespace="http://schemas.microsoft.com/office/2006/metadata/properties" ma:root="true" ma:fieldsID="fa811608294bc0163c3f9377520b061e" ns2:_="">
    <xsd:import namespace="4b7635c5-c987-48da-8b9e-67a8ce2ecd0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7635c5-c987-48da-8b9e-67a8ce2ecd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6D5B19-68B4-489B-B1D0-7BBDCBB4FD09}">
  <ds:schemaRefs>
    <ds:schemaRef ds:uri="http://schemas.microsoft.com/sharepoint/v3/contenttype/forms"/>
  </ds:schemaRefs>
</ds:datastoreItem>
</file>

<file path=customXml/itemProps2.xml><?xml version="1.0" encoding="utf-8"?>
<ds:datastoreItem xmlns:ds="http://schemas.openxmlformats.org/officeDocument/2006/customXml" ds:itemID="{A4DDAC0C-7790-41C1-BE5A-A01928DE745F}">
  <ds:schemaRefs>
    <ds:schemaRef ds:uri="http://purl.org/dc/terms/"/>
    <ds:schemaRef ds:uri="http://purl.org/dc/elements/1.1/"/>
    <ds:schemaRef ds:uri="http://schemas.microsoft.com/office/2006/documentManagement/types"/>
    <ds:schemaRef ds:uri="4b7635c5-c987-48da-8b9e-67a8ce2ecd0c"/>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8D75C0A2-5D72-455A-9FD1-352547B3DD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7635c5-c987-48da-8b9e-67a8ce2ecd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UoG_PowerPoint_16.9</Template>
  <TotalTime>9837</TotalTime>
  <Words>3391</Words>
  <Application>Microsoft Office PowerPoint</Application>
  <PresentationFormat>On-screen Show (16:9)</PresentationFormat>
  <Paragraphs>297</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1_Office Theme</vt:lpstr>
      <vt:lpstr>Guidance for Completing a Business Case (&lt;£3m) in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Howard</dc:creator>
  <cp:lastModifiedBy>Andrew Mason</cp:lastModifiedBy>
  <cp:revision>398</cp:revision>
  <cp:lastPrinted>2023-02-02T15:58:46Z</cp:lastPrinted>
  <dcterms:created xsi:type="dcterms:W3CDTF">2016-02-16T11:44:26Z</dcterms:created>
  <dcterms:modified xsi:type="dcterms:W3CDTF">2023-02-16T15:45:09Z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0x010100A90799A208A5F44D8B361F990312745F</vt:lpwstr>
  </property>
  <property fmtid="{D5CDD505-2E9C-101B-9397-08002B2CF9AE}" pid="3" name="AuthorIds_UIVersion_3584">
    <vt:lpwstr>18</vt:lpwstr>
  </property>
  <property fmtid="{D5CDD505-2E9C-101B-9397-08002B2CF9AE}" pid="4" name="AuthorIds_UIVersion_4096">
    <vt:lpwstr>18</vt:lpwstr>
  </property>
  <property fmtid="{D5CDD505-2E9C-101B-9397-08002B2CF9AE}" pid="5" name="AuthorIds_UIVersion_4608">
    <vt:lpwstr>18</vt:lpwstr>
  </property>
  <property fmtid="{D5CDD505-2E9C-101B-9397-08002B2CF9AE}" pid="6" name="AuthorIds_UIVersion_512">
    <vt:lpwstr>18</vt:lpwstr>
  </property>
</Properties>
</file>