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882" r:id="rId5"/>
  </p:sldMasterIdLst>
  <p:notesMasterIdLst>
    <p:notesMasterId r:id="rId26"/>
  </p:notesMasterIdLst>
  <p:sldIdLst>
    <p:sldId id="463" r:id="rId6"/>
    <p:sldId id="259" r:id="rId7"/>
    <p:sldId id="464" r:id="rId8"/>
    <p:sldId id="465" r:id="rId9"/>
    <p:sldId id="500" r:id="rId10"/>
    <p:sldId id="512" r:id="rId11"/>
    <p:sldId id="516" r:id="rId12"/>
    <p:sldId id="515" r:id="rId13"/>
    <p:sldId id="501" r:id="rId14"/>
    <p:sldId id="518" r:id="rId15"/>
    <p:sldId id="519" r:id="rId16"/>
    <p:sldId id="514" r:id="rId17"/>
    <p:sldId id="470" r:id="rId18"/>
    <p:sldId id="510" r:id="rId19"/>
    <p:sldId id="511" r:id="rId20"/>
    <p:sldId id="506" r:id="rId21"/>
    <p:sldId id="517" r:id="rId22"/>
    <p:sldId id="505" r:id="rId23"/>
    <p:sldId id="507" r:id="rId24"/>
    <p:sldId id="508" r:id="rId25"/>
  </p:sldIdLst>
  <p:sldSz cx="9144000" cy="5143500" type="screen16x9"/>
  <p:notesSz cx="6797675" cy="9872663"/>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128"/>
        <a:cs typeface="+mn-cs"/>
      </a:defRPr>
    </a:lvl1pPr>
    <a:lvl2pPr marL="457200" algn="l" rtl="0" fontAlgn="base">
      <a:spcBef>
        <a:spcPct val="0"/>
      </a:spcBef>
      <a:spcAft>
        <a:spcPct val="0"/>
      </a:spcAft>
      <a:defRPr sz="2400" kern="1200">
        <a:solidFill>
          <a:schemeClr val="tx1"/>
        </a:solidFill>
        <a:latin typeface="Arial" charset="0"/>
        <a:ea typeface="ヒラギノ角ゴ Pro W3" charset="-128"/>
        <a:cs typeface="+mn-cs"/>
      </a:defRPr>
    </a:lvl2pPr>
    <a:lvl3pPr marL="914400" algn="l" rtl="0" fontAlgn="base">
      <a:spcBef>
        <a:spcPct val="0"/>
      </a:spcBef>
      <a:spcAft>
        <a:spcPct val="0"/>
      </a:spcAft>
      <a:defRPr sz="2400" kern="1200">
        <a:solidFill>
          <a:schemeClr val="tx1"/>
        </a:solidFill>
        <a:latin typeface="Arial" charset="0"/>
        <a:ea typeface="ヒラギノ角ゴ Pro W3" charset="-128"/>
        <a:cs typeface="+mn-cs"/>
      </a:defRPr>
    </a:lvl3pPr>
    <a:lvl4pPr marL="1371600" algn="l" rtl="0" fontAlgn="base">
      <a:spcBef>
        <a:spcPct val="0"/>
      </a:spcBef>
      <a:spcAft>
        <a:spcPct val="0"/>
      </a:spcAft>
      <a:defRPr sz="2400" kern="1200">
        <a:solidFill>
          <a:schemeClr val="tx1"/>
        </a:solidFill>
        <a:latin typeface="Arial" charset="0"/>
        <a:ea typeface="ヒラギノ角ゴ Pro W3" charset="-128"/>
        <a:cs typeface="+mn-cs"/>
      </a:defRPr>
    </a:lvl4pPr>
    <a:lvl5pPr marL="1828800" algn="l" rtl="0" fontAlgn="base">
      <a:spcBef>
        <a:spcPct val="0"/>
      </a:spcBef>
      <a:spcAft>
        <a:spcPct val="0"/>
      </a:spcAft>
      <a:defRPr sz="2400" kern="1200">
        <a:solidFill>
          <a:schemeClr val="tx1"/>
        </a:solidFill>
        <a:latin typeface="Arial" charset="0"/>
        <a:ea typeface="ヒラギノ角ゴ Pro W3" charset="-128"/>
        <a:cs typeface="+mn-cs"/>
      </a:defRPr>
    </a:lvl5pPr>
    <a:lvl6pPr marL="2286000" algn="l" defTabSz="914400" rtl="0" eaLnBrk="1" latinLnBrk="0" hangingPunct="1">
      <a:defRPr sz="2400" kern="1200">
        <a:solidFill>
          <a:schemeClr val="tx1"/>
        </a:solidFill>
        <a:latin typeface="Arial" charset="0"/>
        <a:ea typeface="ヒラギノ角ゴ Pro W3" charset="-128"/>
        <a:cs typeface="+mn-cs"/>
      </a:defRPr>
    </a:lvl6pPr>
    <a:lvl7pPr marL="2743200" algn="l" defTabSz="914400" rtl="0" eaLnBrk="1" latinLnBrk="0" hangingPunct="1">
      <a:defRPr sz="2400" kern="1200">
        <a:solidFill>
          <a:schemeClr val="tx1"/>
        </a:solidFill>
        <a:latin typeface="Arial" charset="0"/>
        <a:ea typeface="ヒラギノ角ゴ Pro W3" charset="-128"/>
        <a:cs typeface="+mn-cs"/>
      </a:defRPr>
    </a:lvl7pPr>
    <a:lvl8pPr marL="3200400" algn="l" defTabSz="914400" rtl="0" eaLnBrk="1" latinLnBrk="0" hangingPunct="1">
      <a:defRPr sz="2400" kern="1200">
        <a:solidFill>
          <a:schemeClr val="tx1"/>
        </a:solidFill>
        <a:latin typeface="Arial" charset="0"/>
        <a:ea typeface="ヒラギノ角ゴ Pro W3" charset="-128"/>
        <a:cs typeface="+mn-cs"/>
      </a:defRPr>
    </a:lvl8pPr>
    <a:lvl9pPr marL="3657600" algn="l" defTabSz="914400" rtl="0" eaLnBrk="1" latinLnBrk="0" hangingPunct="1">
      <a:defRPr sz="2400"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Douglas" initials="ND" lastIdx="2" clrIdx="0">
    <p:extLst>
      <p:ext uri="{19B8F6BF-5375-455C-9EA6-DF929625EA0E}">
        <p15:presenceInfo xmlns:p15="http://schemas.microsoft.com/office/powerpoint/2012/main" userId="S::Nina.Douglas@glasgow.ac.uk::b9dcd901-4acb-4909-a3fa-3db33d1108c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1800F"/>
    <a:srgbClr val="0067A7"/>
    <a:srgbClr val="A6A6A6"/>
    <a:srgbClr val="376092"/>
    <a:srgbClr val="E46C0A"/>
    <a:srgbClr val="953735"/>
    <a:srgbClr val="77933C"/>
    <a:srgbClr val="FAC090"/>
    <a:srgbClr val="95B3D7"/>
    <a:srgbClr val="3481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45" autoAdjust="0"/>
    <p:restoredTop sz="91297" autoAdjust="0"/>
  </p:normalViewPr>
  <p:slideViewPr>
    <p:cSldViewPr>
      <p:cViewPr varScale="1">
        <p:scale>
          <a:sx n="104" d="100"/>
          <a:sy n="104" d="100"/>
        </p:scale>
        <p:origin x="667"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4" d="100"/>
        <a:sy n="8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127433B5-D728-E146-B948-C37A5EC05FB8}" type="datetimeFigureOut">
              <a:rPr lang="en-US" smtClean="0"/>
              <a:t>2/16/2023</a:t>
            </a:fld>
            <a:endParaRPr lang="en-US" dirty="0"/>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34A02F00-C535-204F-B4B5-528FB2DC4FE2}" type="slidenum">
              <a:rPr lang="en-US" smtClean="0"/>
              <a:t>‹#›</a:t>
            </a:fld>
            <a:endParaRPr lang="en-US" dirty="0"/>
          </a:p>
        </p:txBody>
      </p:sp>
    </p:spTree>
    <p:extLst>
      <p:ext uri="{BB962C8B-B14F-4D97-AF65-F5344CB8AC3E}">
        <p14:creationId xmlns:p14="http://schemas.microsoft.com/office/powerpoint/2010/main" val="944561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4A02F00-C535-204F-B4B5-528FB2DC4FE2}" type="slidenum">
              <a:rPr kumimoji="0" lang="en-US" sz="1200" b="0" i="0" u="none" strike="noStrike" kern="1200" cap="none" spc="0" normalizeH="0" baseline="0" noProof="0" smtClean="0">
                <a:ln>
                  <a:noFill/>
                </a:ln>
                <a:solidFill>
                  <a:prstClr val="black"/>
                </a:solidFill>
                <a:effectLst/>
                <a:uLnTx/>
                <a:uFillTx/>
                <a:latin typeface="Arial" charset="0"/>
                <a:ea typeface="ヒラギノ角ゴ Pro W3"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charset="0"/>
              <a:ea typeface="ヒラギノ角ゴ Pro W3" charset="-128"/>
              <a:cs typeface="+mn-cs"/>
            </a:endParaRPr>
          </a:p>
        </p:txBody>
      </p:sp>
    </p:spTree>
    <p:extLst>
      <p:ext uri="{BB962C8B-B14F-4D97-AF65-F5344CB8AC3E}">
        <p14:creationId xmlns:p14="http://schemas.microsoft.com/office/powerpoint/2010/main" val="374738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bwMode="auto">
          <a:xfrm>
            <a:off x="564875" y="1203599"/>
            <a:ext cx="3719095" cy="3715612"/>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4" name="Title 1"/>
          <p:cNvSpPr>
            <a:spLocks noGrp="1"/>
          </p:cNvSpPr>
          <p:nvPr>
            <p:ph type="title" hasCustomPrompt="1"/>
          </p:nvPr>
        </p:nvSpPr>
        <p:spPr>
          <a:xfrm>
            <a:off x="539554" y="1203603"/>
            <a:ext cx="3744417" cy="504055"/>
          </a:xfrm>
          <a:prstGeom prst="rect">
            <a:avLst/>
          </a:prstGeom>
        </p:spPr>
        <p:txBody>
          <a:bodyPr/>
          <a:lstStyle>
            <a:lvl1pPr>
              <a:defRPr>
                <a:solidFill>
                  <a:srgbClr val="003560"/>
                </a:solidFill>
                <a:latin typeface="Arial" charset="0"/>
                <a:ea typeface="Arial" charset="0"/>
                <a:cs typeface="Arial" charset="0"/>
              </a:defRPr>
            </a:lvl1pPr>
          </a:lstStyle>
          <a:p>
            <a:r>
              <a:rPr lang="en-US" sz="3200" dirty="0"/>
              <a:t>Title: Font size 24</a:t>
            </a:r>
          </a:p>
        </p:txBody>
      </p:sp>
      <p:sp>
        <p:nvSpPr>
          <p:cNvPr id="5" name="Content Placeholder 2"/>
          <p:cNvSpPr>
            <a:spLocks noGrp="1"/>
          </p:cNvSpPr>
          <p:nvPr>
            <p:ph idx="1" hasCustomPrompt="1"/>
          </p:nvPr>
        </p:nvSpPr>
        <p:spPr>
          <a:xfrm>
            <a:off x="539554" y="1851675"/>
            <a:ext cx="3744417" cy="3096343"/>
          </a:xfrm>
          <a:prstGeom prst="rect">
            <a:avLst/>
          </a:prstGeom>
        </p:spPr>
        <p:txBody>
          <a:bodyPr/>
          <a:lstStyle>
            <a:lvl1pPr>
              <a:defRPr sz="2133">
                <a:solidFill>
                  <a:srgbClr val="003560"/>
                </a:solidFill>
                <a:latin typeface="Arial" charset="0"/>
                <a:ea typeface="Arial" charset="0"/>
                <a:cs typeface="Arial" charset="0"/>
              </a:defRPr>
            </a:lvl1pPr>
          </a:lstStyle>
          <a:p>
            <a:r>
              <a:rPr lang="en-US" sz="1867" dirty="0"/>
              <a:t>Click to add text</a:t>
            </a:r>
          </a:p>
        </p:txBody>
      </p:sp>
    </p:spTree>
    <p:extLst>
      <p:ext uri="{BB962C8B-B14F-4D97-AF65-F5344CB8AC3E}">
        <p14:creationId xmlns:p14="http://schemas.microsoft.com/office/powerpoint/2010/main" val="26634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3884386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2032958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3895361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384080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6" name="Rectangle 5"/>
          <p:cNvSpPr/>
          <p:nvPr userDrawn="1"/>
        </p:nvSpPr>
        <p:spPr bwMode="auto">
          <a:xfrm>
            <a:off x="564875" y="1203599"/>
            <a:ext cx="3719095" cy="3715612"/>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4" name="Title 1"/>
          <p:cNvSpPr>
            <a:spLocks noGrp="1"/>
          </p:cNvSpPr>
          <p:nvPr>
            <p:ph type="title" hasCustomPrompt="1"/>
          </p:nvPr>
        </p:nvSpPr>
        <p:spPr>
          <a:xfrm>
            <a:off x="539554" y="1203603"/>
            <a:ext cx="3744417" cy="504055"/>
          </a:xfrm>
          <a:prstGeom prst="rect">
            <a:avLst/>
          </a:prstGeom>
        </p:spPr>
        <p:txBody>
          <a:bodyPr/>
          <a:lstStyle>
            <a:lvl1pPr>
              <a:defRPr>
                <a:solidFill>
                  <a:srgbClr val="003560"/>
                </a:solidFill>
                <a:latin typeface="Arial" charset="0"/>
                <a:ea typeface="Arial" charset="0"/>
                <a:cs typeface="Arial" charset="0"/>
              </a:defRPr>
            </a:lvl1pPr>
          </a:lstStyle>
          <a:p>
            <a:r>
              <a:rPr lang="en-US" sz="3200" dirty="0"/>
              <a:t>Title: Font size 24</a:t>
            </a:r>
          </a:p>
        </p:txBody>
      </p:sp>
      <p:sp>
        <p:nvSpPr>
          <p:cNvPr id="5" name="Content Placeholder 2"/>
          <p:cNvSpPr>
            <a:spLocks noGrp="1"/>
          </p:cNvSpPr>
          <p:nvPr>
            <p:ph idx="1" hasCustomPrompt="1"/>
          </p:nvPr>
        </p:nvSpPr>
        <p:spPr>
          <a:xfrm>
            <a:off x="539554" y="1851675"/>
            <a:ext cx="3744417" cy="3096343"/>
          </a:xfrm>
          <a:prstGeom prst="rect">
            <a:avLst/>
          </a:prstGeom>
        </p:spPr>
        <p:txBody>
          <a:bodyPr/>
          <a:lstStyle>
            <a:lvl1pPr>
              <a:defRPr sz="2133">
                <a:solidFill>
                  <a:srgbClr val="003560"/>
                </a:solidFill>
                <a:latin typeface="Arial" charset="0"/>
                <a:ea typeface="Arial" charset="0"/>
                <a:cs typeface="Arial" charset="0"/>
              </a:defRPr>
            </a:lvl1pPr>
          </a:lstStyle>
          <a:p>
            <a:r>
              <a:rPr lang="en-US" sz="1867" dirty="0"/>
              <a:t>Click to add text</a:t>
            </a:r>
          </a:p>
        </p:txBody>
      </p:sp>
    </p:spTree>
    <p:extLst>
      <p:ext uri="{BB962C8B-B14F-4D97-AF65-F5344CB8AC3E}">
        <p14:creationId xmlns:p14="http://schemas.microsoft.com/office/powerpoint/2010/main" val="117478152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1913845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2815674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98257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317783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40928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149159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15634933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564875" y="1203599"/>
            <a:ext cx="3719095" cy="3715612"/>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4" name="Rectangle 3"/>
          <p:cNvSpPr/>
          <p:nvPr userDrawn="1"/>
        </p:nvSpPr>
        <p:spPr bwMode="auto">
          <a:xfrm>
            <a:off x="564875" y="1203599"/>
            <a:ext cx="3719095" cy="3715612"/>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pic>
        <p:nvPicPr>
          <p:cNvPr id="5" name="Picture 4">
            <a:extLst>
              <a:ext uri="{FF2B5EF4-FFF2-40B4-BE49-F238E27FC236}">
                <a16:creationId xmlns:a16="http://schemas.microsoft.com/office/drawing/2014/main" id="{77A5D8C5-CAFB-4C40-A24D-464921FC6788}"/>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74412"/>
          <a:stretch/>
        </p:blipFill>
        <p:spPr>
          <a:xfrm>
            <a:off x="0" y="0"/>
            <a:ext cx="2339752" cy="1352550"/>
          </a:xfrm>
          <a:prstGeom prst="rect">
            <a:avLst/>
          </a:prstGeom>
        </p:spPr>
      </p:pic>
      <p:pic>
        <p:nvPicPr>
          <p:cNvPr id="7" name="Picture 6">
            <a:extLst>
              <a:ext uri="{FF2B5EF4-FFF2-40B4-BE49-F238E27FC236}">
                <a16:creationId xmlns:a16="http://schemas.microsoft.com/office/drawing/2014/main" id="{3DF9E746-F2CB-4D26-9B9D-800C19B6056D}"/>
              </a:ext>
            </a:extLst>
          </p:cNvPr>
          <p:cNvPicPr>
            <a:picLocks noChangeAspect="1"/>
          </p:cNvPicPr>
          <p:nvPr userDrawn="1"/>
        </p:nvPicPr>
        <p:blipFill>
          <a:blip r:embed="rId5"/>
          <a:stretch>
            <a:fillRect/>
          </a:stretch>
        </p:blipFill>
        <p:spPr>
          <a:xfrm>
            <a:off x="8028384" y="195342"/>
            <a:ext cx="961865" cy="961865"/>
          </a:xfrm>
          <a:prstGeom prst="rect">
            <a:avLst/>
          </a:prstGeom>
        </p:spPr>
      </p:pic>
    </p:spTree>
  </p:cSld>
  <p:clrMap bg1="lt1" tx1="dk1" bg2="lt2" tx2="dk2" accent1="accent1" accent2="accent2" accent3="accent3" accent4="accent4" accent5="accent5" accent6="accent6" hlink="hlink" folHlink="folHlink"/>
  <p:sldLayoutIdLst>
    <p:sldLayoutId id="2147483865" r:id="rId1"/>
    <p:sldLayoutId id="2147483866" r:id="rId2"/>
  </p:sldLayoutIdLst>
  <p:hf hdr="0" ftr="0" dt="0"/>
  <p:txStyles>
    <p:titleStyle>
      <a:lvl1pPr algn="l" rtl="0" eaLnBrk="1" fontAlgn="base" hangingPunct="1">
        <a:lnSpc>
          <a:spcPct val="90000"/>
        </a:lnSpc>
        <a:spcBef>
          <a:spcPct val="0"/>
        </a:spcBef>
        <a:spcAft>
          <a:spcPct val="0"/>
        </a:spcAft>
        <a:defRPr sz="3733" b="1" spc="-13">
          <a:solidFill>
            <a:srgbClr val="483F6A"/>
          </a:solidFill>
          <a:latin typeface="Times New Roman"/>
          <a:ea typeface="ヒラギノ角ゴ Pro W3" charset="0"/>
          <a:cs typeface="Times New Roman"/>
        </a:defRPr>
      </a:lvl1pPr>
      <a:lvl2pPr algn="l" rtl="0" eaLnBrk="1" fontAlgn="base" hangingPunct="1">
        <a:lnSpc>
          <a:spcPct val="90000"/>
        </a:lnSpc>
        <a:spcBef>
          <a:spcPct val="0"/>
        </a:spcBef>
        <a:spcAft>
          <a:spcPct val="0"/>
        </a:spcAft>
        <a:defRPr sz="3733" b="1">
          <a:solidFill>
            <a:srgbClr val="483F6A"/>
          </a:solidFill>
          <a:latin typeface="Times New Roman" charset="0"/>
          <a:ea typeface="ヒラギノ角ゴ Pro W3" charset="0"/>
          <a:cs typeface="Times New Roman" pitchFamily="18" charset="0"/>
        </a:defRPr>
      </a:lvl2pPr>
      <a:lvl3pPr algn="l" rtl="0" eaLnBrk="1" fontAlgn="base" hangingPunct="1">
        <a:lnSpc>
          <a:spcPct val="90000"/>
        </a:lnSpc>
        <a:spcBef>
          <a:spcPct val="0"/>
        </a:spcBef>
        <a:spcAft>
          <a:spcPct val="0"/>
        </a:spcAft>
        <a:defRPr sz="3733" b="1">
          <a:solidFill>
            <a:srgbClr val="483F6A"/>
          </a:solidFill>
          <a:latin typeface="Times New Roman" charset="0"/>
          <a:ea typeface="ヒラギノ角ゴ Pro W3" charset="0"/>
          <a:cs typeface="Times New Roman" pitchFamily="18" charset="0"/>
        </a:defRPr>
      </a:lvl3pPr>
      <a:lvl4pPr algn="l" rtl="0" eaLnBrk="1" fontAlgn="base" hangingPunct="1">
        <a:lnSpc>
          <a:spcPct val="90000"/>
        </a:lnSpc>
        <a:spcBef>
          <a:spcPct val="0"/>
        </a:spcBef>
        <a:spcAft>
          <a:spcPct val="0"/>
        </a:spcAft>
        <a:defRPr sz="3733" b="1">
          <a:solidFill>
            <a:srgbClr val="483F6A"/>
          </a:solidFill>
          <a:latin typeface="Times New Roman" charset="0"/>
          <a:ea typeface="ヒラギノ角ゴ Pro W3" charset="0"/>
          <a:cs typeface="Times New Roman" pitchFamily="18" charset="0"/>
        </a:defRPr>
      </a:lvl4pPr>
      <a:lvl5pPr algn="l" rtl="0" eaLnBrk="1" fontAlgn="base" hangingPunct="1">
        <a:lnSpc>
          <a:spcPct val="90000"/>
        </a:lnSpc>
        <a:spcBef>
          <a:spcPct val="0"/>
        </a:spcBef>
        <a:spcAft>
          <a:spcPct val="0"/>
        </a:spcAft>
        <a:defRPr sz="3733" b="1">
          <a:solidFill>
            <a:srgbClr val="483F6A"/>
          </a:solidFill>
          <a:latin typeface="Times New Roman" charset="0"/>
          <a:ea typeface="ヒラギノ角ゴ Pro W3" charset="0"/>
          <a:cs typeface="Times New Roman" pitchFamily="18" charset="0"/>
        </a:defRPr>
      </a:lvl5pPr>
      <a:lvl6pPr marL="609585" algn="l" rtl="0" eaLnBrk="1" fontAlgn="base" hangingPunct="1">
        <a:spcBef>
          <a:spcPct val="0"/>
        </a:spcBef>
        <a:spcAft>
          <a:spcPct val="0"/>
        </a:spcAft>
        <a:defRPr sz="3733" b="1">
          <a:solidFill>
            <a:srgbClr val="00213B"/>
          </a:solidFill>
          <a:latin typeface="Arial" charset="0"/>
          <a:ea typeface="ＭＳ Ｐゴシック" charset="-128"/>
          <a:cs typeface="ＭＳ Ｐゴシック" charset="-128"/>
        </a:defRPr>
      </a:lvl6pPr>
      <a:lvl7pPr marL="1219170" algn="l" rtl="0" eaLnBrk="1" fontAlgn="base" hangingPunct="1">
        <a:spcBef>
          <a:spcPct val="0"/>
        </a:spcBef>
        <a:spcAft>
          <a:spcPct val="0"/>
        </a:spcAft>
        <a:defRPr sz="3733" b="1">
          <a:solidFill>
            <a:srgbClr val="00213B"/>
          </a:solidFill>
          <a:latin typeface="Arial" charset="0"/>
          <a:ea typeface="ＭＳ Ｐゴシック" charset="-128"/>
          <a:cs typeface="ＭＳ Ｐゴシック" charset="-128"/>
        </a:defRPr>
      </a:lvl7pPr>
      <a:lvl8pPr marL="1828754" algn="l" rtl="0" eaLnBrk="1" fontAlgn="base" hangingPunct="1">
        <a:spcBef>
          <a:spcPct val="0"/>
        </a:spcBef>
        <a:spcAft>
          <a:spcPct val="0"/>
        </a:spcAft>
        <a:defRPr sz="3733" b="1">
          <a:solidFill>
            <a:srgbClr val="00213B"/>
          </a:solidFill>
          <a:latin typeface="Arial" charset="0"/>
          <a:ea typeface="ＭＳ Ｐゴシック" charset="-128"/>
          <a:cs typeface="ＭＳ Ｐゴシック" charset="-128"/>
        </a:defRPr>
      </a:lvl8pPr>
      <a:lvl9pPr marL="2438339" algn="l" rtl="0" eaLnBrk="1" fontAlgn="base" hangingPunct="1">
        <a:spcBef>
          <a:spcPct val="0"/>
        </a:spcBef>
        <a:spcAft>
          <a:spcPct val="0"/>
        </a:spcAft>
        <a:defRPr sz="3733" b="1">
          <a:solidFill>
            <a:srgbClr val="00213B"/>
          </a:solidFill>
          <a:latin typeface="Arial" charset="0"/>
          <a:ea typeface="ＭＳ Ｐゴシック" charset="-128"/>
          <a:cs typeface="ＭＳ Ｐゴシック" charset="-128"/>
        </a:defRPr>
      </a:lvl9pPr>
    </p:titleStyle>
    <p:bodyStyle>
      <a:lvl1pPr marL="457189" indent="-457189" algn="l" rtl="0" eaLnBrk="1" fontAlgn="base" hangingPunct="1">
        <a:spcBef>
          <a:spcPct val="20000"/>
        </a:spcBef>
        <a:spcAft>
          <a:spcPct val="0"/>
        </a:spcAft>
        <a:defRPr sz="2133">
          <a:solidFill>
            <a:srgbClr val="4F5961"/>
          </a:solidFill>
          <a:latin typeface="+mn-lt"/>
          <a:ea typeface="ヒラギノ角ゴ Pro W3" charset="0"/>
          <a:cs typeface="ヒラギノ角ゴ Pro W3" charset="0"/>
        </a:defRPr>
      </a:lvl1pPr>
      <a:lvl2pPr marL="609585" algn="l" rtl="0" eaLnBrk="1" fontAlgn="base" hangingPunct="1">
        <a:spcBef>
          <a:spcPct val="20000"/>
        </a:spcBef>
        <a:spcAft>
          <a:spcPct val="0"/>
        </a:spcAft>
        <a:defRPr sz="1600">
          <a:solidFill>
            <a:srgbClr val="00213B"/>
          </a:solidFill>
          <a:latin typeface="+mn-lt"/>
          <a:ea typeface="ヒラギノ角ゴ Pro W3" charset="0"/>
          <a:cs typeface="ＭＳ Ｐゴシック" charset="0"/>
        </a:defRPr>
      </a:lvl2pPr>
      <a:lvl3pPr marL="1219170" algn="l" rtl="0" eaLnBrk="1" fontAlgn="base" hangingPunct="1">
        <a:spcBef>
          <a:spcPct val="20000"/>
        </a:spcBef>
        <a:spcAft>
          <a:spcPct val="0"/>
        </a:spcAft>
        <a:defRPr sz="1600" b="1">
          <a:solidFill>
            <a:srgbClr val="00213B"/>
          </a:solidFill>
          <a:latin typeface="+mn-lt"/>
          <a:ea typeface="ＭＳ Ｐゴシック" charset="0"/>
          <a:cs typeface="ＭＳ Ｐゴシック" charset="0"/>
        </a:defRPr>
      </a:lvl3pPr>
      <a:lvl4pPr marL="1828754" algn="l" rtl="0" eaLnBrk="1" fontAlgn="base" hangingPunct="1">
        <a:spcBef>
          <a:spcPct val="20000"/>
        </a:spcBef>
        <a:spcAft>
          <a:spcPct val="0"/>
        </a:spcAft>
        <a:defRPr sz="1600">
          <a:solidFill>
            <a:srgbClr val="00213B"/>
          </a:solidFill>
          <a:latin typeface="+mn-lt"/>
          <a:ea typeface="ＭＳ Ｐゴシック" charset="0"/>
          <a:cs typeface="ＭＳ Ｐゴシック" charset="0"/>
        </a:defRPr>
      </a:lvl4pPr>
      <a:lvl5pPr marL="2438339" algn="l" rtl="0" eaLnBrk="1" fontAlgn="base" hangingPunct="1">
        <a:spcBef>
          <a:spcPct val="20000"/>
        </a:spcBef>
        <a:spcAft>
          <a:spcPct val="0"/>
        </a:spcAft>
        <a:defRPr sz="1600">
          <a:solidFill>
            <a:srgbClr val="00213B"/>
          </a:solidFill>
          <a:latin typeface="+mn-lt"/>
          <a:ea typeface="ＭＳ Ｐゴシック" charset="0"/>
          <a:cs typeface="ＭＳ Ｐゴシック" charset="0"/>
        </a:defRPr>
      </a:lvl5pPr>
      <a:lvl6pPr marL="3352716" indent="-304792" algn="l" rtl="0" eaLnBrk="1" fontAlgn="base" hangingPunct="1">
        <a:spcBef>
          <a:spcPct val="20000"/>
        </a:spcBef>
        <a:spcAft>
          <a:spcPct val="0"/>
        </a:spcAft>
        <a:buChar char="»"/>
        <a:defRPr sz="2133">
          <a:solidFill>
            <a:srgbClr val="00213B"/>
          </a:solidFill>
          <a:latin typeface="+mn-lt"/>
          <a:ea typeface="+mn-ea"/>
        </a:defRPr>
      </a:lvl6pPr>
      <a:lvl7pPr marL="3962301" indent="-304792" algn="l" rtl="0" eaLnBrk="1" fontAlgn="base" hangingPunct="1">
        <a:spcBef>
          <a:spcPct val="20000"/>
        </a:spcBef>
        <a:spcAft>
          <a:spcPct val="0"/>
        </a:spcAft>
        <a:buChar char="»"/>
        <a:defRPr sz="2133">
          <a:solidFill>
            <a:srgbClr val="00213B"/>
          </a:solidFill>
          <a:latin typeface="+mn-lt"/>
          <a:ea typeface="+mn-ea"/>
        </a:defRPr>
      </a:lvl7pPr>
      <a:lvl8pPr marL="4571886" indent="-304792" algn="l" rtl="0" eaLnBrk="1" fontAlgn="base" hangingPunct="1">
        <a:spcBef>
          <a:spcPct val="20000"/>
        </a:spcBef>
        <a:spcAft>
          <a:spcPct val="0"/>
        </a:spcAft>
        <a:buChar char="»"/>
        <a:defRPr sz="2133">
          <a:solidFill>
            <a:srgbClr val="00213B"/>
          </a:solidFill>
          <a:latin typeface="+mn-lt"/>
          <a:ea typeface="+mn-ea"/>
        </a:defRPr>
      </a:lvl8pPr>
      <a:lvl9pPr marL="5181470" indent="-304792" algn="l" rtl="0" eaLnBrk="1" fontAlgn="base" hangingPunct="1">
        <a:spcBef>
          <a:spcPct val="20000"/>
        </a:spcBef>
        <a:spcAft>
          <a:spcPct val="0"/>
        </a:spcAft>
        <a:buChar char="»"/>
        <a:defRPr sz="2133">
          <a:solidFill>
            <a:srgbClr val="00213B"/>
          </a:solidFill>
          <a:latin typeface="+mn-lt"/>
          <a:ea typeface="+mn-ea"/>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DB46430-C434-4CCA-80A5-178FED1335A4}" type="slidenum">
              <a:rPr lang="en-GB" smtClean="0"/>
              <a:t>‹#›</a:t>
            </a:fld>
            <a:endParaRPr lang="en-GB" dirty="0"/>
          </a:p>
        </p:txBody>
      </p:sp>
    </p:spTree>
    <p:extLst>
      <p:ext uri="{BB962C8B-B14F-4D97-AF65-F5344CB8AC3E}">
        <p14:creationId xmlns:p14="http://schemas.microsoft.com/office/powerpoint/2010/main" val="2076396370"/>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hemeOverride" Target="../theme/themeOverride6.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hemeOverride" Target="../theme/themeOverride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tower of the main building with the city in the background">
            <a:extLs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Picture 5">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352550"/>
          </a:xfrm>
          <a:prstGeom prst="rect">
            <a:avLst/>
          </a:prstGeom>
        </p:spPr>
      </p:pic>
      <p:pic>
        <p:nvPicPr>
          <p:cNvPr id="8" name="Picture 7">
            <a:extLs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850766"/>
            <a:ext cx="1907704" cy="1122179"/>
          </a:xfrm>
          <a:prstGeom prst="rect">
            <a:avLst/>
          </a:prstGeom>
        </p:spPr>
      </p:pic>
      <p:sp>
        <p:nvSpPr>
          <p:cNvPr id="7" name="Title 1">
            <a:extLst>
              <a:ext uri="{FF2B5EF4-FFF2-40B4-BE49-F238E27FC236}">
                <a16:creationId xmlns:a16="http://schemas.microsoft.com/office/drawing/2014/main" id="{B5A592FA-C535-124E-A8E7-844425B8DB50}"/>
              </a:ext>
            </a:extLst>
          </p:cNvPr>
          <p:cNvSpPr>
            <a:spLocks noGrp="1"/>
          </p:cNvSpPr>
          <p:nvPr>
            <p:ph type="title"/>
          </p:nvPr>
        </p:nvSpPr>
        <p:spPr>
          <a:xfrm>
            <a:off x="503549" y="1203598"/>
            <a:ext cx="6228691" cy="1032768"/>
          </a:xfrm>
          <a:prstGeom prst="rect">
            <a:avLst/>
          </a:prstGeom>
        </p:spPr>
        <p:txBody>
          <a:bodyPr/>
          <a:lstStyle/>
          <a:p>
            <a:pPr>
              <a:defRPr/>
            </a:pPr>
            <a:r>
              <a:rPr lang="en-US" sz="2400" dirty="0">
                <a:ea typeface="+mj-ea"/>
              </a:rPr>
              <a:t>Guidance for Completing an Investment Application Form in 2023</a:t>
            </a:r>
          </a:p>
        </p:txBody>
      </p:sp>
      <p:pic>
        <p:nvPicPr>
          <p:cNvPr id="10" name="Picture 9">
            <a:extLst>
              <a:ext uri="{FF2B5EF4-FFF2-40B4-BE49-F238E27FC236}">
                <a16:creationId xmlns:a16="http://schemas.microsoft.com/office/drawing/2014/main" id="{9A59E953-B157-DE48-8ACA-97A8BF0996BF}"/>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5724128" y="4337123"/>
            <a:ext cx="3208345" cy="635822"/>
          </a:xfrm>
          <a:prstGeom prst="rect">
            <a:avLst/>
          </a:prstGeom>
        </p:spPr>
      </p:pic>
    </p:spTree>
    <p:extLst>
      <p:ext uri="{BB962C8B-B14F-4D97-AF65-F5344CB8AC3E}">
        <p14:creationId xmlns:p14="http://schemas.microsoft.com/office/powerpoint/2010/main" val="3802141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4. Benefits Overview (cont’d)</a:t>
            </a:r>
          </a:p>
        </p:txBody>
      </p:sp>
      <p:sp>
        <p:nvSpPr>
          <p:cNvPr id="3" name="TextBox 2"/>
          <p:cNvSpPr txBox="1"/>
          <p:nvPr/>
        </p:nvSpPr>
        <p:spPr>
          <a:xfrm>
            <a:off x="323528" y="982873"/>
            <a:ext cx="8280920" cy="3354765"/>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Total Financial Benefits table should contain a split of financial benefits by year</a:t>
            </a:r>
            <a:r>
              <a:rPr lang="en-GB" sz="1300" dirty="0"/>
              <a:t> </a:t>
            </a:r>
            <a:r>
              <a:rPr lang="en-GB" sz="1300" dirty="0">
                <a:latin typeface="Arial" panose="020B0604020202020204" pitchFamily="34" charset="0"/>
                <a:ea typeface="DengXian" panose="020B0503020204020204" pitchFamily="2" charset="-122"/>
                <a:cs typeface="Arial" panose="020B0604020202020204" pitchFamily="34" charset="0"/>
              </a:rPr>
              <a:t>to assist in preparing annual budget and forecasts</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Projects should focus on benefits which will be realised over the current financial budget cycle to 2026/27</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only exceptions are likely to be Estates Major Projects or significant research investments</a:t>
            </a:r>
            <a:endParaRPr lang="en-GB" sz="1300" dirty="0">
              <a:effectLst/>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Projects should clearly state to what extent benefits are included in the latest financial budget, along with the relevant College / University Services area and account line (for example, </a:t>
            </a:r>
            <a:r>
              <a:rPr lang="en-GB" sz="1300" dirty="0" err="1">
                <a:effectLst/>
                <a:latin typeface="Arial" panose="020B0604020202020204" pitchFamily="34" charset="0"/>
                <a:ea typeface="DengXian" panose="020B0503020204020204" pitchFamily="2" charset="-122"/>
                <a:cs typeface="Arial" panose="020B0604020202020204" pitchFamily="34" charset="0"/>
              </a:rPr>
              <a:t>CoSE</a:t>
            </a:r>
            <a:r>
              <a:rPr lang="en-GB" sz="1300" dirty="0">
                <a:effectLst/>
                <a:latin typeface="Arial" panose="020B0604020202020204" pitchFamily="34" charset="0"/>
                <a:ea typeface="DengXian" panose="020B0503020204020204" pitchFamily="2" charset="-122"/>
                <a:cs typeface="Arial" panose="020B0604020202020204" pitchFamily="34" charset="0"/>
              </a:rPr>
              <a:t> tuition fee income) to enable benefits to be identified and tracked</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A small number of measurable benefits (ie 4 or 5), and a realistic approach to measuring those benefits post completion, is strongly preferred to a long list of minor gains or incremental improvements which will be difficult or time-consuming to track</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Benefits should ideally link to one or more of the University’s strategic or thematic priorities</a:t>
            </a:r>
            <a:endParaRPr lang="en-GB" sz="1300" dirty="0">
              <a:effectLst/>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cs typeface="Arial" panose="020B0604020202020204" pitchFamily="34" charset="0"/>
              </a:rPr>
              <a:t>The narrative in the business case should contain more detail on each benefit, including any underlying assumptions, the assumed baseline and incremental improvement, benefit drivers, confidence in delivery, ease of realisation, and scale of impact</a:t>
            </a:r>
          </a:p>
        </p:txBody>
      </p:sp>
    </p:spTree>
    <p:extLst>
      <p:ext uri="{BB962C8B-B14F-4D97-AF65-F5344CB8AC3E}">
        <p14:creationId xmlns:p14="http://schemas.microsoft.com/office/powerpoint/2010/main" val="668804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4. Benefits Overview (cont’d) - Example</a:t>
            </a:r>
          </a:p>
        </p:txBody>
      </p:sp>
      <p:graphicFrame>
        <p:nvGraphicFramePr>
          <p:cNvPr id="2" name="Table 15">
            <a:extLst>
              <a:ext uri="{FF2B5EF4-FFF2-40B4-BE49-F238E27FC236}">
                <a16:creationId xmlns:a16="http://schemas.microsoft.com/office/drawing/2014/main" id="{E3E54A29-56C9-A327-7006-01F732A67B2E}"/>
              </a:ext>
            </a:extLst>
          </p:cNvPr>
          <p:cNvGraphicFramePr>
            <a:graphicFrameLocks noGrp="1"/>
          </p:cNvGraphicFramePr>
          <p:nvPr>
            <p:extLst>
              <p:ext uri="{D42A27DB-BD31-4B8C-83A1-F6EECF244321}">
                <p14:modId xmlns:p14="http://schemas.microsoft.com/office/powerpoint/2010/main" val="35043561"/>
              </p:ext>
            </p:extLst>
          </p:nvPr>
        </p:nvGraphicFramePr>
        <p:xfrm>
          <a:off x="611560" y="1203598"/>
          <a:ext cx="7704856" cy="2664296"/>
        </p:xfrm>
        <a:graphic>
          <a:graphicData uri="http://schemas.openxmlformats.org/drawingml/2006/table">
            <a:tbl>
              <a:tblPr firstRow="1" bandRow="1">
                <a:tableStyleId>{2D5ABB26-0587-4C30-8999-92F81FD0307C}</a:tableStyleId>
              </a:tblPr>
              <a:tblGrid>
                <a:gridCol w="2338974">
                  <a:extLst>
                    <a:ext uri="{9D8B030D-6E8A-4147-A177-3AD203B41FA5}">
                      <a16:colId xmlns:a16="http://schemas.microsoft.com/office/drawing/2014/main" val="3579606287"/>
                    </a:ext>
                  </a:extLst>
                </a:gridCol>
                <a:gridCol w="5365882">
                  <a:extLst>
                    <a:ext uri="{9D8B030D-6E8A-4147-A177-3AD203B41FA5}">
                      <a16:colId xmlns:a16="http://schemas.microsoft.com/office/drawing/2014/main" val="580207307"/>
                    </a:ext>
                  </a:extLst>
                </a:gridCol>
              </a:tblGrid>
              <a:tr h="333037">
                <a:tc>
                  <a:txBody>
                    <a:bodyPr/>
                    <a:lstStyle/>
                    <a:p>
                      <a:r>
                        <a:rPr lang="en-GB" sz="1100" b="1" dirty="0">
                          <a:solidFill>
                            <a:schemeClr val="tx1"/>
                          </a:solidFill>
                          <a:latin typeface="Arial" panose="020B0604020202020204" pitchFamily="34" charset="0"/>
                          <a:cs typeface="Arial" panose="020B0604020202020204" pitchFamily="34" charset="0"/>
                        </a:rPr>
                        <a:t>Heading</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GB" sz="1100" b="1" dirty="0">
                          <a:solidFill>
                            <a:schemeClr val="tx1"/>
                          </a:solidFill>
                          <a:latin typeface="Arial" panose="020B0604020202020204" pitchFamily="34" charset="0"/>
                          <a:cs typeface="Arial" panose="020B0604020202020204" pitchFamily="34" charset="0"/>
                        </a:rPr>
                        <a:t>Example</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9447982"/>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Outcome heading / benefit type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Supporting research</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0843113"/>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Benefit description</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Increase in research grant income in School of Medicine</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0501622"/>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Benefit owner</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Dean of MVLS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7212646"/>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Benefit value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£200k per annum</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3457069"/>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Direct financial impact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Y</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839178"/>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How will this be measured?</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Annual budget and monthly management accounts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6349607"/>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Timing of benefit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From 2024/25</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204610"/>
                  </a:ext>
                </a:extLst>
              </a:tr>
            </a:tbl>
          </a:graphicData>
        </a:graphic>
      </p:graphicFrame>
    </p:spTree>
    <p:extLst>
      <p:ext uri="{BB962C8B-B14F-4D97-AF65-F5344CB8AC3E}">
        <p14:creationId xmlns:p14="http://schemas.microsoft.com/office/powerpoint/2010/main" val="1515399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5. Strategic Alignment</a:t>
            </a:r>
          </a:p>
        </p:txBody>
      </p:sp>
      <p:sp>
        <p:nvSpPr>
          <p:cNvPr id="3" name="TextBox 2"/>
          <p:cNvSpPr txBox="1"/>
          <p:nvPr/>
        </p:nvSpPr>
        <p:spPr>
          <a:xfrm>
            <a:off x="323528" y="987574"/>
            <a:ext cx="8280920" cy="292388"/>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Which of the University’s strategic themes is the investment aligned to:</a:t>
            </a:r>
          </a:p>
        </p:txBody>
      </p:sp>
      <p:graphicFrame>
        <p:nvGraphicFramePr>
          <p:cNvPr id="2" name="Table 7">
            <a:extLst>
              <a:ext uri="{FF2B5EF4-FFF2-40B4-BE49-F238E27FC236}">
                <a16:creationId xmlns:a16="http://schemas.microsoft.com/office/drawing/2014/main" id="{0B05F108-822A-7C23-903F-1FDCFE8465A1}"/>
              </a:ext>
            </a:extLst>
          </p:cNvPr>
          <p:cNvGraphicFramePr>
            <a:graphicFrameLocks noGrp="1"/>
          </p:cNvGraphicFramePr>
          <p:nvPr>
            <p:extLst>
              <p:ext uri="{D42A27DB-BD31-4B8C-83A1-F6EECF244321}">
                <p14:modId xmlns:p14="http://schemas.microsoft.com/office/powerpoint/2010/main" val="2055256141"/>
              </p:ext>
            </p:extLst>
          </p:nvPr>
        </p:nvGraphicFramePr>
        <p:xfrm>
          <a:off x="467545" y="1606717"/>
          <a:ext cx="8136903" cy="3109899"/>
        </p:xfrm>
        <a:graphic>
          <a:graphicData uri="http://schemas.openxmlformats.org/drawingml/2006/table">
            <a:tbl>
              <a:tblPr firstRow="1" bandRow="1">
                <a:tableStyleId>{2D5ABB26-0587-4C30-8999-92F81FD0307C}</a:tableStyleId>
              </a:tblPr>
              <a:tblGrid>
                <a:gridCol w="2712301">
                  <a:extLst>
                    <a:ext uri="{9D8B030D-6E8A-4147-A177-3AD203B41FA5}">
                      <a16:colId xmlns:a16="http://schemas.microsoft.com/office/drawing/2014/main" val="3814601371"/>
                    </a:ext>
                  </a:extLst>
                </a:gridCol>
                <a:gridCol w="2712301">
                  <a:extLst>
                    <a:ext uri="{9D8B030D-6E8A-4147-A177-3AD203B41FA5}">
                      <a16:colId xmlns:a16="http://schemas.microsoft.com/office/drawing/2014/main" val="2046001688"/>
                    </a:ext>
                  </a:extLst>
                </a:gridCol>
                <a:gridCol w="2712301">
                  <a:extLst>
                    <a:ext uri="{9D8B030D-6E8A-4147-A177-3AD203B41FA5}">
                      <a16:colId xmlns:a16="http://schemas.microsoft.com/office/drawing/2014/main" val="2946081569"/>
                    </a:ext>
                  </a:extLst>
                </a:gridCol>
              </a:tblGrid>
              <a:tr h="480999">
                <a:tc>
                  <a:txBody>
                    <a:bodyPr/>
                    <a:lstStyle/>
                    <a:p>
                      <a:pPr algn="ctr"/>
                      <a:r>
                        <a:rPr lang="en-GB" b="1" dirty="0"/>
                        <a:t>Community</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b="1" dirty="0"/>
                        <a:t>Connectivity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b="1" dirty="0"/>
                        <a:t>Challenges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3972288"/>
                  </a:ext>
                </a:extLst>
              </a:tr>
              <a:tr h="480999">
                <a:tc>
                  <a:txBody>
                    <a:bodyPr/>
                    <a:lstStyle/>
                    <a:p>
                      <a:pPr algn="ctr"/>
                      <a:r>
                        <a:rPr lang="en-GB" i="1" dirty="0"/>
                        <a:t>People centred, globally engaged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i="1" dirty="0"/>
                        <a:t>Collaboratively minded, digitally enhanced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i="1" dirty="0"/>
                        <a:t>Solution focused, impact oriented</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6083802"/>
                  </a:ext>
                </a:extLst>
              </a:tr>
              <a:tr h="480999">
                <a:tc>
                  <a:txBody>
                    <a:bodyPr/>
                    <a:lstStyle/>
                    <a:p>
                      <a:pPr algn="ctr"/>
                      <a:r>
                        <a:rPr lang="en-GB" b="1" dirty="0"/>
                        <a:t>Leading with our values </a:t>
                      </a:r>
                      <a:r>
                        <a:rPr lang="en-GB" dirty="0"/>
                        <a:t>and putting our people first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Creating space to connect </a:t>
                      </a:r>
                      <a:r>
                        <a:rPr lang="en-GB" dirty="0"/>
                        <a:t>through new collaborative and social space on campus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Embracing challenge-led research </a:t>
                      </a:r>
                      <a:r>
                        <a:rPr lang="en-GB" dirty="0"/>
                        <a:t>to address the needs of global society</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9210562"/>
                  </a:ext>
                </a:extLst>
              </a:tr>
              <a:tr h="480999">
                <a:tc>
                  <a:txBody>
                    <a:bodyPr/>
                    <a:lstStyle/>
                    <a:p>
                      <a:pPr algn="ctr"/>
                      <a:r>
                        <a:rPr lang="en-GB" b="1" dirty="0"/>
                        <a:t>Engaging with our civic mission </a:t>
                      </a:r>
                      <a:r>
                        <a:rPr lang="en-GB" dirty="0"/>
                        <a:t>via our local and global communities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Investing in our digital realm </a:t>
                      </a:r>
                      <a:r>
                        <a:rPr lang="en-GB" dirty="0"/>
                        <a:t>to enhance the staff and student experience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Reimagining our curriculum </a:t>
                      </a:r>
                      <a:r>
                        <a:rPr lang="en-GB" dirty="0"/>
                        <a:t>to prepare students for a challenging and changing world</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4800546"/>
                  </a:ext>
                </a:extLst>
              </a:tr>
              <a:tr h="480999">
                <a:tc>
                  <a:txBody>
                    <a:bodyPr/>
                    <a:lstStyle/>
                    <a:p>
                      <a:pPr algn="ctr"/>
                      <a:r>
                        <a:rPr lang="en-GB" b="1" dirty="0"/>
                        <a:t>Strengthening our partnerships </a:t>
                      </a:r>
                      <a:r>
                        <a:rPr lang="en-GB" dirty="0"/>
                        <a:t>to amplify our local and global impact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Adopting collaborative technologies </a:t>
                      </a:r>
                      <a:r>
                        <a:rPr lang="en-GB" dirty="0"/>
                        <a:t>for frictionless and flexible work and study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Building a sustainable future </a:t>
                      </a:r>
                      <a:r>
                        <a:rPr lang="en-GB" dirty="0"/>
                        <a:t>through our research, education and actions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602579"/>
                  </a:ext>
                </a:extLst>
              </a:tr>
            </a:tbl>
          </a:graphicData>
        </a:graphic>
      </p:graphicFrame>
    </p:spTree>
    <p:extLst>
      <p:ext uri="{BB962C8B-B14F-4D97-AF65-F5344CB8AC3E}">
        <p14:creationId xmlns:p14="http://schemas.microsoft.com/office/powerpoint/2010/main" val="279355820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6. Prioritisation</a:t>
            </a:r>
          </a:p>
        </p:txBody>
      </p:sp>
      <p:sp>
        <p:nvSpPr>
          <p:cNvPr id="3" name="TextBox 2"/>
          <p:cNvSpPr txBox="1"/>
          <p:nvPr/>
        </p:nvSpPr>
        <p:spPr>
          <a:xfrm>
            <a:off x="323528" y="987574"/>
            <a:ext cx="8280920" cy="3939540"/>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This section has 5 boxes: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Health &amp; Safety / Regulatory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Statutory or legislative requirement</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Potential statutory or legislative requirement</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Not a statutory or legislative requirement</a:t>
            </a:r>
          </a:p>
          <a:p>
            <a:pPr marL="800100" lvl="1"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Business Continuity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Almost certain to disrupt business critical services</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High risk to disrupt business critical services and almost certain to disrupt non business critical services</a:t>
            </a:r>
          </a:p>
          <a:p>
            <a:pPr marL="1257300" lvl="2" indent="-342900">
              <a:spcAft>
                <a:spcPts val="600"/>
              </a:spcAft>
              <a:buFont typeface="Wingdings" panose="05000000000000000000" pitchFamily="2" charset="2"/>
              <a:buChar char="Ø"/>
            </a:pPr>
            <a:r>
              <a:rPr lang="en-GB" sz="1300" dirty="0">
                <a:solidFill>
                  <a:srgbClr val="F1800F"/>
                </a:solidFill>
                <a:latin typeface="Arial" panose="020B0604020202020204" pitchFamily="34" charset="0"/>
                <a:ea typeface="DengXian" panose="020B0503020204020204" pitchFamily="2" charset="-122"/>
                <a:cs typeface="Arial" panose="020B0604020202020204" pitchFamily="34" charset="0"/>
              </a:rPr>
              <a:t>Significant impact to business services and operations</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Some impact to business services and operations</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No impact to business services and operations</a:t>
            </a:r>
          </a:p>
          <a:p>
            <a:pPr marL="1257300" lvl="2"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p:txBody>
      </p:sp>
    </p:spTree>
    <p:extLst>
      <p:ext uri="{BB962C8B-B14F-4D97-AF65-F5344CB8AC3E}">
        <p14:creationId xmlns:p14="http://schemas.microsoft.com/office/powerpoint/2010/main" val="1473783864"/>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6. Prioritisation (cont’d)</a:t>
            </a:r>
          </a:p>
        </p:txBody>
      </p:sp>
      <p:sp>
        <p:nvSpPr>
          <p:cNvPr id="3" name="TextBox 2"/>
          <p:cNvSpPr txBox="1"/>
          <p:nvPr/>
        </p:nvSpPr>
        <p:spPr>
          <a:xfrm>
            <a:off x="323528" y="987574"/>
            <a:ext cx="8280920" cy="3339376"/>
          </a:xfrm>
          <a:prstGeom prst="rect">
            <a:avLst/>
          </a:prstGeom>
          <a:noFill/>
        </p:spPr>
        <p:txBody>
          <a:bodyPr wrap="square" rtlCol="0">
            <a:spAutoFit/>
          </a:bodyPr>
          <a:lstStyle/>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Sustainability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Direct positive contribution towards our net carbon footprint</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Indirectly supports a positive contribution towards our net carbon footprint</a:t>
            </a:r>
          </a:p>
          <a:p>
            <a:pPr marL="1257300" lvl="2" indent="-342900">
              <a:spcAft>
                <a:spcPts val="600"/>
              </a:spcAft>
              <a:buFont typeface="Wingdings" panose="05000000000000000000" pitchFamily="2" charset="2"/>
              <a:buChar char="Ø"/>
            </a:pPr>
            <a:r>
              <a:rPr lang="en-GB" sz="1300" dirty="0">
                <a:solidFill>
                  <a:srgbClr val="F1800F"/>
                </a:solidFill>
                <a:latin typeface="Arial" panose="020B0604020202020204" pitchFamily="34" charset="0"/>
                <a:ea typeface="DengXian" panose="020B0503020204020204" pitchFamily="2" charset="-122"/>
                <a:cs typeface="Arial" panose="020B0604020202020204" pitchFamily="34" charset="0"/>
              </a:rPr>
              <a:t>Does not relate to our sustainability goals</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Would result in an increase to our carbon footprint</a:t>
            </a:r>
          </a:p>
          <a:p>
            <a:pPr marL="1257300" lvl="2"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Strategic Alignment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We could not meet our strategic goals or more than 3 KPIs</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We may not be able to meet our strategic goals or 1 or 2 KPIs</a:t>
            </a:r>
          </a:p>
          <a:p>
            <a:pPr marL="1257300" lvl="2" indent="-342900">
              <a:spcAft>
                <a:spcPts val="600"/>
              </a:spcAft>
              <a:buFont typeface="Wingdings" panose="05000000000000000000" pitchFamily="2" charset="2"/>
              <a:buChar char="Ø"/>
            </a:pPr>
            <a:r>
              <a:rPr lang="en-GB" sz="1300" dirty="0">
                <a:solidFill>
                  <a:srgbClr val="F1800F"/>
                </a:solidFill>
                <a:latin typeface="Arial" panose="020B0604020202020204" pitchFamily="34" charset="0"/>
                <a:ea typeface="DengXian" panose="020B0503020204020204" pitchFamily="2" charset="-122"/>
                <a:cs typeface="Arial" panose="020B0604020202020204" pitchFamily="34" charset="0"/>
              </a:rPr>
              <a:t>There would be some impact on our KPIs</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There may be an indirect impact on our strategic goals or KPIs</a:t>
            </a:r>
          </a:p>
          <a:p>
            <a:pPr marL="1257300" lvl="2"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p:txBody>
      </p:sp>
    </p:spTree>
    <p:extLst>
      <p:ext uri="{BB962C8B-B14F-4D97-AF65-F5344CB8AC3E}">
        <p14:creationId xmlns:p14="http://schemas.microsoft.com/office/powerpoint/2010/main" val="309277925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6. Prioritisation (cont’d)</a:t>
            </a:r>
          </a:p>
        </p:txBody>
      </p:sp>
      <p:sp>
        <p:nvSpPr>
          <p:cNvPr id="3" name="TextBox 2"/>
          <p:cNvSpPr txBox="1"/>
          <p:nvPr/>
        </p:nvSpPr>
        <p:spPr>
          <a:xfrm>
            <a:off x="323528" y="987574"/>
            <a:ext cx="8280920" cy="2908489"/>
          </a:xfrm>
          <a:prstGeom prst="rect">
            <a:avLst/>
          </a:prstGeom>
          <a:noFill/>
        </p:spPr>
        <p:txBody>
          <a:bodyPr wrap="square" rtlCol="0">
            <a:spAutoFit/>
          </a:bodyPr>
          <a:lstStyle/>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Capability &amp; Competition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Be new and innovative giving us a competitive advantage</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Be improved but failure to invest will mean a loss in quality</a:t>
            </a:r>
          </a:p>
          <a:p>
            <a:pPr marL="1257300" lvl="2" indent="-342900">
              <a:spcAft>
                <a:spcPts val="600"/>
              </a:spcAft>
              <a:buFont typeface="Wingdings" panose="05000000000000000000" pitchFamily="2" charset="2"/>
              <a:buChar char="Ø"/>
            </a:pPr>
            <a:r>
              <a:rPr lang="en-GB" sz="1300" dirty="0">
                <a:solidFill>
                  <a:srgbClr val="F1800F"/>
                </a:solidFill>
                <a:latin typeface="Arial" panose="020B0604020202020204" pitchFamily="34" charset="0"/>
                <a:ea typeface="DengXian" panose="020B0503020204020204" pitchFamily="2" charset="-122"/>
                <a:cs typeface="Arial" panose="020B0604020202020204" pitchFamily="34" charset="0"/>
              </a:rPr>
              <a:t>Possible result in a loss in quality if not invested</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Not impacted by this investment</a:t>
            </a:r>
          </a:p>
          <a:p>
            <a:pPr marL="1257300" lvl="2" indent="-342900">
              <a:spcAft>
                <a:spcPts val="600"/>
              </a:spcAft>
              <a:buFont typeface="Wingdings" panose="05000000000000000000" pitchFamily="2" charset="2"/>
              <a:buChar char="Ø"/>
            </a:pPr>
            <a:endPar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There is also a mandatory section where further details of the impact of this investment on sustainability at the University should be provided</a:t>
            </a:r>
            <a:endParaRPr lang="en-GB" sz="1300" dirty="0"/>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does not just relate to Estates</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For example, the University reports annually against the UN’s Sustainable Development Goals: any investment which improves the University’s rating in this area will be relevant </a:t>
            </a:r>
          </a:p>
        </p:txBody>
      </p:sp>
    </p:spTree>
    <p:extLst>
      <p:ext uri="{BB962C8B-B14F-4D97-AF65-F5344CB8AC3E}">
        <p14:creationId xmlns:p14="http://schemas.microsoft.com/office/powerpoint/2010/main" val="3320925188"/>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7. Sustainability (Estates-only)</a:t>
            </a:r>
          </a:p>
        </p:txBody>
      </p:sp>
      <p:sp>
        <p:nvSpPr>
          <p:cNvPr id="3" name="TextBox 2"/>
          <p:cNvSpPr txBox="1"/>
          <p:nvPr/>
        </p:nvSpPr>
        <p:spPr>
          <a:xfrm>
            <a:off x="323528" y="1040164"/>
            <a:ext cx="8280920" cy="292388"/>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is specific to Estates</a:t>
            </a:r>
            <a:endParaRPr lang="en-GB" sz="1300" dirty="0"/>
          </a:p>
        </p:txBody>
      </p:sp>
    </p:spTree>
    <p:extLst>
      <p:ext uri="{BB962C8B-B14F-4D97-AF65-F5344CB8AC3E}">
        <p14:creationId xmlns:p14="http://schemas.microsoft.com/office/powerpoint/2010/main" val="1155591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8. Equipment and Estates</a:t>
            </a:r>
          </a:p>
        </p:txBody>
      </p:sp>
      <p:sp>
        <p:nvSpPr>
          <p:cNvPr id="3" name="TextBox 2"/>
          <p:cNvSpPr txBox="1"/>
          <p:nvPr/>
        </p:nvSpPr>
        <p:spPr>
          <a:xfrm>
            <a:off x="323528" y="1040164"/>
            <a:ext cx="8280920" cy="2631490"/>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is generally used for new or replacement items of equipment: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Equipment Cost - how much will the equipment cost? This may only be one element of the overall project cost</a:t>
            </a:r>
            <a:endParaRPr lang="en-GB" sz="5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Building/Location - where will the equipment be located?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Estates Cost - what costs will Estates incur in installing the equipment?</a:t>
            </a:r>
            <a:endParaRPr lang="en-GB" sz="5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Estates Investment Support Contact - who in Estates are you liaising with regarding the equipment?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Date sent to Estates (for installation cost) - when were Estates informed?</a:t>
            </a:r>
          </a:p>
          <a:p>
            <a:pPr marL="342900" indent="-342900">
              <a:spcAft>
                <a:spcPts val="600"/>
              </a:spcAft>
              <a:buFont typeface="Wingdings" panose="05000000000000000000" pitchFamily="2" charset="2"/>
              <a:buChar char="Ø"/>
            </a:pPr>
            <a:endParaRPr lang="en-GB" sz="1300" dirty="0"/>
          </a:p>
          <a:p>
            <a:pPr marL="342900" indent="-342900">
              <a:spcAft>
                <a:spcPts val="600"/>
              </a:spcAft>
              <a:buFont typeface="Wingdings" panose="05000000000000000000" pitchFamily="2" charset="2"/>
              <a:buChar char="Ø"/>
            </a:pPr>
            <a:r>
              <a:rPr lang="en-GB" sz="1300" dirty="0"/>
              <a:t>If this section is not relevant to your project, please retain the heading but replace the table with “Not applicable”</a:t>
            </a:r>
          </a:p>
        </p:txBody>
      </p:sp>
    </p:spTree>
    <p:extLst>
      <p:ext uri="{BB962C8B-B14F-4D97-AF65-F5344CB8AC3E}">
        <p14:creationId xmlns:p14="http://schemas.microsoft.com/office/powerpoint/2010/main" val="2291015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729799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9. Risks, Assumptions, Constraints &amp; Dependencies</a:t>
            </a:r>
          </a:p>
        </p:txBody>
      </p:sp>
      <p:sp>
        <p:nvSpPr>
          <p:cNvPr id="3" name="TextBox 2"/>
          <p:cNvSpPr txBox="1"/>
          <p:nvPr/>
        </p:nvSpPr>
        <p:spPr>
          <a:xfrm>
            <a:off x="323528" y="1054913"/>
            <a:ext cx="8280920" cy="3062377"/>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are the main risks the project faces? How will these be mitigated?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Risks can include a lack of available resource, technological complexity, planning issues, etc</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there are more than 3 main risks, further rows can be added</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are the main assumptions behind the project?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These can include projected growth in student numbers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there is more than 1 main assumption, further rows can be added</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Are there any constraints on the project?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can include time if the project must be completed by a set date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Does the project have any dependencies?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can include a reliance on other projects </a:t>
            </a:r>
            <a:r>
              <a:rPr lang="en-GB" sz="1300" i="1" u="sng" dirty="0">
                <a:latin typeface="Arial" panose="020B0604020202020204" pitchFamily="34" charset="0"/>
                <a:ea typeface="DengXian" panose="020B0503020204020204" pitchFamily="2" charset="-122"/>
                <a:cs typeface="Arial" panose="020B0604020202020204" pitchFamily="34" charset="0"/>
              </a:rPr>
              <a:t>and / or </a:t>
            </a:r>
            <a:r>
              <a:rPr lang="en-GB" sz="1300" dirty="0">
                <a:latin typeface="Arial" panose="020B0604020202020204" pitchFamily="34" charset="0"/>
                <a:ea typeface="DengXian" panose="020B0503020204020204" pitchFamily="2" charset="-122"/>
                <a:cs typeface="Arial" panose="020B0604020202020204" pitchFamily="34" charset="0"/>
              </a:rPr>
              <a:t>a reliance that other projects have on this one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Other - is there anything else that reviewers and approvers should be aware of?</a:t>
            </a:r>
          </a:p>
        </p:txBody>
      </p:sp>
    </p:spTree>
    <p:extLst>
      <p:ext uri="{BB962C8B-B14F-4D97-AF65-F5344CB8AC3E}">
        <p14:creationId xmlns:p14="http://schemas.microsoft.com/office/powerpoint/2010/main" val="840480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10. Additional Information</a:t>
            </a:r>
          </a:p>
        </p:txBody>
      </p:sp>
      <p:sp>
        <p:nvSpPr>
          <p:cNvPr id="3" name="TextBox 2"/>
          <p:cNvSpPr txBox="1"/>
          <p:nvPr/>
        </p:nvSpPr>
        <p:spPr>
          <a:xfrm>
            <a:off x="323528" y="987574"/>
            <a:ext cx="8280920" cy="1123384"/>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Any further relevant points</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Any further documentation presented as part of this application</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p:txBody>
      </p:sp>
    </p:spTree>
    <p:extLst>
      <p:ext uri="{BB962C8B-B14F-4D97-AF65-F5344CB8AC3E}">
        <p14:creationId xmlns:p14="http://schemas.microsoft.com/office/powerpoint/2010/main" val="3285768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604254"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Introduction</a:t>
            </a:r>
          </a:p>
        </p:txBody>
      </p:sp>
      <p:sp>
        <p:nvSpPr>
          <p:cNvPr id="3" name="TextBox 2"/>
          <p:cNvSpPr txBox="1"/>
          <p:nvPr/>
        </p:nvSpPr>
        <p:spPr>
          <a:xfrm>
            <a:off x="323528" y="1070229"/>
            <a:ext cx="8280920" cy="3477875"/>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 revised Investment Application Form and new Business Case templates were rolled out in 2022</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Investment Approval Flowchart outlines which form should be used, generally depending on the size of the investment request, the internal source of funding and whether it is in budget</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These slides provide guidance to project managers and sponsors on what should go into each section of the Investment Application Form. </a:t>
            </a:r>
            <a:r>
              <a:rPr lang="en-GB" sz="1300" dirty="0">
                <a:latin typeface="Arial" panose="020B0604020202020204" pitchFamily="34" charset="0"/>
                <a:ea typeface="DengXian" panose="020B0503020204020204" pitchFamily="2" charset="-122"/>
                <a:cs typeface="Arial" panose="020B0604020202020204" pitchFamily="34" charset="0"/>
              </a:rPr>
              <a:t>This form is generally used for investment requests which are &lt;£500k AND are not seeking to utilise the strategic investment funds (eg Research Strategy, L&amp;T Strategy, Innovation Strategy, College Surplus, etc)</a:t>
            </a:r>
          </a:p>
          <a:p>
            <a:pPr marL="800100" lvl="1"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by exception, investments &gt;£500k may use this form if they are relatively straightforward (eg College equipment which will be wholly or substantially grant-funded with minimal contribution from University funds)</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The aim is to provide increased support for project managers in completing Investment Application Forms, and achieve greater consistency in the form and content of </a:t>
            </a:r>
            <a:r>
              <a:rPr lang="en-GB" sz="1300" dirty="0">
                <a:latin typeface="Arial" panose="020B0604020202020204" pitchFamily="34" charset="0"/>
                <a:ea typeface="DengXian" panose="020B0503020204020204" pitchFamily="2" charset="-122"/>
                <a:cs typeface="Arial" panose="020B0604020202020204" pitchFamily="34" charset="0"/>
              </a:rPr>
              <a:t>documents</a:t>
            </a:r>
            <a:r>
              <a:rPr lang="en-GB" sz="1300" dirty="0">
                <a:effectLst/>
                <a:latin typeface="Arial" panose="020B0604020202020204" pitchFamily="34" charset="0"/>
                <a:ea typeface="DengXian" panose="020B0503020204020204" pitchFamily="2" charset="-122"/>
                <a:cs typeface="Arial" panose="020B0604020202020204" pitchFamily="34" charset="0"/>
              </a:rPr>
              <a:t> being submitted to governance bodies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any sections are unclear, please contact Management Accounts or your local finance colleagues for clarification</a:t>
            </a:r>
          </a:p>
        </p:txBody>
      </p:sp>
    </p:spTree>
    <p:extLst>
      <p:ext uri="{BB962C8B-B14F-4D97-AF65-F5344CB8AC3E}">
        <p14:creationId xmlns:p14="http://schemas.microsoft.com/office/powerpoint/2010/main" val="4030262988"/>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11. Approvals</a:t>
            </a:r>
          </a:p>
        </p:txBody>
      </p:sp>
      <p:sp>
        <p:nvSpPr>
          <p:cNvPr id="3" name="TextBox 2"/>
          <p:cNvSpPr txBox="1"/>
          <p:nvPr/>
        </p:nvSpPr>
        <p:spPr>
          <a:xfrm>
            <a:off x="323528" y="987574"/>
            <a:ext cx="8280920" cy="492443"/>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Please obtain any local approvals required from relevant individuals or committees, including your local Head of Finance</a:t>
            </a:r>
          </a:p>
        </p:txBody>
      </p:sp>
    </p:spTree>
    <p:extLst>
      <p:ext uri="{BB962C8B-B14F-4D97-AF65-F5344CB8AC3E}">
        <p14:creationId xmlns:p14="http://schemas.microsoft.com/office/powerpoint/2010/main" val="2816963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604254"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1. Project Overview</a:t>
            </a:r>
          </a:p>
        </p:txBody>
      </p:sp>
      <p:sp>
        <p:nvSpPr>
          <p:cNvPr id="3" name="TextBox 2"/>
          <p:cNvSpPr txBox="1"/>
          <p:nvPr/>
        </p:nvSpPr>
        <p:spPr>
          <a:xfrm>
            <a:off x="323528" y="987574"/>
            <a:ext cx="8280920" cy="2077492"/>
          </a:xfrm>
          <a:prstGeom prst="rect">
            <a:avLst/>
          </a:prstGeom>
          <a:noFill/>
        </p:spPr>
        <p:txBody>
          <a:bodyPr wrap="square" rtlCol="0">
            <a:spAutoFit/>
          </a:bodyPr>
          <a:lstStyle/>
          <a:p>
            <a:endParaRPr lang="en-GB" sz="800" dirty="0"/>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Project / Investment Plan Code (if available at this stage):</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Submission Date: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Submission Type: select one of</a:t>
            </a:r>
          </a:p>
          <a:p>
            <a:pPr marL="800100" lvl="1"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New application, change to an already approved investment</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Delivered by: select one of</a:t>
            </a:r>
          </a:p>
          <a:p>
            <a:pPr marL="800100" lvl="1"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Estates, Information Services, Transformation, Residences, College, College (PI), Other</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“Other” will include areas such as Innovation</a:t>
            </a:r>
            <a:endParaRPr lang="en-GB" sz="1300" dirty="0">
              <a:effectLst/>
              <a:latin typeface="Arial" panose="020B0604020202020204" pitchFamily="34" charset="0"/>
              <a:ea typeface="DengXian" panose="020B0503020204020204" pitchFamily="2" charset="-122"/>
              <a:cs typeface="Arial" panose="020B0604020202020204" pitchFamily="34" charset="0"/>
            </a:endParaRPr>
          </a:p>
        </p:txBody>
      </p:sp>
    </p:spTree>
    <p:extLst>
      <p:ext uri="{BB962C8B-B14F-4D97-AF65-F5344CB8AC3E}">
        <p14:creationId xmlns:p14="http://schemas.microsoft.com/office/powerpoint/2010/main" val="28002440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604254"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2. Project Summary</a:t>
            </a:r>
          </a:p>
        </p:txBody>
      </p:sp>
      <p:sp>
        <p:nvSpPr>
          <p:cNvPr id="3" name="TextBox 2"/>
          <p:cNvSpPr txBox="1"/>
          <p:nvPr/>
        </p:nvSpPr>
        <p:spPr>
          <a:xfrm>
            <a:off x="323528" y="929066"/>
            <a:ext cx="8280920" cy="4216539"/>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the project is a “new application”, t</a:t>
            </a:r>
            <a:r>
              <a:rPr lang="en-GB" sz="1300" dirty="0">
                <a:effectLst/>
                <a:latin typeface="Arial" panose="020B0604020202020204" pitchFamily="34" charset="0"/>
                <a:ea typeface="DengXian" panose="020B0503020204020204" pitchFamily="2" charset="-122"/>
                <a:cs typeface="Arial" panose="020B0604020202020204" pitchFamily="34" charset="0"/>
              </a:rPr>
              <a:t>his section should contain a description of:</a:t>
            </a:r>
          </a:p>
          <a:p>
            <a:pPr marL="800100" lvl="1"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what the project is for / why it is needed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costs will be incurred, when, and on what (for example, buildings, technology, equipment, staff, etc)</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for buildings or technology costs: have these been estimated / tendered or a quote obtained? how do they compare with relevant benchmarks?</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 table or chart showing milestones and key delivery dates may be useful</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applicable, i</a:t>
            </a:r>
            <a:r>
              <a:rPr lang="en-GB" sz="1300" dirty="0">
                <a:effectLst/>
                <a:latin typeface="Arial" panose="020B0604020202020204" pitchFamily="34" charset="0"/>
                <a:ea typeface="DengXian" panose="020B0503020204020204" pitchFamily="2" charset="-122"/>
                <a:cs typeface="Arial" panose="020B0604020202020204" pitchFamily="34" charset="0"/>
              </a:rPr>
              <a:t>s it a new or replacement building or item of technology / equipment</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it is a replacement, what is the current age and condition of the item being replaced</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a:t>
            </a:r>
            <a:r>
              <a:rPr lang="en-GB" sz="1300" dirty="0">
                <a:effectLst/>
                <a:latin typeface="Arial" panose="020B0604020202020204" pitchFamily="34" charset="0"/>
                <a:ea typeface="DengXian" panose="020B0503020204020204" pitchFamily="2" charset="-122"/>
                <a:cs typeface="Arial" panose="020B0604020202020204" pitchFamily="34" charset="0"/>
              </a:rPr>
              <a:t>here it will be physically located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benefits the project will deliver, when, and how these will be tracked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where funding is coming from (for example, university funds or external sources)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h</a:t>
            </a:r>
            <a:r>
              <a:rPr lang="en-GB" sz="1300" dirty="0">
                <a:effectLst/>
                <a:latin typeface="Arial" panose="020B0604020202020204" pitchFamily="34" charset="0"/>
                <a:ea typeface="DengXian" panose="020B0503020204020204" pitchFamily="2" charset="-122"/>
                <a:cs typeface="Arial" panose="020B0604020202020204" pitchFamily="34" charset="0"/>
              </a:rPr>
              <a:t>ow the project will be run, and by who</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how the project aligns to the University’s strategic priorities</a:t>
            </a:r>
            <a:endParaRPr lang="en-GB" sz="1300" dirty="0">
              <a:effectLst/>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If the project is a “change to an already approved investment”, this section should also detail the reasons for any cost overruns or delays, and the impact on benefits or any other projects, etc</a:t>
            </a:r>
          </a:p>
        </p:txBody>
      </p:sp>
    </p:spTree>
    <p:extLst>
      <p:ext uri="{BB962C8B-B14F-4D97-AF65-F5344CB8AC3E}">
        <p14:creationId xmlns:p14="http://schemas.microsoft.com/office/powerpoint/2010/main" val="93419997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3. Financial Overview</a:t>
            </a:r>
          </a:p>
        </p:txBody>
      </p:sp>
      <p:sp>
        <p:nvSpPr>
          <p:cNvPr id="3" name="TextBox 2"/>
          <p:cNvSpPr txBox="1"/>
          <p:nvPr/>
        </p:nvSpPr>
        <p:spPr>
          <a:xfrm>
            <a:off x="323528" y="987574"/>
            <a:ext cx="8280920" cy="3785652"/>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identifies the source of funding for the Investment. It should be completed in conjunction with your local finance colleagues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Investment Plan Funding Source: select one of</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Estates: Major Projects, Maintenance, Campus Enhancement, Should Do Projects, Learning Spaces, Sustainability</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Major Projects, Maintenance / BAU, Should Do Projects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Residences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Equipment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College Surplus Roll Forward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Research Strategy, L&amp;T Strategy, Innovation Strategy, Internationalisation Strategy, Strategy Implementation, Other Strategic Initiatives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General Funds, Donations, Endowments, Commercial Income, Research Grants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Where possible, the “Funding Source” selected should match the cost class where the project has been created: for example, if funds are coming from the Research Strategy then the project should be created under cost class 761 (finance colleagues will be able to advise)</a:t>
            </a:r>
          </a:p>
        </p:txBody>
      </p:sp>
    </p:spTree>
    <p:extLst>
      <p:ext uri="{BB962C8B-B14F-4D97-AF65-F5344CB8AC3E}">
        <p14:creationId xmlns:p14="http://schemas.microsoft.com/office/powerpoint/2010/main" val="215577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3. Financial Overview (cont’d)</a:t>
            </a:r>
          </a:p>
        </p:txBody>
      </p:sp>
      <p:sp>
        <p:nvSpPr>
          <p:cNvPr id="3" name="TextBox 2"/>
          <p:cNvSpPr txBox="1"/>
          <p:nvPr/>
        </p:nvSpPr>
        <p:spPr>
          <a:xfrm>
            <a:off x="323528" y="987574"/>
            <a:ext cx="8280920" cy="3231654"/>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Amount Already Approved (X) – how much has previously been approved by this governance body in relation to this investment? If this investment has not previously been to this governance body, this box will be zero</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Additional Amount Requested Now (Y) – the incremental funding being requested today (this is the figure which should appear at the top of the form)</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Total Amount Requested to Date – the sum of X+Y</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Total per Investment Plan – the funding available for this Investment in the latest Investment Plan</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External Funding - if all or part of the funding is coming from an external source, the amount should be stated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External sources of funding may include research grants, income from commercial partners, endowments or donations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External funding will generally be incremental to figures in the other boxes</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p:txBody>
      </p:sp>
    </p:spTree>
    <p:extLst>
      <p:ext uri="{BB962C8B-B14F-4D97-AF65-F5344CB8AC3E}">
        <p14:creationId xmlns:p14="http://schemas.microsoft.com/office/powerpoint/2010/main" val="2942198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3. Financial Overview (cont’d)</a:t>
            </a:r>
          </a:p>
        </p:txBody>
      </p:sp>
      <p:sp>
        <p:nvSpPr>
          <p:cNvPr id="3" name="TextBox 2"/>
          <p:cNvSpPr txBox="1"/>
          <p:nvPr/>
        </p:nvSpPr>
        <p:spPr>
          <a:xfrm>
            <a:off x="323528" y="987574"/>
            <a:ext cx="8280920" cy="2708434"/>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Type of Spend / Cost Category – for example, construction costs, technology costs (hardware / software), audio-visual equipment, furniture + fittings, staff costs, recruitment fees, professional fees, contingency</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Each type of spend should be on a separate line (see next slide for an example)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Costs Incurred to Date (A) – how much has actually been spent on the project so far</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Costs to Complete (B) – what further costs will be required to complete the project</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Total Project Costs – the sum of A+B ie the total expected spend over the lifetime of the project</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Total Spend table should contain a split of “Total Project Costs” by year</a:t>
            </a:r>
            <a:r>
              <a:rPr lang="en-GB" sz="1300" dirty="0"/>
              <a:t> </a:t>
            </a:r>
            <a:r>
              <a:rPr lang="en-GB" sz="1300" dirty="0">
                <a:latin typeface="Arial" panose="020B0604020202020204" pitchFamily="34" charset="0"/>
                <a:ea typeface="DengXian" panose="020B0503020204020204" pitchFamily="2" charset="-122"/>
                <a:cs typeface="Arial" panose="020B0604020202020204" pitchFamily="34" charset="0"/>
              </a:rPr>
              <a:t>to assist in preparing annual budget and forecasts</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p:txBody>
      </p:sp>
    </p:spTree>
    <p:extLst>
      <p:ext uri="{BB962C8B-B14F-4D97-AF65-F5344CB8AC3E}">
        <p14:creationId xmlns:p14="http://schemas.microsoft.com/office/powerpoint/2010/main" val="1054985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3. Financial Overview (cont’d) - Example</a:t>
            </a:r>
          </a:p>
        </p:txBody>
      </p:sp>
      <p:graphicFrame>
        <p:nvGraphicFramePr>
          <p:cNvPr id="2" name="Table 5">
            <a:extLst>
              <a:ext uri="{FF2B5EF4-FFF2-40B4-BE49-F238E27FC236}">
                <a16:creationId xmlns:a16="http://schemas.microsoft.com/office/drawing/2014/main" id="{99762419-CEFC-4972-A683-8CB27045E9CB}"/>
              </a:ext>
            </a:extLst>
          </p:cNvPr>
          <p:cNvGraphicFramePr>
            <a:graphicFrameLocks noGrp="1"/>
          </p:cNvGraphicFramePr>
          <p:nvPr>
            <p:extLst>
              <p:ext uri="{D42A27DB-BD31-4B8C-83A1-F6EECF244321}">
                <p14:modId xmlns:p14="http://schemas.microsoft.com/office/powerpoint/2010/main" val="3230101998"/>
              </p:ext>
            </p:extLst>
          </p:nvPr>
        </p:nvGraphicFramePr>
        <p:xfrm>
          <a:off x="539552" y="982873"/>
          <a:ext cx="8208912" cy="3937200"/>
        </p:xfrm>
        <a:graphic>
          <a:graphicData uri="http://schemas.openxmlformats.org/drawingml/2006/table">
            <a:tbl>
              <a:tblPr firstRow="1">
                <a:tableStyleId>{073A0DAA-6AF3-43AB-8588-CEC1D06C72B9}</a:tableStyleId>
              </a:tblPr>
              <a:tblGrid>
                <a:gridCol w="3168352">
                  <a:extLst>
                    <a:ext uri="{9D8B030D-6E8A-4147-A177-3AD203B41FA5}">
                      <a16:colId xmlns:a16="http://schemas.microsoft.com/office/drawing/2014/main" val="3604189270"/>
                    </a:ext>
                  </a:extLst>
                </a:gridCol>
                <a:gridCol w="1872208">
                  <a:extLst>
                    <a:ext uri="{9D8B030D-6E8A-4147-A177-3AD203B41FA5}">
                      <a16:colId xmlns:a16="http://schemas.microsoft.com/office/drawing/2014/main" val="3456642064"/>
                    </a:ext>
                  </a:extLst>
                </a:gridCol>
                <a:gridCol w="1584176">
                  <a:extLst>
                    <a:ext uri="{9D8B030D-6E8A-4147-A177-3AD203B41FA5}">
                      <a16:colId xmlns:a16="http://schemas.microsoft.com/office/drawing/2014/main" val="549624380"/>
                    </a:ext>
                  </a:extLst>
                </a:gridCol>
                <a:gridCol w="1584176">
                  <a:extLst>
                    <a:ext uri="{9D8B030D-6E8A-4147-A177-3AD203B41FA5}">
                      <a16:colId xmlns:a16="http://schemas.microsoft.com/office/drawing/2014/main" val="4129952985"/>
                    </a:ext>
                  </a:extLst>
                </a:gridCol>
              </a:tblGrid>
              <a:tr h="465746">
                <a:tc>
                  <a:txBody>
                    <a:bodyPr/>
                    <a:lstStyle/>
                    <a:p>
                      <a:r>
                        <a:rPr lang="en-GB" dirty="0"/>
                        <a:t>Type of Spend / Cost Category</a:t>
                      </a:r>
                    </a:p>
                  </a:txBody>
                  <a:tcPr/>
                </a:tc>
                <a:tc>
                  <a:txBody>
                    <a:bodyPr/>
                    <a:lstStyle/>
                    <a:p>
                      <a:pPr algn="ctr"/>
                      <a:r>
                        <a:rPr lang="en-GB" dirty="0"/>
                        <a:t>Costs Incurred to Date (£)</a:t>
                      </a:r>
                    </a:p>
                  </a:txBody>
                  <a:tcPr/>
                </a:tc>
                <a:tc>
                  <a:txBody>
                    <a:bodyPr/>
                    <a:lstStyle/>
                    <a:p>
                      <a:pPr algn="ctr"/>
                      <a:r>
                        <a:rPr lang="en-GB" dirty="0"/>
                        <a:t>Costs to Complete (£)</a:t>
                      </a:r>
                    </a:p>
                  </a:txBody>
                  <a:tcPr/>
                </a:tc>
                <a:tc>
                  <a:txBody>
                    <a:bodyPr/>
                    <a:lstStyle/>
                    <a:p>
                      <a:pPr algn="ctr"/>
                      <a:r>
                        <a:rPr lang="en-GB" dirty="0"/>
                        <a:t>Total Project Costs (£)</a:t>
                      </a:r>
                    </a:p>
                  </a:txBody>
                  <a:tcPr/>
                </a:tc>
                <a:extLst>
                  <a:ext uri="{0D108BD9-81ED-4DB2-BD59-A6C34878D82A}">
                    <a16:rowId xmlns:a16="http://schemas.microsoft.com/office/drawing/2014/main" val="927631119"/>
                  </a:ext>
                </a:extLst>
              </a:tr>
              <a:tr h="343428">
                <a:tc>
                  <a:txBody>
                    <a:bodyPr/>
                    <a:lstStyle/>
                    <a:p>
                      <a:r>
                        <a:rPr lang="en-GB" dirty="0"/>
                        <a:t>Construction</a:t>
                      </a:r>
                    </a:p>
                  </a:txBody>
                  <a:tcPr/>
                </a:tc>
                <a:tc>
                  <a:txBody>
                    <a:bodyPr/>
                    <a:lstStyle/>
                    <a:p>
                      <a:pPr algn="ctr"/>
                      <a:r>
                        <a:rPr lang="en-GB" dirty="0"/>
                        <a:t>100,000</a:t>
                      </a:r>
                    </a:p>
                  </a:txBody>
                  <a:tcPr/>
                </a:tc>
                <a:tc>
                  <a:txBody>
                    <a:bodyPr/>
                    <a:lstStyle/>
                    <a:p>
                      <a:pPr algn="ctr"/>
                      <a:r>
                        <a:rPr lang="en-GB" dirty="0"/>
                        <a:t>250,000</a:t>
                      </a:r>
                    </a:p>
                  </a:txBody>
                  <a:tcPr/>
                </a:tc>
                <a:tc>
                  <a:txBody>
                    <a:bodyPr/>
                    <a:lstStyle/>
                    <a:p>
                      <a:pPr algn="ctr"/>
                      <a:r>
                        <a:rPr lang="en-GB" dirty="0"/>
                        <a:t>350,000</a:t>
                      </a:r>
                    </a:p>
                  </a:txBody>
                  <a:tcPr/>
                </a:tc>
                <a:extLst>
                  <a:ext uri="{0D108BD9-81ED-4DB2-BD59-A6C34878D82A}">
                    <a16:rowId xmlns:a16="http://schemas.microsoft.com/office/drawing/2014/main" val="2676317960"/>
                  </a:ext>
                </a:extLst>
              </a:tr>
              <a:tr h="343428">
                <a:tc>
                  <a:txBody>
                    <a:bodyPr/>
                    <a:lstStyle/>
                    <a:p>
                      <a:r>
                        <a:rPr lang="en-GB" dirty="0"/>
                        <a:t>Technology  - hardware</a:t>
                      </a:r>
                    </a:p>
                  </a:txBody>
                  <a:tcPr/>
                </a:tc>
                <a:tc>
                  <a:txBody>
                    <a:bodyPr/>
                    <a:lstStyle/>
                    <a:p>
                      <a:pPr algn="ctr"/>
                      <a:r>
                        <a:rPr lang="en-GB" dirty="0"/>
                        <a:t>20,000</a:t>
                      </a:r>
                    </a:p>
                  </a:txBody>
                  <a:tcPr/>
                </a:tc>
                <a:tc>
                  <a:txBody>
                    <a:bodyPr/>
                    <a:lstStyle/>
                    <a:p>
                      <a:pPr algn="ctr"/>
                      <a:r>
                        <a:rPr lang="en-GB" dirty="0"/>
                        <a:t>80,000</a:t>
                      </a:r>
                    </a:p>
                  </a:txBody>
                  <a:tcPr/>
                </a:tc>
                <a:tc>
                  <a:txBody>
                    <a:bodyPr/>
                    <a:lstStyle/>
                    <a:p>
                      <a:pPr algn="ctr"/>
                      <a:r>
                        <a:rPr lang="en-GB" dirty="0"/>
                        <a:t>100,000</a:t>
                      </a:r>
                    </a:p>
                  </a:txBody>
                  <a:tcPr/>
                </a:tc>
                <a:extLst>
                  <a:ext uri="{0D108BD9-81ED-4DB2-BD59-A6C34878D82A}">
                    <a16:rowId xmlns:a16="http://schemas.microsoft.com/office/drawing/2014/main" val="3464205430"/>
                  </a:ext>
                </a:extLst>
              </a:tr>
              <a:tr h="343428">
                <a:tc>
                  <a:txBody>
                    <a:bodyPr/>
                    <a:lstStyle/>
                    <a:p>
                      <a:r>
                        <a:rPr lang="en-GB" dirty="0"/>
                        <a:t>Audio-visual equipment</a:t>
                      </a:r>
                    </a:p>
                  </a:txBody>
                  <a:tcPr/>
                </a:tc>
                <a:tc>
                  <a:txBody>
                    <a:bodyPr/>
                    <a:lstStyle/>
                    <a:p>
                      <a:pPr algn="ctr"/>
                      <a:endParaRPr lang="en-GB" dirty="0"/>
                    </a:p>
                  </a:txBody>
                  <a:tcPr/>
                </a:tc>
                <a:tc>
                  <a:txBody>
                    <a:bodyPr/>
                    <a:lstStyle/>
                    <a:p>
                      <a:pPr algn="ctr"/>
                      <a:r>
                        <a:rPr lang="en-GB" dirty="0"/>
                        <a:t>15,000</a:t>
                      </a:r>
                    </a:p>
                  </a:txBody>
                  <a:tcPr/>
                </a:tc>
                <a:tc>
                  <a:txBody>
                    <a:bodyPr/>
                    <a:lstStyle/>
                    <a:p>
                      <a:pPr algn="ctr"/>
                      <a:r>
                        <a:rPr lang="en-GB" dirty="0"/>
                        <a:t>15,000</a:t>
                      </a:r>
                    </a:p>
                  </a:txBody>
                  <a:tcPr/>
                </a:tc>
                <a:extLst>
                  <a:ext uri="{0D108BD9-81ED-4DB2-BD59-A6C34878D82A}">
                    <a16:rowId xmlns:a16="http://schemas.microsoft.com/office/drawing/2014/main" val="3114912583"/>
                  </a:ext>
                </a:extLst>
              </a:tr>
              <a:tr h="343428">
                <a:tc>
                  <a:txBody>
                    <a:bodyPr/>
                    <a:lstStyle/>
                    <a:p>
                      <a:r>
                        <a:rPr lang="en-GB" dirty="0"/>
                        <a:t>Furniture + fittings</a:t>
                      </a:r>
                    </a:p>
                  </a:txBody>
                  <a:tcPr/>
                </a:tc>
                <a:tc>
                  <a:txBody>
                    <a:bodyPr/>
                    <a:lstStyle/>
                    <a:p>
                      <a:pPr algn="ctr"/>
                      <a:endParaRPr lang="en-GB" dirty="0"/>
                    </a:p>
                  </a:txBody>
                  <a:tcPr/>
                </a:tc>
                <a:tc>
                  <a:txBody>
                    <a:bodyPr/>
                    <a:lstStyle/>
                    <a:p>
                      <a:pPr algn="ctr"/>
                      <a:r>
                        <a:rPr lang="en-GB" dirty="0"/>
                        <a:t>10,000</a:t>
                      </a:r>
                    </a:p>
                  </a:txBody>
                  <a:tcPr/>
                </a:tc>
                <a:tc>
                  <a:txBody>
                    <a:bodyPr/>
                    <a:lstStyle/>
                    <a:p>
                      <a:pPr algn="ctr"/>
                      <a:r>
                        <a:rPr lang="en-GB" dirty="0"/>
                        <a:t>10,000</a:t>
                      </a:r>
                    </a:p>
                  </a:txBody>
                  <a:tcPr/>
                </a:tc>
                <a:extLst>
                  <a:ext uri="{0D108BD9-81ED-4DB2-BD59-A6C34878D82A}">
                    <a16:rowId xmlns:a16="http://schemas.microsoft.com/office/drawing/2014/main" val="2277127589"/>
                  </a:ext>
                </a:extLst>
              </a:tr>
              <a:tr h="343428">
                <a:tc>
                  <a:txBody>
                    <a:bodyPr/>
                    <a:lstStyle/>
                    <a:p>
                      <a:r>
                        <a:rPr lang="en-GB" dirty="0"/>
                        <a:t>Staff costs</a:t>
                      </a:r>
                    </a:p>
                  </a:txBody>
                  <a:tcPr/>
                </a:tc>
                <a:tc>
                  <a:txBody>
                    <a:bodyPr/>
                    <a:lstStyle/>
                    <a:p>
                      <a:pPr algn="ctr"/>
                      <a:r>
                        <a:rPr lang="en-GB" dirty="0"/>
                        <a:t>10,000</a:t>
                      </a:r>
                    </a:p>
                  </a:txBody>
                  <a:tcPr/>
                </a:tc>
                <a:tc>
                  <a:txBody>
                    <a:bodyPr/>
                    <a:lstStyle/>
                    <a:p>
                      <a:pPr algn="ctr"/>
                      <a:r>
                        <a:rPr lang="en-GB" dirty="0"/>
                        <a:t>30,000</a:t>
                      </a:r>
                    </a:p>
                  </a:txBody>
                  <a:tcPr/>
                </a:tc>
                <a:tc>
                  <a:txBody>
                    <a:bodyPr/>
                    <a:lstStyle/>
                    <a:p>
                      <a:pPr algn="ctr"/>
                      <a:r>
                        <a:rPr lang="en-GB" dirty="0"/>
                        <a:t>40,000</a:t>
                      </a:r>
                    </a:p>
                  </a:txBody>
                  <a:tcPr/>
                </a:tc>
                <a:extLst>
                  <a:ext uri="{0D108BD9-81ED-4DB2-BD59-A6C34878D82A}">
                    <a16:rowId xmlns:a16="http://schemas.microsoft.com/office/drawing/2014/main" val="2136306802"/>
                  </a:ext>
                </a:extLst>
              </a:tr>
              <a:tr h="343428">
                <a:tc>
                  <a:txBody>
                    <a:bodyPr/>
                    <a:lstStyle/>
                    <a:p>
                      <a:r>
                        <a:rPr lang="en-GB" dirty="0"/>
                        <a:t>Recruitment fees</a:t>
                      </a:r>
                    </a:p>
                  </a:txBody>
                  <a:tcPr/>
                </a:tc>
                <a:tc>
                  <a:txBody>
                    <a:bodyPr/>
                    <a:lstStyle/>
                    <a:p>
                      <a:pPr algn="ctr"/>
                      <a:r>
                        <a:rPr lang="en-GB" dirty="0"/>
                        <a:t>2,000</a:t>
                      </a:r>
                    </a:p>
                  </a:txBody>
                  <a:tcPr/>
                </a:tc>
                <a:tc>
                  <a:txBody>
                    <a:bodyPr/>
                    <a:lstStyle/>
                    <a:p>
                      <a:pPr algn="ctr"/>
                      <a:r>
                        <a:rPr lang="en-GB" dirty="0"/>
                        <a:t>3,000</a:t>
                      </a:r>
                    </a:p>
                  </a:txBody>
                  <a:tcPr/>
                </a:tc>
                <a:tc>
                  <a:txBody>
                    <a:bodyPr/>
                    <a:lstStyle/>
                    <a:p>
                      <a:pPr algn="ctr"/>
                      <a:r>
                        <a:rPr lang="en-GB" dirty="0"/>
                        <a:t>5,000</a:t>
                      </a:r>
                    </a:p>
                  </a:txBody>
                  <a:tcPr/>
                </a:tc>
                <a:extLst>
                  <a:ext uri="{0D108BD9-81ED-4DB2-BD59-A6C34878D82A}">
                    <a16:rowId xmlns:a16="http://schemas.microsoft.com/office/drawing/2014/main" val="3005669030"/>
                  </a:ext>
                </a:extLst>
              </a:tr>
              <a:tr h="343428">
                <a:tc>
                  <a:txBody>
                    <a:bodyPr/>
                    <a:lstStyle/>
                    <a:p>
                      <a:r>
                        <a:rPr lang="en-GB" dirty="0"/>
                        <a:t>Professional fees</a:t>
                      </a:r>
                    </a:p>
                  </a:txBody>
                  <a:tcPr/>
                </a:tc>
                <a:tc>
                  <a:txBody>
                    <a:bodyPr/>
                    <a:lstStyle/>
                    <a:p>
                      <a:pPr algn="ctr"/>
                      <a:r>
                        <a:rPr lang="en-GB" dirty="0"/>
                        <a:t>25,000</a:t>
                      </a:r>
                    </a:p>
                  </a:txBody>
                  <a:tcPr/>
                </a:tc>
                <a:tc>
                  <a:txBody>
                    <a:bodyPr/>
                    <a:lstStyle/>
                    <a:p>
                      <a:pPr algn="ctr"/>
                      <a:r>
                        <a:rPr lang="en-GB" dirty="0"/>
                        <a:t>5,000</a:t>
                      </a:r>
                    </a:p>
                  </a:txBody>
                  <a:tcPr/>
                </a:tc>
                <a:tc>
                  <a:txBody>
                    <a:bodyPr/>
                    <a:lstStyle/>
                    <a:p>
                      <a:pPr algn="ctr"/>
                      <a:r>
                        <a:rPr lang="en-GB" dirty="0"/>
                        <a:t>30,000</a:t>
                      </a:r>
                    </a:p>
                  </a:txBody>
                  <a:tcPr/>
                </a:tc>
                <a:extLst>
                  <a:ext uri="{0D108BD9-81ED-4DB2-BD59-A6C34878D82A}">
                    <a16:rowId xmlns:a16="http://schemas.microsoft.com/office/drawing/2014/main" val="3781085838"/>
                  </a:ext>
                </a:extLst>
              </a:tr>
              <a:tr h="343428">
                <a:tc>
                  <a:txBody>
                    <a:bodyPr/>
                    <a:lstStyle/>
                    <a:p>
                      <a:r>
                        <a:rPr lang="en-GB" dirty="0"/>
                        <a:t>Other costs</a:t>
                      </a:r>
                    </a:p>
                  </a:txBody>
                  <a:tcPr/>
                </a:tc>
                <a:tc>
                  <a:txBody>
                    <a:bodyPr/>
                    <a:lstStyle/>
                    <a:p>
                      <a:pPr algn="ctr"/>
                      <a:r>
                        <a:rPr lang="en-GB" dirty="0"/>
                        <a:t>8,000</a:t>
                      </a:r>
                    </a:p>
                  </a:txBody>
                  <a:tcPr/>
                </a:tc>
                <a:tc>
                  <a:txBody>
                    <a:bodyPr/>
                    <a:lstStyle/>
                    <a:p>
                      <a:pPr algn="ctr"/>
                      <a:r>
                        <a:rPr lang="en-GB" dirty="0"/>
                        <a:t>12,000</a:t>
                      </a:r>
                    </a:p>
                  </a:txBody>
                  <a:tcPr/>
                </a:tc>
                <a:tc>
                  <a:txBody>
                    <a:bodyPr/>
                    <a:lstStyle/>
                    <a:p>
                      <a:pPr algn="ctr"/>
                      <a:r>
                        <a:rPr lang="en-GB" dirty="0"/>
                        <a:t>20,000</a:t>
                      </a:r>
                    </a:p>
                  </a:txBody>
                  <a:tcPr/>
                </a:tc>
                <a:extLst>
                  <a:ext uri="{0D108BD9-81ED-4DB2-BD59-A6C34878D82A}">
                    <a16:rowId xmlns:a16="http://schemas.microsoft.com/office/drawing/2014/main" val="2705282375"/>
                  </a:ext>
                </a:extLst>
              </a:tr>
              <a:tr h="343428">
                <a:tc>
                  <a:txBody>
                    <a:bodyPr/>
                    <a:lstStyle/>
                    <a:p>
                      <a:r>
                        <a:rPr lang="en-GB" dirty="0"/>
                        <a:t>Contingency</a:t>
                      </a:r>
                    </a:p>
                  </a:txBody>
                  <a:tcPr/>
                </a:tc>
                <a:tc>
                  <a:txBody>
                    <a:bodyPr/>
                    <a:lstStyle/>
                    <a:p>
                      <a:pPr algn="ctr"/>
                      <a:endParaRPr lang="en-GB" dirty="0"/>
                    </a:p>
                  </a:txBody>
                  <a:tcPr>
                    <a:lnB w="12700" cap="flat" cmpd="sng" algn="ctr">
                      <a:solidFill>
                        <a:schemeClr val="tx1"/>
                      </a:solidFill>
                      <a:prstDash val="solid"/>
                      <a:round/>
                      <a:headEnd type="none" w="med" len="med"/>
                      <a:tailEnd type="none" w="med" len="med"/>
                    </a:lnB>
                  </a:tcPr>
                </a:tc>
                <a:tc>
                  <a:txBody>
                    <a:bodyPr/>
                    <a:lstStyle/>
                    <a:p>
                      <a:pPr algn="ctr"/>
                      <a:r>
                        <a:rPr lang="en-GB" dirty="0"/>
                        <a:t>30,000</a:t>
                      </a:r>
                    </a:p>
                  </a:txBody>
                  <a:tcPr>
                    <a:lnB w="12700" cap="flat" cmpd="sng" algn="ctr">
                      <a:solidFill>
                        <a:schemeClr val="tx1"/>
                      </a:solidFill>
                      <a:prstDash val="solid"/>
                      <a:round/>
                      <a:headEnd type="none" w="med" len="med"/>
                      <a:tailEnd type="none" w="med" len="med"/>
                    </a:lnB>
                  </a:tcPr>
                </a:tc>
                <a:tc>
                  <a:txBody>
                    <a:bodyPr/>
                    <a:lstStyle/>
                    <a:p>
                      <a:pPr algn="ctr"/>
                      <a:r>
                        <a:rPr lang="en-GB" dirty="0"/>
                        <a:t>30,000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9877015"/>
                  </a:ext>
                </a:extLst>
              </a:tr>
              <a:tr h="343428">
                <a:tc>
                  <a:txBody>
                    <a:bodyPr/>
                    <a:lstStyle/>
                    <a:p>
                      <a:r>
                        <a:rPr lang="en-GB" b="1" dirty="0"/>
                        <a:t>Total</a:t>
                      </a:r>
                    </a:p>
                  </a:txBody>
                  <a:tcPr/>
                </a:tc>
                <a:tc>
                  <a:txBody>
                    <a:bodyPr/>
                    <a:lstStyle/>
                    <a:p>
                      <a:pPr algn="ctr"/>
                      <a:r>
                        <a:rPr lang="en-GB" b="1" dirty="0"/>
                        <a:t>165,000</a:t>
                      </a:r>
                    </a:p>
                  </a:txBody>
                  <a:tcPr>
                    <a:lnT w="12700" cap="flat" cmpd="sng" algn="ctr">
                      <a:solidFill>
                        <a:schemeClr val="tx1"/>
                      </a:solidFill>
                      <a:prstDash val="solid"/>
                      <a:round/>
                      <a:headEnd type="none" w="med" len="med"/>
                      <a:tailEnd type="none" w="med" len="med"/>
                    </a:lnT>
                  </a:tcPr>
                </a:tc>
                <a:tc>
                  <a:txBody>
                    <a:bodyPr/>
                    <a:lstStyle/>
                    <a:p>
                      <a:pPr algn="ctr"/>
                      <a:r>
                        <a:rPr lang="en-GB" b="1" dirty="0"/>
                        <a:t>435,000</a:t>
                      </a:r>
                    </a:p>
                  </a:txBody>
                  <a:tcPr>
                    <a:lnT w="12700" cap="flat" cmpd="sng" algn="ctr">
                      <a:solidFill>
                        <a:schemeClr val="tx1"/>
                      </a:solidFill>
                      <a:prstDash val="solid"/>
                      <a:round/>
                      <a:headEnd type="none" w="med" len="med"/>
                      <a:tailEnd type="none" w="med" len="med"/>
                    </a:lnT>
                  </a:tcPr>
                </a:tc>
                <a:tc>
                  <a:txBody>
                    <a:bodyPr/>
                    <a:lstStyle/>
                    <a:p>
                      <a:pPr algn="ctr"/>
                      <a:r>
                        <a:rPr lang="en-GB" b="1" dirty="0"/>
                        <a:t>600,000</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33937145"/>
                  </a:ext>
                </a:extLst>
              </a:tr>
            </a:tbl>
          </a:graphicData>
        </a:graphic>
      </p:graphicFrame>
    </p:spTree>
    <p:extLst>
      <p:ext uri="{BB962C8B-B14F-4D97-AF65-F5344CB8AC3E}">
        <p14:creationId xmlns:p14="http://schemas.microsoft.com/office/powerpoint/2010/main" val="4040517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4. Benefits Overview</a:t>
            </a:r>
          </a:p>
        </p:txBody>
      </p:sp>
      <p:sp>
        <p:nvSpPr>
          <p:cNvPr id="3" name="TextBox 2"/>
          <p:cNvSpPr txBox="1"/>
          <p:nvPr/>
        </p:nvSpPr>
        <p:spPr>
          <a:xfrm>
            <a:off x="179512" y="834628"/>
            <a:ext cx="8784976" cy="4308872"/>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Every project is likely to have more than one benefit - please use one table for each specific benefit. 3 tables are shown but more can be added, up to a maximum of 7</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Each table</a:t>
            </a:r>
            <a:r>
              <a:rPr lang="en-GB" sz="1300" dirty="0">
                <a:effectLst/>
                <a:latin typeface="Arial" panose="020B0604020202020204" pitchFamily="34" charset="0"/>
                <a:ea typeface="DengXian" panose="020B0503020204020204" pitchFamily="2" charset="-122"/>
                <a:cs typeface="Arial" panose="020B0604020202020204" pitchFamily="34" charset="0"/>
              </a:rPr>
              <a:t> has 7 boxes: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Type / Outcome – select one of: </a:t>
            </a:r>
            <a:r>
              <a:rPr lang="en-GB" sz="1300" dirty="0"/>
              <a:t>supporting research; supporting learning &amp; teaching; staff experience; student experience; service excellence; efficiency, other</a:t>
            </a:r>
            <a:endParaRPr lang="en-GB" sz="13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Description – a </a:t>
            </a:r>
            <a:r>
              <a:rPr lang="en-GB" sz="1300" b="1" u="sng" dirty="0">
                <a:latin typeface="Arial" panose="020B0604020202020204" pitchFamily="34" charset="0"/>
                <a:ea typeface="DengXian" panose="020B0503020204020204" pitchFamily="2" charset="-122"/>
                <a:cs typeface="Arial" panose="020B0604020202020204" pitchFamily="34" charset="0"/>
              </a:rPr>
              <a:t>one-sentence</a:t>
            </a:r>
            <a:r>
              <a:rPr lang="en-GB" sz="1300" dirty="0">
                <a:latin typeface="Arial" panose="020B0604020202020204" pitchFamily="34" charset="0"/>
                <a:ea typeface="DengXian" panose="020B0503020204020204" pitchFamily="2" charset="-122"/>
                <a:cs typeface="Arial" panose="020B0604020202020204" pitchFamily="34" charset="0"/>
              </a:rPr>
              <a:t> description of the benefits which the project will deliver</a:t>
            </a: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 </a:t>
            </a:r>
            <a:r>
              <a:rPr lang="en-GB" sz="1300" dirty="0">
                <a:latin typeface="Arial" panose="020B0604020202020204" pitchFamily="34" charset="0"/>
                <a:ea typeface="DengXian" panose="020B0503020204020204" pitchFamily="2" charset="-122"/>
                <a:cs typeface="Arial" panose="020B0604020202020204" pitchFamily="34" charset="0"/>
              </a:rPr>
              <a:t>Examples include “increase tuition fee income by doing X”, “improve student experience by doing Y”, “reduce carbon emissions by doing Z”, etc</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Owner – the person who will be accountable for delivering the project’s benefits post-completion. This field will usually be a role rather than a named individual eg Head of College or University Services area  </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Value – quantify the benefits eg £200k per annum, improvement in rankings from A to B. Note that some investment benefits may be qualitative rather than quantitative and thus difficult or impossible to value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Direct financial impact – will the investment result in a specific, measurable and identifiable increase in income or reduction in costs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How will this be measured? – financial benefits will usually be measured through the annual budget or monthly management accounts; non-financial benefits may be measured using surveys or regular reports to governance bodies (eg CMG, PSG)</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Timing – when will the project’s benefits arise. This will usually be a specific year or years</a:t>
            </a:r>
          </a:p>
        </p:txBody>
      </p:sp>
    </p:spTree>
    <p:extLst>
      <p:ext uri="{BB962C8B-B14F-4D97-AF65-F5344CB8AC3E}">
        <p14:creationId xmlns:p14="http://schemas.microsoft.com/office/powerpoint/2010/main" val="1547354329"/>
      </p:ext>
    </p:extLst>
  </p:cSld>
  <p:clrMapOvr>
    <a:masterClrMapping/>
  </p:clrMapOvr>
</p:sld>
</file>

<file path=ppt/theme/theme1.xml><?xml version="1.0" encoding="utf-8"?>
<a:theme xmlns:a="http://schemas.openxmlformats.org/drawingml/2006/main" name="UoG_PowerPoint_16.9">
  <a:themeElements>
    <a:clrScheme name="University colours">
      <a:dk1>
        <a:srgbClr val="002542"/>
      </a:dk1>
      <a:lt1>
        <a:srgbClr val="FFFFFE"/>
      </a:lt1>
      <a:dk2>
        <a:srgbClr val="354047"/>
      </a:dk2>
      <a:lt2>
        <a:srgbClr val="C54520"/>
      </a:lt2>
      <a:accent1>
        <a:srgbClr val="63548B"/>
      </a:accent1>
      <a:accent2>
        <a:srgbClr val="8D0C64"/>
      </a:accent2>
      <a:accent3>
        <a:srgbClr val="CF1C20"/>
      </a:accent3>
      <a:accent4>
        <a:srgbClr val="4B3B7D"/>
      </a:accent4>
      <a:accent5>
        <a:srgbClr val="003824"/>
      </a:accent5>
      <a:accent6>
        <a:srgbClr val="500B29"/>
      </a:accent6>
      <a:hlink>
        <a:srgbClr val="584B3D"/>
      </a:hlink>
      <a:folHlink>
        <a:srgbClr val="0068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90799A208A5F44D8B361F990312745F" ma:contentTypeVersion="2" ma:contentTypeDescription="Create a new document." ma:contentTypeScope="" ma:versionID="1a1a585cbca62fe12ef036de8771611c">
  <xsd:schema xmlns:xsd="http://www.w3.org/2001/XMLSchema" xmlns:xs="http://www.w3.org/2001/XMLSchema" xmlns:p="http://schemas.microsoft.com/office/2006/metadata/properties" xmlns:ns2="4b7635c5-c987-48da-8b9e-67a8ce2ecd0c" targetNamespace="http://schemas.microsoft.com/office/2006/metadata/properties" ma:root="true" ma:fieldsID="fa811608294bc0163c3f9377520b061e" ns2:_="">
    <xsd:import namespace="4b7635c5-c987-48da-8b9e-67a8ce2ecd0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7635c5-c987-48da-8b9e-67a8ce2ecd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6D5B19-68B4-489B-B1D0-7BBDCBB4FD09}">
  <ds:schemaRefs>
    <ds:schemaRef ds:uri="http://schemas.microsoft.com/sharepoint/v3/contenttype/forms"/>
  </ds:schemaRefs>
</ds:datastoreItem>
</file>

<file path=customXml/itemProps2.xml><?xml version="1.0" encoding="utf-8"?>
<ds:datastoreItem xmlns:ds="http://schemas.openxmlformats.org/officeDocument/2006/customXml" ds:itemID="{A4DDAC0C-7790-41C1-BE5A-A01928DE745F}">
  <ds:schemaRefs>
    <ds:schemaRef ds:uri="http://www.w3.org/XML/1998/namespace"/>
    <ds:schemaRef ds:uri="4b7635c5-c987-48da-8b9e-67a8ce2ecd0c"/>
    <ds:schemaRef ds:uri="http://purl.org/dc/terms/"/>
    <ds:schemaRef ds:uri="http://schemas.microsoft.com/office/2006/documentManagement/types"/>
    <ds:schemaRef ds:uri="http://purl.org/dc/elements/1.1/"/>
    <ds:schemaRef ds:uri="http://purl.org/dc/dcmitype/"/>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8D75C0A2-5D72-455A-9FD1-352547B3DD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7635c5-c987-48da-8b9e-67a8ce2ecd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UoG_PowerPoint_16.9</Template>
  <TotalTime>9387</TotalTime>
  <Words>2298</Words>
  <Application>Microsoft Office PowerPoint</Application>
  <PresentationFormat>On-screen Show (16:9)</PresentationFormat>
  <Paragraphs>217</Paragraphs>
  <Slides>20</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Times New Roman</vt:lpstr>
      <vt:lpstr>Wingdings</vt:lpstr>
      <vt:lpstr>UoG_PowerPoint_16.9</vt:lpstr>
      <vt:lpstr>1_Office Theme</vt:lpstr>
      <vt:lpstr>Guidance for Completing an Investment Application Form in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Howard</dc:creator>
  <cp:lastModifiedBy>Andrew Mason</cp:lastModifiedBy>
  <cp:revision>390</cp:revision>
  <cp:lastPrinted>2023-02-02T11:32:55Z</cp:lastPrinted>
  <dcterms:created xsi:type="dcterms:W3CDTF">2016-02-16T11:44:26Z</dcterms:created>
  <dcterms:modified xsi:type="dcterms:W3CDTF">2023-02-16T15:45:01Z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0x010100A90799A208A5F44D8B361F990312745F</vt:lpwstr>
  </property>
  <property fmtid="{D5CDD505-2E9C-101B-9397-08002B2CF9AE}" pid="3" name="AuthorIds_UIVersion_3584">
    <vt:lpwstr>18</vt:lpwstr>
  </property>
  <property fmtid="{D5CDD505-2E9C-101B-9397-08002B2CF9AE}" pid="4" name="AuthorIds_UIVersion_4096">
    <vt:lpwstr>18</vt:lpwstr>
  </property>
  <property fmtid="{D5CDD505-2E9C-101B-9397-08002B2CF9AE}" pid="5" name="AuthorIds_UIVersion_4608">
    <vt:lpwstr>18</vt:lpwstr>
  </property>
  <property fmtid="{D5CDD505-2E9C-101B-9397-08002B2CF9AE}" pid="6" name="AuthorIds_UIVersion_512">
    <vt:lpwstr>18</vt:lpwstr>
  </property>
</Properties>
</file>