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"/>
  </p:notesMasterIdLst>
  <p:sldIdLst>
    <p:sldId id="256" r:id="rId2"/>
    <p:sldId id="324" r:id="rId3"/>
    <p:sldId id="325" r:id="rId4"/>
    <p:sldId id="328" r:id="rId5"/>
    <p:sldId id="326" r:id="rId6"/>
    <p:sldId id="327" r:id="rId7"/>
    <p:sldId id="329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7" y="1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A5957-387B-4AEA-8511-A7E61F51544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FA8493-74A2-4F77-985F-0D0A145A8F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3707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952FE-1A24-4BB0-8CD9-15B8D6126393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067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E7A21-3986-4734-A1B7-3C2701280A5A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2057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21ABF-215A-4BD1-B68B-95FDB448EECB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861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ACBCD-E357-4FE2-A2BC-30DB073391E5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22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E05D7D-7DF4-4518-8835-A7DD79D3A707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170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087CFF-3B6E-4880-B39B-DF3ABD5D77D0}" type="datetime1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77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1855AD-D1A5-4134-8B13-5D54A762FFA6}" type="datetime1">
              <a:rPr lang="en-GB" smtClean="0"/>
              <a:t>16/05/2022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677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DE0A34-B7AD-4AA2-B1B7-5B2C246C65B4}" type="datetime1">
              <a:rPr lang="en-GB" smtClean="0"/>
              <a:t>16/05/2022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86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732620-95B9-42A7-9FD6-BFECFD36F46B}" type="datetime1">
              <a:rPr lang="en-GB" smtClean="0"/>
              <a:t>16/05/2022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855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3EF4F-CAAC-4496-9406-652FA23BEAE2}" type="datetime1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4770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5D7CE-13CE-41AA-B9D8-A9B113F8E18E}" type="datetime1">
              <a:rPr lang="en-GB" smtClean="0"/>
              <a:t>16/05/2022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6918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FFECF-A9AA-4ACE-9930-0D754D3F9FB5}" type="datetime1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883C91-1749-4ABA-8C87-B1C976A7C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763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reshare.ukdataservice.ac.uk/854517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ofglasgow.zoom.us/rec/share/h5X_PY19mujqClXxgBI7Djx2AJzHh9bg5t6ojkcSl2fJIi2HdUQoLteuP_o6Ty__.rcaTKaxLjYRyquD_" TargetMode="External"/><Relationship Id="rId2" Type="http://schemas.openxmlformats.org/officeDocument/2006/relationships/hyperlink" Target="https://uofglasgow.zoom.us/rec/share/L36gNxnijnlHWCWl213TNRmYHE8HR2Trk98NVIQpdvUICBQghIHpOYHxrWApCZJj.2w0ZflWw2PyER41N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uofglasgow.zoom.us/rec/share/cswMSmZ-mFb76IRQOeQOIJRJSmnHeM1mOOdGQYf0fxTn6f76XWL1aM1D_NGq633d.s19XYSCdDm68dWGq" TargetMode="External"/><Relationship Id="rId4" Type="http://schemas.openxmlformats.org/officeDocument/2006/relationships/hyperlink" Target="https://uofglasgow.zoom.us/rec/share/B82A3qA7o3-j2yC6Lm5g9Rg3tG_g8r0O5PmIONr4DQGO4Ns_JUTErj52h5N7dK8o.GmhaJ3JWi9fPfwWW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FVqwcTmYC5Y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F0A604E4-7307-451C-93BE-F1F7E1BF3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7F3A0AA-35E5-4085-942B-7378390306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5282344"/>
            <a:ext cx="12191998" cy="159074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402F5C38-C747-4173-ABBF-656E39E82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8115300" cy="1590742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5282344"/>
            <a:ext cx="12191998" cy="1590742"/>
          </a:xfrm>
          <a:prstGeom prst="rect">
            <a:avLst/>
          </a:prstGeom>
          <a:gradFill>
            <a:gsLst>
              <a:gs pos="0">
                <a:srgbClr val="000000">
                  <a:alpha val="71765"/>
                </a:srgbClr>
              </a:gs>
              <a:gs pos="100000">
                <a:schemeClr val="accent1">
                  <a:alpha val="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34F33793-20B3-4C10-8F22-2BAA055EE0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407988"/>
            <a:ext cx="6780213" cy="2073275"/>
          </a:xfrm>
          <a:prstGeom prst="rect">
            <a:avLst/>
          </a:prstGeom>
        </p:spPr>
      </p:pic>
      <p:pic>
        <p:nvPicPr>
          <p:cNvPr id="7" name="Picture 6" descr="A blue sign with white text&#10;&#10;Description automatically generated with medium confidence">
            <a:extLst>
              <a:ext uri="{FF2B5EF4-FFF2-40B4-BE49-F238E27FC236}">
                <a16:creationId xmlns:a16="http://schemas.microsoft.com/office/drawing/2014/main" id="{CE03F3DB-60B1-4984-98B6-0DD90028D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38" y="2557463"/>
            <a:ext cx="6780213" cy="2333625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EDB13E3-70DA-40CA-A328-B576C941D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8" y="407988"/>
            <a:ext cx="4468813" cy="2433638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58E65B-E5F4-4F93-BA0B-2E2301EB0D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8" y="2919413"/>
            <a:ext cx="1766888" cy="1973263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DB078C4-4768-421E-8975-4FDA095E1B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513" y="2919413"/>
            <a:ext cx="2625725" cy="19732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4A68B4-AB56-4950-AF07-1D42F58A6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4" y="5490971"/>
            <a:ext cx="6962072" cy="1159200"/>
          </a:xfrm>
        </p:spPr>
        <p:txBody>
          <a:bodyPr anchor="ctr">
            <a:normAutofit/>
          </a:bodyPr>
          <a:lstStyle/>
          <a:p>
            <a:pPr algn="l"/>
            <a:r>
              <a:rPr lang="en-GB" sz="3400">
                <a:solidFill>
                  <a:srgbClr val="FFFFFF"/>
                </a:solidFill>
              </a:rPr>
              <a:t>Symposium on Urban Water Governance in Dar Es Salaam (SUWG)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010EDF-AE21-4951-A463-F342678D4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56522" y="5633765"/>
            <a:ext cx="3408555" cy="873612"/>
          </a:xfrm>
        </p:spPr>
        <p:txBody>
          <a:bodyPr anchor="ctr">
            <a:normAutofit fontScale="92500" lnSpcReduction="20000"/>
          </a:bodyPr>
          <a:lstStyle/>
          <a:p>
            <a:pPr algn="l"/>
            <a:r>
              <a:rPr lang="en-GB" sz="2000" dirty="0">
                <a:solidFill>
                  <a:srgbClr val="FFFFFF"/>
                </a:solidFill>
              </a:rPr>
              <a:t>Dr Neil Munro &amp;</a:t>
            </a:r>
            <a:br>
              <a:rPr lang="en-GB" sz="2000" dirty="0">
                <a:solidFill>
                  <a:srgbClr val="FFFFFF"/>
                </a:solidFill>
              </a:rPr>
            </a:br>
            <a:r>
              <a:rPr lang="en-GB" sz="2000" dirty="0">
                <a:solidFill>
                  <a:srgbClr val="FFFFFF"/>
                </a:solidFill>
              </a:rPr>
              <a:t>Dr </a:t>
            </a:r>
            <a:r>
              <a:rPr lang="en-GB" sz="2000" dirty="0" err="1">
                <a:solidFill>
                  <a:srgbClr val="FFFFFF"/>
                </a:solidFill>
              </a:rPr>
              <a:t>Opportuna</a:t>
            </a:r>
            <a:r>
              <a:rPr lang="en-GB" sz="2000" dirty="0">
                <a:solidFill>
                  <a:srgbClr val="FFFFFF"/>
                </a:solidFill>
              </a:rPr>
              <a:t> Kweka</a:t>
            </a:r>
          </a:p>
          <a:p>
            <a:pPr algn="l"/>
            <a:r>
              <a:rPr lang="en-GB" sz="2000" dirty="0">
                <a:solidFill>
                  <a:srgbClr val="FFFFFF"/>
                </a:solidFill>
              </a:rPr>
              <a:t>SHLC webinar, 5 May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279199B-0996-4F24-9179-0444DA9F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19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883C91-1749-4ABA-8C87-B1C976A7CDB9}" type="slidenum">
              <a:rPr lang="en-GB" sz="11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GB" sz="11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590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28D31E1B-0407-4223-9642-0B642CBF57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062849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656150"/>
            <a:ext cx="5672667" cy="14315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0F681B-A379-4B84-82A4-A7D046483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73940"/>
            <a:ext cx="5052369" cy="10357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Summary of the 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88F29E-AA96-475C-975A-0E2E5005A1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8255" y="2200117"/>
            <a:ext cx="4991629" cy="36771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lvl="1"/>
            <a:r>
              <a:rPr lang="en-US" sz="1800" dirty="0"/>
              <a:t>Researchers from UDSM and University of Glasgow worked in partnership with Water Witness International and Shahidi wa Maji to organize an online symposium 5-8 July 2021.</a:t>
            </a:r>
          </a:p>
          <a:p>
            <a:pPr marL="457200" lvl="1"/>
            <a:r>
              <a:rPr lang="en-US" sz="1800" dirty="0"/>
              <a:t>We sought to </a:t>
            </a:r>
            <a:r>
              <a:rPr lang="en-US" sz="1800" dirty="0" err="1"/>
              <a:t>publicise</a:t>
            </a:r>
            <a:r>
              <a:rPr lang="en-US" sz="1800" dirty="0"/>
              <a:t> our 2018 survey on social accountability for domestic water provision in Dar </a:t>
            </a:r>
            <a:r>
              <a:rPr lang="en-US" sz="1800" dirty="0">
                <a:hlinkClick r:id="rId2"/>
              </a:rPr>
              <a:t>10.5255/UKDA-SN-854318 </a:t>
            </a:r>
            <a:endParaRPr lang="en-US" sz="1800" dirty="0"/>
          </a:p>
          <a:p>
            <a:pPr marL="457200" lvl="1"/>
            <a:r>
              <a:rPr lang="en-US" sz="1800" dirty="0"/>
              <a:t>We aimed at reaching a core audience of NGOs active in the water sector across Africa and other parts of the developing world.</a:t>
            </a:r>
          </a:p>
          <a:p>
            <a:pPr marL="457200" lvl="1"/>
            <a:r>
              <a:rPr lang="en-US" sz="1800" dirty="0"/>
              <a:t>We used remaining funds in the budget to commission additional fieldwork and a short film.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70E96339-907C-46C3-99AC-31179B6F0E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16299" y="608401"/>
            <a:ext cx="4637502" cy="559344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CD81844A-7282-413C-B002-D6D47723C9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" b="1"/>
          <a:stretch/>
        </p:blipFill>
        <p:spPr>
          <a:xfrm>
            <a:off x="6930493" y="1936301"/>
            <a:ext cx="4223252" cy="3045682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92240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84B4D0-2AF0-4FBD-8014-2C13B9C7A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  <a:defRPr/>
            </a:pPr>
            <a:fld id="{05883C91-1749-4ABA-8C87-B1C976A7CDB9}" type="slidenum">
              <a:rPr lang="en-US" smtClean="0"/>
              <a:pPr defTabSz="914400">
                <a:spcAft>
                  <a:spcPts val="600"/>
                </a:spcAft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349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7AB3D3-3C9C-4DED-809A-78734805B8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234417-92C7-4144-B1C6-1FF211742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 dirty="0"/>
              <a:t>Symposium organization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A5BE7-611C-48D2-AE52-AEC79777C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2000" dirty="0"/>
              <a:t>We commissioned a website which served as the symposium platform and hired a facilitator.</a:t>
            </a:r>
          </a:p>
          <a:p>
            <a:r>
              <a:rPr lang="en-US" sz="2000" dirty="0"/>
              <a:t>The symposium was held over four days, 5-8 July 2021, with two one-hour sessions each day. </a:t>
            </a:r>
          </a:p>
          <a:p>
            <a:r>
              <a:rPr lang="en-US" sz="2000" dirty="0"/>
              <a:t>Sixty-seven attendees from civil society, academia and government attended the sessions. </a:t>
            </a:r>
          </a:p>
          <a:p>
            <a:r>
              <a:rPr lang="en-US" sz="2000" dirty="0"/>
              <a:t>All sessions were recorded on Zoom.</a:t>
            </a:r>
          </a:p>
          <a:p>
            <a:r>
              <a:rPr lang="en-US" sz="2000" dirty="0"/>
              <a:t>15 participants returned evaluation questionnaires, giving an overall median rating of 5/5.</a:t>
            </a:r>
          </a:p>
          <a:p>
            <a:endParaRPr lang="en-US" sz="2000" dirty="0"/>
          </a:p>
          <a:p>
            <a:endParaRPr lang="en-GB" sz="20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B7908-6439-4ECE-8ADF-D70039140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883C91-1749-4ABA-8C87-B1C976A7CDB9}" type="slidenum">
              <a:rPr lang="en-GB" smtClean="0"/>
              <a:pPr>
                <a:spcAft>
                  <a:spcPts val="600"/>
                </a:spcAft>
              </a:pPr>
              <a:t>3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6A4B68D-241C-4281-AD78-46114A82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2936" y="2599509"/>
            <a:ext cx="5642048" cy="317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22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DBF61EA3-B236-439E-9C0B-340980D56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1C31B-A5E0-4F4D-9502-96498172D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638" y="386930"/>
            <a:ext cx="9236700" cy="1188950"/>
          </a:xfrm>
        </p:spPr>
        <p:txBody>
          <a:bodyPr anchor="b">
            <a:normAutofit/>
          </a:bodyPr>
          <a:lstStyle/>
          <a:p>
            <a:r>
              <a:rPr lang="en-GB" sz="5000" dirty="0"/>
              <a:t>Symposium Programme 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8FAF094-D087-493F-8DF9-A486C2D6BB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998368"/>
            <a:ext cx="11695083" cy="782176"/>
            <a:chOff x="-2" y="1998368"/>
            <a:chExt cx="11695083" cy="782176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8D7C88D8-5509-4514-925A-9CE148E5C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275593D-F75E-4426-AE3E-2CDEFD228D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-2" y="1998845"/>
              <a:ext cx="11454595" cy="7816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14784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2059A-B03A-4D59-BA57-4D865217DF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5" y="2203079"/>
            <a:ext cx="11383362" cy="4147845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hlinkClick r:id="rId2"/>
              </a:rPr>
              <a:t>Monday 5th July</a:t>
            </a: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600" dirty="0"/>
              <a:t>Mr Abel </a:t>
            </a:r>
            <a:r>
              <a:rPr lang="en-GB" sz="1600" dirty="0" err="1"/>
              <a:t>Dugange</a:t>
            </a:r>
            <a:r>
              <a:rPr lang="en-GB" sz="1600" dirty="0"/>
              <a:t>, Chairperson Shahidi Wa Maji,  "Urban water governance: African particularities and Tanzanian experience."  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Dr </a:t>
            </a:r>
            <a:r>
              <a:rPr lang="en-GB" sz="1600" dirty="0" err="1"/>
              <a:t>Opportuna</a:t>
            </a:r>
            <a:r>
              <a:rPr lang="en-GB" sz="1600" dirty="0"/>
              <a:t> Kweka, UDSM. "Perceptions of water governance in Dar Es Salaam"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hlinkClick r:id="rId3"/>
              </a:rPr>
              <a:t>Tuesday 6th July</a:t>
            </a: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600" dirty="0"/>
              <a:t>Dr Nick Hepworth, Water Witness International. "Theory of change for social accountability practice: what we have learned from our experience across Africa."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Dr </a:t>
            </a:r>
            <a:r>
              <a:rPr lang="en-GB" sz="1600" dirty="0" err="1"/>
              <a:t>Vicensia</a:t>
            </a:r>
            <a:r>
              <a:rPr lang="en-GB" sz="1600" dirty="0"/>
              <a:t> </a:t>
            </a:r>
            <a:r>
              <a:rPr lang="en-GB" sz="1600" dirty="0" err="1"/>
              <a:t>Shule</a:t>
            </a:r>
            <a:r>
              <a:rPr lang="en-GB" sz="1600" dirty="0"/>
              <a:t>, UDSM. "The power of images: reflections on doing fieldwork with a camera in Dar Es Salaam."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hlinkClick r:id="rId4"/>
              </a:rPr>
              <a:t>Wednesday 7th July</a:t>
            </a: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600" dirty="0"/>
              <a:t>Dr Poppy Lamberton, University of Glasgow. "A bottom-up approach to finding sustainable WASH interventions: what we can learn from experience in Africa." 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Dr Jesper Katomero, UDSM. "Water politics in Tanzania."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600" dirty="0">
                <a:hlinkClick r:id="rId5"/>
              </a:rPr>
              <a:t>Thursday 8th July</a:t>
            </a:r>
            <a:endParaRPr lang="en-GB" sz="1600" dirty="0"/>
          </a:p>
          <a:p>
            <a:pPr>
              <a:spcBef>
                <a:spcPts val="0"/>
              </a:spcBef>
            </a:pPr>
            <a:r>
              <a:rPr lang="en-GB" sz="1600" dirty="0"/>
              <a:t>Dr Stephanie Connelly, University of Glasgow. "The shift towards decentralised WASH technologies."</a:t>
            </a:r>
          </a:p>
          <a:p>
            <a:pPr>
              <a:spcBef>
                <a:spcPts val="0"/>
              </a:spcBef>
            </a:pPr>
            <a:r>
              <a:rPr lang="en-GB" sz="1600" dirty="0"/>
              <a:t>Dr Neil Munro, University of Glasgow. "Using data to answer (and ask) practical questions about social accountability for water governance."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3005BB-35DA-4F26-843F-E2A31331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883C91-1749-4ABA-8C87-B1C976A7CDB9}" type="slidenum">
              <a:rPr lang="en-GB" smtClean="0"/>
              <a:pPr>
                <a:spcAft>
                  <a:spcPts val="600"/>
                </a:spcAft>
              </a:pPr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9200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FAB732-895B-434B-A27E-8D5866C18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Additional fieldwork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7ECC7-6BB2-4307-A23A-2866EBB328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Dr </a:t>
            </a:r>
            <a:r>
              <a:rPr lang="en-US" sz="2000"/>
              <a:t>Opportuna</a:t>
            </a:r>
            <a:r>
              <a:rPr lang="en-US" sz="2000" dirty="0"/>
              <a:t> Kweka conducted interviews with 92 residents and officials across four districts of Dar Es Salaam.  </a:t>
            </a:r>
          </a:p>
          <a:p>
            <a:r>
              <a:rPr lang="en-US" sz="2000" dirty="0"/>
              <a:t>Ethical approval was sought and obtained from the University of Glasgow College of Social Sciences Research Ethics Committee.</a:t>
            </a:r>
          </a:p>
          <a:p>
            <a:r>
              <a:rPr lang="en-US" sz="2000" dirty="0"/>
              <a:t>We are currently </a:t>
            </a:r>
            <a:r>
              <a:rPr lang="en-US" sz="2000"/>
              <a:t>analysing</a:t>
            </a:r>
            <a:r>
              <a:rPr lang="en-US" sz="2000" dirty="0"/>
              <a:t> the results.</a:t>
            </a:r>
            <a:endParaRPr lang="en-GB" sz="20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A388CED-52FE-44CF-97BB-180BD92A95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8" r="2" b="9761"/>
          <a:stretch/>
        </p:blipFill>
        <p:spPr>
          <a:xfrm>
            <a:off x="5911532" y="2484255"/>
            <a:ext cx="5150277" cy="3714244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C9A2B5-99EB-463C-A8A1-79F3307FE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883C91-1749-4ABA-8C87-B1C976A7CDB9}" type="slidenum">
              <a:rPr lang="en-GB" smtClean="0"/>
              <a:pPr>
                <a:spcAft>
                  <a:spcPts val="600"/>
                </a:spcAft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436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058A14AF-9FB5-4CC7-BA35-E8E85D3ED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028FE0-B08D-4BA5-A8BB-F212EAE0A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62" y="386930"/>
            <a:ext cx="10066122" cy="1298448"/>
          </a:xfrm>
        </p:spPr>
        <p:txBody>
          <a:bodyPr anchor="b">
            <a:normAutofit/>
          </a:bodyPr>
          <a:lstStyle/>
          <a:p>
            <a:r>
              <a:rPr lang="en-GB" sz="4800"/>
              <a:t>Short film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A9A4357-BD1D-4622-A4FE-766E6AB8D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2" y="1998845"/>
            <a:ext cx="11454595" cy="7816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659831F-0D9A-4C63-9EBB-8435B85A4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3079"/>
            <a:ext cx="11383362" cy="426799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515FB9-D29F-41C6-A9F8-F6DA950B42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661" y="2599509"/>
            <a:ext cx="4530898" cy="3639450"/>
          </a:xfrm>
        </p:spPr>
        <p:txBody>
          <a:bodyPr anchor="ctr">
            <a:normAutofit/>
          </a:bodyPr>
          <a:lstStyle/>
          <a:p>
            <a:r>
              <a:rPr lang="en-US" sz="2000" dirty="0"/>
              <a:t>A short film  by Dr </a:t>
            </a:r>
            <a:r>
              <a:rPr lang="en-US" sz="2000" dirty="0" err="1"/>
              <a:t>Shule</a:t>
            </a:r>
            <a:r>
              <a:rPr lang="en-US" sz="2000" dirty="0"/>
              <a:t> recorded twelve interviews with residents and street-level (community) officials, as well as including scenes of water pipes, storage facilities, and urban streetscapes. </a:t>
            </a:r>
          </a:p>
          <a:p>
            <a:r>
              <a:rPr lang="en-US" sz="2000" dirty="0"/>
              <a:t>The film was blended into our website and provided visual context for the presentations and interviews</a:t>
            </a:r>
          </a:p>
          <a:p>
            <a:r>
              <a:rPr lang="en-US" sz="2000" dirty="0"/>
              <a:t>The film can be viewed here: </a:t>
            </a:r>
            <a:r>
              <a:rPr lang="en-US" sz="2000" dirty="0">
                <a:hlinkClick r:id="rId2"/>
              </a:rPr>
              <a:t>https://youtu.be/FVqwcTmYC5Y</a:t>
            </a:r>
            <a:r>
              <a:rPr lang="en-US" sz="2000" dirty="0"/>
              <a:t> </a:t>
            </a:r>
            <a:endParaRPr lang="en-GB" sz="2000" dirty="0"/>
          </a:p>
        </p:txBody>
      </p:sp>
      <p:pic>
        <p:nvPicPr>
          <p:cNvPr id="44" name="Picture 43">
            <a:hlinkClick r:id="rId2"/>
            <a:extLst>
              <a:ext uri="{FF2B5EF4-FFF2-40B4-BE49-F238E27FC236}">
                <a16:creationId xmlns:a16="http://schemas.microsoft.com/office/drawing/2014/main" id="{3EAB3170-7636-4979-BF4D-7FB905EF7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532" y="2892862"/>
            <a:ext cx="5150277" cy="2897030"/>
          </a:xfrm>
          <a:prstGeom prst="rect">
            <a:avLst/>
          </a:prstGeom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E6995CE5-F890-4ABA-82A2-26507CE8D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228040" y="2313027"/>
            <a:ext cx="7817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4546E3-7061-4A20-B0F9-FF0BC9F2C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05883C91-1749-4ABA-8C87-B1C976A7CDB9}" type="slidenum">
              <a:rPr lang="en-GB" smtClean="0"/>
              <a:pPr>
                <a:spcAft>
                  <a:spcPts val="600"/>
                </a:spcAft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9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B149F51-135C-43A2-9E41-74DD82C09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883C91-1749-4ABA-8C87-B1C976A7CDB9}" type="slidenum">
              <a:rPr lang="en-GB" smtClean="0"/>
              <a:t>7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BA00AB-2B00-47BD-A683-D31ACAF8FB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8940" y="4322730"/>
            <a:ext cx="2506253" cy="1409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801DDC-A13E-488E-BB58-2FD3EB949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58" y="4343234"/>
            <a:ext cx="2442371" cy="1373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229E90-8FA0-4DF0-A97C-5651083D0F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7235" y="2535270"/>
            <a:ext cx="2547958" cy="1432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2E5D3B-A82C-40BD-9A40-05041DCE6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2256" y="2499354"/>
            <a:ext cx="2536920" cy="142632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9102F8-FB51-4728-A94A-B863D4BA53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406" y="2535270"/>
            <a:ext cx="2469785" cy="138857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EFE56D5-0D6A-4012-9A14-D2339C3503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958" y="763619"/>
            <a:ext cx="2536920" cy="14263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7F5A16A-0CCE-4EDE-9E8D-AB23023B49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6213" y="765085"/>
            <a:ext cx="2469787" cy="138857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229D3A-42F9-4EE6-869B-9BC4855CCA3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33104" y="747809"/>
            <a:ext cx="2565041" cy="144213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581140E-D3C9-4347-BD05-2A1F26D795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79792" y="747809"/>
            <a:ext cx="2565038" cy="14421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A33ED26-1086-4ECC-9A81-6E3121755F4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0646" y="2514767"/>
            <a:ext cx="2469785" cy="13885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B0048E2-EC99-4ACA-BF61-23F9389052A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96601" y="4343234"/>
            <a:ext cx="2469785" cy="13885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23FE05F-B5F3-4C1C-8504-6A112C6023A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09950" y="4343234"/>
            <a:ext cx="2469785" cy="13885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BC4C4DE-02ED-4032-A8B5-578F295C11D7}"/>
              </a:ext>
            </a:extLst>
          </p:cNvPr>
          <p:cNvSpPr txBox="1"/>
          <p:nvPr/>
        </p:nvSpPr>
        <p:spPr>
          <a:xfrm>
            <a:off x="2949470" y="5983942"/>
            <a:ext cx="8595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i="1" dirty="0"/>
              <a:t>Thank you to all our interviewees and participants!</a:t>
            </a:r>
          </a:p>
        </p:txBody>
      </p:sp>
    </p:spTree>
    <p:extLst>
      <p:ext uri="{BB962C8B-B14F-4D97-AF65-F5344CB8AC3E}">
        <p14:creationId xmlns:p14="http://schemas.microsoft.com/office/powerpoint/2010/main" val="1483883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4304</TotalTime>
  <Words>496</Words>
  <Application>Microsoft Office PowerPoint</Application>
  <PresentationFormat>Widescreen</PresentationFormat>
  <Paragraphs>43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Symposium on Urban Water Governance in Dar Es Salaam (SUWG)</vt:lpstr>
      <vt:lpstr>Summary of the activity</vt:lpstr>
      <vt:lpstr>Symposium organization</vt:lpstr>
      <vt:lpstr>Symposium Programme </vt:lpstr>
      <vt:lpstr>Additional fieldwork</vt:lpstr>
      <vt:lpstr>Short film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Answering questions with survey data</dc:title>
  <dc:creator>Neil Munro</dc:creator>
  <cp:lastModifiedBy>Madeleine Beveridge</cp:lastModifiedBy>
  <cp:revision>92</cp:revision>
  <dcterms:created xsi:type="dcterms:W3CDTF">2021-06-04T10:43:38Z</dcterms:created>
  <dcterms:modified xsi:type="dcterms:W3CDTF">2022-05-16T14:24:00Z</dcterms:modified>
</cp:coreProperties>
</file>