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302" r:id="rId2"/>
    <p:sldId id="303" r:id="rId3"/>
    <p:sldId id="306" r:id="rId4"/>
    <p:sldId id="320" r:id="rId5"/>
    <p:sldId id="324" r:id="rId6"/>
    <p:sldId id="32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70858" autoAdjust="0"/>
  </p:normalViewPr>
  <p:slideViewPr>
    <p:cSldViewPr snapToGrid="0">
      <p:cViewPr varScale="1">
        <p:scale>
          <a:sx n="81" d="100"/>
          <a:sy n="81" d="100"/>
        </p:scale>
        <p:origin x="16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DE9A6-F430-47F8-B3DE-FD0ED1A44184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9B8E5B-B6DD-426D-A9BF-232041CC7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810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636E4E4C-9469-4841-9FD0-D42B8BCEA4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9CBEAF-D87A-4E23-99A0-BAA812103BE8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56BE2182-5902-4599-ADE7-F2C8616707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345967EF-0655-4D0F-93FC-B0881BC580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289397D2-07CE-457D-B6DE-7D5D2C60B2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EFD3A9E4-5DE1-4698-BE32-B42FF863B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AE4B8215-C138-49F1-8321-01BF4C8C72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A2A53B2-9930-4404-904B-7AD97A982647}" type="slidenum">
              <a:rPr lang="en-GB" altLang="en-US" smtClean="0">
                <a:solidFill>
                  <a:srgbClr val="000000"/>
                </a:solidFill>
              </a:rPr>
              <a:pPr/>
              <a:t>2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9FA7F1FD-BCC9-47EC-BCFB-A796394F2E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A5B4F7FF-3008-409B-A55D-78AD2CE51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47FBD6EC-6BD4-4E67-8DC5-88BD75D885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ACEA505-6086-45F9-A7D4-561656893AD6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6691E3E1-F1BB-4280-AAE4-0189BE4986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60C6ABF9-D2B3-45DF-9485-446AE6C4B8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36FA37AB-90DE-4CA3-8659-40B2FBBFAA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9552DA3-D772-484B-9B92-F7BD0B1439CF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B8E5B-B6DD-426D-A9BF-232041CC70E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351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A91A2236-2ED3-43B3-B9D0-5FAA24213C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DA7F533E-045B-4E65-B948-515C4118A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3A7D0F4E-BA70-45C6-BD8A-B7056942A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529EAA-6E33-4E17-AAF2-4C5F25EDE40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60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18F11-492C-449F-95DD-303ED0F79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C98C9-BB88-4F90-9245-965F89E7942D}" type="datetimeFigureOut">
              <a:rPr lang="en-GB"/>
              <a:pPr>
                <a:defRPr/>
              </a:pPr>
              <a:t>29/03/2022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2A69C-4332-4581-809E-6E959D230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5F30B-D27D-4412-B147-50DFF4EF8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DD0A3-86F4-4718-9A5B-63C21C8415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962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2EA62-F2D3-4EA2-9200-F5AF82DD3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41CAA-3C65-4463-A88B-EAD20B0EEE4D}" type="datetimeFigureOut">
              <a:rPr lang="en-GB"/>
              <a:pPr>
                <a:defRPr/>
              </a:pPr>
              <a:t>29/03/2022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AD759-C402-42B4-ACEE-66A4E12C7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5CAFE-1050-4FF1-8F1E-B6649943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D07AC-ADEC-458E-83AB-713B1FEE8E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47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7E7E1-854C-413B-AF74-CD4F3EFA7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D9AD1-EC5C-40F3-A5F8-65FED3D4B958}" type="datetimeFigureOut">
              <a:rPr lang="en-GB"/>
              <a:pPr>
                <a:defRPr/>
              </a:pPr>
              <a:t>29/03/2022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70E34-DB56-41CA-B778-B2CB8549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48044-C83F-4446-BB5E-4D8C4FA2E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47E7E-D358-419A-A155-EE7F2F9BA7D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896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9403" y="1604801"/>
            <a:ext cx="4992556" cy="6720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5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19403" y="2468897"/>
            <a:ext cx="4992556" cy="4128457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35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460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A809D-EAC8-4CB0-9D1A-25C7BB501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851AF-C9E0-44EC-B16F-6C941706D717}" type="datetimeFigureOut">
              <a:rPr lang="en-GB"/>
              <a:pPr>
                <a:defRPr/>
              </a:pPr>
              <a:t>29/03/2022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89131-2DB1-498D-9BAA-7026DBF8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BDA27-D861-4A19-979E-D08AEF7B6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CE94D-A083-4C85-9BEA-8695A33949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207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DAF6C-CFAF-4078-9281-3061F3A62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D2E57-CBAD-40A3-8034-CC3004A2CCD5}" type="datetimeFigureOut">
              <a:rPr lang="en-GB"/>
              <a:pPr>
                <a:defRPr/>
              </a:pPr>
              <a:t>29/03/2022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4F56C-9E21-48A7-A5DD-593C04E8D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40061-916C-49CF-ACDB-E1D30A9D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977E-CCDC-4F99-AA08-6BF2C8BE55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352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1A354CA-02C1-454C-85A2-0EF293E03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6BF1C-F82B-439C-B788-7681EFA4568E}" type="datetimeFigureOut">
              <a:rPr lang="en-GB"/>
              <a:pPr>
                <a:defRPr/>
              </a:pPr>
              <a:t>29/03/2022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D992521-8339-4F78-8F71-0E800A622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53B5DE-1B0C-4B0D-A048-4CD11866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C4559-694D-40BC-B965-009F1F019F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081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9D6EAC4-7213-474C-B0E6-31E9BC70F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15BE9-588F-4CC8-B7C7-F1FA6197D3BB}" type="datetimeFigureOut">
              <a:rPr lang="en-GB"/>
              <a:pPr>
                <a:defRPr/>
              </a:pPr>
              <a:t>29/03/2022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D9A0639-EC2A-4BED-9FE6-407E9E152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4831483-010A-4244-9AE4-DD599913F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74DF4-F857-4E3C-9F6B-EA60AB2B73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913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4219C2A-AAC0-4ED9-9DA9-F81D37354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227D9-11EE-4C57-A12A-DE1094B27D4A}" type="datetimeFigureOut">
              <a:rPr lang="en-GB"/>
              <a:pPr>
                <a:defRPr/>
              </a:pPr>
              <a:t>29/03/2022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4C9ECF0-8D64-4773-8527-2F6C61C6D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9AA6C43-F3D3-409E-BD33-BA2D6DF17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B9BA2-07AA-4A92-97E0-EF5C748A2C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817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2F46A20-43AD-41A4-AAC0-C8FF8D3BF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4B99B-8FED-41BF-8755-75BD3DE07549}" type="datetimeFigureOut">
              <a:rPr lang="en-GB"/>
              <a:pPr>
                <a:defRPr/>
              </a:pPr>
              <a:t>29/03/2022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821E0F5-89DC-4059-90D3-7278DB652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83709B1-49B7-4DBF-9A18-B8C6A8A3A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3FE3B-B6CF-41CA-B3C4-30D739F9A4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100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8A2563B-145F-4B61-8C15-1BCD9CB19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EC450-E95F-4237-B00C-BAA4C40D6BFB}" type="datetimeFigureOut">
              <a:rPr lang="en-GB"/>
              <a:pPr>
                <a:defRPr/>
              </a:pPr>
              <a:t>29/03/2022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8ADE3A-880E-4DD5-88D6-ADCAC0FD2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D2E22A-23E2-4DF8-9DF1-588A6145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96B84-82CB-4583-988F-38F395F405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117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356FD2-2919-4939-9BE6-575AF9118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7BFB2-095D-4841-93FF-9388CE7D4057}" type="datetimeFigureOut">
              <a:rPr lang="en-GB"/>
              <a:pPr>
                <a:defRPr/>
              </a:pPr>
              <a:t>29/03/2022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AF8CFB-AC89-4D58-9646-29654B89E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680232-A110-4B95-9E02-728B7E4FD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F4017-2813-4AC3-9919-AF02698C7E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812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FFA29001-2774-4953-ACAF-EF57149A7EE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7AF5B54F-60A4-4C9C-A120-FA78FAC86E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8C49F-2C67-4356-B243-CC90108613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73362AC-4DB8-4508-9033-DCE2BD118900}" type="datetimeFigureOut">
              <a:rPr lang="en-GB"/>
              <a:pPr>
                <a:defRPr/>
              </a:pPr>
              <a:t>29/03/2022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65376-D62B-4BF6-A039-5FC824EBF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17245-79D5-45B5-B400-A99916395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A518A3-2EAE-4562-8708-37AD1CCA2D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53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rhona.mcnair@glasgow.ac.uk" TargetMode="External"/><Relationship Id="rId4" Type="http://schemas.openxmlformats.org/officeDocument/2006/relationships/hyperlink" Target="mailto:kerry.trewern@glasgow.ac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281AB2C-92D3-4603-9845-A8A8EB757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3" y="4007335"/>
            <a:ext cx="5916762" cy="1497998"/>
          </a:xfrm>
        </p:spPr>
        <p:txBody>
          <a:bodyPr anchor="t">
            <a:normAutofit fontScale="90000"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None/>
            </a:pPr>
            <a:br>
              <a:rPr lang="en-GB" altLang="en-US" sz="2700" b="1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GB" altLang="en-US" sz="27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Connecting Real-world Experiences </a:t>
            </a:r>
            <a:br>
              <a:rPr lang="en-GB" altLang="en-US" sz="2700" b="1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GB" altLang="en-US" sz="27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with Real-world Challenges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2300" b="1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20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Kerry Trewern</a:t>
            </a:r>
            <a:br>
              <a:rPr lang="en-GB" altLang="en-US" sz="2000" b="1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GB" altLang="en-US" sz="20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Rhona McNair</a:t>
            </a:r>
            <a:br>
              <a:rPr lang="en-GB" altLang="en-US" sz="2300" b="1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en-US" altLang="en-US" sz="2300" b="1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2CB1716-BE9C-490F-906B-FAE5495553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3288965"/>
            <a:ext cx="7012223" cy="665853"/>
          </a:xfrm>
        </p:spPr>
        <p:txBody>
          <a:bodyPr anchor="b">
            <a:normAutofit fontScale="92500" lnSpcReduction="10000"/>
          </a:bodyPr>
          <a:lstStyle/>
          <a:p>
            <a:pPr algn="l" eaLnBrk="1" hangingPunct="1"/>
            <a:r>
              <a:rPr lang="en-US" altLang="en-US" sz="2000" dirty="0"/>
              <a:t>15</a:t>
            </a:r>
            <a:r>
              <a:rPr lang="en-US" altLang="en-US" sz="2000" baseline="30000" dirty="0"/>
              <a:t>th</a:t>
            </a:r>
            <a:r>
              <a:rPr lang="en-US" altLang="en-US" sz="2000" dirty="0"/>
              <a:t> Annual University of Glasgow Learning &amp; Teaching Conference</a:t>
            </a:r>
          </a:p>
          <a:p>
            <a:pPr algn="l" eaLnBrk="1" hangingPunct="1"/>
            <a:r>
              <a:rPr lang="en-US" altLang="en-US" sz="2000" dirty="0"/>
              <a:t>Tuesday 29 March 2022</a:t>
            </a: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F05C5575-0F07-43D0-AE78-81EAA8E67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C7583227-44AB-4ECD-AD51-9EC7A5A3E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E26B9EF5-5D92-4AC7-BC55-FC5C4C98E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CED520D6-8B57-4047-BB5F-2BE1017B2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9395" y="0"/>
            <a:ext cx="4023360" cy="298024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4" name="Picture 1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2CF95F3F-98F0-4204-AA49-F74095D68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1875" y="867100"/>
            <a:ext cx="2438400" cy="82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university">
            <a:extLst>
              <a:ext uri="{FF2B5EF4-FFF2-40B4-BE49-F238E27FC236}">
                <a16:creationId xmlns:a16="http://schemas.microsoft.com/office/drawing/2014/main" id="{825DBB79-EC8C-4144-9B06-CEBA5BC62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21130" y="3573036"/>
            <a:ext cx="3088111" cy="184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1D3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6" name="Title 2">
            <a:extLst>
              <a:ext uri="{FF2B5EF4-FFF2-40B4-BE49-F238E27FC236}">
                <a16:creationId xmlns:a16="http://schemas.microsoft.com/office/drawing/2014/main" id="{1A0F77B4-5C1F-4E6B-94B1-0ACA34961C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 eaLnBrk="1" hangingPunct="1"/>
            <a:r>
              <a:rPr lang="en-US" alt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is the Diploma in Professional Legal Practice?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Content Placeholder 5">
            <a:extLst>
              <a:ext uri="{FF2B5EF4-FFF2-40B4-BE49-F238E27FC236}">
                <a16:creationId xmlns:a16="http://schemas.microsoft.com/office/drawing/2014/main" id="{F8516752-5586-4571-93D3-00A51FE9A88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4" y="3340472"/>
            <a:ext cx="6579910" cy="2286517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BFC8C2-E27D-4D26-A7C8-EFCFFAE8B4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07587" y="1002818"/>
            <a:ext cx="4162681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-228600" defTabSz="914400" eaLnBrk="1" hangingPunct="1">
              <a:defRPr/>
            </a:pPr>
            <a:r>
              <a:rPr lang="en-US" altLang="en-US" sz="2400" dirty="0">
                <a:solidFill>
                  <a:srgbClr val="FFFFFF"/>
                </a:solidFill>
              </a:rPr>
              <a:t>PEAT One</a:t>
            </a:r>
          </a:p>
          <a:p>
            <a:pPr marL="0" indent="-228600" defTabSz="914400" eaLnBrk="1" hangingPunct="1">
              <a:defRPr/>
            </a:pPr>
            <a:r>
              <a:rPr lang="en-US" altLang="en-US" sz="2400" dirty="0">
                <a:solidFill>
                  <a:srgbClr val="FFFFFF"/>
                </a:solidFill>
              </a:rPr>
              <a:t>Bridge: academia to practice</a:t>
            </a:r>
          </a:p>
          <a:p>
            <a:pPr marL="0" indent="-228600" defTabSz="914400" eaLnBrk="1" hangingPunct="1">
              <a:defRPr/>
            </a:pPr>
            <a:r>
              <a:rPr lang="en-US" altLang="en-US" sz="2400" dirty="0">
                <a:solidFill>
                  <a:srgbClr val="FFFFFF"/>
                </a:solidFill>
              </a:rPr>
              <a:t>Simulated environments</a:t>
            </a:r>
          </a:p>
          <a:p>
            <a:pPr marL="0" indent="-228600" defTabSz="914400" eaLnBrk="1" hangingPunct="1">
              <a:defRPr/>
            </a:pPr>
            <a:r>
              <a:rPr lang="en-US" altLang="en-US" sz="2400" dirty="0">
                <a:solidFill>
                  <a:srgbClr val="FFFFFF"/>
                </a:solidFill>
              </a:rPr>
              <a:t>Tutors: practising solicitors</a:t>
            </a:r>
          </a:p>
          <a:p>
            <a:pPr marL="0" indent="-228600" defTabSz="914400" eaLnBrk="1" hangingPunct="1">
              <a:defRPr/>
            </a:pPr>
            <a:r>
              <a:rPr lang="en-US" altLang="en-US" sz="2400" dirty="0">
                <a:solidFill>
                  <a:srgbClr val="FFFFFF"/>
                </a:solidFill>
              </a:rPr>
              <a:t>Student cohort</a:t>
            </a:r>
          </a:p>
          <a:p>
            <a:pPr indent="-228600" defTabSz="914400" eaLnBrk="1" hangingPunct="1">
              <a:defRPr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ctangle 19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2E304C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14" name="Title 1">
            <a:extLst>
              <a:ext uri="{FF2B5EF4-FFF2-40B4-BE49-F238E27FC236}">
                <a16:creationId xmlns:a16="http://schemas.microsoft.com/office/drawing/2014/main" id="{9B367CFB-AA5C-49AF-AC84-E9551D5E64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 eaLnBrk="1" hangingPunct="1"/>
            <a:r>
              <a:rPr lang="en-US" altLang="en-US" sz="4400">
                <a:solidFill>
                  <a:srgbClr val="FFFFFF"/>
                </a:solidFill>
              </a:rPr>
              <a:t>Sample PEAT One Outcomes - Interviewing</a:t>
            </a:r>
          </a:p>
        </p:txBody>
      </p:sp>
      <p:pic>
        <p:nvPicPr>
          <p:cNvPr id="10" name="Content Placeholder 9" descr="Businesswoman at job interview">
            <a:extLst>
              <a:ext uri="{FF2B5EF4-FFF2-40B4-BE49-F238E27FC236}">
                <a16:creationId xmlns:a16="http://schemas.microsoft.com/office/drawing/2014/main" id="{EAF1B8FC-DC4A-4D9D-B2D3-C4D2036F64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398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201" name="Rectangle 20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6EED1006-EE23-4ED3-8D14-4B6DC1EFEE0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001251" y="1193033"/>
            <a:ext cx="3666493" cy="56649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1" indent="-228600" defTabSz="914400" eaLnBrk="1" hangingPunct="1"/>
            <a:r>
              <a:rPr lang="en-US" dirty="0">
                <a:solidFill>
                  <a:srgbClr val="FFFFFF"/>
                </a:solidFill>
                <a:effectLst/>
              </a:rPr>
              <a:t>Meets and greets the client</a:t>
            </a:r>
          </a:p>
          <a:p>
            <a:pPr lvl="1" indent="-228600" defTabSz="914400" eaLnBrk="1" hangingPunct="1"/>
            <a:endParaRPr lang="en-US" dirty="0">
              <a:solidFill>
                <a:srgbClr val="FFFFFF"/>
              </a:solidFill>
            </a:endParaRPr>
          </a:p>
          <a:p>
            <a:pPr lvl="1" indent="-228600" defTabSz="914400" eaLnBrk="1" hangingPunct="1"/>
            <a:r>
              <a:rPr lang="en-US" dirty="0">
                <a:solidFill>
                  <a:srgbClr val="FFFFFF"/>
                </a:solidFill>
                <a:effectLst/>
              </a:rPr>
              <a:t>Explains the structure of the interview</a:t>
            </a:r>
          </a:p>
          <a:p>
            <a:pPr lvl="1" indent="-228600" defTabSz="914400" eaLnBrk="1" hangingPunct="1"/>
            <a:endParaRPr lang="en-US" dirty="0">
              <a:solidFill>
                <a:srgbClr val="FFFFFF"/>
              </a:solidFill>
              <a:effectLst/>
            </a:endParaRPr>
          </a:p>
          <a:p>
            <a:pPr lvl="1" indent="-228600" defTabSz="914400" eaLnBrk="1" hangingPunct="1"/>
            <a:r>
              <a:rPr lang="en-US" dirty="0">
                <a:solidFill>
                  <a:srgbClr val="FFFFFF"/>
                </a:solidFill>
                <a:effectLst/>
              </a:rPr>
              <a:t>Demonstrates a courteous attitude to the client</a:t>
            </a:r>
          </a:p>
          <a:p>
            <a:pPr lvl="1" indent="-228600" defTabSz="914400" eaLnBrk="1" hangingPunct="1"/>
            <a:endParaRPr lang="en-US" dirty="0">
              <a:solidFill>
                <a:srgbClr val="FFFFFF"/>
              </a:solidFill>
              <a:effectLst/>
            </a:endParaRPr>
          </a:p>
          <a:p>
            <a:pPr lvl="1" indent="-228600" defTabSz="914400" eaLnBrk="1" hangingPunct="1"/>
            <a:r>
              <a:rPr lang="en-US" dirty="0">
                <a:solidFill>
                  <a:srgbClr val="FFFFFF"/>
                </a:solidFill>
                <a:effectLst/>
              </a:rPr>
              <a:t>Uses listening techniques</a:t>
            </a:r>
          </a:p>
          <a:p>
            <a:pPr lvl="1" indent="-228600" defTabSz="914400" eaLnBrk="1" hangingPunct="1"/>
            <a:endParaRPr lang="en-US" dirty="0">
              <a:solidFill>
                <a:srgbClr val="FFFFFF"/>
              </a:solidFill>
            </a:endParaRPr>
          </a:p>
          <a:p>
            <a:pPr lvl="1" indent="-228600" defTabSz="914400" eaLnBrk="1" hangingPunct="1"/>
            <a:r>
              <a:rPr lang="en-US" dirty="0">
                <a:solidFill>
                  <a:srgbClr val="FFFFFF"/>
                </a:solidFill>
                <a:effectLst/>
              </a:rPr>
              <a:t>Can focus on a fact pattern without losing sight of the whole</a:t>
            </a:r>
          </a:p>
          <a:p>
            <a:pPr lvl="1" indent="-228600" defTabSz="914400" eaLnBrk="1" hangingPunct="1"/>
            <a:endParaRPr lang="en-US" dirty="0">
              <a:solidFill>
                <a:srgbClr val="FFFFFF"/>
              </a:solidFill>
              <a:effectLst/>
            </a:endParaRPr>
          </a:p>
          <a:p>
            <a:pPr lvl="1" indent="-228600" defTabSz="914400" eaLnBrk="1" hangingPunct="1"/>
            <a:r>
              <a:rPr lang="en-US" dirty="0">
                <a:solidFill>
                  <a:srgbClr val="FFFFFF"/>
                </a:solidFill>
                <a:effectLst/>
              </a:rPr>
              <a:t>Conduct a client-</a:t>
            </a:r>
            <a:r>
              <a:rPr lang="en-US" dirty="0" err="1">
                <a:solidFill>
                  <a:srgbClr val="FFFFFF"/>
                </a:solidFill>
                <a:effectLst/>
              </a:rPr>
              <a:t>centred</a:t>
            </a:r>
            <a:r>
              <a:rPr lang="en-US" dirty="0">
                <a:solidFill>
                  <a:srgbClr val="FFFFFF"/>
                </a:solidFill>
                <a:effectLst/>
              </a:rPr>
              <a:t> interview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 lvl="1" indent="-228600" defTabSz="914400" eaLnBrk="1" hangingPunct="1"/>
            <a:endParaRPr lang="en-US" dirty="0">
              <a:solidFill>
                <a:srgbClr val="FFFFFF"/>
              </a:solidFill>
            </a:endParaRPr>
          </a:p>
          <a:p>
            <a:pPr lvl="1" indent="-228600" defTabSz="914400" eaLnBrk="1" hangingPunct="1"/>
            <a:r>
              <a:rPr lang="en-US" dirty="0">
                <a:solidFill>
                  <a:srgbClr val="FFFFFF"/>
                </a:solidFill>
              </a:rPr>
              <a:t>Draws the interview to an appropriate close</a:t>
            </a:r>
          </a:p>
          <a:p>
            <a:pPr lvl="1" indent="-228600" defTabSz="914400" eaLnBrk="1" hangingPunct="1"/>
            <a:endParaRPr lang="en-US" altLang="en-US" dirty="0">
              <a:solidFill>
                <a:srgbClr val="FFFFFF"/>
              </a:solidFill>
            </a:endParaRPr>
          </a:p>
          <a:p>
            <a:pPr indent="-228600" defTabSz="914400" eaLnBrk="1" hangingPunct="1"/>
            <a:endParaRPr lang="en-US" altLang="en-US" sz="1800" dirty="0">
              <a:solidFill>
                <a:srgbClr val="FFFFFF"/>
              </a:solidFill>
            </a:endParaRPr>
          </a:p>
          <a:p>
            <a:pPr indent="-228600" defTabSz="914400" eaLnBrk="1" hangingPunct="1"/>
            <a:endParaRPr lang="en-US" altLang="en-U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F8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20" name="Title 1">
            <a:extLst>
              <a:ext uri="{FF2B5EF4-FFF2-40B4-BE49-F238E27FC236}">
                <a16:creationId xmlns:a16="http://schemas.microsoft.com/office/drawing/2014/main" id="{591BE141-6CA3-4468-83D6-1FDE0EEFF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 eaLnBrk="1" hangingPunct="1"/>
            <a:r>
              <a:rPr lang="en-US" alt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Mock Client Interviewing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wo business people communicating">
            <a:extLst>
              <a:ext uri="{FF2B5EF4-FFF2-40B4-BE49-F238E27FC236}">
                <a16:creationId xmlns:a16="http://schemas.microsoft.com/office/drawing/2014/main" id="{034DABF4-6FB4-41A2-9682-EB30B2492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48" y="2660287"/>
            <a:ext cx="5463501" cy="3646887"/>
          </a:xfrm>
          <a:prstGeom prst="rect">
            <a:avLst/>
          </a:prstGeom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21" name="Content Placeholder 2">
            <a:extLst>
              <a:ext uri="{FF2B5EF4-FFF2-40B4-BE49-F238E27FC236}">
                <a16:creationId xmlns:a16="http://schemas.microsoft.com/office/drawing/2014/main" id="{E2354DBA-2315-482D-B017-35C8FA8B9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indent="-228600" defTabSz="914400" eaLnBrk="1" hangingPunct="1"/>
            <a:r>
              <a:rPr lang="en-US" altLang="en-US" sz="19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Lecture and guide</a:t>
            </a:r>
          </a:p>
          <a:p>
            <a:pPr indent="-228600" defTabSz="914400" eaLnBrk="1" hangingPunct="1"/>
            <a:endParaRPr lang="en-US" altLang="en-US" sz="19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indent="-228600" defTabSz="914400" eaLnBrk="1" hangingPunct="1"/>
            <a:r>
              <a:rPr lang="en-US" altLang="en-US" sz="19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Groups of three</a:t>
            </a:r>
          </a:p>
          <a:p>
            <a:pPr indent="-228600" defTabSz="914400" eaLnBrk="1" hangingPunct="1"/>
            <a:endParaRPr lang="en-US" altLang="en-US" sz="19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indent="-228600" defTabSz="914400" eaLnBrk="1" hangingPunct="1"/>
            <a:r>
              <a:rPr lang="en-US" altLang="en-US" sz="19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Actor</a:t>
            </a:r>
          </a:p>
          <a:p>
            <a:pPr indent="-228600" defTabSz="914400" eaLnBrk="1" hangingPunct="1"/>
            <a:endParaRPr lang="en-US" altLang="en-US" sz="19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indent="-228600" defTabSz="914400" eaLnBrk="1" hangingPunct="1"/>
            <a:r>
              <a:rPr lang="en-US" altLang="en-US" sz="19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Observing solicitor / feedback</a:t>
            </a:r>
          </a:p>
          <a:p>
            <a:pPr indent="-228600" defTabSz="914400" eaLnBrk="1" hangingPunct="1"/>
            <a:endParaRPr lang="en-US" altLang="en-US" sz="19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indent="-228600" defTabSz="914400" eaLnBrk="1" hangingPunct="1"/>
            <a:r>
              <a:rPr lang="en-US" altLang="en-US" sz="19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Scenarios</a:t>
            </a:r>
          </a:p>
          <a:p>
            <a:pPr indent="-228600" defTabSz="914400" eaLnBrk="1" hangingPunct="1"/>
            <a:endParaRPr lang="en-US" altLang="en-US" sz="19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indent="-228600" defTabSz="914400" eaLnBrk="1" hangingPunct="1"/>
            <a:r>
              <a:rPr lang="en-US" altLang="en-US" sz="19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Transferable skills</a:t>
            </a:r>
          </a:p>
          <a:p>
            <a:pPr indent="-228600" defTabSz="914400" eaLnBrk="1" hangingPunct="1"/>
            <a:endParaRPr lang="en-US" altLang="en-US" sz="19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indent="-228600" defTabSz="914400" eaLnBrk="1" hangingPunct="1"/>
            <a:r>
              <a:rPr lang="en-US" altLang="en-US" sz="19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Real-world experiences</a:t>
            </a:r>
          </a:p>
          <a:p>
            <a:pPr indent="-228600" defTabSz="914400" eaLnBrk="1" hangingPunct="1"/>
            <a:endParaRPr lang="en-US" altLang="en-US" sz="19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indent="-228600" defTabSz="914400" eaLnBrk="1" hangingPunct="1"/>
            <a:r>
              <a:rPr lang="en-US" altLang="en-US" sz="19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Competition</a:t>
            </a:r>
          </a:p>
          <a:p>
            <a:pPr indent="-228600" defTabSz="914400" eaLnBrk="1" hangingPunct="1"/>
            <a:endParaRPr lang="en-US" altLang="en-US" sz="19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indent="-228600" defTabSz="914400" eaLnBrk="1" hangingPunct="1"/>
            <a:endParaRPr lang="en-US" altLang="en-US" sz="19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8F63C-6C05-4F79-A89C-3430FD814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GMT20220324-113449_Recording_640x360">
            <a:hlinkClick r:id="" action="ppaction://media"/>
            <a:extLst>
              <a:ext uri="{FF2B5EF4-FFF2-40B4-BE49-F238E27FC236}">
                <a16:creationId xmlns:a16="http://schemas.microsoft.com/office/drawing/2014/main" id="{3E58A7AD-F5E5-4AAD-A6CF-077788A72EE0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7368" y="-105394"/>
            <a:ext cx="12379368" cy="696339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CF322F-0D7C-48C4-A620-963DF92873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66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7A4C4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62" name="Title 1">
            <a:extLst>
              <a:ext uri="{FF2B5EF4-FFF2-40B4-BE49-F238E27FC236}">
                <a16:creationId xmlns:a16="http://schemas.microsoft.com/office/drawing/2014/main" id="{CFCD3F73-D0BE-4392-A7D6-FD1DDD5BCE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 eaLnBrk="1" hangingPunct="1"/>
            <a:r>
              <a:rPr lang="en-US" altLang="en-US" sz="4400">
                <a:solidFill>
                  <a:srgbClr val="FFFFFF"/>
                </a:solidFill>
              </a:rPr>
              <a:t>Questions?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ADD072A-32D7-4486-BC96-040E36FC0F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62" r="1" b="13462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66" name="Content Placeholder 15365">
            <a:extLst>
              <a:ext uri="{FF2B5EF4-FFF2-40B4-BE49-F238E27FC236}">
                <a16:creationId xmlns:a16="http://schemas.microsoft.com/office/drawing/2014/main" id="{6D31C628-C5F6-1BD4-0992-7121BF422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638425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defTabSz="914400" eaLnBrk="1" hangingPunct="1">
              <a:buNone/>
            </a:pPr>
            <a:endParaRPr lang="en-US" sz="2000" dirty="0">
              <a:solidFill>
                <a:srgbClr val="FFFFFF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defTabSz="914400" eaLnBrk="1" hangingPunct="1">
              <a:buNone/>
            </a:pPr>
            <a:endParaRPr lang="en-US" sz="2000" dirty="0">
              <a:solidFill>
                <a:srgbClr val="FFFFFF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defTabSz="914400" eaLnBrk="1" hangingPunct="1">
              <a:buNone/>
            </a:pPr>
            <a:r>
              <a:rPr lang="en-US" sz="2000" dirty="0">
                <a:solidFill>
                  <a:srgbClr val="FFFFFF"/>
                </a:solidFill>
              </a:rPr>
              <a:t>Kerry Trewern, Director:</a:t>
            </a:r>
          </a:p>
          <a:p>
            <a:pPr indent="-228600" defTabSz="914400" eaLnBrk="1" hangingPunct="1"/>
            <a:r>
              <a:rPr lang="en-US" sz="20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kerry.trewern@glasgow.ac.uk</a:t>
            </a:r>
            <a:endParaRPr lang="en-US" sz="2000" dirty="0">
              <a:solidFill>
                <a:srgbClr val="FFFFFF"/>
              </a:solidFill>
            </a:endParaRPr>
          </a:p>
          <a:p>
            <a:pPr indent="-228600" defTabSz="914400" eaLnBrk="1" hangingPunct="1"/>
            <a:endParaRPr lang="en-US" sz="2000" dirty="0">
              <a:solidFill>
                <a:srgbClr val="FFFFFF"/>
              </a:solidFill>
            </a:endParaRPr>
          </a:p>
          <a:p>
            <a:pPr indent="-228600" defTabSz="914400" eaLnBrk="1" hangingPunct="1"/>
            <a:endParaRPr lang="en-US" sz="2000" dirty="0">
              <a:solidFill>
                <a:srgbClr val="FFFFFF"/>
              </a:solidFill>
            </a:endParaRPr>
          </a:p>
          <a:p>
            <a:pPr marL="0" indent="0" defTabSz="914400" eaLnBrk="1" hangingPunct="1">
              <a:buNone/>
            </a:pPr>
            <a:r>
              <a:rPr lang="en-US" sz="2000" dirty="0">
                <a:solidFill>
                  <a:srgbClr val="FFFFFF"/>
                </a:solidFill>
              </a:rPr>
              <a:t>Rhona McNair, Deputy Director:</a:t>
            </a:r>
          </a:p>
          <a:p>
            <a:pPr indent="-228600" defTabSz="914400" eaLnBrk="1" hangingPunct="1"/>
            <a:r>
              <a:rPr lang="en-US" sz="2000" dirty="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rhona.mcnair@glasgow.ac.uk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</a:p>
          <a:p>
            <a:pPr indent="-228600" defTabSz="914400" eaLnBrk="1" hangingPunct="1"/>
            <a:endParaRPr lang="en-US" sz="2000" dirty="0">
              <a:solidFill>
                <a:srgbClr val="FFFFFF"/>
              </a:solidFill>
            </a:endParaRPr>
          </a:p>
          <a:p>
            <a:pPr indent="-228600" defTabSz="914400" eaLnBrk="1" hangingPunct="1"/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05036"/>
      </p:ext>
    </p:extLst>
  </p:cSld>
  <p:clrMapOvr>
    <a:masterClrMapping/>
  </p:clrMapOvr>
  <p:transition>
    <p:wipe dir="d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159</Words>
  <Application>Microsoft Office PowerPoint</Application>
  <PresentationFormat>Widescreen</PresentationFormat>
  <Paragraphs>58</Paragraphs>
  <Slides>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1_Office Theme</vt:lpstr>
      <vt:lpstr> Connecting Real-world Experiences  with Real-world Challenges  Kerry Trewern Rhona McNair </vt:lpstr>
      <vt:lpstr>What is the Diploma in Professional Legal Practice?</vt:lpstr>
      <vt:lpstr>Sample PEAT One Outcomes - Interviewing</vt:lpstr>
      <vt:lpstr>Mock Client Interviewing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Diploma in Professional  Legal Practice  2021/2022</dc:title>
  <dc:creator>Kerry Trewern</dc:creator>
  <cp:lastModifiedBy>Kerry Trewern</cp:lastModifiedBy>
  <cp:revision>19</cp:revision>
  <dcterms:created xsi:type="dcterms:W3CDTF">2021-02-23T20:07:44Z</dcterms:created>
  <dcterms:modified xsi:type="dcterms:W3CDTF">2022-03-29T12:51:17Z</dcterms:modified>
</cp:coreProperties>
</file>