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126" y="105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3604F5-30D5-4FF5-BC16-0416F746F4D4}" type="datetimeFigureOut">
              <a:rPr lang="en-GB" smtClean="0"/>
              <a:t>15/12/2021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27101D-B88B-46E6-B143-5F04C0C4EC0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050960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3604F5-30D5-4FF5-BC16-0416F746F4D4}" type="datetimeFigureOut">
              <a:rPr lang="en-GB" smtClean="0"/>
              <a:t>15/12/2021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27101D-B88B-46E6-B143-5F04C0C4EC0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845966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3604F5-30D5-4FF5-BC16-0416F746F4D4}" type="datetimeFigureOut">
              <a:rPr lang="en-GB" smtClean="0"/>
              <a:t>15/12/2021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27101D-B88B-46E6-B143-5F04C0C4EC0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980835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3604F5-30D5-4FF5-BC16-0416F746F4D4}" type="datetimeFigureOut">
              <a:rPr lang="en-GB" smtClean="0"/>
              <a:t>15/12/2021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27101D-B88B-46E6-B143-5F04C0C4EC0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689919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3604F5-30D5-4FF5-BC16-0416F746F4D4}" type="datetimeFigureOut">
              <a:rPr lang="en-GB" smtClean="0"/>
              <a:t>15/12/2021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27101D-B88B-46E6-B143-5F04C0C4EC0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141777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3604F5-30D5-4FF5-BC16-0416F746F4D4}" type="datetimeFigureOut">
              <a:rPr lang="en-GB" smtClean="0"/>
              <a:t>15/12/2021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27101D-B88B-46E6-B143-5F04C0C4EC0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424734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3604F5-30D5-4FF5-BC16-0416F746F4D4}" type="datetimeFigureOut">
              <a:rPr lang="en-GB" smtClean="0"/>
              <a:t>15/12/2021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27101D-B88B-46E6-B143-5F04C0C4EC0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143852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3604F5-30D5-4FF5-BC16-0416F746F4D4}" type="datetimeFigureOut">
              <a:rPr lang="en-GB" smtClean="0"/>
              <a:t>15/12/2021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27101D-B88B-46E6-B143-5F04C0C4EC0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952434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3604F5-30D5-4FF5-BC16-0416F746F4D4}" type="datetimeFigureOut">
              <a:rPr lang="en-GB" smtClean="0"/>
              <a:t>15/12/2021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27101D-B88B-46E6-B143-5F04C0C4EC0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59716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3604F5-30D5-4FF5-BC16-0416F746F4D4}" type="datetimeFigureOut">
              <a:rPr lang="en-GB" smtClean="0"/>
              <a:t>15/12/2021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27101D-B88B-46E6-B143-5F04C0C4EC0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595176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3604F5-30D5-4FF5-BC16-0416F746F4D4}" type="datetimeFigureOut">
              <a:rPr lang="en-GB" smtClean="0"/>
              <a:t>15/12/2021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27101D-B88B-46E6-B143-5F04C0C4EC0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06560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3604F5-30D5-4FF5-BC16-0416F746F4D4}" type="datetimeFigureOut">
              <a:rPr lang="en-GB" smtClean="0"/>
              <a:t>15/12/2021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27101D-B88B-46E6-B143-5F04C0C4EC0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33155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gi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sciencecouncil.org/scientists-science-technicians/?gclid=Cj0KCQiAweaNBhDEARIsAJ5hwbes-a_GiQI4XfApwm7oOrYHWby-VISHIKo1nfEnIYRWlFEVxOQx330aAp3jEALw_wcB" TargetMode="Externa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Question Problem Think · Free image on Pixabay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23130" y="3473959"/>
            <a:ext cx="1514475" cy="1069598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chemeClr val="tx1"/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5" name="Picture 4" descr="Free vector graphic: Bubble, Speech, Thinking - Free Image ...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0010" y="248305"/>
            <a:ext cx="3395497" cy="1779002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2261896" y="756674"/>
            <a:ext cx="222528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685800">
              <a:buClr>
                <a:srgbClr val="000000"/>
              </a:buClr>
              <a:defRPr/>
            </a:pPr>
            <a:r>
              <a:rPr lang="en-GB" sz="2000" kern="0" dirty="0">
                <a:solidFill>
                  <a:srgbClr val="000000"/>
                </a:solidFill>
                <a:latin typeface="Arial"/>
                <a:cs typeface="Arial"/>
                <a:sym typeface="Arial"/>
              </a:rPr>
              <a:t>Validation of skills</a:t>
            </a:r>
          </a:p>
        </p:txBody>
      </p:sp>
      <p:pic>
        <p:nvPicPr>
          <p:cNvPr id="7" name="Picture 6" descr="Free vector graphic: Bubble, Speech, Thinking - Free Image ...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72324">
            <a:off x="5005269" y="183161"/>
            <a:ext cx="2323955" cy="2882727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5462739" y="845555"/>
            <a:ext cx="176704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685800">
              <a:buClr>
                <a:srgbClr val="000000"/>
              </a:buClr>
              <a:defRPr/>
            </a:pPr>
            <a:r>
              <a:rPr lang="en-GB" sz="2000" kern="0" dirty="0">
                <a:solidFill>
                  <a:srgbClr val="000000"/>
                </a:solidFill>
                <a:latin typeface="Arial"/>
                <a:cs typeface="Arial"/>
                <a:sym typeface="Arial"/>
              </a:rPr>
              <a:t>Career</a:t>
            </a:r>
          </a:p>
          <a:p>
            <a:pPr algn="ctr" defTabSz="685800">
              <a:buClr>
                <a:srgbClr val="000000"/>
              </a:buClr>
              <a:defRPr/>
            </a:pPr>
            <a:r>
              <a:rPr lang="en-GB" sz="2000" kern="0" dirty="0">
                <a:solidFill>
                  <a:srgbClr val="000000"/>
                </a:solidFill>
                <a:latin typeface="Arial"/>
                <a:cs typeface="Arial"/>
                <a:sym typeface="Arial"/>
              </a:rPr>
              <a:t> Development</a:t>
            </a:r>
          </a:p>
          <a:p>
            <a:pPr algn="ctr" defTabSz="685800">
              <a:buClr>
                <a:srgbClr val="000000"/>
              </a:buClr>
              <a:defRPr/>
            </a:pPr>
            <a:r>
              <a:rPr lang="en-GB" sz="2000" kern="0" dirty="0">
                <a:solidFill>
                  <a:srgbClr val="000000"/>
                </a:solidFill>
                <a:latin typeface="Arial"/>
                <a:cs typeface="Arial"/>
                <a:sym typeface="Arial"/>
              </a:rPr>
              <a:t> CPD</a:t>
            </a:r>
          </a:p>
        </p:txBody>
      </p:sp>
      <p:pic>
        <p:nvPicPr>
          <p:cNvPr id="9" name="Picture 8" descr="Free vector graphic: Bubble, Speech, Thinking - Free Image ...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3962797">
            <a:off x="7483123" y="-138017"/>
            <a:ext cx="2295821" cy="3905336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7956547" y="1386724"/>
            <a:ext cx="215315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685800">
              <a:buClr>
                <a:srgbClr val="000000"/>
              </a:buClr>
              <a:defRPr/>
            </a:pPr>
            <a:r>
              <a:rPr lang="en-GB" sz="2000" kern="0" dirty="0">
                <a:solidFill>
                  <a:srgbClr val="000000"/>
                </a:solidFill>
                <a:latin typeface="Arial"/>
                <a:cs typeface="Arial"/>
                <a:sym typeface="Arial"/>
              </a:rPr>
              <a:t>Peer Recognition</a:t>
            </a:r>
          </a:p>
        </p:txBody>
      </p:sp>
      <p:pic>
        <p:nvPicPr>
          <p:cNvPr id="11" name="Picture 10" descr="Free vector graphic: Bubble, Speech, Thinking - Free Image ...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7401243">
            <a:off x="7674049" y="2674387"/>
            <a:ext cx="2476980" cy="3180052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8384567" y="4104214"/>
            <a:ext cx="129554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defTabSz="685800">
              <a:buClr>
                <a:srgbClr val="000000"/>
              </a:buClr>
              <a:defRPr/>
            </a:pPr>
            <a:r>
              <a:rPr lang="en-GB" sz="2000" kern="0" dirty="0">
                <a:solidFill>
                  <a:srgbClr val="000000"/>
                </a:solidFill>
                <a:latin typeface="Arial"/>
                <a:cs typeface="Arial"/>
                <a:sym typeface="Arial"/>
              </a:rPr>
              <a:t>Job </a:t>
            </a:r>
          </a:p>
          <a:p>
            <a:pPr defTabSz="685800">
              <a:buClr>
                <a:srgbClr val="000000"/>
              </a:buClr>
              <a:defRPr/>
            </a:pPr>
            <a:r>
              <a:rPr lang="en-GB" sz="2000" kern="0" dirty="0">
                <a:solidFill>
                  <a:srgbClr val="000000"/>
                </a:solidFill>
                <a:latin typeface="Arial"/>
                <a:cs typeface="Arial"/>
                <a:sym typeface="Arial"/>
              </a:rPr>
              <a:t>prospects</a:t>
            </a:r>
          </a:p>
        </p:txBody>
      </p:sp>
      <p:pic>
        <p:nvPicPr>
          <p:cNvPr id="17" name="Picture 16" descr="Free vector graphic: Bubble, Speech, Thinking - Free Image ...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2453139" y="3896986"/>
            <a:ext cx="2461254" cy="3209533"/>
          </a:xfrm>
          <a:prstGeom prst="rect">
            <a:avLst/>
          </a:prstGeom>
        </p:spPr>
      </p:pic>
      <p:sp>
        <p:nvSpPr>
          <p:cNvPr id="18" name="TextBox 17"/>
          <p:cNvSpPr txBox="1"/>
          <p:nvPr/>
        </p:nvSpPr>
        <p:spPr>
          <a:xfrm>
            <a:off x="2532742" y="5201136"/>
            <a:ext cx="148309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685800">
              <a:buClr>
                <a:srgbClr val="000000"/>
              </a:buClr>
              <a:defRPr/>
            </a:pPr>
            <a:r>
              <a:rPr lang="en-GB" sz="2000" kern="0" dirty="0">
                <a:solidFill>
                  <a:srgbClr val="000000"/>
                </a:solidFill>
                <a:latin typeface="Arial"/>
                <a:cs typeface="Arial"/>
                <a:sym typeface="Arial"/>
              </a:rPr>
              <a:t>Confidence</a:t>
            </a:r>
          </a:p>
          <a:p>
            <a:pPr algn="ctr" defTabSz="685800">
              <a:buClr>
                <a:srgbClr val="000000"/>
              </a:buClr>
              <a:defRPr/>
            </a:pPr>
            <a:r>
              <a:rPr lang="en-GB" sz="2000" kern="0" dirty="0">
                <a:solidFill>
                  <a:srgbClr val="000000"/>
                </a:solidFill>
                <a:latin typeface="Arial"/>
                <a:cs typeface="Arial"/>
                <a:sym typeface="Arial"/>
              </a:rPr>
              <a:t>building</a:t>
            </a:r>
          </a:p>
        </p:txBody>
      </p:sp>
      <p:pic>
        <p:nvPicPr>
          <p:cNvPr id="19" name="Picture 18" descr="Free vector graphic: Bubble, Speech, Thinking - Free Image ...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1615434">
            <a:off x="5403840" y="5094508"/>
            <a:ext cx="3707495" cy="1635863"/>
          </a:xfrm>
          <a:prstGeom prst="rect">
            <a:avLst/>
          </a:prstGeom>
        </p:spPr>
      </p:pic>
      <p:sp>
        <p:nvSpPr>
          <p:cNvPr id="20" name="TextBox 19"/>
          <p:cNvSpPr txBox="1"/>
          <p:nvPr/>
        </p:nvSpPr>
        <p:spPr>
          <a:xfrm rot="655473">
            <a:off x="5932544" y="5684332"/>
            <a:ext cx="265008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685800">
              <a:buClr>
                <a:srgbClr val="000000"/>
              </a:buClr>
              <a:defRPr/>
            </a:pPr>
            <a:r>
              <a:rPr lang="en-GB" sz="2000" kern="0" dirty="0">
                <a:solidFill>
                  <a:srgbClr val="000000"/>
                </a:solidFill>
                <a:latin typeface="Arial"/>
                <a:cs typeface="Arial"/>
                <a:sym typeface="Arial"/>
              </a:rPr>
              <a:t>Outside</a:t>
            </a:r>
            <a:r>
              <a:rPr lang="en-GB" sz="1050" kern="0" dirty="0">
                <a:solidFill>
                  <a:srgbClr val="000000"/>
                </a:solidFill>
                <a:latin typeface="Arial"/>
                <a:cs typeface="Arial"/>
                <a:sym typeface="Arial"/>
              </a:rPr>
              <a:t> </a:t>
            </a:r>
            <a:r>
              <a:rPr lang="en-GB" sz="2000" kern="0" dirty="0">
                <a:solidFill>
                  <a:srgbClr val="000000"/>
                </a:solidFill>
                <a:latin typeface="Arial"/>
                <a:cs typeface="Arial"/>
                <a:sym typeface="Arial"/>
              </a:rPr>
              <a:t>prospects</a:t>
            </a:r>
          </a:p>
          <a:p>
            <a:pPr defTabSz="685800">
              <a:buClr>
                <a:srgbClr val="000000"/>
              </a:buClr>
              <a:defRPr/>
            </a:pPr>
            <a:r>
              <a:rPr lang="en-GB" sz="2000" kern="0" dirty="0">
                <a:solidFill>
                  <a:srgbClr val="000000"/>
                </a:solidFill>
                <a:latin typeface="Arial"/>
                <a:cs typeface="Arial"/>
                <a:sym typeface="Arial"/>
              </a:rPr>
              <a:t>Society engagements</a:t>
            </a:r>
          </a:p>
        </p:txBody>
      </p:sp>
      <p:pic>
        <p:nvPicPr>
          <p:cNvPr id="21" name="Picture 20" descr="Free vector graphic: Bubble, Speech, Thinking - Free Image ...">
            <a:extLst>
              <a:ext uri="{FF2B5EF4-FFF2-40B4-BE49-F238E27FC236}">
                <a16:creationId xmlns:a16="http://schemas.microsoft.com/office/drawing/2014/main" id="{CCF8BE8E-9556-4BF9-A39A-8F979EB5688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9357607">
            <a:off x="2255418" y="1788350"/>
            <a:ext cx="2418413" cy="2761442"/>
          </a:xfrm>
          <a:prstGeom prst="rect">
            <a:avLst/>
          </a:prstGeom>
        </p:spPr>
      </p:pic>
      <p:sp>
        <p:nvSpPr>
          <p:cNvPr id="22" name="TextBox 21">
            <a:extLst>
              <a:ext uri="{FF2B5EF4-FFF2-40B4-BE49-F238E27FC236}">
                <a16:creationId xmlns:a16="http://schemas.microsoft.com/office/drawing/2014/main" id="{C768B0D1-D6C1-4580-AF54-AA990511D326}"/>
              </a:ext>
            </a:extLst>
          </p:cNvPr>
          <p:cNvSpPr txBox="1"/>
          <p:nvPr/>
        </p:nvSpPr>
        <p:spPr>
          <a:xfrm>
            <a:off x="2520713" y="2678776"/>
            <a:ext cx="146867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685800">
              <a:buClr>
                <a:srgbClr val="000000"/>
              </a:buClr>
              <a:defRPr/>
            </a:pPr>
            <a:r>
              <a:rPr lang="en-GB" sz="2000" kern="0" dirty="0">
                <a:solidFill>
                  <a:srgbClr val="000000"/>
                </a:solidFill>
                <a:latin typeface="Arial"/>
                <a:cs typeface="Arial"/>
                <a:sym typeface="Arial"/>
              </a:rPr>
              <a:t>Networking</a:t>
            </a:r>
          </a:p>
        </p:txBody>
      </p:sp>
      <p:pic>
        <p:nvPicPr>
          <p:cNvPr id="23" name="Picture 22">
            <a:extLst>
              <a:ext uri="{FF2B5EF4-FFF2-40B4-BE49-F238E27FC236}">
                <a16:creationId xmlns:a16="http://schemas.microsoft.com/office/drawing/2014/main" id="{66238935-7165-1C42-A8FE-37A5BF7A4106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51628" y="5554964"/>
            <a:ext cx="1298672" cy="12986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693987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  <p:bldP spid="10" grpId="0"/>
      <p:bldP spid="12" grpId="0"/>
      <p:bldP spid="18" grpId="0"/>
      <p:bldP spid="20" grpId="0"/>
      <p:bldP spid="2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25924" y="496332"/>
            <a:ext cx="11712075" cy="62478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en-GB" sz="1600" b="1" u="sng" dirty="0" smtClean="0"/>
              <a:t>Validation of skills: </a:t>
            </a:r>
            <a:r>
              <a:rPr lang="en-GB" sz="1600" dirty="0" smtClean="0"/>
              <a:t>The competency report looks at and accredits all aspects of working practice not just technical </a:t>
            </a:r>
          </a:p>
          <a:p>
            <a:r>
              <a:rPr lang="en-GB" sz="1600" dirty="0" smtClean="0"/>
              <a:t>      proficiency and this validation is reflected in post nominal or “letters after your name”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GB" sz="1600" b="1" u="sng" dirty="0" smtClean="0"/>
              <a:t>Confidence Building: </a:t>
            </a:r>
            <a:r>
              <a:rPr lang="en-GB" sz="1600" dirty="0" smtClean="0"/>
              <a:t>The competency report is typically 3000 words or so long and completion of this and registration</a:t>
            </a:r>
          </a:p>
          <a:p>
            <a:r>
              <a:rPr lang="en-GB" sz="1600" dirty="0"/>
              <a:t> </a:t>
            </a:r>
            <a:r>
              <a:rPr lang="en-GB" sz="1600" dirty="0" smtClean="0"/>
              <a:t>     culminating in post nominal can spur registrants to go on and try other things, including other certifications based on </a:t>
            </a:r>
          </a:p>
          <a:p>
            <a:r>
              <a:rPr lang="en-GB" sz="1600" dirty="0"/>
              <a:t> </a:t>
            </a:r>
            <a:r>
              <a:rPr lang="en-GB" sz="1600" dirty="0" smtClean="0"/>
              <a:t>     the mind set that they now think they can do it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GB" sz="1600" b="1" u="sng" dirty="0" smtClean="0"/>
              <a:t>Networking and outside opportunities: </a:t>
            </a:r>
            <a:r>
              <a:rPr lang="en-GB" sz="1600" dirty="0" smtClean="0"/>
              <a:t>Joining a Licenced body and subsequently becoming professionally registered links</a:t>
            </a:r>
          </a:p>
          <a:p>
            <a:r>
              <a:rPr lang="en-GB" sz="1600" dirty="0" smtClean="0"/>
              <a:t>      you to other registrants and exec members associated with the Licenced body and Science Council. This can result in other</a:t>
            </a:r>
          </a:p>
          <a:p>
            <a:r>
              <a:rPr lang="en-GB" sz="1600" dirty="0" smtClean="0"/>
              <a:t>      out of work opportunities that are, at the very least, interesting and count towards your CPD (when for example you renew</a:t>
            </a:r>
          </a:p>
          <a:p>
            <a:r>
              <a:rPr lang="en-GB" sz="1600" dirty="0"/>
              <a:t> </a:t>
            </a:r>
            <a:r>
              <a:rPr lang="en-GB" sz="1600" dirty="0" smtClean="0"/>
              <a:t>     your registration each year). In my case for example I became an assessor for the IST and then began to run registration</a:t>
            </a:r>
          </a:p>
          <a:p>
            <a:r>
              <a:rPr lang="en-GB" sz="1600" dirty="0"/>
              <a:t> </a:t>
            </a:r>
            <a:r>
              <a:rPr lang="en-GB" sz="1600" dirty="0" smtClean="0"/>
              <a:t>     workshops at their annual conferences and trade shows. As a result I was awarded a Fellowship and subsequently in the </a:t>
            </a:r>
          </a:p>
          <a:p>
            <a:r>
              <a:rPr lang="en-GB" sz="1600" dirty="0"/>
              <a:t> </a:t>
            </a:r>
            <a:r>
              <a:rPr lang="en-GB" sz="1600" dirty="0" smtClean="0"/>
              <a:t>     3 years I have become an exec member of the IST and “Assistant Registrar”; Special Registration Advisor to the NTDC and</a:t>
            </a:r>
          </a:p>
          <a:p>
            <a:r>
              <a:rPr lang="en-GB" sz="1600" dirty="0"/>
              <a:t> </a:t>
            </a:r>
            <a:r>
              <a:rPr lang="en-GB" sz="1600" dirty="0" smtClean="0"/>
              <a:t>     Applicant support member for the Science Council. This has resulted in opportunities to speak and travel, paid for by these</a:t>
            </a:r>
          </a:p>
          <a:p>
            <a:r>
              <a:rPr lang="en-GB" sz="1600" dirty="0"/>
              <a:t> </a:t>
            </a:r>
            <a:r>
              <a:rPr lang="en-GB" sz="1600" dirty="0" smtClean="0"/>
              <a:t>     bodies and in the case of the ASM role, remuneration for the actual workshops as well as travel. Furthermore, a big part of</a:t>
            </a:r>
          </a:p>
          <a:p>
            <a:r>
              <a:rPr lang="en-GB" sz="1600" dirty="0"/>
              <a:t> </a:t>
            </a:r>
            <a:r>
              <a:rPr lang="en-GB" sz="1600" dirty="0" smtClean="0"/>
              <a:t>     my CPD I have submitted to retain my </a:t>
            </a:r>
            <a:r>
              <a:rPr lang="en-GB" sz="1600" dirty="0" err="1" smtClean="0"/>
              <a:t>CSci</a:t>
            </a:r>
            <a:r>
              <a:rPr lang="en-GB" sz="1600" dirty="0" smtClean="0"/>
              <a:t> award over the past 4 years has been based on these “extracurricular activities” </a:t>
            </a:r>
          </a:p>
          <a:p>
            <a:r>
              <a:rPr lang="en-GB" sz="1600" dirty="0"/>
              <a:t> </a:t>
            </a:r>
            <a:r>
              <a:rPr lang="en-GB" sz="1600" dirty="0" smtClean="0"/>
              <a:t>     (in my case) at least as much as activities within my day job workplace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GB" sz="1600" b="1" u="sng" dirty="0" smtClean="0"/>
              <a:t>Networking and in house opportunities:  </a:t>
            </a:r>
            <a:r>
              <a:rPr lang="en-GB" sz="1600" dirty="0" smtClean="0"/>
              <a:t> My persons who become registered have gone on to involve themselves in </a:t>
            </a:r>
          </a:p>
          <a:p>
            <a:r>
              <a:rPr lang="en-GB" sz="1600" dirty="0"/>
              <a:t> </a:t>
            </a:r>
            <a:r>
              <a:rPr lang="en-GB" sz="1600" dirty="0" smtClean="0"/>
              <a:t>     technician commitment initiatives within their workplaces. In my case for example I now have a new job description (from</a:t>
            </a:r>
          </a:p>
          <a:p>
            <a:r>
              <a:rPr lang="en-GB" sz="1600" dirty="0"/>
              <a:t> </a:t>
            </a:r>
            <a:r>
              <a:rPr lang="en-GB" sz="1600" dirty="0" smtClean="0"/>
              <a:t>      December 1</a:t>
            </a:r>
            <a:r>
              <a:rPr lang="en-GB" sz="1600" baseline="30000" dirty="0" smtClean="0"/>
              <a:t>st</a:t>
            </a:r>
            <a:r>
              <a:rPr lang="en-GB" sz="1600" dirty="0"/>
              <a:t> </a:t>
            </a:r>
            <a:r>
              <a:rPr lang="en-GB" sz="1600" dirty="0" smtClean="0"/>
              <a:t>) that gives over 10% of my working day to registration duties Associated with Leicester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GB" sz="1600" dirty="0" smtClean="0"/>
              <a:t> </a:t>
            </a:r>
            <a:r>
              <a:rPr lang="en-GB" sz="1600" b="1" u="sng" dirty="0" smtClean="0"/>
              <a:t>Improved Job prospects at selective institutions: </a:t>
            </a:r>
            <a:r>
              <a:rPr lang="en-GB" sz="1600" dirty="0" smtClean="0"/>
              <a:t>Possession of post </a:t>
            </a:r>
            <a:r>
              <a:rPr lang="en-GB" sz="1600" dirty="0" err="1" smtClean="0"/>
              <a:t>nominals</a:t>
            </a:r>
            <a:r>
              <a:rPr lang="en-GB" sz="1600" dirty="0" smtClean="0"/>
              <a:t> is taken as a sign in general of commitment</a:t>
            </a:r>
          </a:p>
          <a:p>
            <a:r>
              <a:rPr lang="en-GB" sz="1600" dirty="0"/>
              <a:t> </a:t>
            </a:r>
            <a:r>
              <a:rPr lang="en-GB" sz="1600" dirty="0" smtClean="0"/>
              <a:t>     and improves your chances of getting to interview. I know of one line manager who will always take the candidate who is</a:t>
            </a:r>
          </a:p>
          <a:p>
            <a:r>
              <a:rPr lang="en-GB" sz="1600" dirty="0"/>
              <a:t> </a:t>
            </a:r>
            <a:r>
              <a:rPr lang="en-GB" sz="1600" dirty="0" smtClean="0"/>
              <a:t>     registered over those that are not. What is more, I know of another manager who will take technicians with registration</a:t>
            </a:r>
          </a:p>
          <a:p>
            <a:r>
              <a:rPr lang="en-GB" sz="1600" dirty="0"/>
              <a:t> </a:t>
            </a:r>
            <a:r>
              <a:rPr lang="en-GB" sz="1600" dirty="0" smtClean="0"/>
              <a:t>     even over those with a PhD (but no registration) as registration accredits your proficiency as a practicing technician. Some </a:t>
            </a:r>
          </a:p>
          <a:p>
            <a:r>
              <a:rPr lang="en-GB" sz="1600" dirty="0"/>
              <a:t> </a:t>
            </a:r>
            <a:r>
              <a:rPr lang="en-GB" sz="1600" dirty="0" smtClean="0"/>
              <a:t>     jobs even specify registration in the desirable or Essential spec (true of Government institutes like MRC Harwell or LMB)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GB" sz="1600" b="1" u="sng" dirty="0" smtClean="0"/>
              <a:t>Exercise in CPD and PPD: </a:t>
            </a:r>
            <a:r>
              <a:rPr lang="en-GB" sz="1600" dirty="0" smtClean="0"/>
              <a:t>The act of compiling evidence of reflective practice is useful for CPD and also PPD as part of an annual appraisal   </a:t>
            </a:r>
            <a:endParaRPr lang="en-GB" sz="1600" b="1" u="sng" dirty="0"/>
          </a:p>
        </p:txBody>
      </p:sp>
      <p:sp>
        <p:nvSpPr>
          <p:cNvPr id="5" name="Rectangle 4"/>
          <p:cNvSpPr/>
          <p:nvPr/>
        </p:nvSpPr>
        <p:spPr>
          <a:xfrm>
            <a:off x="4593221" y="0"/>
            <a:ext cx="232461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 smtClean="0">
                <a:hlinkClick r:id="rId2"/>
              </a:rPr>
              <a:t>Benefits of registration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974931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1808" y="1797355"/>
            <a:ext cx="6067643" cy="3763885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sp>
        <p:nvSpPr>
          <p:cNvPr id="3" name="Google Shape;386;p18"/>
          <p:cNvSpPr/>
          <p:nvPr/>
        </p:nvSpPr>
        <p:spPr>
          <a:xfrm>
            <a:off x="3999320" y="664578"/>
            <a:ext cx="4532617" cy="646941"/>
          </a:xfrm>
          <a:prstGeom prst="roundRect">
            <a:avLst>
              <a:gd name="adj" fmla="val 16667"/>
            </a:avLst>
          </a:prstGeom>
          <a:solidFill>
            <a:srgbClr val="6F2C90"/>
          </a:solidFill>
          <a:ln w="38100"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algn="ctr"/>
            <a:r>
              <a:rPr lang="en-GB" sz="3200" b="1" dirty="0">
                <a:solidFill>
                  <a:schemeClr val="bg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Registration Impacts</a:t>
            </a:r>
            <a:endParaRPr sz="3200" b="1" dirty="0">
              <a:solidFill>
                <a:schemeClr val="bg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11" name="Right Arrow 10"/>
          <p:cNvSpPr/>
          <p:nvPr/>
        </p:nvSpPr>
        <p:spPr>
          <a:xfrm rot="10800000">
            <a:off x="8255863" y="4526045"/>
            <a:ext cx="481379" cy="25316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350"/>
          </a:p>
        </p:txBody>
      </p:sp>
      <p:sp>
        <p:nvSpPr>
          <p:cNvPr id="6" name="Date Placeholder 3"/>
          <p:cNvSpPr txBox="1">
            <a:spLocks noGrp="1"/>
          </p:cNvSpPr>
          <p:nvPr/>
        </p:nvSpPr>
        <p:spPr bwMode="auto">
          <a:xfrm>
            <a:off x="5215183" y="6047076"/>
            <a:ext cx="2100890" cy="3893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20000"/>
              </a:spcBef>
              <a:buClr>
                <a:srgbClr val="01449C"/>
              </a:buClr>
              <a:buChar char="•"/>
              <a:defRPr sz="3200">
                <a:solidFill>
                  <a:srgbClr val="12324F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1449C"/>
              </a:buClr>
              <a:buChar char="–"/>
              <a:defRPr sz="2800">
                <a:solidFill>
                  <a:srgbClr val="12324F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01449C"/>
              </a:buClr>
              <a:buChar char="•"/>
              <a:defRPr sz="2400">
                <a:solidFill>
                  <a:srgbClr val="12324F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01449C"/>
              </a:buClr>
              <a:buChar char="–"/>
              <a:defRPr sz="2000">
                <a:solidFill>
                  <a:srgbClr val="12324F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01449C"/>
              </a:buClr>
              <a:buChar char="»"/>
              <a:defRPr sz="2000">
                <a:solidFill>
                  <a:srgbClr val="12324F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1449C"/>
              </a:buClr>
              <a:buChar char="»"/>
              <a:defRPr sz="2000">
                <a:solidFill>
                  <a:srgbClr val="12324F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1449C"/>
              </a:buClr>
              <a:buChar char="»"/>
              <a:defRPr sz="2000">
                <a:solidFill>
                  <a:srgbClr val="12324F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1449C"/>
              </a:buClr>
              <a:buChar char="»"/>
              <a:defRPr sz="2000">
                <a:solidFill>
                  <a:srgbClr val="12324F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1449C"/>
              </a:buClr>
              <a:buChar char="»"/>
              <a:defRPr sz="2000">
                <a:solidFill>
                  <a:srgbClr val="12324F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None/>
              <a:defRPr/>
            </a:pPr>
            <a:r>
              <a:rPr lang="en-GB" altLang="en-US" sz="1875" b="1" baseline="-25000" dirty="0">
                <a:solidFill>
                  <a:srgbClr val="085EA9"/>
                </a:solidFill>
              </a:rPr>
              <a:t>www.sciencecouncil.org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8F9B5EDC-DDAD-C444-8183-A7DC4D38824B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69328" y="5565378"/>
            <a:ext cx="1298672" cy="12986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262518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</TotalTime>
  <Words>536</Words>
  <Application>Microsoft Office PowerPoint</Application>
  <PresentationFormat>Widescreen</PresentationFormat>
  <Paragraphs>39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10" baseType="lpstr">
      <vt:lpstr>MS PGothic</vt:lpstr>
      <vt:lpstr>Arial</vt:lpstr>
      <vt:lpstr>Calibri</vt:lpstr>
      <vt:lpstr>Calibri Light</vt:lpstr>
      <vt:lpstr>Century Gothic</vt:lpstr>
      <vt:lpstr>Wingdings</vt:lpstr>
      <vt:lpstr>Office Theme</vt:lpstr>
      <vt:lpstr>PowerPoint Presentation</vt:lpstr>
      <vt:lpstr>PowerPoint Presentation</vt:lpstr>
      <vt:lpstr>PowerPoint Presentation</vt:lpstr>
    </vt:vector>
  </TitlesOfParts>
  <Company>University of Leicester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Dawkins-Hall, Laurence S.</dc:creator>
  <cp:lastModifiedBy>Dawkins-Hall, Laurence S.</cp:lastModifiedBy>
  <cp:revision>6</cp:revision>
  <dcterms:created xsi:type="dcterms:W3CDTF">2021-12-15T12:08:17Z</dcterms:created>
  <dcterms:modified xsi:type="dcterms:W3CDTF">2021-12-15T12:30:43Z</dcterms:modified>
</cp:coreProperties>
</file>