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85" r:id="rId5"/>
  </p:sldMasterIdLst>
  <p:notesMasterIdLst>
    <p:notesMasterId r:id="rId35"/>
  </p:notesMasterIdLst>
  <p:sldIdLst>
    <p:sldId id="257" r:id="rId6"/>
    <p:sldId id="258" r:id="rId7"/>
    <p:sldId id="260" r:id="rId8"/>
    <p:sldId id="320" r:id="rId9"/>
    <p:sldId id="309" r:id="rId10"/>
    <p:sldId id="278" r:id="rId11"/>
    <p:sldId id="286" r:id="rId12"/>
    <p:sldId id="317" r:id="rId13"/>
    <p:sldId id="289" r:id="rId14"/>
    <p:sldId id="300" r:id="rId15"/>
    <p:sldId id="310" r:id="rId16"/>
    <p:sldId id="301" r:id="rId17"/>
    <p:sldId id="321" r:id="rId18"/>
    <p:sldId id="302" r:id="rId19"/>
    <p:sldId id="285" r:id="rId20"/>
    <p:sldId id="307" r:id="rId21"/>
    <p:sldId id="311" r:id="rId22"/>
    <p:sldId id="318" r:id="rId23"/>
    <p:sldId id="275" r:id="rId24"/>
    <p:sldId id="292" r:id="rId25"/>
    <p:sldId id="293" r:id="rId26"/>
    <p:sldId id="281" r:id="rId27"/>
    <p:sldId id="282" r:id="rId28"/>
    <p:sldId id="296" r:id="rId29"/>
    <p:sldId id="312" r:id="rId30"/>
    <p:sldId id="319" r:id="rId31"/>
    <p:sldId id="290" r:id="rId32"/>
    <p:sldId id="313" r:id="rId33"/>
    <p:sldId id="32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ry Selvey (student)" initials="R(" lastIdx="8" clrIdx="0">
    <p:extLst>
      <p:ext uri="{19B8F6BF-5375-455C-9EA6-DF929625EA0E}">
        <p15:presenceInfo xmlns:p15="http://schemas.microsoft.com/office/powerpoint/2012/main" userId="S::2598610s@student.gla.ac.uk::6268f8ff-d9a5-47ad-9d24-411a187885a9" providerId="AD"/>
      </p:ext>
    </p:extLst>
  </p:cmAuthor>
  <p:cmAuthor id="2" name="Tanya Wilson" initials="TW" lastIdx="1" clrIdx="1">
    <p:extLst>
      <p:ext uri="{19B8F6BF-5375-455C-9EA6-DF929625EA0E}">
        <p15:presenceInfo xmlns:p15="http://schemas.microsoft.com/office/powerpoint/2012/main" userId="S::tanya.wilson@glasgow.ac.uk::8a36abda-52fb-4725-9181-aff9a97939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024"/>
    <a:srgbClr val="00843C"/>
    <a:srgbClr val="008C1B"/>
    <a:srgbClr val="7130A0"/>
    <a:srgbClr val="F3BBDF"/>
    <a:srgbClr val="ED1BC5"/>
    <a:srgbClr val="00845A"/>
    <a:srgbClr val="E3F315"/>
    <a:srgbClr val="008432"/>
    <a:srgbClr val="0084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B049A-D511-413F-9E75-353177A936C8}" v="291" dt="2021-10-16T13:33:49.895"/>
    <p1510:client id="{10ECF828-541C-4DAF-8C10-A483A6A329ED}" v="1" dt="2021-10-18T12:19:57.378"/>
    <p1510:client id="{264D2FC0-AA5C-C8A9-39BD-841DB80335F9}" v="1" dt="2021-10-17T18:59:36.833"/>
    <p1510:client id="{2F4978AA-4E95-40C5-8F35-F0878FFD60A1}" v="41" dt="2021-10-19T15:29:12.339"/>
    <p1510:client id="{33609760-FC67-48A8-8054-695C3EFC2C8B}" v="3" dt="2021-10-17T12:50:01.926"/>
    <p1510:client id="{3A2BA741-C6E7-4DD1-9C1D-2F74BAFC715F}" v="14" dt="2021-10-18T12:37:33.361"/>
    <p1510:client id="{3AD1E8B8-6A5D-8F40-8FC1-A9F72E9CEA3D}" v="492" dt="2021-10-16T17:55:46.795"/>
    <p1510:client id="{3EC3D417-2E57-41DF-B2AF-A4F88BD19281}" v="95" dt="2021-10-17T14:10:38.934"/>
    <p1510:client id="{3EFA71AA-0F72-473D-8CC9-BE88035B831D}" v="80" dt="2021-10-18T00:37:43.952"/>
    <p1510:client id="{3FA7DAE3-59FB-4C2D-951D-B0D1BB9DD987}" v="13" dt="2021-10-18T16:35:51.476"/>
    <p1510:client id="{4197D365-0894-3EBF-0ED5-32A72AAC9977}" v="474" dt="2021-10-17T17:39:04.526"/>
    <p1510:client id="{49380428-A912-4F92-96AC-0B37CC5E58CF}" v="24" dt="2021-10-20T08:28:44.589"/>
    <p1510:client id="{5091FF4F-B112-46D9-ACF8-83372933921C}" v="15" dt="2021-10-19T11:17:55.115"/>
    <p1510:client id="{5F60FB21-B47C-2DAF-0C50-D1A9AC76AD43}" v="1" dt="2021-10-17T17:24:34.437"/>
    <p1510:client id="{67215314-EB99-43F0-98D7-CFA9BFF5A840}" v="1172" dt="2021-10-17T12:10:38.602"/>
    <p1510:client id="{6DD6247E-9641-F69C-C813-279690F03A94}" v="3" dt="2021-10-18T01:04:52.684"/>
    <p1510:client id="{6F4E706E-53F3-43E1-87BF-D608187A0E19}" v="273" dt="2021-10-17T16:50:06.323"/>
    <p1510:client id="{75827C15-26D9-453D-82A7-8B810C2EA1A0}" v="1151" dt="2021-10-17T12:47:24.114"/>
    <p1510:client id="{76838CD2-D92C-402F-8681-B4F9835CEED4}" v="2" dt="2021-10-16T13:36:03.862"/>
    <p1510:client id="{85041121-2A41-599B-5EC4-E0A3C44EFFEA}" v="20" dt="2021-10-18T12:20:53.884"/>
    <p1510:client id="{89407004-0B8E-39DE-B6FD-AB32A4CBEF3C}" v="5" dt="2021-10-17T20:19:41.681"/>
    <p1510:client id="{94B8B23D-C4CA-4B6E-9247-CA4764E2C050}" v="200" dt="2021-10-18T00:20:52.784"/>
    <p1510:client id="{96221B23-EE6D-E810-FB00-3451316CE8F0}" v="3" dt="2021-10-20T11:18:59.113"/>
    <p1510:client id="{9B56A56A-5E15-4C46-B759-E1069AD41444}" v="19" dt="2021-10-18T01:25:16.491"/>
    <p1510:client id="{A2345C95-E58C-4DF3-BC59-D13E663E6EE0}" v="3" dt="2021-10-18T12:24:09.726"/>
    <p1510:client id="{A8B1B3D3-8AED-4ADF-9EED-286E5DD3095D}" v="27" dt="2021-10-17T11:14:43.657"/>
    <p1510:client id="{B48FE125-D5BF-4496-AD70-DA858DC73D05}" v="142" dt="2021-10-18T00:25:42.151"/>
    <p1510:client id="{B5ECDAA1-E777-4A4B-9989-B305F2DA00E1}" v="1" dt="2021-10-19T15:27:26.103"/>
    <p1510:client id="{B6989226-A83A-4A8E-89BF-EE26A5FB32DB}" v="1" dt="2021-10-18T00:54:51.415"/>
    <p1510:client id="{C3D92388-F698-C8D8-10ED-4D3C9F393093}" v="7" dt="2021-10-18T00:51:44.335"/>
    <p1510:client id="{D6AB2A84-308D-4AC0-E3C1-4FFE6119A833}" v="18" dt="2021-10-18T01:12:28.785"/>
    <p1510:client id="{DBBC32AB-EAC8-D3F4-E886-DE0D710CFC8B}" v="4" dt="2021-10-19T15:48:55.173"/>
    <p1510:client id="{EAB4C5E1-9570-4A57-AFC6-70BD8903ECEE}" v="531" dt="2021-10-17T22:24:03.311"/>
    <p1510:client id="{F3B57D70-D8AB-9429-67FA-40B86EF347CE}" v="513" dt="2021-10-17T19:13:27.914"/>
    <p1510:client id="{F71CC0E2-A8C3-F8A3-28F4-D0592CCDF755}" v="3" dt="2021-10-16T16:13:08.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Riach" userId="S::kathleen.riach@glasgow.ac.uk::5dcfab8c-fa3d-4443-afae-9fe8b72a7299" providerId="AD" clId="Web-{2F4978AA-4E95-40C5-8F35-F0878FFD60A1}"/>
    <pc:docChg chg="modSld">
      <pc:chgData name="Kathleen Riach" userId="S::kathleen.riach@glasgow.ac.uk::5dcfab8c-fa3d-4443-afae-9fe8b72a7299" providerId="AD" clId="Web-{2F4978AA-4E95-40C5-8F35-F0878FFD60A1}" dt="2021-10-19T15:29:12.339" v="40" actId="20577"/>
      <pc:docMkLst>
        <pc:docMk/>
      </pc:docMkLst>
      <pc:sldChg chg="modSp">
        <pc:chgData name="Kathleen Riach" userId="S::kathleen.riach@glasgow.ac.uk::5dcfab8c-fa3d-4443-afae-9fe8b72a7299" providerId="AD" clId="Web-{2F4978AA-4E95-40C5-8F35-F0878FFD60A1}" dt="2021-10-19T15:29:12.339" v="40" actId="20577"/>
        <pc:sldMkLst>
          <pc:docMk/>
          <pc:sldMk cId="3007848572" sldId="320"/>
        </pc:sldMkLst>
        <pc:spChg chg="mod">
          <ac:chgData name="Kathleen Riach" userId="S::kathleen.riach@glasgow.ac.uk::5dcfab8c-fa3d-4443-afae-9fe8b72a7299" providerId="AD" clId="Web-{2F4978AA-4E95-40C5-8F35-F0878FFD60A1}" dt="2021-10-19T15:29:12.339" v="40" actId="20577"/>
          <ac:spMkLst>
            <pc:docMk/>
            <pc:sldMk cId="3007848572" sldId="320"/>
            <ac:spMk id="3" creationId="{58AA5B19-2115-477D-967A-675F7F992068}"/>
          </ac:spMkLst>
        </pc:spChg>
      </pc:sldChg>
    </pc:docChg>
  </pc:docChgLst>
  <pc:docChgLst>
    <pc:chgData name="Kathleen Riach" userId="S::kathleen.riach@glasgow.ac.uk::5dcfab8c-fa3d-4443-afae-9fe8b72a7299" providerId="AD" clId="Web-{49380428-A912-4F92-96AC-0B37CC5E58CF}"/>
    <pc:docChg chg="modSld">
      <pc:chgData name="Kathleen Riach" userId="S::kathleen.riach@glasgow.ac.uk::5dcfab8c-fa3d-4443-afae-9fe8b72a7299" providerId="AD" clId="Web-{49380428-A912-4F92-96AC-0B37CC5E58CF}" dt="2021-10-20T08:28:44.589" v="27" actId="20577"/>
      <pc:docMkLst>
        <pc:docMk/>
      </pc:docMkLst>
      <pc:sldChg chg="modSp modNotes">
        <pc:chgData name="Kathleen Riach" userId="S::kathleen.riach@glasgow.ac.uk::5dcfab8c-fa3d-4443-afae-9fe8b72a7299" providerId="AD" clId="Web-{49380428-A912-4F92-96AC-0B37CC5E58CF}" dt="2021-10-20T08:28:44.589" v="27" actId="20577"/>
        <pc:sldMkLst>
          <pc:docMk/>
          <pc:sldMk cId="3681684660" sldId="257"/>
        </pc:sldMkLst>
        <pc:spChg chg="mod">
          <ac:chgData name="Kathleen Riach" userId="S::kathleen.riach@glasgow.ac.uk::5dcfab8c-fa3d-4443-afae-9fe8b72a7299" providerId="AD" clId="Web-{49380428-A912-4F92-96AC-0B37CC5E58CF}" dt="2021-10-20T08:28:44.589" v="27" actId="20577"/>
          <ac:spMkLst>
            <pc:docMk/>
            <pc:sldMk cId="3681684660" sldId="257"/>
            <ac:spMk id="5" creationId="{C409F4EA-2744-479F-8679-81FBD3E8A3CE}"/>
          </ac:spMkLst>
        </pc:spChg>
      </pc:sldChg>
      <pc:sldChg chg="modNotes">
        <pc:chgData name="Kathleen Riach" userId="S::kathleen.riach@glasgow.ac.uk::5dcfab8c-fa3d-4443-afae-9fe8b72a7299" providerId="AD" clId="Web-{49380428-A912-4F92-96AC-0B37CC5E58CF}" dt="2021-10-20T08:28:09.541" v="3"/>
        <pc:sldMkLst>
          <pc:docMk/>
          <pc:sldMk cId="1671864387" sldId="282"/>
        </pc:sldMkLst>
      </pc:sldChg>
      <pc:sldChg chg="modNotes">
        <pc:chgData name="Kathleen Riach" userId="S::kathleen.riach@glasgow.ac.uk::5dcfab8c-fa3d-4443-afae-9fe8b72a7299" providerId="AD" clId="Web-{49380428-A912-4F92-96AC-0B37CC5E58CF}" dt="2021-10-20T08:28:00.619" v="2"/>
        <pc:sldMkLst>
          <pc:docMk/>
          <pc:sldMk cId="2944773865" sldId="286"/>
        </pc:sldMkLst>
      </pc:sldChg>
      <pc:sldChg chg="modNotes">
        <pc:chgData name="Kathleen Riach" userId="S::kathleen.riach@glasgow.ac.uk::5dcfab8c-fa3d-4443-afae-9fe8b72a7299" providerId="AD" clId="Web-{49380428-A912-4F92-96AC-0B37CC5E58CF}" dt="2021-10-20T08:27:57.088" v="1"/>
        <pc:sldMkLst>
          <pc:docMk/>
          <pc:sldMk cId="1188918633" sldId="309"/>
        </pc:sldMkLst>
      </pc:sldChg>
    </pc:docChg>
  </pc:docChgLst>
  <pc:docChgLst>
    <pc:chgData name="Rory Selvey (student)" userId="S::2598610s@student.gla.ac.uk::6268f8ff-d9a5-47ad-9d24-411a187885a9" providerId="AD" clId="Web-{DBBC32AB-EAC8-D3F4-E886-DE0D710CFC8B}"/>
    <pc:docChg chg="modSld">
      <pc:chgData name="Rory Selvey (student)" userId="S::2598610s@student.gla.ac.uk::6268f8ff-d9a5-47ad-9d24-411a187885a9" providerId="AD" clId="Web-{DBBC32AB-EAC8-D3F4-E886-DE0D710CFC8B}" dt="2021-10-19T15:48:52.782" v="2" actId="20577"/>
      <pc:docMkLst>
        <pc:docMk/>
      </pc:docMkLst>
      <pc:sldChg chg="modSp">
        <pc:chgData name="Rory Selvey (student)" userId="S::2598610s@student.gla.ac.uk::6268f8ff-d9a5-47ad-9d24-411a187885a9" providerId="AD" clId="Web-{DBBC32AB-EAC8-D3F4-E886-DE0D710CFC8B}" dt="2021-10-19T15:48:52.782" v="2" actId="20577"/>
        <pc:sldMkLst>
          <pc:docMk/>
          <pc:sldMk cId="3007848572" sldId="320"/>
        </pc:sldMkLst>
        <pc:spChg chg="mod">
          <ac:chgData name="Rory Selvey (student)" userId="S::2598610s@student.gla.ac.uk::6268f8ff-d9a5-47ad-9d24-411a187885a9" providerId="AD" clId="Web-{DBBC32AB-EAC8-D3F4-E886-DE0D710CFC8B}" dt="2021-10-19T15:48:52.782" v="2" actId="20577"/>
          <ac:spMkLst>
            <pc:docMk/>
            <pc:sldMk cId="3007848572" sldId="320"/>
            <ac:spMk id="3" creationId="{58AA5B19-2115-477D-967A-675F7F992068}"/>
          </ac:spMkLst>
        </pc:spChg>
      </pc:sldChg>
    </pc:docChg>
  </pc:docChgLst>
  <pc:docChgLst>
    <pc:chgData name="Tanya Wilson" userId="S::tanya.wilson@glasgow.ac.uk::8a36abda-52fb-4725-9181-aff9a97939a9" providerId="AD" clId="Web-{96221B23-EE6D-E810-FB00-3451316CE8F0}"/>
    <pc:docChg chg="modSld">
      <pc:chgData name="Tanya Wilson" userId="S::tanya.wilson@glasgow.ac.uk::8a36abda-52fb-4725-9181-aff9a97939a9" providerId="AD" clId="Web-{96221B23-EE6D-E810-FB00-3451316CE8F0}" dt="2021-10-20T11:18:59.113" v="2" actId="20577"/>
      <pc:docMkLst>
        <pc:docMk/>
      </pc:docMkLst>
      <pc:sldChg chg="modSp">
        <pc:chgData name="Tanya Wilson" userId="S::tanya.wilson@glasgow.ac.uk::8a36abda-52fb-4725-9181-aff9a97939a9" providerId="AD" clId="Web-{96221B23-EE6D-E810-FB00-3451316CE8F0}" dt="2021-10-20T11:18:59.113" v="2" actId="20577"/>
        <pc:sldMkLst>
          <pc:docMk/>
          <pc:sldMk cId="3007848572" sldId="320"/>
        </pc:sldMkLst>
        <pc:spChg chg="mod">
          <ac:chgData name="Tanya Wilson" userId="S::tanya.wilson@glasgow.ac.uk::8a36abda-52fb-4725-9181-aff9a97939a9" providerId="AD" clId="Web-{96221B23-EE6D-E810-FB00-3451316CE8F0}" dt="2021-10-20T11:18:59.113" v="2" actId="20577"/>
          <ac:spMkLst>
            <pc:docMk/>
            <pc:sldMk cId="3007848572" sldId="320"/>
            <ac:spMk id="3" creationId="{58AA5B19-2115-477D-967A-675F7F99206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roryselvey\Downloads\National_Carbon_Emissions_2020v1.0%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Sheet5!$A$2</c:f>
              <c:strCache>
                <c:ptCount val="1"/>
                <c:pt idx="0">
                  <c:v>United Kingdom</c:v>
                </c:pt>
              </c:strCache>
            </c:strRef>
          </c:tx>
          <c:spPr>
            <a:solidFill>
              <a:schemeClr val="accent2"/>
            </a:solidFill>
            <a:ln>
              <a:noFill/>
            </a:ln>
            <a:effectLst/>
          </c:spPr>
          <c:invertIfNegative val="0"/>
          <c:cat>
            <c:strRef>
              <c:f>Sheet5!$B$1:$C$1</c:f>
              <c:strCache>
                <c:ptCount val="2"/>
                <c:pt idx="0">
                  <c:v>Consumption Emissions</c:v>
                </c:pt>
                <c:pt idx="1">
                  <c:v>Production Emissions</c:v>
                </c:pt>
              </c:strCache>
            </c:strRef>
          </c:cat>
          <c:val>
            <c:numRef>
              <c:f>Sheet5!$B$2:$C$2</c:f>
              <c:numCache>
                <c:formatCode>0</c:formatCode>
                <c:ptCount val="2"/>
                <c:pt idx="0">
                  <c:v>147.4253932</c:v>
                </c:pt>
                <c:pt idx="1">
                  <c:v>103.7496068</c:v>
                </c:pt>
              </c:numCache>
            </c:numRef>
          </c:val>
          <c:extLst>
            <c:ext xmlns:c16="http://schemas.microsoft.com/office/drawing/2014/chart" uri="{C3380CC4-5D6E-409C-BE32-E72D297353CC}">
              <c16:uniqueId val="{00000000-F425-EB4D-B8FF-1DF98564B669}"/>
            </c:ext>
          </c:extLst>
        </c:ser>
        <c:dLbls>
          <c:showLegendKey val="0"/>
          <c:showVal val="0"/>
          <c:showCatName val="0"/>
          <c:showSerName val="0"/>
          <c:showPercent val="0"/>
          <c:showBubbleSize val="0"/>
        </c:dLbls>
        <c:gapWidth val="219"/>
        <c:overlap val="100"/>
        <c:axId val="429126447"/>
        <c:axId val="429128095"/>
      </c:barChart>
      <c:catAx>
        <c:axId val="42912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29128095"/>
        <c:crosses val="autoZero"/>
        <c:auto val="1"/>
        <c:lblAlgn val="ctr"/>
        <c:lblOffset val="100"/>
        <c:noMultiLvlLbl val="0"/>
      </c:catAx>
      <c:valAx>
        <c:axId val="4291280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12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02076-AC3F-4EA9-8B14-1B1AD938A4A9}" type="datetimeFigureOut">
              <a:rPr lang="en-AU" smtClean="0"/>
              <a:t>20/10/2021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FADA6-93AE-4E95-B112-8442384D5EF5}" type="slidenum">
              <a:rPr lang="en-AU" smtClean="0"/>
              <a:t>‹#›</a:t>
            </a:fld>
            <a:endParaRPr lang="en-AU"/>
          </a:p>
        </p:txBody>
      </p:sp>
    </p:spTree>
    <p:extLst>
      <p:ext uri="{BB962C8B-B14F-4D97-AF65-F5344CB8AC3E}">
        <p14:creationId xmlns:p14="http://schemas.microsoft.com/office/powerpoint/2010/main" val="22856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34FADA6-93AE-4E95-B112-8442384D5EF5}" type="slidenum">
              <a:rPr lang="en-AU" smtClean="0"/>
              <a:t>1</a:t>
            </a:fld>
            <a:endParaRPr lang="en-AU"/>
          </a:p>
        </p:txBody>
      </p:sp>
    </p:spTree>
    <p:extLst>
      <p:ext uri="{BB962C8B-B14F-4D97-AF65-F5344CB8AC3E}">
        <p14:creationId xmlns:p14="http://schemas.microsoft.com/office/powerpoint/2010/main" val="4252652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4FADA6-93AE-4E95-B112-8442384D5EF5}" type="slidenum">
              <a:rPr lang="en-AU" smtClean="0"/>
              <a:t>24</a:t>
            </a:fld>
            <a:endParaRPr lang="en-AU"/>
          </a:p>
        </p:txBody>
      </p:sp>
    </p:spTree>
    <p:extLst>
      <p:ext uri="{BB962C8B-B14F-4D97-AF65-F5344CB8AC3E}">
        <p14:creationId xmlns:p14="http://schemas.microsoft.com/office/powerpoint/2010/main" val="424930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4FADA6-93AE-4E95-B112-8442384D5EF5}" type="slidenum">
              <a:rPr lang="en-AU" smtClean="0"/>
              <a:t>2</a:t>
            </a:fld>
            <a:endParaRPr lang="en-AU"/>
          </a:p>
        </p:txBody>
      </p:sp>
    </p:spTree>
    <p:extLst>
      <p:ext uri="{BB962C8B-B14F-4D97-AF65-F5344CB8AC3E}">
        <p14:creationId xmlns:p14="http://schemas.microsoft.com/office/powerpoint/2010/main" val="217949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4FADA6-93AE-4E95-B112-8442384D5EF5}" type="slidenum">
              <a:rPr lang="en-AU" smtClean="0"/>
              <a:t>3</a:t>
            </a:fld>
            <a:endParaRPr lang="en-AU"/>
          </a:p>
        </p:txBody>
      </p:sp>
    </p:spTree>
    <p:extLst>
      <p:ext uri="{BB962C8B-B14F-4D97-AF65-F5344CB8AC3E}">
        <p14:creationId xmlns:p14="http://schemas.microsoft.com/office/powerpoint/2010/main" val="115519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34FADA6-93AE-4E95-B112-8442384D5EF5}" type="slidenum">
              <a:rPr lang="en-AU" smtClean="0"/>
              <a:t>5</a:t>
            </a:fld>
            <a:endParaRPr lang="en-AU"/>
          </a:p>
        </p:txBody>
      </p:sp>
    </p:spTree>
    <p:extLst>
      <p:ext uri="{BB962C8B-B14F-4D97-AF65-F5344CB8AC3E}">
        <p14:creationId xmlns:p14="http://schemas.microsoft.com/office/powerpoint/2010/main" val="205551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4FADA6-93AE-4E95-B112-8442384D5EF5}" type="slidenum">
              <a:rPr lang="en-AU" smtClean="0"/>
              <a:t>6</a:t>
            </a:fld>
            <a:endParaRPr lang="en-AU"/>
          </a:p>
        </p:txBody>
      </p:sp>
    </p:spTree>
    <p:extLst>
      <p:ext uri="{BB962C8B-B14F-4D97-AF65-F5344CB8AC3E}">
        <p14:creationId xmlns:p14="http://schemas.microsoft.com/office/powerpoint/2010/main" val="222602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34FADA6-93AE-4E95-B112-8442384D5EF5}" type="slidenum">
              <a:rPr lang="en-AU" smtClean="0"/>
              <a:t>7</a:t>
            </a:fld>
            <a:endParaRPr lang="en-AU"/>
          </a:p>
        </p:txBody>
      </p:sp>
    </p:spTree>
    <p:extLst>
      <p:ext uri="{BB962C8B-B14F-4D97-AF65-F5344CB8AC3E}">
        <p14:creationId xmlns:p14="http://schemas.microsoft.com/office/powerpoint/2010/main" val="194172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4FADA6-93AE-4E95-B112-8442384D5EF5}" type="slidenum">
              <a:rPr lang="en-AU" smtClean="0"/>
              <a:t>9</a:t>
            </a:fld>
            <a:endParaRPr lang="en-AU"/>
          </a:p>
        </p:txBody>
      </p:sp>
    </p:spTree>
    <p:extLst>
      <p:ext uri="{BB962C8B-B14F-4D97-AF65-F5344CB8AC3E}">
        <p14:creationId xmlns:p14="http://schemas.microsoft.com/office/powerpoint/2010/main" val="23557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4FADA6-93AE-4E95-B112-8442384D5EF5}" type="slidenum">
              <a:rPr lang="en-AU" smtClean="0"/>
              <a:t>15</a:t>
            </a:fld>
            <a:endParaRPr lang="en-AU"/>
          </a:p>
        </p:txBody>
      </p:sp>
    </p:spTree>
    <p:extLst>
      <p:ext uri="{BB962C8B-B14F-4D97-AF65-F5344CB8AC3E}">
        <p14:creationId xmlns:p14="http://schemas.microsoft.com/office/powerpoint/2010/main" val="4257377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34FADA6-93AE-4E95-B112-8442384D5EF5}" type="slidenum">
              <a:rPr lang="en-AU" smtClean="0"/>
              <a:t>23</a:t>
            </a:fld>
            <a:endParaRPr lang="en-AU"/>
          </a:p>
        </p:txBody>
      </p:sp>
    </p:spTree>
    <p:extLst>
      <p:ext uri="{BB962C8B-B14F-4D97-AF65-F5344CB8AC3E}">
        <p14:creationId xmlns:p14="http://schemas.microsoft.com/office/powerpoint/2010/main" val="378536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E812-B880-4C9A-AD68-549AFCA6FD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7C4A63C-C5A8-4A30-B342-834956BE0D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B64265B-2939-413B-8C2E-FE238D758EEF}"/>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1FDF9014-44BA-407F-B2D4-408517D74E7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140FC6-37A6-4E68-BAEF-64D9F4653896}"/>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383678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05AD-3287-4339-B332-51784F805C9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7180C1E-C3E3-483E-9F59-68506B68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1C38C6-B3D6-42BC-A9EB-A5BFB895FF45}"/>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4DDA0FAC-3CB2-49A1-ACF7-4CC94E0F8A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49C5BE6-F86F-41F5-82F8-2A8E119D1E24}"/>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280041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513D3B-4337-4231-A466-769B479B6E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9E14D1B-7395-450E-AEA8-A237A7EE62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B4C554-3CB8-474C-9720-EAAB450E729B}"/>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4D9D7D06-9D40-42E9-9598-9592968DAC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CF46EF6-DD3C-47AA-9B58-B137BB267ACE}"/>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4111427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47EE-F2E6-41A0-A46E-EACE351FEB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49A816-4128-44F4-AFEA-6B4E28EC22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9451E3-2159-4EA3-8F50-EAD62CBA49E8}"/>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5C8FC9DD-2488-4A0D-97DC-2C9A47D018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63BED-F395-423E-8251-86501B7B3E9A}"/>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2614115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B8A3-4EBF-4D5F-AC92-A1E5D92202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DFE91C-E202-4DFA-8607-BC5E93B3F3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22104-8964-43A6-B38D-559331186A20}"/>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22675098-BBFB-4F80-9BBD-A2FC69C49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73C6C-7943-4868-942B-3D869B0C4710}"/>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400131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5626-B723-4FE1-A3BA-2443EDC6A9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0A886F-229C-4F60-8F78-4798E9B74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AD0F5-C14E-4499-AE4B-693E9FC1D029}"/>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D9EF54A9-BF79-434B-82B7-DCD226ABE9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E22EFD-913F-4B3B-A8E2-DE139F1A28C4}"/>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2106335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0655-D841-4973-A941-DD7DC95FC1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843610-FEF3-40C2-8831-CCFC6C27F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59FEDF-9973-44C5-869C-0C45664726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4967E3-EEF9-4EE1-BED3-EDCEE1125393}"/>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6" name="Footer Placeholder 5">
            <a:extLst>
              <a:ext uri="{FF2B5EF4-FFF2-40B4-BE49-F238E27FC236}">
                <a16:creationId xmlns:a16="http://schemas.microsoft.com/office/drawing/2014/main" id="{6B5DCD96-4A52-45F4-9A93-5B7A5D99C8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BD4866-5623-4E10-967D-76EA48AFB512}"/>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178361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6242-4AF1-499E-8AAA-44DDB31D60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A06149-369F-4ED7-AADC-E601D1485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D0F83-A782-449A-ABC1-D31E1E2ECD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33B31D-B22C-4B35-8F52-A031AC3721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784A5C-60F6-4174-9F5C-40AF345CD7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5C6301-B976-42A7-9ED4-1D3D79448E20}"/>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8" name="Footer Placeholder 7">
            <a:extLst>
              <a:ext uri="{FF2B5EF4-FFF2-40B4-BE49-F238E27FC236}">
                <a16:creationId xmlns:a16="http://schemas.microsoft.com/office/drawing/2014/main" id="{E8110051-EA47-4194-9915-020F24A79D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F94848-31D7-4EC2-BE0C-C8A3AB74F1E6}"/>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3814996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0CD0-D48C-45C1-B761-952B92FF59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ECF1D2-8150-4FEB-89F2-3EC332C95321}"/>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4" name="Footer Placeholder 3">
            <a:extLst>
              <a:ext uri="{FF2B5EF4-FFF2-40B4-BE49-F238E27FC236}">
                <a16:creationId xmlns:a16="http://schemas.microsoft.com/office/drawing/2014/main" id="{9CF730B5-BE2A-4602-BC8D-6CB9B5BCE3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BE1FAB-918F-4328-BBF7-C45B9286CBF1}"/>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281867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2D5F7-704D-4D74-8972-18C6297D323A}"/>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3" name="Footer Placeholder 2">
            <a:extLst>
              <a:ext uri="{FF2B5EF4-FFF2-40B4-BE49-F238E27FC236}">
                <a16:creationId xmlns:a16="http://schemas.microsoft.com/office/drawing/2014/main" id="{ABCC8A46-72CA-49C9-8F40-71DE808952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FBE394-5B68-4FED-A852-F1BA29C6A792}"/>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3974637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422B-DA24-46A3-ADBD-8D098CD78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0D70BE-F89F-4039-B835-C874F5247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1C16AA-4A21-4BA9-B058-C8F12CCD6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7059B-6A64-4424-B206-A2DE86210CC3}"/>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6" name="Footer Placeholder 5">
            <a:extLst>
              <a:ext uri="{FF2B5EF4-FFF2-40B4-BE49-F238E27FC236}">
                <a16:creationId xmlns:a16="http://schemas.microsoft.com/office/drawing/2014/main" id="{55978738-A3E2-4339-B6C7-EF3132DAD0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57CF4C-3C42-48D2-85AF-CDA6FD056A7F}"/>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30614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1BCE-10C5-4D06-85E8-FA10550780E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28E27B9-0D6E-4F3C-8FD6-79A2A54E60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22357B-D572-4AAB-9D40-6A6B901B6014}"/>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E8E069D6-207E-4CA0-BAE3-7DE954986E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555406-C7C1-495F-8EEB-B774681FA64D}"/>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1440163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DAFC-99DA-4A99-81D4-5023526C5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F6165A-6BB3-4B83-A1C0-7F3FB6F6F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783923-8E0B-4B40-B6A5-9E26090D4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9F19E-09DB-4FB3-82B0-8A60AE57671C}"/>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6" name="Footer Placeholder 5">
            <a:extLst>
              <a:ext uri="{FF2B5EF4-FFF2-40B4-BE49-F238E27FC236}">
                <a16:creationId xmlns:a16="http://schemas.microsoft.com/office/drawing/2014/main" id="{DE0F433D-A578-4953-B0B4-B0CB5DE930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568898-F8F1-4EB6-B138-8C1A3940454D}"/>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2387255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84F6-B53D-4B9C-856C-4FD465AEB5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A0F672-970F-4E27-8782-0934633FA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749D6C-69DC-4929-8845-92068E05B718}"/>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19599D7B-9579-419C-A986-3C9B785226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F775B7-6737-422C-8851-95EAD25ACB5B}"/>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4203664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128951-22E1-4CEC-B79F-9684BD0196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4DBC6C-5A14-4EBF-BAC8-95B17AE534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0D75A8-2AE8-47A3-83CB-6F361785C283}"/>
              </a:ext>
            </a:extLst>
          </p:cNvPr>
          <p:cNvSpPr>
            <a:spLocks noGrp="1"/>
          </p:cNvSpPr>
          <p:nvPr>
            <p:ph type="dt" sz="half" idx="10"/>
          </p:nvPr>
        </p:nvSpPr>
        <p:spPr/>
        <p:txBody>
          <a:body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067729FE-4141-4D4A-9B5D-B90A4F3987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5E7A9F-F723-4A9F-A229-1E8E699C59BF}"/>
              </a:ext>
            </a:extLst>
          </p:cNvPr>
          <p:cNvSpPr>
            <a:spLocks noGrp="1"/>
          </p:cNvSpPr>
          <p:nvPr>
            <p:ph type="sldNum" sz="quarter" idx="12"/>
          </p:nvPr>
        </p:nvSpPr>
        <p:spPr/>
        <p:txBody>
          <a:bodyPr/>
          <a:lstStyle/>
          <a:p>
            <a:fld id="{1A917D4A-D530-43E4-8E18-EC152B2B5FAD}" type="slidenum">
              <a:rPr lang="en-GB" smtClean="0"/>
              <a:t>‹#›</a:t>
            </a:fld>
            <a:endParaRPr lang="en-GB"/>
          </a:p>
        </p:txBody>
      </p:sp>
    </p:spTree>
    <p:extLst>
      <p:ext uri="{BB962C8B-B14F-4D97-AF65-F5344CB8AC3E}">
        <p14:creationId xmlns:p14="http://schemas.microsoft.com/office/powerpoint/2010/main" val="94397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EB45-DE8D-4640-9F6D-FF1C39DCE5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5B82E73-4142-46D1-8386-E64544063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281D7B-516C-49FC-B577-E0A53670649A}"/>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2CEB212D-6D10-4D89-932E-518D08597E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F5B1D6-B74B-4021-A61B-F80E170BAD8C}"/>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79604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6C5F-C304-4FE6-BDC4-5588EF63BA5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7231732-F48A-4CC3-A8CF-F27683B2D3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E135626-6AC1-4CD6-A28E-C4BB9709C4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65D166B-DBAD-4D7E-8AE6-8C36C03309D9}"/>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6" name="Footer Placeholder 5">
            <a:extLst>
              <a:ext uri="{FF2B5EF4-FFF2-40B4-BE49-F238E27FC236}">
                <a16:creationId xmlns:a16="http://schemas.microsoft.com/office/drawing/2014/main" id="{3E0F1146-BB49-4F67-B198-F09E2D67D46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6A4A735-AAB7-4D71-BBB7-34765D37366C}"/>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225322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0C8A-CC15-4E0D-9684-46A1690E7C8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9ED94F-E7F3-45E5-9C9C-2CFA93043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FB1701-37FB-4472-8EBF-2FC03C5CBB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89BE744-26B4-4F82-8F36-FD028DBD5A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760567-AA73-4D9C-B216-D4FA94CAF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065F475-BC52-4959-BFD3-83B1CCCA1276}"/>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8" name="Footer Placeholder 7">
            <a:extLst>
              <a:ext uri="{FF2B5EF4-FFF2-40B4-BE49-F238E27FC236}">
                <a16:creationId xmlns:a16="http://schemas.microsoft.com/office/drawing/2014/main" id="{D153D9C7-9150-48AC-921B-0CD6BE8FB60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407DFA4-6439-4F0C-BDC1-F0D6237A1E7A}"/>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178782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7C6E-780E-4871-A6B2-98C4CF95F80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CCF7393-7C4B-4A50-8484-1FB97EB98250}"/>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4" name="Footer Placeholder 3">
            <a:extLst>
              <a:ext uri="{FF2B5EF4-FFF2-40B4-BE49-F238E27FC236}">
                <a16:creationId xmlns:a16="http://schemas.microsoft.com/office/drawing/2014/main" id="{EDFC5D47-BE7D-4E78-A6C5-1F7CFB4E79A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EF76FDA-0E33-4C85-BE5A-BC287E3FC40F}"/>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177003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25525-10B6-4C8F-AF5D-4EE32B57C293}"/>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3" name="Footer Placeholder 2">
            <a:extLst>
              <a:ext uri="{FF2B5EF4-FFF2-40B4-BE49-F238E27FC236}">
                <a16:creationId xmlns:a16="http://schemas.microsoft.com/office/drawing/2014/main" id="{A9A304CA-E0D7-4E66-869C-5284D59CCD5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E466A3C-79B9-4C51-A66E-0940540EF4B3}"/>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274613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6743-C7E9-4FFC-8C3D-3D454F91A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BEE8EAF-309F-4A88-98BB-9CBDCE8B0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ADA8D7-12E6-4632-84F4-2AB68D709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3D43C-596C-4BFB-A154-17756F63182A}"/>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6" name="Footer Placeholder 5">
            <a:extLst>
              <a:ext uri="{FF2B5EF4-FFF2-40B4-BE49-F238E27FC236}">
                <a16:creationId xmlns:a16="http://schemas.microsoft.com/office/drawing/2014/main" id="{CFCB23EA-C565-4B4A-917B-74F6208BFFE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B7A71C9-C9CB-4F5A-A06D-2928FEC694BB}"/>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91426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1614-6810-4F25-82C2-3C7428B3A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E77BEC8-15B1-4E4A-8CD5-7508A29FB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88EE6BF9-1C48-40D4-9D54-C5B48817D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7578CD-5C47-4941-9824-E297C693ACC3}"/>
              </a:ext>
            </a:extLst>
          </p:cNvPr>
          <p:cNvSpPr>
            <a:spLocks noGrp="1"/>
          </p:cNvSpPr>
          <p:nvPr>
            <p:ph type="dt" sz="half" idx="10"/>
          </p:nvPr>
        </p:nvSpPr>
        <p:spPr/>
        <p:txBody>
          <a:bodyPr/>
          <a:lstStyle/>
          <a:p>
            <a:fld id="{FBFED7A8-5708-4C67-91E0-1169D35CD24F}" type="datetimeFigureOut">
              <a:rPr lang="en-AU" smtClean="0"/>
              <a:t>20/10/2021</a:t>
            </a:fld>
            <a:endParaRPr lang="en-AU"/>
          </a:p>
        </p:txBody>
      </p:sp>
      <p:sp>
        <p:nvSpPr>
          <p:cNvPr id="6" name="Footer Placeholder 5">
            <a:extLst>
              <a:ext uri="{FF2B5EF4-FFF2-40B4-BE49-F238E27FC236}">
                <a16:creationId xmlns:a16="http://schemas.microsoft.com/office/drawing/2014/main" id="{585671A4-6F82-4A81-AB74-676B3061D2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7D3606-C538-4220-ABD3-0B2BFDD3821D}"/>
              </a:ext>
            </a:extLst>
          </p:cNvPr>
          <p:cNvSpPr>
            <a:spLocks noGrp="1"/>
          </p:cNvSpPr>
          <p:nvPr>
            <p:ph type="sldNum" sz="quarter" idx="12"/>
          </p:nvPr>
        </p:nvSpPr>
        <p:spPr/>
        <p:txBody>
          <a:bodyPr/>
          <a:lstStyle/>
          <a:p>
            <a:fld id="{EA51FC8B-F279-4306-8FF2-64CC254A62D4}" type="slidenum">
              <a:rPr lang="en-AU" smtClean="0"/>
              <a:t>‹#›</a:t>
            </a:fld>
            <a:endParaRPr lang="en-AU"/>
          </a:p>
        </p:txBody>
      </p:sp>
    </p:spTree>
    <p:extLst>
      <p:ext uri="{BB962C8B-B14F-4D97-AF65-F5344CB8AC3E}">
        <p14:creationId xmlns:p14="http://schemas.microsoft.com/office/powerpoint/2010/main" val="392369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11660-9894-48F1-A183-8A4800C65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7412B70-0497-42EA-AA72-47452A4CA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7BDC84-6C1B-4E6F-AA2C-3246EB0D7B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ED7A8-5708-4C67-91E0-1169D35CD24F}" type="datetimeFigureOut">
              <a:rPr lang="en-AU" smtClean="0"/>
              <a:t>20/10/2021</a:t>
            </a:fld>
            <a:endParaRPr lang="en-AU"/>
          </a:p>
        </p:txBody>
      </p:sp>
      <p:sp>
        <p:nvSpPr>
          <p:cNvPr id="5" name="Footer Placeholder 4">
            <a:extLst>
              <a:ext uri="{FF2B5EF4-FFF2-40B4-BE49-F238E27FC236}">
                <a16:creationId xmlns:a16="http://schemas.microsoft.com/office/drawing/2014/main" id="{BA978D42-CD84-437F-AA93-B776F7DAD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2514F60-6D98-4B51-9AEA-4836C8993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1FC8B-F279-4306-8FF2-64CC254A62D4}" type="slidenum">
              <a:rPr lang="en-AU" smtClean="0"/>
              <a:t>‹#›</a:t>
            </a:fld>
            <a:endParaRPr lang="en-AU"/>
          </a:p>
        </p:txBody>
      </p:sp>
    </p:spTree>
    <p:extLst>
      <p:ext uri="{BB962C8B-B14F-4D97-AF65-F5344CB8AC3E}">
        <p14:creationId xmlns:p14="http://schemas.microsoft.com/office/powerpoint/2010/main" val="3586461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F2B61-E8CB-4A3E-A1C0-CF06CE896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EDC6BE-EED6-4CF1-965D-5026681F6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B67ABC-F2D5-42B8-B9B2-7FFD8BAF7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2D096-83F8-49AB-B3C0-1745167FC425}" type="datetimeFigureOut">
              <a:rPr lang="en-GB" smtClean="0"/>
              <a:t>20/10/2021</a:t>
            </a:fld>
            <a:endParaRPr lang="en-GB"/>
          </a:p>
        </p:txBody>
      </p:sp>
      <p:sp>
        <p:nvSpPr>
          <p:cNvPr id="5" name="Footer Placeholder 4">
            <a:extLst>
              <a:ext uri="{FF2B5EF4-FFF2-40B4-BE49-F238E27FC236}">
                <a16:creationId xmlns:a16="http://schemas.microsoft.com/office/drawing/2014/main" id="{E7910FEB-EF63-464B-B663-07DE19E51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AFCAEA-C6CD-47DC-9681-24CCD2689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17D4A-D530-43E4-8E18-EC152B2B5FAD}" type="slidenum">
              <a:rPr lang="en-GB" smtClean="0"/>
              <a:t>‹#›</a:t>
            </a:fld>
            <a:endParaRPr lang="en-GB"/>
          </a:p>
        </p:txBody>
      </p:sp>
    </p:spTree>
    <p:extLst>
      <p:ext uri="{BB962C8B-B14F-4D97-AF65-F5344CB8AC3E}">
        <p14:creationId xmlns:p14="http://schemas.microsoft.com/office/powerpoint/2010/main" val="407845323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hyperlink" Target="https://gla-my.sharepoint.com/:x:/g/personal/kathleen_riach_glasgow_ac_uk/ES5xb1O27qxFsSoqer4-38oB5Y8qOSyLO8czT5YB1vAIcQ?e=9pKUMz" TargetMode="Externa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mygridgb.co.uk/map/"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9K7lJxCrlv0"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hyperlink" Target="https://www.energydashboard.co.uk/live" TargetMode="External"/><Relationship Id="rId7" Type="http://schemas.openxmlformats.org/officeDocument/2006/relationships/slide" Target="slide2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hyperlink" Target="https://www.independent.co.uk/climate-change/news/global-warming-data-centres-to-consume-three-times-as-much-energy-in-next-decade-experts-warn-a6830086.html"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2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PN_pm1Yxyho"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hyperlink" Target="https://www.youtube.com/watch?v=-D_Np-3dVBQ" TargetMode="Externa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0fOjSK1DBsg"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EB38F9-37CF-405D-9D40-79466E1AF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pic>
        <p:nvPicPr>
          <p:cNvPr id="8" name="Picture 7">
            <a:extLst>
              <a:ext uri="{FF2B5EF4-FFF2-40B4-BE49-F238E27FC236}">
                <a16:creationId xmlns:a16="http://schemas.microsoft.com/office/drawing/2014/main" id="{BE1B1525-3677-40B4-861E-5A527C910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676"/>
            <a:ext cx="2327584" cy="1642400"/>
          </a:xfrm>
          <a:prstGeom prst="rect">
            <a:avLst/>
          </a:prstGeom>
        </p:spPr>
      </p:pic>
      <p:sp>
        <p:nvSpPr>
          <p:cNvPr id="5" name="Title 1">
            <a:extLst>
              <a:ext uri="{FF2B5EF4-FFF2-40B4-BE49-F238E27FC236}">
                <a16:creationId xmlns:a16="http://schemas.microsoft.com/office/drawing/2014/main" id="{C409F4EA-2744-479F-8679-81FBD3E8A3CE}"/>
              </a:ext>
            </a:extLst>
          </p:cNvPr>
          <p:cNvSpPr txBox="1">
            <a:spLocks/>
          </p:cNvSpPr>
          <p:nvPr/>
        </p:nvSpPr>
        <p:spPr>
          <a:xfrm>
            <a:off x="2357437" y="2164977"/>
            <a:ext cx="8024813" cy="22053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7000" b="1">
                <a:solidFill>
                  <a:srgbClr val="008C1B"/>
                </a:solidFill>
                <a:latin typeface="Swis721 BT"/>
              </a:rPr>
              <a:t>Green Finance, Green Futures</a:t>
            </a:r>
          </a:p>
          <a:p>
            <a:pPr algn="ctr"/>
            <a:r>
              <a:rPr lang="en-AU" sz="4000" b="1" dirty="0">
                <a:solidFill>
                  <a:srgbClr val="008C1B"/>
                </a:solidFill>
                <a:latin typeface="Swis721 BT"/>
              </a:rPr>
              <a:t>Lesson 1: The Climate Emergency</a:t>
            </a:r>
          </a:p>
          <a:p>
            <a:pPr algn="ctr"/>
            <a:endParaRPr lang="en-AU" sz="4000" b="1" dirty="0">
              <a:solidFill>
                <a:srgbClr val="008C1B"/>
              </a:solidFill>
              <a:latin typeface="Swis721 BT"/>
            </a:endParaRPr>
          </a:p>
          <a:p>
            <a:pPr algn="ctr"/>
            <a:r>
              <a:rPr lang="en-AU" sz="4000" b="1" dirty="0">
                <a:solidFill>
                  <a:srgbClr val="008C1B"/>
                </a:solidFill>
                <a:latin typeface="Swis721 BT"/>
              </a:rPr>
              <a:t>Click 'Slide Show', then 'from </a:t>
            </a:r>
            <a:r>
              <a:rPr lang="en-AU" sz="4000" b="1">
                <a:solidFill>
                  <a:srgbClr val="008C1B"/>
                </a:solidFill>
                <a:latin typeface="Swis721 BT"/>
              </a:rPr>
              <a:t>beginning</a:t>
            </a:r>
            <a:r>
              <a:rPr lang="en-AU" sz="4000" b="1" dirty="0">
                <a:solidFill>
                  <a:srgbClr val="008C1B"/>
                </a:solidFill>
                <a:latin typeface="Swis721 BT"/>
              </a:rPr>
              <a:t>' to start this lesson</a:t>
            </a:r>
          </a:p>
        </p:txBody>
      </p:sp>
      <p:pic>
        <p:nvPicPr>
          <p:cNvPr id="2" name="Picture 2" descr="A picture containing graphical user interface&#10;&#10;Description automatically generated">
            <a:extLst>
              <a:ext uri="{FF2B5EF4-FFF2-40B4-BE49-F238E27FC236}">
                <a16:creationId xmlns:a16="http://schemas.microsoft.com/office/drawing/2014/main" id="{2E37DEE1-AAA6-4F82-85B6-EEC074F8CA63}"/>
              </a:ext>
            </a:extLst>
          </p:cNvPr>
          <p:cNvPicPr>
            <a:picLocks noChangeAspect="1"/>
          </p:cNvPicPr>
          <p:nvPr/>
        </p:nvPicPr>
        <p:blipFill>
          <a:blip r:embed="rId5"/>
          <a:stretch>
            <a:fillRect/>
          </a:stretch>
        </p:blipFill>
        <p:spPr>
          <a:xfrm>
            <a:off x="10338266" y="5872162"/>
            <a:ext cx="1522047" cy="980666"/>
          </a:xfrm>
          <a:prstGeom prst="rect">
            <a:avLst/>
          </a:prstGeom>
        </p:spPr>
      </p:pic>
    </p:spTree>
    <p:extLst>
      <p:ext uri="{BB962C8B-B14F-4D97-AF65-F5344CB8AC3E}">
        <p14:creationId xmlns:p14="http://schemas.microsoft.com/office/powerpoint/2010/main" val="368168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FA95-1EA9-6548-BCB2-4F2A1D80A099}"/>
              </a:ext>
            </a:extLst>
          </p:cNvPr>
          <p:cNvSpPr>
            <a:spLocks noGrp="1"/>
          </p:cNvSpPr>
          <p:nvPr>
            <p:ph type="title"/>
          </p:nvPr>
        </p:nvSpPr>
        <p:spPr/>
        <p:txBody>
          <a:bodyPr/>
          <a:lstStyle/>
          <a:p>
            <a:r>
              <a:rPr lang="en-US">
                <a:solidFill>
                  <a:srgbClr val="309024"/>
                </a:solidFill>
                <a:latin typeface="Swis721 BT"/>
              </a:rPr>
              <a:t>Production Emissions</a:t>
            </a:r>
            <a:endParaRPr lang="en-US">
              <a:solidFill>
                <a:srgbClr val="309024"/>
              </a:solidFill>
              <a:latin typeface="Swis721 BT"/>
              <a:cs typeface="Calibri Light"/>
            </a:endParaRPr>
          </a:p>
        </p:txBody>
      </p:sp>
      <p:sp>
        <p:nvSpPr>
          <p:cNvPr id="3" name="Content Placeholder 2">
            <a:extLst>
              <a:ext uri="{FF2B5EF4-FFF2-40B4-BE49-F238E27FC236}">
                <a16:creationId xmlns:a16="http://schemas.microsoft.com/office/drawing/2014/main" id="{833F7142-E306-9249-9ABF-9E7D4E9DCFCC}"/>
              </a:ext>
            </a:extLst>
          </p:cNvPr>
          <p:cNvSpPr>
            <a:spLocks noGrp="1"/>
          </p:cNvSpPr>
          <p:nvPr>
            <p:ph sz="half" idx="1"/>
          </p:nvPr>
        </p:nvSpPr>
        <p:spPr>
          <a:xfrm>
            <a:off x="838200" y="1825625"/>
            <a:ext cx="5586664" cy="4667250"/>
          </a:xfrm>
        </p:spPr>
        <p:txBody>
          <a:bodyPr vert="horz" lIns="91440" tIns="45720" rIns="91440" bIns="45720" rtlCol="0" anchor="t">
            <a:normAutofit/>
          </a:bodyPr>
          <a:lstStyle/>
          <a:p>
            <a:r>
              <a:rPr lang="en-US" sz="2400">
                <a:latin typeface="Swis721 BT"/>
              </a:rPr>
              <a:t>In the UK, we measure </a:t>
            </a:r>
            <a:r>
              <a:rPr lang="en-US" sz="2400" b="1">
                <a:latin typeface="Swis721 BT"/>
                <a:ea typeface="+mn-lt"/>
                <a:cs typeface="+mn-lt"/>
              </a:rPr>
              <a:t>production emissions</a:t>
            </a:r>
            <a:r>
              <a:rPr lang="en-US" sz="2400" b="1">
                <a:latin typeface="Swis721 BT"/>
              </a:rPr>
              <a:t>, </a:t>
            </a:r>
            <a:r>
              <a:rPr lang="en-US" sz="2400">
                <a:latin typeface="Swis721 BT"/>
              </a:rPr>
              <a:t>which are the quantity of greenhouse gas emissions </a:t>
            </a:r>
            <a:r>
              <a:rPr lang="en-US" sz="2400" b="1">
                <a:latin typeface="Swis721 BT"/>
              </a:rPr>
              <a:t>produced within our borders</a:t>
            </a:r>
            <a:r>
              <a:rPr lang="en-US" sz="2400">
                <a:latin typeface="Swis721 BT"/>
              </a:rPr>
              <a:t> </a:t>
            </a:r>
            <a:endParaRPr lang="en-US" sz="2400">
              <a:latin typeface="Swis721 BT"/>
              <a:cs typeface="Calibri"/>
            </a:endParaRPr>
          </a:p>
          <a:p>
            <a:endParaRPr lang="en-US" sz="2400">
              <a:latin typeface="Swis721 BT"/>
            </a:endParaRPr>
          </a:p>
          <a:p>
            <a:r>
              <a:rPr lang="en-US" sz="2400">
                <a:latin typeface="Swis721 BT"/>
              </a:rPr>
              <a:t>These are also referred to as 'territorial’ emissions</a:t>
            </a:r>
            <a:endParaRPr lang="en-US" sz="2400">
              <a:latin typeface="Swis721 BT"/>
              <a:cs typeface="Calibri"/>
            </a:endParaRPr>
          </a:p>
          <a:p>
            <a:pPr marL="0" indent="0">
              <a:buNone/>
            </a:pPr>
            <a:endParaRPr lang="en-US" sz="2400">
              <a:latin typeface="Swis721 BT"/>
            </a:endParaRPr>
          </a:p>
          <a:p>
            <a:r>
              <a:rPr lang="en-US" sz="2400" b="1">
                <a:latin typeface="Swis721 BT"/>
              </a:rPr>
              <a:t>But</a:t>
            </a:r>
            <a:r>
              <a:rPr lang="en-US" sz="2400">
                <a:latin typeface="Swis721 BT"/>
              </a:rPr>
              <a:t> our lifestyles rely on more than just items produced inside the UK borders</a:t>
            </a:r>
            <a:endParaRPr lang="en-US" sz="2400">
              <a:latin typeface="Swis721 BT"/>
              <a:cs typeface="Calibri"/>
            </a:endParaRPr>
          </a:p>
          <a:p>
            <a:pPr marL="0" indent="0">
              <a:buNone/>
            </a:pPr>
            <a:endParaRPr lang="en-US"/>
          </a:p>
        </p:txBody>
      </p:sp>
      <p:pic>
        <p:nvPicPr>
          <p:cNvPr id="5" name="Picture 4">
            <a:extLst>
              <a:ext uri="{FF2B5EF4-FFF2-40B4-BE49-F238E27FC236}">
                <a16:creationId xmlns:a16="http://schemas.microsoft.com/office/drawing/2014/main" id="{386F6851-581E-924B-8957-7BE050647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pic>
        <p:nvPicPr>
          <p:cNvPr id="7" name="Picture 6">
            <a:extLst>
              <a:ext uri="{FF2B5EF4-FFF2-40B4-BE49-F238E27FC236}">
                <a16:creationId xmlns:a16="http://schemas.microsoft.com/office/drawing/2014/main" id="{AD33855F-B430-3147-96FA-7E7F97FC2E52}"/>
              </a:ext>
            </a:extLst>
          </p:cNvPr>
          <p:cNvPicPr>
            <a:picLocks noChangeAspect="1"/>
          </p:cNvPicPr>
          <p:nvPr/>
        </p:nvPicPr>
        <p:blipFill rotWithShape="1">
          <a:blip r:embed="rId3"/>
          <a:srcRect t="-1" b="7000"/>
          <a:stretch/>
        </p:blipFill>
        <p:spPr>
          <a:xfrm>
            <a:off x="6981998" y="2007524"/>
            <a:ext cx="4625802" cy="4570871"/>
          </a:xfrm>
          <a:prstGeom prst="rect">
            <a:avLst/>
          </a:prstGeom>
        </p:spPr>
      </p:pic>
    </p:spTree>
    <p:extLst>
      <p:ext uri="{BB962C8B-B14F-4D97-AF65-F5344CB8AC3E}">
        <p14:creationId xmlns:p14="http://schemas.microsoft.com/office/powerpoint/2010/main" val="354011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FA95-1EA9-6548-BCB2-4F2A1D80A099}"/>
              </a:ext>
            </a:extLst>
          </p:cNvPr>
          <p:cNvSpPr>
            <a:spLocks noGrp="1"/>
          </p:cNvSpPr>
          <p:nvPr>
            <p:ph type="title"/>
          </p:nvPr>
        </p:nvSpPr>
        <p:spPr/>
        <p:txBody>
          <a:bodyPr/>
          <a:lstStyle/>
          <a:p>
            <a:r>
              <a:rPr lang="en-US">
                <a:solidFill>
                  <a:srgbClr val="309024"/>
                </a:solidFill>
                <a:latin typeface="Swis721 BT"/>
              </a:rPr>
              <a:t>Consumption Emissions</a:t>
            </a:r>
          </a:p>
        </p:txBody>
      </p:sp>
      <p:sp>
        <p:nvSpPr>
          <p:cNvPr id="3" name="Content Placeholder 2">
            <a:extLst>
              <a:ext uri="{FF2B5EF4-FFF2-40B4-BE49-F238E27FC236}">
                <a16:creationId xmlns:a16="http://schemas.microsoft.com/office/drawing/2014/main" id="{833F7142-E306-9249-9ABF-9E7D4E9DCFCC}"/>
              </a:ext>
            </a:extLst>
          </p:cNvPr>
          <p:cNvSpPr>
            <a:spLocks noGrp="1"/>
          </p:cNvSpPr>
          <p:nvPr>
            <p:ph sz="half" idx="1"/>
          </p:nvPr>
        </p:nvSpPr>
        <p:spPr>
          <a:xfrm>
            <a:off x="615757" y="1825625"/>
            <a:ext cx="5586664" cy="4667250"/>
          </a:xfrm>
        </p:spPr>
        <p:txBody>
          <a:bodyPr vert="horz" lIns="91440" tIns="45720" rIns="91440" bIns="45720" rtlCol="0" anchor="t">
            <a:normAutofit/>
          </a:bodyPr>
          <a:lstStyle/>
          <a:p>
            <a:r>
              <a:rPr lang="en-US">
                <a:latin typeface="Swis721 BT"/>
              </a:rPr>
              <a:t>Consumption emission are emissions from the goods we consume that may be made elsewhere in the world</a:t>
            </a:r>
          </a:p>
          <a:p>
            <a:pPr marL="0" indent="0">
              <a:buNone/>
            </a:pPr>
            <a:endParaRPr lang="en-US">
              <a:latin typeface="Swis721 BT"/>
              <a:cs typeface="Calibri" panose="020F0502020204030204"/>
            </a:endParaRPr>
          </a:p>
          <a:p>
            <a:r>
              <a:rPr lang="en-US">
                <a:latin typeface="Swis721 BT"/>
              </a:rPr>
              <a:t>These are also known as our '</a:t>
            </a:r>
            <a:r>
              <a:rPr lang="en-US" b="1">
                <a:latin typeface="Swis721 BT"/>
              </a:rPr>
              <a:t>carbon footprint'</a:t>
            </a:r>
            <a:endParaRPr lang="en-US">
              <a:latin typeface="Swis721 BT"/>
              <a:cs typeface="Calibri"/>
            </a:endParaRPr>
          </a:p>
          <a:p>
            <a:endParaRPr lang="en-US" b="1">
              <a:cs typeface="Calibri"/>
            </a:endParaRPr>
          </a:p>
          <a:p>
            <a:pPr marL="0" indent="0">
              <a:buNone/>
            </a:pPr>
            <a:endParaRPr lang="en-US">
              <a:cs typeface="Calibri" panose="020F0502020204030204"/>
            </a:endParaRPr>
          </a:p>
        </p:txBody>
      </p:sp>
      <p:pic>
        <p:nvPicPr>
          <p:cNvPr id="5" name="Picture 4">
            <a:extLst>
              <a:ext uri="{FF2B5EF4-FFF2-40B4-BE49-F238E27FC236}">
                <a16:creationId xmlns:a16="http://schemas.microsoft.com/office/drawing/2014/main" id="{386F6851-581E-924B-8957-7BE050647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pic>
        <p:nvPicPr>
          <p:cNvPr id="2050" name="Picture 2">
            <a:extLst>
              <a:ext uri="{FF2B5EF4-FFF2-40B4-BE49-F238E27FC236}">
                <a16:creationId xmlns:a16="http://schemas.microsoft.com/office/drawing/2014/main" id="{B09F1071-1B78-844F-A554-11ED36AE48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70" r="19150"/>
          <a:stretch/>
        </p:blipFill>
        <p:spPr bwMode="auto">
          <a:xfrm>
            <a:off x="7591647" y="1828823"/>
            <a:ext cx="4374792" cy="495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73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FA95-1EA9-6548-BCB2-4F2A1D80A099}"/>
              </a:ext>
            </a:extLst>
          </p:cNvPr>
          <p:cNvSpPr>
            <a:spLocks noGrp="1"/>
          </p:cNvSpPr>
          <p:nvPr>
            <p:ph type="title"/>
          </p:nvPr>
        </p:nvSpPr>
        <p:spPr>
          <a:xfrm>
            <a:off x="520700" y="309563"/>
            <a:ext cx="10515600" cy="1325563"/>
          </a:xfrm>
        </p:spPr>
        <p:txBody>
          <a:bodyPr/>
          <a:lstStyle/>
          <a:p>
            <a:r>
              <a:rPr lang="en-US">
                <a:solidFill>
                  <a:srgbClr val="309024"/>
                </a:solidFill>
                <a:latin typeface="Swis721 BT"/>
              </a:rPr>
              <a:t>Production and Consumption Emissions</a:t>
            </a:r>
            <a:endParaRPr lang="en-US">
              <a:solidFill>
                <a:srgbClr val="309024"/>
              </a:solidFill>
              <a:latin typeface="Swis721 BT"/>
              <a:cs typeface="Calibri Light"/>
            </a:endParaRPr>
          </a:p>
        </p:txBody>
      </p:sp>
      <p:sp>
        <p:nvSpPr>
          <p:cNvPr id="3" name="Content Placeholder 2">
            <a:extLst>
              <a:ext uri="{FF2B5EF4-FFF2-40B4-BE49-F238E27FC236}">
                <a16:creationId xmlns:a16="http://schemas.microsoft.com/office/drawing/2014/main" id="{833F7142-E306-9249-9ABF-9E7D4E9DCFCC}"/>
              </a:ext>
            </a:extLst>
          </p:cNvPr>
          <p:cNvSpPr>
            <a:spLocks noGrp="1"/>
          </p:cNvSpPr>
          <p:nvPr>
            <p:ph sz="half" idx="1"/>
          </p:nvPr>
        </p:nvSpPr>
        <p:spPr>
          <a:xfrm>
            <a:off x="615757" y="1825625"/>
            <a:ext cx="5586664" cy="4667250"/>
          </a:xfrm>
        </p:spPr>
        <p:txBody>
          <a:bodyPr vert="horz" lIns="91440" tIns="45720" rIns="91440" bIns="45720" rtlCol="0" anchor="t">
            <a:normAutofit/>
          </a:bodyPr>
          <a:lstStyle/>
          <a:p>
            <a:r>
              <a:rPr lang="en-US">
                <a:latin typeface="Swis721 BT"/>
              </a:rPr>
              <a:t>We import a lot of goods from abroad to consume in the UK (such as food, toys and cars)</a:t>
            </a:r>
          </a:p>
          <a:p>
            <a:endParaRPr lang="en-US">
              <a:latin typeface="Swis721 BT"/>
            </a:endParaRPr>
          </a:p>
          <a:p>
            <a:pPr marL="0" indent="0">
              <a:buNone/>
            </a:pPr>
            <a:endParaRPr lang="en-US">
              <a:latin typeface="Swis721 BT"/>
            </a:endParaRPr>
          </a:p>
          <a:p>
            <a:r>
              <a:rPr lang="en-US">
                <a:latin typeface="Swis721 BT"/>
              </a:rPr>
              <a:t>Our total carbon emission should therefore be both our production and consumption emissions </a:t>
            </a:r>
            <a:endParaRPr lang="en-US">
              <a:cs typeface="Calibri"/>
            </a:endParaRPr>
          </a:p>
          <a:p>
            <a:endParaRPr lang="en-US" b="1">
              <a:cs typeface="Calibri"/>
            </a:endParaRPr>
          </a:p>
          <a:p>
            <a:pPr marL="0" indent="0">
              <a:buNone/>
            </a:pPr>
            <a:endParaRPr lang="en-US">
              <a:cs typeface="Calibri" panose="020F0502020204030204"/>
            </a:endParaRPr>
          </a:p>
        </p:txBody>
      </p:sp>
      <p:pic>
        <p:nvPicPr>
          <p:cNvPr id="5" name="Picture 4">
            <a:extLst>
              <a:ext uri="{FF2B5EF4-FFF2-40B4-BE49-F238E27FC236}">
                <a16:creationId xmlns:a16="http://schemas.microsoft.com/office/drawing/2014/main" id="{386F6851-581E-924B-8957-7BE050647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9558" y="151677"/>
            <a:ext cx="1226881" cy="1237588"/>
          </a:xfrm>
          <a:prstGeom prst="rect">
            <a:avLst/>
          </a:prstGeom>
        </p:spPr>
      </p:pic>
      <p:pic>
        <p:nvPicPr>
          <p:cNvPr id="2050" name="Picture 2">
            <a:extLst>
              <a:ext uri="{FF2B5EF4-FFF2-40B4-BE49-F238E27FC236}">
                <a16:creationId xmlns:a16="http://schemas.microsoft.com/office/drawing/2014/main" id="{B09F1071-1B78-844F-A554-11ED36AE48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70" r="19150"/>
          <a:stretch/>
        </p:blipFill>
        <p:spPr bwMode="auto">
          <a:xfrm>
            <a:off x="7591647" y="1828823"/>
            <a:ext cx="4374792" cy="495676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Take Off outline">
            <a:extLst>
              <a:ext uri="{FF2B5EF4-FFF2-40B4-BE49-F238E27FC236}">
                <a16:creationId xmlns:a16="http://schemas.microsoft.com/office/drawing/2014/main" id="{A69D8A18-58ED-FF4B-975B-15535A29B5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4876" y="2882167"/>
            <a:ext cx="914400" cy="914400"/>
          </a:xfrm>
          <a:prstGeom prst="rect">
            <a:avLst/>
          </a:prstGeom>
        </p:spPr>
      </p:pic>
      <p:pic>
        <p:nvPicPr>
          <p:cNvPr id="9" name="Graphic 8" descr="Tug boat with solid fill">
            <a:extLst>
              <a:ext uri="{FF2B5EF4-FFF2-40B4-BE49-F238E27FC236}">
                <a16:creationId xmlns:a16="http://schemas.microsoft.com/office/drawing/2014/main" id="{F82984ED-400C-8144-8E8C-C2C9C2A898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89372" y="3922590"/>
            <a:ext cx="914400" cy="914400"/>
          </a:xfrm>
          <a:prstGeom prst="rect">
            <a:avLst/>
          </a:prstGeom>
        </p:spPr>
      </p:pic>
      <p:pic>
        <p:nvPicPr>
          <p:cNvPr id="11" name="Graphic 10" descr="Truck with solid fill">
            <a:extLst>
              <a:ext uri="{FF2B5EF4-FFF2-40B4-BE49-F238E27FC236}">
                <a16:creationId xmlns:a16="http://schemas.microsoft.com/office/drawing/2014/main" id="{1908E096-1ABF-514C-BAB2-152292662D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87573" y="1792898"/>
            <a:ext cx="914400" cy="914400"/>
          </a:xfrm>
          <a:prstGeom prst="rect">
            <a:avLst/>
          </a:prstGeom>
        </p:spPr>
      </p:pic>
    </p:spTree>
    <p:extLst>
      <p:ext uri="{BB962C8B-B14F-4D97-AF65-F5344CB8AC3E}">
        <p14:creationId xmlns:p14="http://schemas.microsoft.com/office/powerpoint/2010/main" val="1537058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A86C-6402-492A-9A5F-730FE4F5D705}"/>
              </a:ext>
            </a:extLst>
          </p:cNvPr>
          <p:cNvSpPr>
            <a:spLocks noGrp="1"/>
          </p:cNvSpPr>
          <p:nvPr>
            <p:ph type="title"/>
          </p:nvPr>
        </p:nvSpPr>
        <p:spPr>
          <a:xfrm>
            <a:off x="5116878" y="629266"/>
            <a:ext cx="6422849" cy="1676603"/>
          </a:xfrm>
        </p:spPr>
        <p:txBody>
          <a:bodyPr>
            <a:normAutofit/>
          </a:bodyPr>
          <a:lstStyle/>
          <a:p>
            <a:r>
              <a:rPr lang="en-GB">
                <a:latin typeface="Swis721 BT"/>
              </a:rPr>
              <a:t>Activity – Finding the Emissions</a:t>
            </a:r>
          </a:p>
        </p:txBody>
      </p:sp>
      <p:sp>
        <p:nvSpPr>
          <p:cNvPr id="14" name="Rectangle 13">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72BD48-CA08-4A82-87CB-1993886D8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98" y="803049"/>
            <a:ext cx="2452211" cy="2470743"/>
          </a:xfrm>
          <a:prstGeom prst="rect">
            <a:avLst/>
          </a:prstGeom>
        </p:spPr>
      </p:pic>
      <p:pic>
        <p:nvPicPr>
          <p:cNvPr id="9" name="Graphic 8" descr="Checklist with solid fill">
            <a:extLst>
              <a:ext uri="{FF2B5EF4-FFF2-40B4-BE49-F238E27FC236}">
                <a16:creationId xmlns:a16="http://schemas.microsoft.com/office/drawing/2014/main" id="{751A9C18-0D3B-4D01-A57E-903E056AAE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1098803" y="3461344"/>
            <a:ext cx="2438400" cy="2438400"/>
          </a:xfrm>
          <a:prstGeom prst="rect">
            <a:avLst/>
          </a:prstGeom>
          <a:effectLst/>
        </p:spPr>
      </p:pic>
      <p:sp>
        <p:nvSpPr>
          <p:cNvPr id="3" name="Content Placeholder 2">
            <a:extLst>
              <a:ext uri="{FF2B5EF4-FFF2-40B4-BE49-F238E27FC236}">
                <a16:creationId xmlns:a16="http://schemas.microsoft.com/office/drawing/2014/main" id="{58AA5B19-2115-477D-967A-675F7F992068}"/>
              </a:ext>
            </a:extLst>
          </p:cNvPr>
          <p:cNvSpPr>
            <a:spLocks noGrp="1"/>
          </p:cNvSpPr>
          <p:nvPr>
            <p:ph idx="1"/>
          </p:nvPr>
        </p:nvSpPr>
        <p:spPr>
          <a:xfrm>
            <a:off x="5116880" y="2438400"/>
            <a:ext cx="6422848" cy="3936231"/>
          </a:xfrm>
        </p:spPr>
        <p:txBody>
          <a:bodyPr vert="horz" lIns="91440" tIns="45720" rIns="91440" bIns="45720" rtlCol="0" anchor="t">
            <a:normAutofit fontScale="92500" lnSpcReduction="20000"/>
          </a:bodyPr>
          <a:lstStyle/>
          <a:p>
            <a:r>
              <a:rPr lang="en-US" sz="2400" dirty="0">
                <a:latin typeface="Swis721 BT"/>
                <a:cs typeface="Calibri"/>
              </a:rPr>
              <a:t>In this activity, you can find out where most greenhouse gas emissions are produced</a:t>
            </a:r>
            <a:endParaRPr lang="en-US" sz="2400" dirty="0">
              <a:ea typeface="+mn-lt"/>
              <a:cs typeface="+mn-lt"/>
            </a:endParaRPr>
          </a:p>
          <a:p>
            <a:r>
              <a:rPr lang="en-US" sz="2400" dirty="0">
                <a:latin typeface="Swis721 BT"/>
                <a:cs typeface="Calibri"/>
                <a:hlinkClick r:id="rId5"/>
              </a:rPr>
              <a:t>Click here</a:t>
            </a:r>
            <a:r>
              <a:rPr lang="en-US" sz="2400" dirty="0">
                <a:latin typeface="Swis721 BT"/>
                <a:cs typeface="Calibri"/>
              </a:rPr>
              <a:t> open the data file in Microsoft Excel</a:t>
            </a:r>
            <a:endParaRPr lang="en-US" sz="2400" dirty="0">
              <a:latin typeface="Calibri" panose="020F0502020204030204"/>
              <a:cs typeface="Calibri"/>
            </a:endParaRPr>
          </a:p>
          <a:p>
            <a:r>
              <a:rPr lang="en-US" sz="2400" dirty="0">
                <a:latin typeface="Swis721 BT"/>
                <a:cs typeface="Calibri"/>
              </a:rPr>
              <a:t>Questions:</a:t>
            </a:r>
            <a:endParaRPr lang="en-US" sz="2400" dirty="0">
              <a:ea typeface="+mn-lt"/>
              <a:cs typeface="+mn-lt"/>
            </a:endParaRPr>
          </a:p>
          <a:p>
            <a:pPr marL="971550" lvl="1" indent="-514350">
              <a:buAutoNum type="arabicPeriod"/>
            </a:pPr>
            <a:r>
              <a:rPr lang="en-US" dirty="0">
                <a:latin typeface="Swis721 BT"/>
                <a:cs typeface="Calibri"/>
              </a:rPr>
              <a:t>In terms of quantity of emissions produced, which countries are the largest producers of emissions?</a:t>
            </a:r>
            <a:endParaRPr lang="en-US" dirty="0">
              <a:ea typeface="+mn-lt"/>
              <a:cs typeface="+mn-lt"/>
            </a:endParaRPr>
          </a:p>
          <a:p>
            <a:pPr marL="971550" lvl="1" indent="-514350">
              <a:buAutoNum type="arabicPeriod"/>
            </a:pPr>
            <a:r>
              <a:rPr lang="en-US" dirty="0">
                <a:latin typeface="Swis721 BT"/>
                <a:cs typeface="Calibri"/>
              </a:rPr>
              <a:t>Does this ranking change if you consider emissions per capita?</a:t>
            </a:r>
            <a:endParaRPr lang="en-US" dirty="0">
              <a:ea typeface="+mn-lt"/>
              <a:cs typeface="+mn-lt"/>
            </a:endParaRPr>
          </a:p>
          <a:p>
            <a:pPr lvl="2"/>
            <a:r>
              <a:rPr lang="en-US" sz="2400" dirty="0">
                <a:latin typeface="Swis721 BT"/>
                <a:cs typeface="Calibri"/>
              </a:rPr>
              <a:t>For each country you can calculate emissions per capita by dividing total emissions (column B) by population (column D)</a:t>
            </a:r>
            <a:endParaRPr lang="en-US" sz="2400" dirty="0">
              <a:ea typeface="+mn-lt"/>
              <a:cs typeface="+mn-lt"/>
            </a:endParaRPr>
          </a:p>
          <a:p>
            <a:pPr marL="914400" lvl="1" indent="-457200">
              <a:buAutoNum type="arabicPeriod"/>
            </a:pPr>
            <a:r>
              <a:rPr lang="en-US" dirty="0">
                <a:latin typeface="Swis721 BT"/>
                <a:cs typeface="Calibri"/>
              </a:rPr>
              <a:t>Which of these 2 measures do you think is the most important?</a:t>
            </a:r>
            <a:endParaRPr lang="en-US" dirty="0">
              <a:ea typeface="+mn-lt"/>
              <a:cs typeface="+mn-lt"/>
            </a:endParaRPr>
          </a:p>
          <a:p>
            <a:pPr marL="457200" lvl="1" indent="0">
              <a:buNone/>
            </a:pPr>
            <a:endParaRPr lang="en-US">
              <a:ea typeface="+mn-lt"/>
              <a:cs typeface="+mn-lt"/>
            </a:endParaRPr>
          </a:p>
          <a:p>
            <a:pPr lvl="1"/>
            <a:endParaRPr lang="en-US">
              <a:ea typeface="+mn-lt"/>
              <a:cs typeface="+mn-lt"/>
            </a:endParaRPr>
          </a:p>
          <a:p>
            <a:endParaRPr lang="en-US" sz="2400">
              <a:latin typeface="Swis721 BT"/>
              <a:ea typeface="+mn-lt"/>
              <a:cs typeface="+mn-lt"/>
            </a:endParaRPr>
          </a:p>
          <a:p>
            <a:endParaRPr lang="en-US" sz="2400" b="1">
              <a:latin typeface="Swis721 BT"/>
              <a:cs typeface="Calibri"/>
            </a:endParaRPr>
          </a:p>
        </p:txBody>
      </p:sp>
    </p:spTree>
    <p:extLst>
      <p:ext uri="{BB962C8B-B14F-4D97-AF65-F5344CB8AC3E}">
        <p14:creationId xmlns:p14="http://schemas.microsoft.com/office/powerpoint/2010/main" val="3395473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CB4B-13D2-0D4B-B879-1ED0AF6D45CA}"/>
              </a:ext>
            </a:extLst>
          </p:cNvPr>
          <p:cNvSpPr>
            <a:spLocks noGrp="1"/>
          </p:cNvSpPr>
          <p:nvPr>
            <p:ph type="title"/>
          </p:nvPr>
        </p:nvSpPr>
        <p:spPr>
          <a:xfrm>
            <a:off x="417513" y="420688"/>
            <a:ext cx="10515600" cy="1325563"/>
          </a:xfrm>
        </p:spPr>
        <p:txBody>
          <a:bodyPr/>
          <a:lstStyle/>
          <a:p>
            <a:r>
              <a:rPr lang="en-US">
                <a:solidFill>
                  <a:srgbClr val="309024"/>
                </a:solidFill>
                <a:latin typeface="Swis721 BT"/>
              </a:rPr>
              <a:t>But what about consumption emissions?</a:t>
            </a:r>
            <a:endParaRPr lang="en-US">
              <a:solidFill>
                <a:srgbClr val="309024"/>
              </a:solidFill>
              <a:latin typeface="Swis721 BT"/>
              <a:cs typeface="Calibri Light"/>
            </a:endParaRPr>
          </a:p>
        </p:txBody>
      </p:sp>
      <p:sp>
        <p:nvSpPr>
          <p:cNvPr id="3" name="Content Placeholder 2">
            <a:extLst>
              <a:ext uri="{FF2B5EF4-FFF2-40B4-BE49-F238E27FC236}">
                <a16:creationId xmlns:a16="http://schemas.microsoft.com/office/drawing/2014/main" id="{1202C910-BA01-1A4D-B991-6B9D485B21DF}"/>
              </a:ext>
            </a:extLst>
          </p:cNvPr>
          <p:cNvSpPr>
            <a:spLocks noGrp="1"/>
          </p:cNvSpPr>
          <p:nvPr>
            <p:ph idx="1"/>
          </p:nvPr>
        </p:nvSpPr>
        <p:spPr>
          <a:xfrm>
            <a:off x="478971" y="3429000"/>
            <a:ext cx="6346372" cy="3063875"/>
          </a:xfrm>
        </p:spPr>
        <p:txBody>
          <a:bodyPr vert="horz" lIns="91440" tIns="45720" rIns="91440" bIns="45720" rtlCol="0" anchor="t">
            <a:normAutofit/>
          </a:bodyPr>
          <a:lstStyle/>
          <a:p>
            <a:r>
              <a:rPr lang="en-US" sz="2400">
                <a:latin typeface="Swis721 BT"/>
              </a:rPr>
              <a:t>The bar graph here shows that the UK’s consumption emissions are around 45% higher than its production emissions</a:t>
            </a:r>
          </a:p>
          <a:p>
            <a:endParaRPr lang="en-US" sz="2400">
              <a:latin typeface="Swis721 BT"/>
            </a:endParaRPr>
          </a:p>
          <a:p>
            <a:r>
              <a:rPr lang="en-US" sz="2400">
                <a:latin typeface="Swis721 BT"/>
              </a:rPr>
              <a:t>This implies that goods consumed in the UK are being produced elsewhere, creating emissions in countries such as China.</a:t>
            </a:r>
          </a:p>
          <a:p>
            <a:endParaRPr lang="en-US" sz="2400"/>
          </a:p>
          <a:p>
            <a:endParaRPr lang="en-US"/>
          </a:p>
          <a:p>
            <a:endParaRPr lang="en-US"/>
          </a:p>
        </p:txBody>
      </p:sp>
      <p:pic>
        <p:nvPicPr>
          <p:cNvPr id="4" name="Picture 3">
            <a:extLst>
              <a:ext uri="{FF2B5EF4-FFF2-40B4-BE49-F238E27FC236}">
                <a16:creationId xmlns:a16="http://schemas.microsoft.com/office/drawing/2014/main" id="{EE49BD8D-AE70-6648-A84C-7F78DEF93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3683" y="215177"/>
            <a:ext cx="1266568" cy="1277275"/>
          </a:xfrm>
          <a:prstGeom prst="rect">
            <a:avLst/>
          </a:prstGeom>
        </p:spPr>
      </p:pic>
      <p:sp>
        <p:nvSpPr>
          <p:cNvPr id="7" name="Content Placeholder 2">
            <a:extLst>
              <a:ext uri="{FF2B5EF4-FFF2-40B4-BE49-F238E27FC236}">
                <a16:creationId xmlns:a16="http://schemas.microsoft.com/office/drawing/2014/main" id="{32B4A38B-B66A-5B46-BF85-FFEBAAEFE2E7}"/>
              </a:ext>
            </a:extLst>
          </p:cNvPr>
          <p:cNvSpPr txBox="1">
            <a:spLocks/>
          </p:cNvSpPr>
          <p:nvPr/>
        </p:nvSpPr>
        <p:spPr>
          <a:xfrm>
            <a:off x="381000" y="1794077"/>
            <a:ext cx="10145486" cy="22009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latin typeface="Swis721 BT"/>
              </a:rPr>
              <a:t>However</a:t>
            </a:r>
            <a:r>
              <a:rPr lang="en-US">
                <a:latin typeface="Swis721 BT"/>
              </a:rPr>
              <a:t>...we also need to look at consumption emissions to know the environmental impact from the products we use in the UK, irrespective of where they are actually produced</a:t>
            </a:r>
            <a:r>
              <a:rPr lang="en-US" i="1">
                <a:latin typeface="Swis721 BT"/>
              </a:rPr>
              <a:t> </a:t>
            </a:r>
            <a:endParaRPr lang="en-US">
              <a:latin typeface="Swis721 BT"/>
            </a:endParaRPr>
          </a:p>
        </p:txBody>
      </p:sp>
      <p:graphicFrame>
        <p:nvGraphicFramePr>
          <p:cNvPr id="8" name="Chart 7">
            <a:extLst>
              <a:ext uri="{FF2B5EF4-FFF2-40B4-BE49-F238E27FC236}">
                <a16:creationId xmlns:a16="http://schemas.microsoft.com/office/drawing/2014/main" id="{5B0173C3-EA9B-1448-868D-6D28994AD908}"/>
              </a:ext>
            </a:extLst>
          </p:cNvPr>
          <p:cNvGraphicFramePr>
            <a:graphicFrameLocks/>
          </p:cNvGraphicFramePr>
          <p:nvPr>
            <p:extLst>
              <p:ext uri="{D42A27DB-BD31-4B8C-83A1-F6EECF244321}">
                <p14:modId xmlns:p14="http://schemas.microsoft.com/office/powerpoint/2010/main" val="2763997679"/>
              </p:ext>
            </p:extLst>
          </p:nvPr>
        </p:nvGraphicFramePr>
        <p:xfrm>
          <a:off x="7282543" y="2939141"/>
          <a:ext cx="4163990" cy="3669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647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B73A0-50C9-48B3-B32B-0CE31B31097E}"/>
              </a:ext>
            </a:extLst>
          </p:cNvPr>
          <p:cNvSpPr>
            <a:spLocks noGrp="1"/>
          </p:cNvSpPr>
          <p:nvPr>
            <p:ph type="ctrTitle"/>
          </p:nvPr>
        </p:nvSpPr>
        <p:spPr/>
        <p:txBody>
          <a:bodyPr>
            <a:normAutofit/>
          </a:bodyPr>
          <a:lstStyle/>
          <a:p>
            <a:r>
              <a:rPr lang="en-GB">
                <a:solidFill>
                  <a:srgbClr val="008C1B"/>
                </a:solidFill>
                <a:latin typeface="Swis721 BT" panose="020B0504020202020204"/>
              </a:rPr>
              <a:t>1.3 Net Zero and Our Lifestyles</a:t>
            </a:r>
          </a:p>
        </p:txBody>
      </p:sp>
      <p:sp>
        <p:nvSpPr>
          <p:cNvPr id="3" name="Content Placeholder 2">
            <a:extLst>
              <a:ext uri="{FF2B5EF4-FFF2-40B4-BE49-F238E27FC236}">
                <a16:creationId xmlns:a16="http://schemas.microsoft.com/office/drawing/2014/main" id="{3E3A806A-522D-4C28-AAEB-1F3A3D59825D}"/>
              </a:ext>
            </a:extLst>
          </p:cNvPr>
          <p:cNvSpPr>
            <a:spLocks noGrp="1"/>
          </p:cNvSpPr>
          <p:nvPr>
            <p:ph type="subTitle" idx="1"/>
          </p:nvPr>
        </p:nvSpPr>
        <p:spPr/>
        <p:txBody>
          <a:bodyPr/>
          <a:lstStyle/>
          <a:p>
            <a:endParaRPr lang="en-AU">
              <a:solidFill>
                <a:srgbClr val="008C1B"/>
              </a:solidFill>
              <a:latin typeface="Swis721 BT" panose="020B0504020202020204" pitchFamily="34" charset="0"/>
            </a:endParaRPr>
          </a:p>
          <a:p>
            <a:r>
              <a:rPr lang="en-GB" sz="3600">
                <a:latin typeface="Swis721 BT" panose="020B0504020202020204"/>
              </a:rPr>
              <a:t>Our relationship with climate change and the shift away from fossil fuels</a:t>
            </a:r>
          </a:p>
        </p:txBody>
      </p:sp>
      <p:pic>
        <p:nvPicPr>
          <p:cNvPr id="4" name="Picture 3">
            <a:extLst>
              <a:ext uri="{FF2B5EF4-FFF2-40B4-BE49-F238E27FC236}">
                <a16:creationId xmlns:a16="http://schemas.microsoft.com/office/drawing/2014/main" id="{5AC7309B-C1DA-4139-AFC3-4A61E13E2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pic>
        <p:nvPicPr>
          <p:cNvPr id="12" name="Picture 11">
            <a:extLst>
              <a:ext uri="{FF2B5EF4-FFF2-40B4-BE49-F238E27FC236}">
                <a16:creationId xmlns:a16="http://schemas.microsoft.com/office/drawing/2014/main" id="{52BBD940-B6D2-448B-935E-1D6EA81F4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840"/>
            <a:ext cx="2327584" cy="1642400"/>
          </a:xfrm>
          <a:prstGeom prst="rect">
            <a:avLst/>
          </a:prstGeom>
        </p:spPr>
      </p:pic>
    </p:spTree>
    <p:extLst>
      <p:ext uri="{BB962C8B-B14F-4D97-AF65-F5344CB8AC3E}">
        <p14:creationId xmlns:p14="http://schemas.microsoft.com/office/powerpoint/2010/main" val="157555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FA95-1EA9-6548-BCB2-4F2A1D80A099}"/>
              </a:ext>
            </a:extLst>
          </p:cNvPr>
          <p:cNvSpPr>
            <a:spLocks noGrp="1"/>
          </p:cNvSpPr>
          <p:nvPr>
            <p:ph type="title"/>
          </p:nvPr>
        </p:nvSpPr>
        <p:spPr/>
        <p:txBody>
          <a:bodyPr/>
          <a:lstStyle/>
          <a:p>
            <a:r>
              <a:rPr lang="en-US">
                <a:solidFill>
                  <a:srgbClr val="309024"/>
                </a:solidFill>
                <a:latin typeface="Swis721 BT"/>
              </a:rPr>
              <a:t>The UK's 'Net Zero' Target</a:t>
            </a:r>
            <a:endParaRPr lang="en-US">
              <a:solidFill>
                <a:srgbClr val="309024"/>
              </a:solidFill>
              <a:latin typeface="Swis721 BT"/>
              <a:cs typeface="Calibri Light"/>
            </a:endParaRPr>
          </a:p>
        </p:txBody>
      </p:sp>
      <p:sp>
        <p:nvSpPr>
          <p:cNvPr id="3" name="Content Placeholder 2">
            <a:extLst>
              <a:ext uri="{FF2B5EF4-FFF2-40B4-BE49-F238E27FC236}">
                <a16:creationId xmlns:a16="http://schemas.microsoft.com/office/drawing/2014/main" id="{833F7142-E306-9249-9ABF-9E7D4E9DCFCC}"/>
              </a:ext>
            </a:extLst>
          </p:cNvPr>
          <p:cNvSpPr>
            <a:spLocks noGrp="1"/>
          </p:cNvSpPr>
          <p:nvPr>
            <p:ph sz="half" idx="1"/>
          </p:nvPr>
        </p:nvSpPr>
        <p:spPr>
          <a:xfrm>
            <a:off x="838200" y="1825625"/>
            <a:ext cx="9914432" cy="4667250"/>
          </a:xfrm>
        </p:spPr>
        <p:txBody>
          <a:bodyPr vert="horz" lIns="91440" tIns="45720" rIns="91440" bIns="45720" rtlCol="0" anchor="t">
            <a:normAutofit/>
          </a:bodyPr>
          <a:lstStyle/>
          <a:p>
            <a:r>
              <a:rPr lang="en-US" sz="2400">
                <a:latin typeface="Swis721 BT"/>
              </a:rPr>
              <a:t>The UK has an official target to reduce these production emissions even further</a:t>
            </a:r>
          </a:p>
          <a:p>
            <a:endParaRPr lang="en-US" sz="2400">
              <a:latin typeface="Swis721 BT"/>
              <a:cs typeface="Calibri"/>
            </a:endParaRPr>
          </a:p>
          <a:p>
            <a:r>
              <a:rPr lang="en-US" sz="2400">
                <a:latin typeface="Swis721 BT"/>
                <a:cs typeface="Calibri"/>
              </a:rPr>
              <a:t>We were the first major country to declare a target of achieving '</a:t>
            </a:r>
            <a:r>
              <a:rPr lang="en-US" sz="2400" b="1">
                <a:latin typeface="Swis721 BT"/>
                <a:cs typeface="Calibri"/>
              </a:rPr>
              <a:t>net zero</a:t>
            </a:r>
            <a:r>
              <a:rPr lang="en-US" sz="2400">
                <a:latin typeface="Swis721 BT"/>
                <a:cs typeface="Calibri" panose="020F0502020204030204"/>
              </a:rPr>
              <a:t>' by 2050</a:t>
            </a:r>
          </a:p>
          <a:p>
            <a:endParaRPr lang="en-US" sz="2400">
              <a:latin typeface="Swis721 BT"/>
              <a:cs typeface="Calibri" panose="020F0502020204030204"/>
            </a:endParaRPr>
          </a:p>
          <a:p>
            <a:r>
              <a:rPr lang="en-US" sz="2400">
                <a:latin typeface="Swis721 BT"/>
                <a:cs typeface="Calibri" panose="020F0502020204030204"/>
              </a:rPr>
              <a:t>By 'net zero', we mean that there will be no more greenhouse gases emitted from the UK than will be absorbed in the UK (e.g. by trees)</a:t>
            </a:r>
          </a:p>
          <a:p>
            <a:pPr marL="0" indent="0">
              <a:buNone/>
            </a:pPr>
            <a:endParaRPr lang="en-US" sz="2400">
              <a:latin typeface="Swis721 BT"/>
              <a:cs typeface="Calibri" panose="020F0502020204030204"/>
            </a:endParaRPr>
          </a:p>
          <a:p>
            <a:pPr marL="0" indent="0">
              <a:buNone/>
            </a:pPr>
            <a:r>
              <a:rPr lang="en-US" sz="2400">
                <a:latin typeface="Swis721 BT"/>
                <a:cs typeface="Calibri" panose="020F0502020204030204"/>
              </a:rPr>
              <a:t>• So, the total (or 'net') emissions </a:t>
            </a:r>
            <a:r>
              <a:rPr lang="en-US" sz="2400" u="sng">
                <a:latin typeface="Swis721 BT"/>
                <a:cs typeface="Calibri" panose="020F0502020204030204"/>
              </a:rPr>
              <a:t>produced</a:t>
            </a:r>
            <a:r>
              <a:rPr lang="en-US" sz="2400">
                <a:latin typeface="Swis721 BT"/>
                <a:cs typeface="Calibri" panose="020F0502020204030204"/>
              </a:rPr>
              <a:t> in the UK will equal zero</a:t>
            </a:r>
            <a:r>
              <a:rPr lang="en-US">
                <a:cs typeface="Calibri" panose="020F0502020204030204"/>
              </a:rPr>
              <a:t>.</a:t>
            </a:r>
          </a:p>
          <a:p>
            <a:pPr marL="0" indent="0">
              <a:buNone/>
            </a:pPr>
            <a:endParaRPr lang="en-US">
              <a:cs typeface="Calibri" panose="020F0502020204030204"/>
            </a:endParaRPr>
          </a:p>
        </p:txBody>
      </p:sp>
      <p:pic>
        <p:nvPicPr>
          <p:cNvPr id="5" name="Picture 4">
            <a:extLst>
              <a:ext uri="{FF2B5EF4-FFF2-40B4-BE49-F238E27FC236}">
                <a16:creationId xmlns:a16="http://schemas.microsoft.com/office/drawing/2014/main" id="{386F6851-581E-924B-8957-7BE050647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44327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FA95-1EA9-6548-BCB2-4F2A1D80A099}"/>
              </a:ext>
            </a:extLst>
          </p:cNvPr>
          <p:cNvSpPr>
            <a:spLocks noGrp="1"/>
          </p:cNvSpPr>
          <p:nvPr>
            <p:ph type="title"/>
          </p:nvPr>
        </p:nvSpPr>
        <p:spPr/>
        <p:txBody>
          <a:bodyPr/>
          <a:lstStyle/>
          <a:p>
            <a:r>
              <a:rPr lang="en-US">
                <a:solidFill>
                  <a:srgbClr val="309024"/>
                </a:solidFill>
                <a:latin typeface="Swis721 BT"/>
              </a:rPr>
              <a:t>How will 'Net Zero' Targets affect me?</a:t>
            </a:r>
            <a:endParaRPr lang="en-US">
              <a:solidFill>
                <a:srgbClr val="309024"/>
              </a:solidFill>
              <a:latin typeface="Swis721 BT"/>
              <a:cs typeface="Calibri Light"/>
            </a:endParaRPr>
          </a:p>
        </p:txBody>
      </p:sp>
      <p:sp>
        <p:nvSpPr>
          <p:cNvPr id="3" name="Content Placeholder 2">
            <a:extLst>
              <a:ext uri="{FF2B5EF4-FFF2-40B4-BE49-F238E27FC236}">
                <a16:creationId xmlns:a16="http://schemas.microsoft.com/office/drawing/2014/main" id="{833F7142-E306-9249-9ABF-9E7D4E9DCFCC}"/>
              </a:ext>
            </a:extLst>
          </p:cNvPr>
          <p:cNvSpPr>
            <a:spLocks noGrp="1"/>
          </p:cNvSpPr>
          <p:nvPr>
            <p:ph sz="half" idx="1"/>
          </p:nvPr>
        </p:nvSpPr>
        <p:spPr>
          <a:xfrm>
            <a:off x="838200" y="1825625"/>
            <a:ext cx="9914432" cy="4667250"/>
          </a:xfrm>
        </p:spPr>
        <p:txBody>
          <a:bodyPr vert="horz" lIns="91440" tIns="45720" rIns="91440" bIns="45720" rtlCol="0" anchor="t">
            <a:normAutofit/>
          </a:bodyPr>
          <a:lstStyle/>
          <a:p>
            <a:r>
              <a:rPr lang="en-US" sz="2400">
                <a:latin typeface="Swis721 BT"/>
              </a:rPr>
              <a:t>Net zero targets mean that the way we source energy will change significantly (click </a:t>
            </a:r>
            <a:r>
              <a:rPr lang="en-US" sz="2400">
                <a:latin typeface="Swis721 BT"/>
                <a:hlinkClick r:id="rId2"/>
              </a:rPr>
              <a:t>here</a:t>
            </a:r>
            <a:r>
              <a:rPr lang="en-US" sz="2400">
                <a:latin typeface="Swis721 BT"/>
              </a:rPr>
              <a:t> to see all the UK's renewable energy plants on a map)</a:t>
            </a:r>
            <a:endParaRPr lang="en-US" sz="2400">
              <a:latin typeface="Swis721 BT"/>
              <a:cs typeface="Calibri"/>
            </a:endParaRPr>
          </a:p>
          <a:p>
            <a:pPr marL="0" indent="0">
              <a:buNone/>
            </a:pPr>
            <a:endParaRPr lang="en-US" sz="2400">
              <a:latin typeface="Swis721 BT"/>
              <a:cs typeface="Calibri"/>
            </a:endParaRPr>
          </a:p>
          <a:p>
            <a:r>
              <a:rPr lang="en-US" sz="2400">
                <a:latin typeface="Swis721 BT"/>
                <a:cs typeface="Calibri"/>
              </a:rPr>
              <a:t>It also means there will be move towards sustainable manufacturing practices in the UK  </a:t>
            </a:r>
          </a:p>
          <a:p>
            <a:pPr marL="0" indent="0">
              <a:buNone/>
            </a:pPr>
            <a:endParaRPr lang="en-US" sz="2400">
              <a:latin typeface="Swis721 BT"/>
              <a:cs typeface="Calibri"/>
            </a:endParaRPr>
          </a:p>
          <a:p>
            <a:r>
              <a:rPr lang="en-US" sz="2400">
                <a:latin typeface="Swis721 BT"/>
                <a:cs typeface="Calibri"/>
              </a:rPr>
              <a:t>However, the</a:t>
            </a:r>
            <a:r>
              <a:rPr lang="en-US" sz="2400" b="1">
                <a:latin typeface="Swis721 BT"/>
                <a:cs typeface="Calibri" panose="020F0502020204030204"/>
              </a:rPr>
              <a:t> UK Net Zero target does not include consumption emissions</a:t>
            </a:r>
            <a:r>
              <a:rPr lang="en-US" sz="2400">
                <a:latin typeface="Swis721 BT"/>
                <a:cs typeface="Calibri" panose="020F0502020204030204"/>
              </a:rPr>
              <a:t> surrounding goods and products made for us in other countries</a:t>
            </a:r>
          </a:p>
          <a:p>
            <a:endParaRPr lang="en-US">
              <a:solidFill>
                <a:srgbClr val="FF0000"/>
              </a:solidFill>
              <a:cs typeface="Calibri" panose="020F0502020204030204"/>
            </a:endParaRPr>
          </a:p>
          <a:p>
            <a:pPr marL="0" indent="0">
              <a:buNone/>
            </a:pPr>
            <a:endParaRPr lang="en-US">
              <a:cs typeface="Calibri" panose="020F0502020204030204"/>
            </a:endParaRPr>
          </a:p>
        </p:txBody>
      </p:sp>
      <p:pic>
        <p:nvPicPr>
          <p:cNvPr id="5" name="Picture 4">
            <a:extLst>
              <a:ext uri="{FF2B5EF4-FFF2-40B4-BE49-F238E27FC236}">
                <a16:creationId xmlns:a16="http://schemas.microsoft.com/office/drawing/2014/main" id="{386F6851-581E-924B-8957-7BE050647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406805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C9DE-5FD4-49D6-A83B-97AF7FF060CD}"/>
              </a:ext>
            </a:extLst>
          </p:cNvPr>
          <p:cNvSpPr>
            <a:spLocks noGrp="1"/>
          </p:cNvSpPr>
          <p:nvPr>
            <p:ph type="ctrTitle"/>
          </p:nvPr>
        </p:nvSpPr>
        <p:spPr>
          <a:xfrm>
            <a:off x="5649207" y="1670374"/>
            <a:ext cx="5397821" cy="2854370"/>
          </a:xfrm>
          <a:noFill/>
        </p:spPr>
        <p:txBody>
          <a:bodyPr>
            <a:normAutofit/>
          </a:bodyPr>
          <a:lstStyle/>
          <a:p>
            <a:pPr algn="l">
              <a:spcBef>
                <a:spcPts val="1000"/>
              </a:spcBef>
            </a:pPr>
            <a:r>
              <a:rPr lang="en-US" sz="2400">
                <a:latin typeface="Swis721 BT"/>
                <a:ea typeface="+mj-lt"/>
                <a:cs typeface="+mj-lt"/>
                <a:hlinkClick r:id="rId2"/>
              </a:rPr>
              <a:t>Click here</a:t>
            </a:r>
            <a:r>
              <a:rPr lang="en-US" sz="2400" b="1">
                <a:latin typeface="Swis721 BT"/>
                <a:ea typeface="+mj-lt"/>
                <a:cs typeface="+mj-lt"/>
              </a:rPr>
              <a:t> to listen to Sir Dieter Helm, CBE, </a:t>
            </a:r>
            <a:r>
              <a:rPr lang="en-US" sz="2400">
                <a:latin typeface="Swis721 BT"/>
                <a:ea typeface="+mj-lt"/>
                <a:cs typeface="+mj-lt"/>
              </a:rPr>
              <a:t>from the University of Oxford</a:t>
            </a:r>
            <a:r>
              <a:rPr lang="en-US" sz="2400" b="1">
                <a:latin typeface="Swis721 BT"/>
                <a:ea typeface="+mj-lt"/>
                <a:cs typeface="+mj-lt"/>
              </a:rPr>
              <a:t> </a:t>
            </a:r>
            <a:r>
              <a:rPr lang="en-US" sz="2400">
                <a:latin typeface="Swis721 BT"/>
                <a:ea typeface="+mj-lt"/>
                <a:cs typeface="+mj-lt"/>
              </a:rPr>
              <a:t>talk about emissions, our lifestyle, and consumption changes.</a:t>
            </a:r>
            <a:endParaRPr lang="en-US" sz="2400">
              <a:latin typeface="Swis721 BT"/>
              <a:cs typeface="Calibri Light"/>
            </a:endParaRPr>
          </a:p>
          <a:p>
            <a:pPr algn="l"/>
            <a:endParaRPr lang="en-US" sz="2400" b="1">
              <a:solidFill>
                <a:srgbClr val="008000"/>
              </a:solidFill>
              <a:latin typeface="Swis721 BT"/>
              <a:ea typeface="+mj-lt"/>
              <a:cs typeface="+mj-lt"/>
            </a:endParaRPr>
          </a:p>
          <a:p>
            <a:pPr algn="l"/>
            <a:endParaRPr lang="en-GB" sz="3300">
              <a:cs typeface="Calibri Light"/>
            </a:endParaRPr>
          </a:p>
        </p:txBody>
      </p:sp>
      <p:sp>
        <p:nvSpPr>
          <p:cNvPr id="19" name="Rectangle 18">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45475"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6" y="640080"/>
            <a:ext cx="3876874"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descr="A picture containing text, sign&#10;&#10;Description automatically generated">
            <a:extLst>
              <a:ext uri="{FF2B5EF4-FFF2-40B4-BE49-F238E27FC236}">
                <a16:creationId xmlns:a16="http://schemas.microsoft.com/office/drawing/2014/main" id="{4153D9D6-85AC-4B5C-BB6C-E15D6F3BFC58}"/>
              </a:ext>
            </a:extLst>
          </p:cNvPr>
          <p:cNvPicPr>
            <a:picLocks noChangeAspect="1"/>
          </p:cNvPicPr>
          <p:nvPr/>
        </p:nvPicPr>
        <p:blipFill rotWithShape="1">
          <a:blip r:embed="rId3"/>
          <a:srcRect l="7289" t="5539" r="11662" b="15452"/>
          <a:stretch/>
        </p:blipFill>
        <p:spPr>
          <a:xfrm>
            <a:off x="1267343" y="3465419"/>
            <a:ext cx="2716461" cy="2648077"/>
          </a:xfrm>
          <a:prstGeom prst="rect">
            <a:avLst/>
          </a:prstGeom>
          <a:effectLst/>
        </p:spPr>
      </p:pic>
      <p:cxnSp>
        <p:nvCxnSpPr>
          <p:cNvPr id="23" name="Straight Connector 22">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4294" y="4051269"/>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302B8E2A-7B1D-454A-852C-2EC7283D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129" y="832357"/>
            <a:ext cx="2452211" cy="2470743"/>
          </a:xfrm>
          <a:prstGeom prst="rect">
            <a:avLst/>
          </a:prstGeom>
        </p:spPr>
      </p:pic>
    </p:spTree>
    <p:extLst>
      <p:ext uri="{BB962C8B-B14F-4D97-AF65-F5344CB8AC3E}">
        <p14:creationId xmlns:p14="http://schemas.microsoft.com/office/powerpoint/2010/main" val="163092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BD0783-7A29-0341-ACB5-77164CA1A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
        <p:nvSpPr>
          <p:cNvPr id="10" name="Rounded Rectangle 9">
            <a:hlinkClick r:id="rId3" action="ppaction://hlinksldjump"/>
            <a:extLst>
              <a:ext uri="{FF2B5EF4-FFF2-40B4-BE49-F238E27FC236}">
                <a16:creationId xmlns:a16="http://schemas.microsoft.com/office/drawing/2014/main" id="{1A49AA25-9666-DF42-A0C9-576F207BEC91}"/>
              </a:ext>
            </a:extLst>
          </p:cNvPr>
          <p:cNvSpPr/>
          <p:nvPr/>
        </p:nvSpPr>
        <p:spPr>
          <a:xfrm>
            <a:off x="225561" y="956756"/>
            <a:ext cx="3595478" cy="6944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3" action="ppaction://hlinksldjump"/>
            <a:extLst>
              <a:ext uri="{FF2B5EF4-FFF2-40B4-BE49-F238E27FC236}">
                <a16:creationId xmlns:a16="http://schemas.microsoft.com/office/drawing/2014/main" id="{088B3BCF-A7DD-A648-8DFB-3ADD653F2A00}"/>
              </a:ext>
            </a:extLst>
          </p:cNvPr>
          <p:cNvSpPr txBox="1"/>
          <p:nvPr/>
        </p:nvSpPr>
        <p:spPr>
          <a:xfrm>
            <a:off x="605353" y="1113796"/>
            <a:ext cx="2728571"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Checking Social Media</a:t>
            </a:r>
          </a:p>
        </p:txBody>
      </p:sp>
      <p:sp>
        <p:nvSpPr>
          <p:cNvPr id="12" name="Rounded Rectangle 11">
            <a:hlinkClick r:id="rId4" action="ppaction://hlinksldjump"/>
            <a:extLst>
              <a:ext uri="{FF2B5EF4-FFF2-40B4-BE49-F238E27FC236}">
                <a16:creationId xmlns:a16="http://schemas.microsoft.com/office/drawing/2014/main" id="{6784EEF2-6480-6644-B488-D8040A4A824C}"/>
              </a:ext>
            </a:extLst>
          </p:cNvPr>
          <p:cNvSpPr/>
          <p:nvPr/>
        </p:nvSpPr>
        <p:spPr>
          <a:xfrm>
            <a:off x="6583115" y="964582"/>
            <a:ext cx="3595478" cy="6944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a:extLst>
              <a:ext uri="{FF2B5EF4-FFF2-40B4-BE49-F238E27FC236}">
                <a16:creationId xmlns:a16="http://schemas.microsoft.com/office/drawing/2014/main" id="{307EF906-A10A-A34C-A48B-95C0B0E2C02C}"/>
              </a:ext>
            </a:extLst>
          </p:cNvPr>
          <p:cNvSpPr txBox="1"/>
          <p:nvPr/>
        </p:nvSpPr>
        <p:spPr>
          <a:xfrm>
            <a:off x="7070230" y="1115790"/>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Eating Breakfast</a:t>
            </a:r>
          </a:p>
        </p:txBody>
      </p:sp>
      <p:sp>
        <p:nvSpPr>
          <p:cNvPr id="14" name="Rounded Rectangle 13">
            <a:hlinkClick r:id="rId5" action="ppaction://hlinksldjump"/>
            <a:extLst>
              <a:ext uri="{FF2B5EF4-FFF2-40B4-BE49-F238E27FC236}">
                <a16:creationId xmlns:a16="http://schemas.microsoft.com/office/drawing/2014/main" id="{A7EEB883-46D9-4B40-A0BC-8D7724BF23B6}"/>
              </a:ext>
            </a:extLst>
          </p:cNvPr>
          <p:cNvSpPr/>
          <p:nvPr/>
        </p:nvSpPr>
        <p:spPr>
          <a:xfrm>
            <a:off x="225561" y="5901244"/>
            <a:ext cx="3595478" cy="69444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5" action="ppaction://hlinksldjump"/>
            <a:extLst>
              <a:ext uri="{FF2B5EF4-FFF2-40B4-BE49-F238E27FC236}">
                <a16:creationId xmlns:a16="http://schemas.microsoft.com/office/drawing/2014/main" id="{2096CEE9-E80F-EB42-AB87-A79ABFD3549A}"/>
              </a:ext>
            </a:extLst>
          </p:cNvPr>
          <p:cNvSpPr txBox="1"/>
          <p:nvPr/>
        </p:nvSpPr>
        <p:spPr>
          <a:xfrm>
            <a:off x="712676" y="6063801"/>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Getting Dressed</a:t>
            </a:r>
          </a:p>
        </p:txBody>
      </p:sp>
      <p:sp>
        <p:nvSpPr>
          <p:cNvPr id="16" name="Rounded Rectangle 15">
            <a:hlinkClick r:id="rId6" action="ppaction://hlinksldjump"/>
            <a:extLst>
              <a:ext uri="{FF2B5EF4-FFF2-40B4-BE49-F238E27FC236}">
                <a16:creationId xmlns:a16="http://schemas.microsoft.com/office/drawing/2014/main" id="{3884A29E-324E-6D44-AC16-224E4A50D8AF}"/>
              </a:ext>
            </a:extLst>
          </p:cNvPr>
          <p:cNvSpPr/>
          <p:nvPr/>
        </p:nvSpPr>
        <p:spPr>
          <a:xfrm>
            <a:off x="6583115" y="5901244"/>
            <a:ext cx="3595478" cy="694446"/>
          </a:xfrm>
          <a:prstGeom prst="roundRect">
            <a:avLst/>
          </a:prstGeom>
          <a:solidFill>
            <a:srgbClr val="008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6" action="ppaction://hlinksldjump"/>
            <a:extLst>
              <a:ext uri="{FF2B5EF4-FFF2-40B4-BE49-F238E27FC236}">
                <a16:creationId xmlns:a16="http://schemas.microsoft.com/office/drawing/2014/main" id="{8220686D-FDBF-4249-96E3-44FDFEC58C68}"/>
              </a:ext>
            </a:extLst>
          </p:cNvPr>
          <p:cNvSpPr txBox="1"/>
          <p:nvPr/>
        </p:nvSpPr>
        <p:spPr>
          <a:xfrm>
            <a:off x="7070230" y="6064552"/>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Having a Shower</a:t>
            </a:r>
          </a:p>
        </p:txBody>
      </p:sp>
      <p:sp>
        <p:nvSpPr>
          <p:cNvPr id="18" name="Content Placeholder 2">
            <a:extLst>
              <a:ext uri="{FF2B5EF4-FFF2-40B4-BE49-F238E27FC236}">
                <a16:creationId xmlns:a16="http://schemas.microsoft.com/office/drawing/2014/main" id="{EF913536-38B2-5F48-A8C0-AEF47AF266C7}"/>
              </a:ext>
            </a:extLst>
          </p:cNvPr>
          <p:cNvSpPr txBox="1">
            <a:spLocks/>
          </p:cNvSpPr>
          <p:nvPr/>
        </p:nvSpPr>
        <p:spPr>
          <a:xfrm>
            <a:off x="712676" y="66564"/>
            <a:ext cx="9144000" cy="104140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rgbClr val="309024"/>
                </a:solidFill>
                <a:latin typeface="Swis721 BT" panose="020B0504020202020204"/>
              </a:rPr>
              <a:t>Which of these activities have you done today? Click on each coloured box to find out their  possible environmental impact…</a:t>
            </a:r>
          </a:p>
        </p:txBody>
      </p:sp>
    </p:spTree>
    <p:extLst>
      <p:ext uri="{BB962C8B-B14F-4D97-AF65-F5344CB8AC3E}">
        <p14:creationId xmlns:p14="http://schemas.microsoft.com/office/powerpoint/2010/main" val="319661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C9D0-CE0F-4BFF-AD80-607B88919B1A}"/>
              </a:ext>
            </a:extLst>
          </p:cNvPr>
          <p:cNvSpPr>
            <a:spLocks noGrp="1"/>
          </p:cNvSpPr>
          <p:nvPr>
            <p:ph type="title"/>
          </p:nvPr>
        </p:nvSpPr>
        <p:spPr/>
        <p:txBody>
          <a:bodyPr/>
          <a:lstStyle/>
          <a:p>
            <a:r>
              <a:rPr lang="en-AU">
                <a:solidFill>
                  <a:srgbClr val="008C1B"/>
                </a:solidFill>
                <a:latin typeface="Swis721 BT"/>
              </a:rPr>
              <a:t>In lesson 1 we will...</a:t>
            </a:r>
            <a:endParaRPr lang="en-GB"/>
          </a:p>
        </p:txBody>
      </p:sp>
      <p:sp>
        <p:nvSpPr>
          <p:cNvPr id="3" name="Content Placeholder 2">
            <a:extLst>
              <a:ext uri="{FF2B5EF4-FFF2-40B4-BE49-F238E27FC236}">
                <a16:creationId xmlns:a16="http://schemas.microsoft.com/office/drawing/2014/main" id="{3E3A806A-522D-4C28-AAEB-1F3A3D59825D}"/>
              </a:ext>
            </a:extLst>
          </p:cNvPr>
          <p:cNvSpPr>
            <a:spLocks noGrp="1"/>
          </p:cNvSpPr>
          <p:nvPr>
            <p:ph idx="1"/>
          </p:nvPr>
        </p:nvSpPr>
        <p:spPr/>
        <p:txBody>
          <a:bodyPr vert="horz" lIns="91440" tIns="45720" rIns="91440" bIns="45720" rtlCol="0" anchor="t">
            <a:normAutofit/>
          </a:bodyPr>
          <a:lstStyle/>
          <a:p>
            <a:pPr>
              <a:lnSpc>
                <a:spcPct val="115000"/>
              </a:lnSpc>
              <a:spcAft>
                <a:spcPts val="1000"/>
              </a:spcAft>
            </a:pPr>
            <a:r>
              <a:rPr lang="en-GB" b="1">
                <a:latin typeface="Swis721 BT"/>
                <a:ea typeface="Calibri" panose="020F0502020204030204" pitchFamily="34" charset="0"/>
                <a:cs typeface="Times New Roman"/>
              </a:rPr>
              <a:t>1.</a:t>
            </a:r>
            <a:r>
              <a:rPr lang="en-GB" b="1">
                <a:effectLst/>
                <a:latin typeface="Swis721 BT"/>
                <a:ea typeface="Calibri" panose="020F0502020204030204" pitchFamily="34" charset="0"/>
                <a:cs typeface="Times New Roman"/>
              </a:rPr>
              <a:t>1</a:t>
            </a:r>
            <a:r>
              <a:rPr lang="en-GB">
                <a:latin typeface="Swis721 BT"/>
                <a:ea typeface="Calibri" panose="020F0502020204030204" pitchFamily="34" charset="0"/>
                <a:cs typeface="Times New Roman"/>
              </a:rPr>
              <a:t> Outline the</a:t>
            </a:r>
            <a:r>
              <a:rPr lang="en-GB">
                <a:effectLst/>
                <a:latin typeface="Swis721 BT"/>
                <a:ea typeface="Calibri" panose="020F0502020204030204" pitchFamily="34" charset="0"/>
                <a:cs typeface="Times New Roman"/>
              </a:rPr>
              <a:t> Climate Emergency</a:t>
            </a:r>
          </a:p>
          <a:p>
            <a:pPr>
              <a:lnSpc>
                <a:spcPct val="115000"/>
              </a:lnSpc>
              <a:spcAft>
                <a:spcPts val="1000"/>
              </a:spcAft>
            </a:pPr>
            <a:r>
              <a:rPr lang="en-GB" b="1">
                <a:latin typeface="Swis721 BT"/>
                <a:ea typeface="Calibri" panose="020F0502020204030204" pitchFamily="34" charset="0"/>
                <a:cs typeface="Times New Roman"/>
              </a:rPr>
              <a:t>1.2 </a:t>
            </a:r>
            <a:r>
              <a:rPr lang="en-GB">
                <a:latin typeface="Swis721 BT"/>
                <a:ea typeface="Calibri" panose="020F0502020204030204" pitchFamily="34" charset="0"/>
                <a:cs typeface="Times New Roman"/>
              </a:rPr>
              <a:t>Describe the importance of 1.5℃, 2℃ and The Paris Agreement</a:t>
            </a:r>
          </a:p>
          <a:p>
            <a:pPr>
              <a:lnSpc>
                <a:spcPct val="115000"/>
              </a:lnSpc>
              <a:spcAft>
                <a:spcPts val="1000"/>
              </a:spcAft>
            </a:pPr>
            <a:r>
              <a:rPr lang="en-GB" b="1">
                <a:latin typeface="Swis721 BT"/>
                <a:ea typeface="Calibri" panose="020F0502020204030204" pitchFamily="34" charset="0"/>
                <a:cs typeface="Times New Roman"/>
              </a:rPr>
              <a:t>1.3</a:t>
            </a:r>
            <a:r>
              <a:rPr lang="en-GB">
                <a:latin typeface="Swis721 BT"/>
                <a:ea typeface="Calibri" panose="020F0502020204030204" pitchFamily="34" charset="0"/>
                <a:cs typeface="Times New Roman"/>
              </a:rPr>
              <a:t> Consider Net Zero and our Lifestyles</a:t>
            </a:r>
            <a:endParaRPr lang="en-GB">
              <a:effectLst/>
              <a:latin typeface="Swis721 BT"/>
              <a:ea typeface="Calibri" panose="020F0502020204030204" pitchFamily="34" charset="0"/>
              <a:cs typeface="Times New Roman"/>
            </a:endParaRPr>
          </a:p>
          <a:p>
            <a:pPr>
              <a:lnSpc>
                <a:spcPct val="115000"/>
              </a:lnSpc>
              <a:spcAft>
                <a:spcPts val="1000"/>
              </a:spcAft>
            </a:pPr>
            <a:r>
              <a:rPr lang="en-GB" b="1">
                <a:latin typeface="Swis721 BT"/>
                <a:ea typeface="Calibri" panose="020F0502020204030204" pitchFamily="34" charset="0"/>
                <a:cs typeface="Times New Roman"/>
              </a:rPr>
              <a:t>1</a:t>
            </a:r>
            <a:r>
              <a:rPr lang="en-GB" b="1">
                <a:effectLst/>
                <a:latin typeface="Swis721 BT"/>
                <a:ea typeface="Calibri" panose="020F0502020204030204" pitchFamily="34" charset="0"/>
                <a:cs typeface="Times New Roman"/>
              </a:rPr>
              <a:t>.4</a:t>
            </a:r>
            <a:r>
              <a:rPr lang="en-GB">
                <a:latin typeface="Swis721 BT"/>
                <a:ea typeface="Calibri" panose="020F0502020204030204" pitchFamily="34" charset="0"/>
                <a:cs typeface="Times New Roman"/>
              </a:rPr>
              <a:t> Introduce the idea of 'Greening the Economy'</a:t>
            </a:r>
            <a:endParaRPr lang="en-GB">
              <a:effectLst/>
              <a:latin typeface="Swis721 BT"/>
              <a:ea typeface="Calibri" panose="020F0502020204030204" pitchFamily="34" charset="0"/>
              <a:cs typeface="Times New Roman"/>
            </a:endParaRPr>
          </a:p>
          <a:p>
            <a:endParaRPr lang="en-AU">
              <a:solidFill>
                <a:srgbClr val="008C1B"/>
              </a:solidFill>
              <a:latin typeface="Swis721 BT" panose="020B0504020202020204" pitchFamily="34" charset="0"/>
            </a:endParaRPr>
          </a:p>
          <a:p>
            <a:endParaRPr lang="en-GB"/>
          </a:p>
        </p:txBody>
      </p:sp>
      <p:pic>
        <p:nvPicPr>
          <p:cNvPr id="4" name="Picture 3">
            <a:extLst>
              <a:ext uri="{FF2B5EF4-FFF2-40B4-BE49-F238E27FC236}">
                <a16:creationId xmlns:a16="http://schemas.microsoft.com/office/drawing/2014/main" id="{5AC7309B-C1DA-4139-AFC3-4A61E13E2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200971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BD0783-7A29-0341-ACB5-77164CA1A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
        <p:nvSpPr>
          <p:cNvPr id="18" name="Content Placeholder 2">
            <a:extLst>
              <a:ext uri="{FF2B5EF4-FFF2-40B4-BE49-F238E27FC236}">
                <a16:creationId xmlns:a16="http://schemas.microsoft.com/office/drawing/2014/main" id="{EF913536-38B2-5F48-A8C0-AEF47AF266C7}"/>
              </a:ext>
            </a:extLst>
          </p:cNvPr>
          <p:cNvSpPr txBox="1">
            <a:spLocks/>
          </p:cNvSpPr>
          <p:nvPr/>
        </p:nvSpPr>
        <p:spPr>
          <a:xfrm>
            <a:off x="712676" y="66564"/>
            <a:ext cx="9144000" cy="10414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rgbClr val="309024"/>
                </a:solidFill>
                <a:latin typeface="Swis721 BT" panose="020B0504020202020204"/>
              </a:rPr>
              <a:t>Which of these activities have you done today? Click to find out their environmental impact…</a:t>
            </a:r>
          </a:p>
        </p:txBody>
      </p:sp>
      <p:sp>
        <p:nvSpPr>
          <p:cNvPr id="20" name="Rounded Rectangle 19">
            <a:extLst>
              <a:ext uri="{FF2B5EF4-FFF2-40B4-BE49-F238E27FC236}">
                <a16:creationId xmlns:a16="http://schemas.microsoft.com/office/drawing/2014/main" id="{60668DB9-365C-FA49-A38E-DC1322C067CE}"/>
              </a:ext>
            </a:extLst>
          </p:cNvPr>
          <p:cNvSpPr/>
          <p:nvPr/>
        </p:nvSpPr>
        <p:spPr>
          <a:xfrm>
            <a:off x="225561" y="1794077"/>
            <a:ext cx="10109186" cy="39312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86AD93D-3F63-7B46-B995-8ADEFE1ACC1C}"/>
              </a:ext>
            </a:extLst>
          </p:cNvPr>
          <p:cNvSpPr txBox="1"/>
          <p:nvPr/>
        </p:nvSpPr>
        <p:spPr>
          <a:xfrm>
            <a:off x="565747" y="1849648"/>
            <a:ext cx="9428813" cy="3570208"/>
          </a:xfrm>
          <a:prstGeom prst="rect">
            <a:avLst/>
          </a:prstGeom>
          <a:noFill/>
        </p:spPr>
        <p:txBody>
          <a:bodyPr wrap="square" lIns="91440" tIns="45720" rIns="91440" bIns="45720" rtlCol="0" anchor="t">
            <a:spAutoFit/>
          </a:bodyPr>
          <a:lstStyle/>
          <a:p>
            <a:r>
              <a:rPr lang="en-GB" sz="1600" b="1" u="sng">
                <a:solidFill>
                  <a:schemeClr val="bg1"/>
                </a:solidFill>
              </a:rPr>
              <a:t>Buying a Smartphone:</a:t>
            </a:r>
            <a:r>
              <a:rPr lang="en-GB" sz="1600" b="1">
                <a:solidFill>
                  <a:schemeClr val="bg1"/>
                </a:solidFill>
              </a:rPr>
              <a:t>  </a:t>
            </a:r>
            <a:r>
              <a:rPr lang="en-GB" sz="1600">
                <a:solidFill>
                  <a:schemeClr val="bg1"/>
                </a:solidFill>
              </a:rPr>
              <a:t>Manufacturing smartphones uses an incredible amount of energy. Most are produced in China, which relies on coal, an especially-damaging fossil fuel. Since 2007 roughly 968 </a:t>
            </a:r>
            <a:r>
              <a:rPr lang="en-GB" sz="1600" err="1">
                <a:solidFill>
                  <a:schemeClr val="bg1"/>
                </a:solidFill>
              </a:rPr>
              <a:t>TWh</a:t>
            </a:r>
            <a:r>
              <a:rPr lang="en-GB" sz="1600">
                <a:solidFill>
                  <a:schemeClr val="bg1"/>
                </a:solidFill>
              </a:rPr>
              <a:t> (‘</a:t>
            </a:r>
            <a:r>
              <a:rPr lang="en-GB" sz="1600" err="1">
                <a:solidFill>
                  <a:schemeClr val="bg1"/>
                </a:solidFill>
              </a:rPr>
              <a:t>TerraWatt</a:t>
            </a:r>
            <a:r>
              <a:rPr lang="en-GB" sz="1600">
                <a:solidFill>
                  <a:schemeClr val="bg1"/>
                </a:solidFill>
              </a:rPr>
              <a:t> Hour’) of energy has been used to produce smartphones - that’s almost as much energy as the entire Indian population used in 2014! They can also result in harmful </a:t>
            </a:r>
            <a:r>
              <a:rPr lang="en-GB" sz="1600" err="1">
                <a:solidFill>
                  <a:schemeClr val="bg1"/>
                </a:solidFill>
              </a:rPr>
              <a:t>Ewaste</a:t>
            </a:r>
            <a:r>
              <a:rPr lang="en-GB" sz="1600">
                <a:solidFill>
                  <a:schemeClr val="bg1"/>
                </a:solidFill>
              </a:rPr>
              <a:t> if not disposed of properly. </a:t>
            </a:r>
            <a:endParaRPr lang="en-GB" sz="1600">
              <a:solidFill>
                <a:schemeClr val="bg1"/>
              </a:solidFill>
              <a:cs typeface="Calibri"/>
            </a:endParaRPr>
          </a:p>
          <a:p>
            <a:endParaRPr lang="en-GB" sz="1600">
              <a:solidFill>
                <a:schemeClr val="bg1"/>
              </a:solidFill>
            </a:endParaRPr>
          </a:p>
          <a:p>
            <a:r>
              <a:rPr lang="en-GB" sz="1600" b="1" u="sng">
                <a:solidFill>
                  <a:schemeClr val="bg1"/>
                </a:solidFill>
              </a:rPr>
              <a:t>Charging a Smartphone:</a:t>
            </a:r>
            <a:r>
              <a:rPr lang="en-GB" sz="1600" b="1">
                <a:solidFill>
                  <a:schemeClr val="bg1"/>
                </a:solidFill>
              </a:rPr>
              <a:t> </a:t>
            </a:r>
            <a:r>
              <a:rPr lang="en-GB" sz="1600">
                <a:solidFill>
                  <a:schemeClr val="bg1"/>
                </a:solidFill>
              </a:rPr>
              <a:t>The UK is committed to producing more from renewable sources,. However, much of the electricity that we use at home still comes from fossil fuels. You can see the exact proportions </a:t>
            </a:r>
            <a:r>
              <a:rPr lang="en-GB" sz="1600">
                <a:solidFill>
                  <a:schemeClr val="bg1"/>
                </a:solidFill>
                <a:highlight>
                  <a:srgbClr val="C0C0C0"/>
                </a:highlight>
                <a:hlinkClick r:id="rId3">
                  <a:extLst>
                    <a:ext uri="{A12FA001-AC4F-418D-AE19-62706E023703}">
                      <ahyp:hlinkClr xmlns:ahyp="http://schemas.microsoft.com/office/drawing/2018/hyperlinkcolor" val="tx"/>
                    </a:ext>
                  </a:extLst>
                </a:hlinkClick>
              </a:rPr>
              <a:t>here…</a:t>
            </a:r>
            <a:endParaRPr lang="en-GB" sz="1600" u="sng">
              <a:solidFill>
                <a:schemeClr val="bg1"/>
              </a:solidFill>
              <a:highlight>
                <a:srgbClr val="C0C0C0"/>
              </a:highlight>
            </a:endParaRPr>
          </a:p>
          <a:p>
            <a:endParaRPr lang="en-GB" sz="1600">
              <a:solidFill>
                <a:schemeClr val="bg1"/>
              </a:solidFill>
            </a:endParaRPr>
          </a:p>
          <a:p>
            <a:r>
              <a:rPr lang="en-GB" sz="1600" b="1" u="sng">
                <a:solidFill>
                  <a:schemeClr val="bg1"/>
                </a:solidFill>
              </a:rPr>
              <a:t>Going Online:</a:t>
            </a:r>
            <a:r>
              <a:rPr lang="en-GB" sz="1600" b="1">
                <a:solidFill>
                  <a:schemeClr val="bg1"/>
                </a:solidFill>
              </a:rPr>
              <a:t> </a:t>
            </a:r>
            <a:r>
              <a:rPr lang="en-GB" sz="1600">
                <a:solidFill>
                  <a:schemeClr val="bg1"/>
                </a:solidFill>
              </a:rPr>
              <a:t>Nearly every online activity (Instagram, </a:t>
            </a:r>
            <a:r>
              <a:rPr lang="en-GB" sz="1600" err="1">
                <a:solidFill>
                  <a:schemeClr val="bg1"/>
                </a:solidFill>
              </a:rPr>
              <a:t>TikTok</a:t>
            </a:r>
            <a:r>
              <a:rPr lang="en-GB" sz="1600">
                <a:solidFill>
                  <a:schemeClr val="bg1"/>
                </a:solidFill>
              </a:rPr>
              <a:t>, Netflix) involves huge amounts of data storage, kept in physical data centres ('clouds'), which need significant amounts of electricity. These data centres were responsible for as many emissions as the entire airline industry in 2015, and are set to increase as the world becomes more digitalised. </a:t>
            </a:r>
            <a:r>
              <a:rPr lang="en-GB" sz="1600">
                <a:solidFill>
                  <a:schemeClr val="bg1"/>
                </a:solidFill>
                <a:highlight>
                  <a:srgbClr val="C0C0C0"/>
                </a:highlight>
                <a:hlinkClick r:id="rId4">
                  <a:extLst>
                    <a:ext uri="{A12FA001-AC4F-418D-AE19-62706E023703}">
                      <ahyp:hlinkClr xmlns:ahyp="http://schemas.microsoft.com/office/drawing/2018/hyperlinkcolor" val="tx"/>
                    </a:ext>
                  </a:extLst>
                </a:hlinkClick>
              </a:rPr>
              <a:t>Some experts claim that humanity might even need to ration its internet usage in the future</a:t>
            </a:r>
            <a:r>
              <a:rPr lang="en-GB" sz="1600">
                <a:solidFill>
                  <a:schemeClr val="bg1"/>
                </a:solidFill>
                <a:highlight>
                  <a:srgbClr val="C0C0C0"/>
                </a:highlight>
              </a:rPr>
              <a:t>….</a:t>
            </a:r>
            <a:br>
              <a:rPr lang="en-GB">
                <a:highlight>
                  <a:srgbClr val="C0C0C0"/>
                </a:highlight>
              </a:rPr>
            </a:br>
            <a:endParaRPr lang="en-GB">
              <a:solidFill>
                <a:schemeClr val="bg1"/>
              </a:solidFill>
            </a:endParaRPr>
          </a:p>
        </p:txBody>
      </p:sp>
      <p:sp>
        <p:nvSpPr>
          <p:cNvPr id="22" name="Rounded Rectangle 21">
            <a:hlinkClick r:id="rId5" action="ppaction://hlinksldjump"/>
            <a:extLst>
              <a:ext uri="{FF2B5EF4-FFF2-40B4-BE49-F238E27FC236}">
                <a16:creationId xmlns:a16="http://schemas.microsoft.com/office/drawing/2014/main" id="{33FB29B7-C011-0A4D-8173-1AFF9CED1388}"/>
              </a:ext>
            </a:extLst>
          </p:cNvPr>
          <p:cNvSpPr/>
          <p:nvPr/>
        </p:nvSpPr>
        <p:spPr>
          <a:xfrm>
            <a:off x="225561" y="956756"/>
            <a:ext cx="3595478" cy="6944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hlinkClick r:id="rId5" action="ppaction://hlinksldjump"/>
            <a:extLst>
              <a:ext uri="{FF2B5EF4-FFF2-40B4-BE49-F238E27FC236}">
                <a16:creationId xmlns:a16="http://schemas.microsoft.com/office/drawing/2014/main" id="{43BFC479-434D-8A4E-8FAA-3ABD98CE6E3C}"/>
              </a:ext>
            </a:extLst>
          </p:cNvPr>
          <p:cNvSpPr txBox="1"/>
          <p:nvPr/>
        </p:nvSpPr>
        <p:spPr>
          <a:xfrm>
            <a:off x="712676" y="1113796"/>
            <a:ext cx="2621248" cy="400110"/>
          </a:xfrm>
          <a:prstGeom prst="rect">
            <a:avLst/>
          </a:prstGeom>
          <a:noFill/>
        </p:spPr>
        <p:txBody>
          <a:bodyPr wrap="square" rtlCol="0">
            <a:spAutoFit/>
          </a:bodyPr>
          <a:lstStyle/>
          <a:p>
            <a:pPr algn="ctr"/>
            <a:r>
              <a:rPr lang="en-US" sz="2000" b="1">
                <a:solidFill>
                  <a:schemeClr val="bg1"/>
                </a:solidFill>
              </a:rPr>
              <a:t>Checking Social Media</a:t>
            </a:r>
          </a:p>
        </p:txBody>
      </p:sp>
      <p:sp>
        <p:nvSpPr>
          <p:cNvPr id="24" name="Rounded Rectangle 23">
            <a:hlinkClick r:id="rId6" action="ppaction://hlinksldjump"/>
            <a:extLst>
              <a:ext uri="{FF2B5EF4-FFF2-40B4-BE49-F238E27FC236}">
                <a16:creationId xmlns:a16="http://schemas.microsoft.com/office/drawing/2014/main" id="{191B7A0B-593D-0D41-9C40-6FA9CC7E07E0}"/>
              </a:ext>
            </a:extLst>
          </p:cNvPr>
          <p:cNvSpPr/>
          <p:nvPr/>
        </p:nvSpPr>
        <p:spPr>
          <a:xfrm>
            <a:off x="6583115" y="964582"/>
            <a:ext cx="3595478" cy="6944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hlinkClick r:id="rId6" action="ppaction://hlinksldjump"/>
            <a:extLst>
              <a:ext uri="{FF2B5EF4-FFF2-40B4-BE49-F238E27FC236}">
                <a16:creationId xmlns:a16="http://schemas.microsoft.com/office/drawing/2014/main" id="{978B89C7-B56F-664C-992D-D117F251BC75}"/>
              </a:ext>
            </a:extLst>
          </p:cNvPr>
          <p:cNvSpPr txBox="1"/>
          <p:nvPr/>
        </p:nvSpPr>
        <p:spPr>
          <a:xfrm>
            <a:off x="7070230" y="1115790"/>
            <a:ext cx="2621248" cy="369332"/>
          </a:xfrm>
          <a:prstGeom prst="rect">
            <a:avLst/>
          </a:prstGeom>
          <a:noFill/>
        </p:spPr>
        <p:txBody>
          <a:bodyPr wrap="square" rtlCol="0">
            <a:spAutoFit/>
          </a:bodyPr>
          <a:lstStyle/>
          <a:p>
            <a:pPr algn="ctr"/>
            <a:r>
              <a:rPr lang="en-US" b="1">
                <a:solidFill>
                  <a:schemeClr val="bg1"/>
                </a:solidFill>
              </a:rPr>
              <a:t>Eating Breakfast</a:t>
            </a:r>
          </a:p>
        </p:txBody>
      </p:sp>
      <p:sp>
        <p:nvSpPr>
          <p:cNvPr id="26" name="Rounded Rectangle 25">
            <a:hlinkClick r:id="rId7" action="ppaction://hlinksldjump"/>
            <a:extLst>
              <a:ext uri="{FF2B5EF4-FFF2-40B4-BE49-F238E27FC236}">
                <a16:creationId xmlns:a16="http://schemas.microsoft.com/office/drawing/2014/main" id="{C1F98F11-218B-9842-B533-7997E19BB069}"/>
              </a:ext>
            </a:extLst>
          </p:cNvPr>
          <p:cNvSpPr/>
          <p:nvPr/>
        </p:nvSpPr>
        <p:spPr>
          <a:xfrm>
            <a:off x="225561" y="5901244"/>
            <a:ext cx="3595478" cy="69444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hlinkClick r:id="rId7" action="ppaction://hlinksldjump"/>
            <a:extLst>
              <a:ext uri="{FF2B5EF4-FFF2-40B4-BE49-F238E27FC236}">
                <a16:creationId xmlns:a16="http://schemas.microsoft.com/office/drawing/2014/main" id="{4A7A94A9-02CF-DA44-83A1-4CFF04650172}"/>
              </a:ext>
            </a:extLst>
          </p:cNvPr>
          <p:cNvSpPr txBox="1"/>
          <p:nvPr/>
        </p:nvSpPr>
        <p:spPr>
          <a:xfrm>
            <a:off x="712676" y="6063801"/>
            <a:ext cx="2621248" cy="369332"/>
          </a:xfrm>
          <a:prstGeom prst="rect">
            <a:avLst/>
          </a:prstGeom>
          <a:noFill/>
        </p:spPr>
        <p:txBody>
          <a:bodyPr wrap="square" rtlCol="0">
            <a:spAutoFit/>
          </a:bodyPr>
          <a:lstStyle/>
          <a:p>
            <a:pPr algn="ctr"/>
            <a:r>
              <a:rPr lang="en-US" b="1">
                <a:solidFill>
                  <a:schemeClr val="bg1"/>
                </a:solidFill>
              </a:rPr>
              <a:t>Getting Dressed</a:t>
            </a:r>
          </a:p>
        </p:txBody>
      </p:sp>
      <p:sp>
        <p:nvSpPr>
          <p:cNvPr id="28" name="Rounded Rectangle 27">
            <a:hlinkClick r:id="rId8" action="ppaction://hlinksldjump"/>
            <a:extLst>
              <a:ext uri="{FF2B5EF4-FFF2-40B4-BE49-F238E27FC236}">
                <a16:creationId xmlns:a16="http://schemas.microsoft.com/office/drawing/2014/main" id="{7B429842-8F44-3A4A-AA30-776916B785F2}"/>
              </a:ext>
            </a:extLst>
          </p:cNvPr>
          <p:cNvSpPr/>
          <p:nvPr/>
        </p:nvSpPr>
        <p:spPr>
          <a:xfrm>
            <a:off x="6583115" y="5901244"/>
            <a:ext cx="3595478" cy="694446"/>
          </a:xfrm>
          <a:prstGeom prst="roundRect">
            <a:avLst/>
          </a:prstGeom>
          <a:solidFill>
            <a:srgbClr val="008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hlinkClick r:id="rId8" action="ppaction://hlinksldjump"/>
            <a:extLst>
              <a:ext uri="{FF2B5EF4-FFF2-40B4-BE49-F238E27FC236}">
                <a16:creationId xmlns:a16="http://schemas.microsoft.com/office/drawing/2014/main" id="{98BAE0FE-DEDB-8547-8487-D11FDF549862}"/>
              </a:ext>
            </a:extLst>
          </p:cNvPr>
          <p:cNvSpPr txBox="1"/>
          <p:nvPr/>
        </p:nvSpPr>
        <p:spPr>
          <a:xfrm>
            <a:off x="7070230" y="6064552"/>
            <a:ext cx="2621248" cy="369332"/>
          </a:xfrm>
          <a:prstGeom prst="rect">
            <a:avLst/>
          </a:prstGeom>
          <a:noFill/>
        </p:spPr>
        <p:txBody>
          <a:bodyPr wrap="square" rtlCol="0">
            <a:spAutoFit/>
          </a:bodyPr>
          <a:lstStyle/>
          <a:p>
            <a:pPr algn="ctr"/>
            <a:r>
              <a:rPr lang="en-US" b="1">
                <a:solidFill>
                  <a:schemeClr val="bg1"/>
                </a:solidFill>
              </a:rPr>
              <a:t>Having a Shower</a:t>
            </a:r>
          </a:p>
        </p:txBody>
      </p:sp>
    </p:spTree>
    <p:extLst>
      <p:ext uri="{BB962C8B-B14F-4D97-AF65-F5344CB8AC3E}">
        <p14:creationId xmlns:p14="http://schemas.microsoft.com/office/powerpoint/2010/main" val="306984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BD0783-7A29-0341-ACB5-77164CA1A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
        <p:nvSpPr>
          <p:cNvPr id="15" name="TextBox 14">
            <a:extLst>
              <a:ext uri="{FF2B5EF4-FFF2-40B4-BE49-F238E27FC236}">
                <a16:creationId xmlns:a16="http://schemas.microsoft.com/office/drawing/2014/main" id="{2096CEE9-E80F-EB42-AB87-A79ABFD3549A}"/>
              </a:ext>
            </a:extLst>
          </p:cNvPr>
          <p:cNvSpPr txBox="1"/>
          <p:nvPr/>
        </p:nvSpPr>
        <p:spPr>
          <a:xfrm>
            <a:off x="712676" y="6063801"/>
            <a:ext cx="2621248" cy="369332"/>
          </a:xfrm>
          <a:prstGeom prst="rect">
            <a:avLst/>
          </a:prstGeom>
          <a:noFill/>
        </p:spPr>
        <p:txBody>
          <a:bodyPr wrap="square" rtlCol="0">
            <a:spAutoFit/>
          </a:bodyPr>
          <a:lstStyle/>
          <a:p>
            <a:pPr algn="ctr"/>
            <a:r>
              <a:rPr lang="en-US" b="1">
                <a:solidFill>
                  <a:schemeClr val="bg1"/>
                </a:solidFill>
              </a:rPr>
              <a:t>Getting Dressed</a:t>
            </a:r>
          </a:p>
        </p:txBody>
      </p:sp>
      <p:sp>
        <p:nvSpPr>
          <p:cNvPr id="18" name="Content Placeholder 2">
            <a:extLst>
              <a:ext uri="{FF2B5EF4-FFF2-40B4-BE49-F238E27FC236}">
                <a16:creationId xmlns:a16="http://schemas.microsoft.com/office/drawing/2014/main" id="{EF913536-38B2-5F48-A8C0-AEF47AF266C7}"/>
              </a:ext>
            </a:extLst>
          </p:cNvPr>
          <p:cNvSpPr txBox="1">
            <a:spLocks/>
          </p:cNvSpPr>
          <p:nvPr/>
        </p:nvSpPr>
        <p:spPr>
          <a:xfrm>
            <a:off x="712676" y="66564"/>
            <a:ext cx="9144000" cy="10414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solidFill>
                  <a:srgbClr val="309024"/>
                </a:solidFill>
                <a:latin typeface="Swis721 BT" panose="020B0504020202020204"/>
              </a:rPr>
              <a:t>Which of these activities have you done today? Click to find out their environmental impact…</a:t>
            </a:r>
          </a:p>
        </p:txBody>
      </p:sp>
      <p:sp>
        <p:nvSpPr>
          <p:cNvPr id="19" name="Rounded Rectangle 18">
            <a:extLst>
              <a:ext uri="{FF2B5EF4-FFF2-40B4-BE49-F238E27FC236}">
                <a16:creationId xmlns:a16="http://schemas.microsoft.com/office/drawing/2014/main" id="{57D8ED53-CAA6-6F4C-B2A0-2C64C70F8E80}"/>
              </a:ext>
            </a:extLst>
          </p:cNvPr>
          <p:cNvSpPr/>
          <p:nvPr/>
        </p:nvSpPr>
        <p:spPr>
          <a:xfrm>
            <a:off x="225561" y="1794077"/>
            <a:ext cx="10109186" cy="393126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0A621D5-CEA2-0C41-8518-C154947B576E}"/>
              </a:ext>
            </a:extLst>
          </p:cNvPr>
          <p:cNvSpPr txBox="1"/>
          <p:nvPr/>
        </p:nvSpPr>
        <p:spPr>
          <a:xfrm>
            <a:off x="526059" y="1984586"/>
            <a:ext cx="9428813" cy="2862322"/>
          </a:xfrm>
          <a:prstGeom prst="rect">
            <a:avLst/>
          </a:prstGeom>
          <a:noFill/>
        </p:spPr>
        <p:txBody>
          <a:bodyPr wrap="square" lIns="91440" tIns="45720" rIns="91440" bIns="45720" rtlCol="0" anchor="t">
            <a:spAutoFit/>
          </a:bodyPr>
          <a:lstStyle/>
          <a:p>
            <a:pPr fontAlgn="base"/>
            <a:r>
              <a:rPr lang="en-GB" sz="1500">
                <a:solidFill>
                  <a:schemeClr val="bg1"/>
                </a:solidFill>
                <a:latin typeface="Swis721 BT"/>
              </a:rPr>
              <a:t>We’ve know the environmental effects of eating meat. But what if you had cereal for breakfast? </a:t>
            </a:r>
            <a:endParaRPr lang="en-US" sz="1500">
              <a:solidFill>
                <a:schemeClr val="bg1"/>
              </a:solidFill>
              <a:latin typeface="Swis721 BT"/>
            </a:endParaRPr>
          </a:p>
          <a:p>
            <a:pPr fontAlgn="base"/>
            <a:r>
              <a:rPr lang="en-GB" sz="1500">
                <a:solidFill>
                  <a:schemeClr val="bg1"/>
                </a:solidFill>
                <a:latin typeface="Swis721 BT"/>
              </a:rPr>
              <a:t>​</a:t>
            </a:r>
            <a:endParaRPr lang="en-GB" sz="1500">
              <a:solidFill>
                <a:schemeClr val="bg1"/>
              </a:solidFill>
              <a:latin typeface="Swis721 BT"/>
              <a:cs typeface="Calibri"/>
            </a:endParaRPr>
          </a:p>
          <a:p>
            <a:pPr fontAlgn="base"/>
            <a:r>
              <a:rPr lang="en-GB" sz="1500">
                <a:solidFill>
                  <a:schemeClr val="bg1"/>
                </a:solidFill>
                <a:latin typeface="Swis721 BT"/>
              </a:rPr>
              <a:t>Agriculture, including the farms that produce cereal account for 10% of UK domestic emissions, and the pesticides used on crops release nitrous oxide, a greenhouse gas nearly 300x stronger than carbon dioxide. Pesticides are also largely responsible for dramatic fall in the insect numbers in the UK, and heavy pollution of our rivers. </a:t>
            </a:r>
            <a:r>
              <a:rPr lang="en-US" sz="1500">
                <a:solidFill>
                  <a:schemeClr val="bg1"/>
                </a:solidFill>
                <a:latin typeface="Swis721 BT"/>
              </a:rPr>
              <a:t>​</a:t>
            </a:r>
            <a:endParaRPr lang="en-US" sz="1500">
              <a:solidFill>
                <a:schemeClr val="bg1"/>
              </a:solidFill>
              <a:latin typeface="Swis721 BT"/>
              <a:cs typeface="Calibri"/>
            </a:endParaRPr>
          </a:p>
          <a:p>
            <a:pPr fontAlgn="base"/>
            <a:r>
              <a:rPr lang="en-GB" sz="1500">
                <a:solidFill>
                  <a:schemeClr val="bg1"/>
                </a:solidFill>
                <a:latin typeface="Swis721 BT"/>
              </a:rPr>
              <a:t>​</a:t>
            </a:r>
            <a:endParaRPr lang="en-GB" sz="1500">
              <a:solidFill>
                <a:schemeClr val="bg1"/>
              </a:solidFill>
              <a:latin typeface="Swis721 BT"/>
              <a:cs typeface="Calibri"/>
            </a:endParaRPr>
          </a:p>
          <a:p>
            <a:pPr fontAlgn="base"/>
            <a:r>
              <a:rPr lang="en-GB" sz="1500">
                <a:solidFill>
                  <a:schemeClr val="bg1"/>
                </a:solidFill>
                <a:latin typeface="Swis721 BT"/>
              </a:rPr>
              <a:t>Fossil fuels play a role in agriculture. For example, the government subsidies the ‘red’ diesel used to drive the tractors and combine harvesters. Emissions are also produced </a:t>
            </a:r>
            <a:r>
              <a:rPr lang="en-US" sz="1500">
                <a:solidFill>
                  <a:schemeClr val="bg1"/>
                </a:solidFill>
                <a:latin typeface="Swis721 BT"/>
              </a:rPr>
              <a:t>by shipping cereals to the UK from other countries</a:t>
            </a:r>
            <a:endParaRPr lang="en-US" sz="1500">
              <a:solidFill>
                <a:schemeClr val="bg1"/>
              </a:solidFill>
              <a:latin typeface="Swis721 BT"/>
              <a:cs typeface="Calibri"/>
            </a:endParaRPr>
          </a:p>
          <a:p>
            <a:pPr fontAlgn="base"/>
            <a:r>
              <a:rPr lang="en-GB" sz="1500">
                <a:solidFill>
                  <a:schemeClr val="bg1"/>
                </a:solidFill>
                <a:latin typeface="Swis721 BT"/>
              </a:rPr>
              <a:t>​</a:t>
            </a:r>
            <a:endParaRPr lang="en-GB" sz="1500">
              <a:solidFill>
                <a:schemeClr val="bg1"/>
              </a:solidFill>
              <a:latin typeface="Swis721 BT"/>
              <a:cs typeface="Calibri"/>
            </a:endParaRPr>
          </a:p>
          <a:p>
            <a:pPr fontAlgn="base"/>
            <a:r>
              <a:rPr lang="en-GB" sz="1500">
                <a:solidFill>
                  <a:schemeClr val="bg1"/>
                </a:solidFill>
                <a:latin typeface="Swis721 BT"/>
              </a:rPr>
              <a:t>Farming only represents one step on the journey from field to food. What about the transportation of the cereal crop to the factories? The fossil fuels involved in creating the plastic packaging in the cereal box? And getting the cereal to the supermarkets and shops?</a:t>
            </a:r>
            <a:r>
              <a:rPr lang="en-US" sz="1500">
                <a:solidFill>
                  <a:schemeClr val="bg1"/>
                </a:solidFill>
                <a:latin typeface="Swis721 BT"/>
              </a:rPr>
              <a:t>​</a:t>
            </a:r>
            <a:endParaRPr lang="en-US" sz="1500">
              <a:solidFill>
                <a:schemeClr val="bg1"/>
              </a:solidFill>
              <a:latin typeface="Swis721 BT"/>
              <a:cs typeface="Calibri"/>
            </a:endParaRPr>
          </a:p>
        </p:txBody>
      </p:sp>
      <p:sp>
        <p:nvSpPr>
          <p:cNvPr id="21" name="Rounded Rectangle 20">
            <a:hlinkClick r:id="rId3" action="ppaction://hlinksldjump"/>
            <a:extLst>
              <a:ext uri="{FF2B5EF4-FFF2-40B4-BE49-F238E27FC236}">
                <a16:creationId xmlns:a16="http://schemas.microsoft.com/office/drawing/2014/main" id="{4DF91FF0-FBF5-504D-AA11-3BD3BDD97556}"/>
              </a:ext>
            </a:extLst>
          </p:cNvPr>
          <p:cNvSpPr/>
          <p:nvPr/>
        </p:nvSpPr>
        <p:spPr>
          <a:xfrm>
            <a:off x="225561" y="956756"/>
            <a:ext cx="3595478" cy="6944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rId3" action="ppaction://hlinksldjump"/>
            <a:extLst>
              <a:ext uri="{FF2B5EF4-FFF2-40B4-BE49-F238E27FC236}">
                <a16:creationId xmlns:a16="http://schemas.microsoft.com/office/drawing/2014/main" id="{FB05E2D1-457E-D444-8F34-D398C2AADFBF}"/>
              </a:ext>
            </a:extLst>
          </p:cNvPr>
          <p:cNvSpPr txBox="1"/>
          <p:nvPr/>
        </p:nvSpPr>
        <p:spPr>
          <a:xfrm>
            <a:off x="551691" y="1113796"/>
            <a:ext cx="2782233"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Checking Social Media</a:t>
            </a:r>
          </a:p>
        </p:txBody>
      </p:sp>
      <p:sp>
        <p:nvSpPr>
          <p:cNvPr id="23" name="Rounded Rectangle 22">
            <a:hlinkClick r:id="rId4" action="ppaction://hlinksldjump"/>
            <a:extLst>
              <a:ext uri="{FF2B5EF4-FFF2-40B4-BE49-F238E27FC236}">
                <a16:creationId xmlns:a16="http://schemas.microsoft.com/office/drawing/2014/main" id="{7E6A2058-E183-C546-9851-E4328AA6C82D}"/>
              </a:ext>
            </a:extLst>
          </p:cNvPr>
          <p:cNvSpPr/>
          <p:nvPr/>
        </p:nvSpPr>
        <p:spPr>
          <a:xfrm>
            <a:off x="6583115" y="964582"/>
            <a:ext cx="3595478" cy="6944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hlinkClick r:id="rId4" action="ppaction://hlinksldjump"/>
            <a:extLst>
              <a:ext uri="{FF2B5EF4-FFF2-40B4-BE49-F238E27FC236}">
                <a16:creationId xmlns:a16="http://schemas.microsoft.com/office/drawing/2014/main" id="{9FD051BE-1B43-6C4D-86BD-3406AB288464}"/>
              </a:ext>
            </a:extLst>
          </p:cNvPr>
          <p:cNvSpPr txBox="1"/>
          <p:nvPr/>
        </p:nvSpPr>
        <p:spPr>
          <a:xfrm>
            <a:off x="7070230" y="1115790"/>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s"/>
              </a:rPr>
              <a:t>Eating Breakfast</a:t>
            </a:r>
          </a:p>
        </p:txBody>
      </p:sp>
      <p:sp>
        <p:nvSpPr>
          <p:cNvPr id="25" name="Rounded Rectangle 24">
            <a:hlinkClick r:id="rId5" action="ppaction://hlinksldjump"/>
            <a:extLst>
              <a:ext uri="{FF2B5EF4-FFF2-40B4-BE49-F238E27FC236}">
                <a16:creationId xmlns:a16="http://schemas.microsoft.com/office/drawing/2014/main" id="{BBD8C549-E999-5449-A522-53EC55DE0F59}"/>
              </a:ext>
            </a:extLst>
          </p:cNvPr>
          <p:cNvSpPr/>
          <p:nvPr/>
        </p:nvSpPr>
        <p:spPr>
          <a:xfrm>
            <a:off x="225561" y="5901244"/>
            <a:ext cx="3595478" cy="69444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rId5" action="ppaction://hlinksldjump"/>
            <a:extLst>
              <a:ext uri="{FF2B5EF4-FFF2-40B4-BE49-F238E27FC236}">
                <a16:creationId xmlns:a16="http://schemas.microsoft.com/office/drawing/2014/main" id="{A960B200-60D7-A34B-B51D-1BCCEA421CBB}"/>
              </a:ext>
            </a:extLst>
          </p:cNvPr>
          <p:cNvSpPr txBox="1"/>
          <p:nvPr/>
        </p:nvSpPr>
        <p:spPr>
          <a:xfrm>
            <a:off x="712676" y="6063801"/>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Getting Dressed</a:t>
            </a:r>
          </a:p>
        </p:txBody>
      </p:sp>
      <p:sp>
        <p:nvSpPr>
          <p:cNvPr id="27" name="Rounded Rectangle 26">
            <a:hlinkClick r:id="rId6" action="ppaction://hlinksldjump"/>
            <a:extLst>
              <a:ext uri="{FF2B5EF4-FFF2-40B4-BE49-F238E27FC236}">
                <a16:creationId xmlns:a16="http://schemas.microsoft.com/office/drawing/2014/main" id="{B40C7254-1013-024D-9CE1-43D937DBE6AA}"/>
              </a:ext>
            </a:extLst>
          </p:cNvPr>
          <p:cNvSpPr/>
          <p:nvPr/>
        </p:nvSpPr>
        <p:spPr>
          <a:xfrm>
            <a:off x="6583115" y="5901244"/>
            <a:ext cx="3595478" cy="694446"/>
          </a:xfrm>
          <a:prstGeom prst="roundRect">
            <a:avLst/>
          </a:prstGeom>
          <a:solidFill>
            <a:srgbClr val="008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hlinkClick r:id="rId6" action="ppaction://hlinksldjump"/>
            <a:extLst>
              <a:ext uri="{FF2B5EF4-FFF2-40B4-BE49-F238E27FC236}">
                <a16:creationId xmlns:a16="http://schemas.microsoft.com/office/drawing/2014/main" id="{D9437762-246A-264E-96A7-C6D40C4760F5}"/>
              </a:ext>
            </a:extLst>
          </p:cNvPr>
          <p:cNvSpPr txBox="1"/>
          <p:nvPr/>
        </p:nvSpPr>
        <p:spPr>
          <a:xfrm>
            <a:off x="7070230" y="6064552"/>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Having a Shower</a:t>
            </a:r>
          </a:p>
        </p:txBody>
      </p:sp>
    </p:spTree>
    <p:extLst>
      <p:ext uri="{BB962C8B-B14F-4D97-AF65-F5344CB8AC3E}">
        <p14:creationId xmlns:p14="http://schemas.microsoft.com/office/powerpoint/2010/main" val="155507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BD0783-7A29-0341-ACB5-77164CA1A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
        <p:nvSpPr>
          <p:cNvPr id="17" name="TextBox 16">
            <a:extLst>
              <a:ext uri="{FF2B5EF4-FFF2-40B4-BE49-F238E27FC236}">
                <a16:creationId xmlns:a16="http://schemas.microsoft.com/office/drawing/2014/main" id="{8220686D-FDBF-4249-96E3-44FDFEC58C68}"/>
              </a:ext>
            </a:extLst>
          </p:cNvPr>
          <p:cNvSpPr txBox="1"/>
          <p:nvPr/>
        </p:nvSpPr>
        <p:spPr>
          <a:xfrm>
            <a:off x="7070230" y="6064552"/>
            <a:ext cx="2621248" cy="369332"/>
          </a:xfrm>
          <a:prstGeom prst="rect">
            <a:avLst/>
          </a:prstGeom>
          <a:noFill/>
        </p:spPr>
        <p:txBody>
          <a:bodyPr wrap="square" rtlCol="0">
            <a:spAutoFit/>
          </a:bodyPr>
          <a:lstStyle/>
          <a:p>
            <a:pPr algn="ctr"/>
            <a:r>
              <a:rPr lang="en-US" b="1">
                <a:solidFill>
                  <a:schemeClr val="bg1"/>
                </a:solidFill>
              </a:rPr>
              <a:t>Having a Shower</a:t>
            </a:r>
          </a:p>
        </p:txBody>
      </p:sp>
      <p:sp>
        <p:nvSpPr>
          <p:cNvPr id="18" name="Content Placeholder 2">
            <a:extLst>
              <a:ext uri="{FF2B5EF4-FFF2-40B4-BE49-F238E27FC236}">
                <a16:creationId xmlns:a16="http://schemas.microsoft.com/office/drawing/2014/main" id="{EF913536-38B2-5F48-A8C0-AEF47AF266C7}"/>
              </a:ext>
            </a:extLst>
          </p:cNvPr>
          <p:cNvSpPr txBox="1">
            <a:spLocks/>
          </p:cNvSpPr>
          <p:nvPr/>
        </p:nvSpPr>
        <p:spPr>
          <a:xfrm>
            <a:off x="712676" y="66564"/>
            <a:ext cx="9144000" cy="10414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solidFill>
                  <a:srgbClr val="309024"/>
                </a:solidFill>
                <a:latin typeface="Swis721 BT" panose="020B0504020202020204"/>
              </a:rPr>
              <a:t>Which of these activities did you do today? Click to find out their environmental impact…</a:t>
            </a:r>
          </a:p>
        </p:txBody>
      </p:sp>
      <p:sp>
        <p:nvSpPr>
          <p:cNvPr id="20" name="Rounded Rectangle 19">
            <a:hlinkHover r:id="rId3" action="ppaction://hlinksldjump"/>
            <a:extLst>
              <a:ext uri="{FF2B5EF4-FFF2-40B4-BE49-F238E27FC236}">
                <a16:creationId xmlns:a16="http://schemas.microsoft.com/office/drawing/2014/main" id="{F8F0A08A-9908-D54D-A2EB-A94D24F958CB}"/>
              </a:ext>
            </a:extLst>
          </p:cNvPr>
          <p:cNvSpPr/>
          <p:nvPr/>
        </p:nvSpPr>
        <p:spPr>
          <a:xfrm>
            <a:off x="225561" y="1794077"/>
            <a:ext cx="10109186" cy="3931267"/>
          </a:xfrm>
          <a:prstGeom prst="roundRect">
            <a:avLst/>
          </a:prstGeom>
          <a:solidFill>
            <a:srgbClr val="71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53CB4B1-CDB6-A246-A2EA-7405BA4DAB62}"/>
              </a:ext>
            </a:extLst>
          </p:cNvPr>
          <p:cNvSpPr txBox="1"/>
          <p:nvPr/>
        </p:nvSpPr>
        <p:spPr>
          <a:xfrm>
            <a:off x="367309" y="1905211"/>
            <a:ext cx="9428813" cy="4524315"/>
          </a:xfrm>
          <a:prstGeom prst="rect">
            <a:avLst/>
          </a:prstGeom>
          <a:noFill/>
        </p:spPr>
        <p:txBody>
          <a:bodyPr wrap="square" lIns="91440" tIns="45720" rIns="91440" bIns="45720" rtlCol="0" anchor="t">
            <a:spAutoFit/>
          </a:bodyPr>
          <a:lstStyle/>
          <a:p>
            <a:pPr fontAlgn="base"/>
            <a:r>
              <a:rPr lang="en-GB" sz="1600">
                <a:solidFill>
                  <a:schemeClr val="bg1"/>
                </a:solidFill>
                <a:latin typeface="Swis721 BT"/>
              </a:rPr>
              <a:t>The fashion industry is currently responsible for 10% of global greenhouse gas emissions.</a:t>
            </a:r>
          </a:p>
          <a:p>
            <a:pPr fontAlgn="base"/>
            <a:r>
              <a:rPr lang="en-GB" sz="1600">
                <a:solidFill>
                  <a:schemeClr val="bg1"/>
                </a:solidFill>
                <a:latin typeface="Swis721 BT"/>
              </a:rPr>
              <a:t>​</a:t>
            </a:r>
          </a:p>
          <a:p>
            <a:pPr fontAlgn="base"/>
            <a:r>
              <a:rPr lang="en-GB" sz="1600">
                <a:solidFill>
                  <a:schemeClr val="bg1"/>
                </a:solidFill>
                <a:latin typeface="Swis721 BT"/>
              </a:rPr>
              <a:t>A simple cotton t-shirt requires 2,700 litres of water to make (equivalent to 900 days’ worth of drinking water), and a single pair of jeans require an entire 10,000 litres</a:t>
            </a:r>
          </a:p>
          <a:p>
            <a:endParaRPr lang="en-GB" sz="1600">
              <a:solidFill>
                <a:schemeClr val="bg1"/>
              </a:solidFill>
              <a:latin typeface="Swis721 BT"/>
            </a:endParaRPr>
          </a:p>
          <a:p>
            <a:r>
              <a:rPr lang="en-GB" sz="1600">
                <a:solidFill>
                  <a:schemeClr val="bg1"/>
                </a:solidFill>
                <a:latin typeface="Swis721 BT"/>
              </a:rPr>
              <a:t>Chemicals and fertilizers are used to grow and dye cotton, and these often escape into freshwater systems, causing water pollution. </a:t>
            </a:r>
            <a:r>
              <a:rPr lang="en-US" sz="1600">
                <a:solidFill>
                  <a:schemeClr val="bg1"/>
                </a:solidFill>
                <a:latin typeface="Swis721 BT"/>
              </a:rPr>
              <a:t>​Currently</a:t>
            </a:r>
            <a:r>
              <a:rPr lang="en-GB" sz="1600">
                <a:solidFill>
                  <a:schemeClr val="bg1"/>
                </a:solidFill>
                <a:latin typeface="Swis721 BT"/>
              </a:rPr>
              <a:t>, 750 million people do not have access to safe drinking water, meaning that the fashion industry’s water use is seriously alarming.</a:t>
            </a:r>
            <a:r>
              <a:rPr lang="en-US" sz="1600">
                <a:solidFill>
                  <a:schemeClr val="bg1"/>
                </a:solidFill>
                <a:latin typeface="Swis721 BT"/>
              </a:rPr>
              <a:t>​</a:t>
            </a:r>
            <a:endParaRPr lang="en-US">
              <a:solidFill>
                <a:schemeClr val="bg1"/>
              </a:solidFill>
              <a:cs typeface="Calibri"/>
            </a:endParaRPr>
          </a:p>
          <a:p>
            <a:pPr fontAlgn="base"/>
            <a:r>
              <a:rPr lang="en-GB" sz="1600">
                <a:solidFill>
                  <a:schemeClr val="bg1"/>
                </a:solidFill>
                <a:latin typeface="Swis721 BT"/>
              </a:rPr>
              <a:t>​</a:t>
            </a:r>
          </a:p>
          <a:p>
            <a:pPr fontAlgn="base"/>
            <a:r>
              <a:rPr lang="en-GB" sz="1600">
                <a:solidFill>
                  <a:schemeClr val="bg1"/>
                </a:solidFill>
                <a:latin typeface="Swis721 BT"/>
              </a:rPr>
              <a:t>Check the item of clothing you’re wearing now – does it contain polyester? The production of this material relies on fossil fuels and releases tiny pieces of plastic (called microplastics) into our water systems and oceans. This effects sea life and the biodiversity of our oceans</a:t>
            </a:r>
          </a:p>
          <a:p>
            <a:pPr fontAlgn="base"/>
            <a:r>
              <a:rPr lang="en-GB" sz="1600">
                <a:solidFill>
                  <a:schemeClr val="bg1"/>
                </a:solidFill>
                <a:latin typeface="Swis721 BT"/>
              </a:rPr>
              <a:t>​</a:t>
            </a:r>
          </a:p>
          <a:p>
            <a:pPr fontAlgn="base"/>
            <a:r>
              <a:rPr lang="en-GB" sz="1600">
                <a:solidFill>
                  <a:schemeClr val="bg1"/>
                </a:solidFill>
                <a:latin typeface="Swis721 BT"/>
              </a:rPr>
              <a:t>We all need to wear clothes, but one of the issues with the fashion industry is the sheer quantity that we buy – more than 2 tonnes of clothing are bought every minute in the UK!</a:t>
            </a:r>
            <a:r>
              <a:rPr lang="en-US" sz="1600">
                <a:solidFill>
                  <a:schemeClr val="bg1"/>
                </a:solidFill>
                <a:latin typeface="Swis721 BT"/>
              </a:rPr>
              <a:t>​</a:t>
            </a:r>
          </a:p>
          <a:p>
            <a:pPr fontAlgn="base"/>
            <a:r>
              <a:rPr lang="en-GB" sz="1600">
                <a:solidFill>
                  <a:schemeClr val="bg1"/>
                </a:solidFill>
              </a:rPr>
              <a:t>​</a:t>
            </a:r>
            <a:endParaRPr lang="en-GB" sz="1600">
              <a:solidFill>
                <a:schemeClr val="bg1"/>
              </a:solidFill>
              <a:cs typeface="Calibri"/>
            </a:endParaRPr>
          </a:p>
          <a:p>
            <a:pPr fontAlgn="base"/>
            <a:r>
              <a:rPr lang="en-GB" sz="1600">
                <a:solidFill>
                  <a:schemeClr val="bg1"/>
                </a:solidFill>
              </a:rPr>
              <a:t>​</a:t>
            </a:r>
            <a:endParaRPr lang="en-GB" sz="1600">
              <a:solidFill>
                <a:schemeClr val="bg1"/>
              </a:solidFill>
              <a:cs typeface="Calibri"/>
            </a:endParaRPr>
          </a:p>
          <a:p>
            <a:pPr fontAlgn="base"/>
            <a:r>
              <a:rPr lang="en-GB" sz="1600">
                <a:solidFill>
                  <a:schemeClr val="bg1"/>
                </a:solidFill>
              </a:rPr>
              <a:t>​</a:t>
            </a:r>
            <a:endParaRPr lang="en-GB" sz="1600">
              <a:solidFill>
                <a:schemeClr val="bg1"/>
              </a:solidFill>
              <a:cs typeface="Calibri"/>
            </a:endParaRPr>
          </a:p>
        </p:txBody>
      </p:sp>
      <p:sp>
        <p:nvSpPr>
          <p:cNvPr id="46" name="Rounded Rectangle 45">
            <a:hlinkClick r:id="rId3" action="ppaction://hlinksldjump"/>
            <a:extLst>
              <a:ext uri="{FF2B5EF4-FFF2-40B4-BE49-F238E27FC236}">
                <a16:creationId xmlns:a16="http://schemas.microsoft.com/office/drawing/2014/main" id="{EF158529-E7D2-284D-B118-978E938CCE4D}"/>
              </a:ext>
            </a:extLst>
          </p:cNvPr>
          <p:cNvSpPr/>
          <p:nvPr/>
        </p:nvSpPr>
        <p:spPr>
          <a:xfrm>
            <a:off x="225561" y="956756"/>
            <a:ext cx="3595478" cy="6944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hlinkClick r:id="rId3" action="ppaction://hlinksldjump"/>
            <a:extLst>
              <a:ext uri="{FF2B5EF4-FFF2-40B4-BE49-F238E27FC236}">
                <a16:creationId xmlns:a16="http://schemas.microsoft.com/office/drawing/2014/main" id="{8E755163-BBC1-2049-A06A-BCF9594DB826}"/>
              </a:ext>
            </a:extLst>
          </p:cNvPr>
          <p:cNvSpPr txBox="1"/>
          <p:nvPr/>
        </p:nvSpPr>
        <p:spPr>
          <a:xfrm>
            <a:off x="637551" y="1113796"/>
            <a:ext cx="2696373"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Checking Social Media</a:t>
            </a:r>
          </a:p>
        </p:txBody>
      </p:sp>
      <p:sp>
        <p:nvSpPr>
          <p:cNvPr id="48" name="Rounded Rectangle 47">
            <a:hlinkClick r:id="rId4" action="ppaction://hlinksldjump"/>
            <a:extLst>
              <a:ext uri="{FF2B5EF4-FFF2-40B4-BE49-F238E27FC236}">
                <a16:creationId xmlns:a16="http://schemas.microsoft.com/office/drawing/2014/main" id="{51D670AC-34A3-7841-AC23-2F6F012A6EEF}"/>
              </a:ext>
            </a:extLst>
          </p:cNvPr>
          <p:cNvSpPr/>
          <p:nvPr/>
        </p:nvSpPr>
        <p:spPr>
          <a:xfrm>
            <a:off x="6583115" y="964582"/>
            <a:ext cx="3595478" cy="6944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hlinkClick r:id="rId4" action="ppaction://hlinksldjump"/>
            <a:extLst>
              <a:ext uri="{FF2B5EF4-FFF2-40B4-BE49-F238E27FC236}">
                <a16:creationId xmlns:a16="http://schemas.microsoft.com/office/drawing/2014/main" id="{0631DA08-F9F5-714F-8F19-01C6FF60E82D}"/>
              </a:ext>
            </a:extLst>
          </p:cNvPr>
          <p:cNvSpPr txBox="1"/>
          <p:nvPr/>
        </p:nvSpPr>
        <p:spPr>
          <a:xfrm>
            <a:off x="7070230" y="1115790"/>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Eating Breakfast</a:t>
            </a:r>
          </a:p>
        </p:txBody>
      </p:sp>
      <p:sp>
        <p:nvSpPr>
          <p:cNvPr id="50" name="Rounded Rectangle 49">
            <a:hlinkClick r:id="rId5" action="ppaction://hlinksldjump"/>
            <a:extLst>
              <a:ext uri="{FF2B5EF4-FFF2-40B4-BE49-F238E27FC236}">
                <a16:creationId xmlns:a16="http://schemas.microsoft.com/office/drawing/2014/main" id="{ECBF8FBE-8970-DD41-B47F-5F69F8C7CFB1}"/>
              </a:ext>
            </a:extLst>
          </p:cNvPr>
          <p:cNvSpPr/>
          <p:nvPr/>
        </p:nvSpPr>
        <p:spPr>
          <a:xfrm>
            <a:off x="225561" y="5901244"/>
            <a:ext cx="3595478" cy="69444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hlinkClick r:id="rId5" action="ppaction://hlinksldjump"/>
            <a:extLst>
              <a:ext uri="{FF2B5EF4-FFF2-40B4-BE49-F238E27FC236}">
                <a16:creationId xmlns:a16="http://schemas.microsoft.com/office/drawing/2014/main" id="{C0B9BBC5-DB16-5B41-AAD7-566AC95C3039}"/>
              </a:ext>
            </a:extLst>
          </p:cNvPr>
          <p:cNvSpPr txBox="1"/>
          <p:nvPr/>
        </p:nvSpPr>
        <p:spPr>
          <a:xfrm>
            <a:off x="712676" y="6063801"/>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Getting Dressed</a:t>
            </a:r>
          </a:p>
        </p:txBody>
      </p:sp>
      <p:sp>
        <p:nvSpPr>
          <p:cNvPr id="54" name="Rounded Rectangle 53">
            <a:hlinkClick r:id="rId6" action="ppaction://hlinksldjump"/>
            <a:extLst>
              <a:ext uri="{FF2B5EF4-FFF2-40B4-BE49-F238E27FC236}">
                <a16:creationId xmlns:a16="http://schemas.microsoft.com/office/drawing/2014/main" id="{E5CB020B-0AAF-6C44-9143-97F6E6206D35}"/>
              </a:ext>
            </a:extLst>
          </p:cNvPr>
          <p:cNvSpPr/>
          <p:nvPr/>
        </p:nvSpPr>
        <p:spPr>
          <a:xfrm>
            <a:off x="6569176" y="5901244"/>
            <a:ext cx="3595478" cy="694446"/>
          </a:xfrm>
          <a:prstGeom prst="roundRect">
            <a:avLst/>
          </a:prstGeom>
          <a:solidFill>
            <a:srgbClr val="008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hlinkClick r:id="rId6" action="ppaction://hlinksldjump"/>
            <a:extLst>
              <a:ext uri="{FF2B5EF4-FFF2-40B4-BE49-F238E27FC236}">
                <a16:creationId xmlns:a16="http://schemas.microsoft.com/office/drawing/2014/main" id="{8CBD42AC-6934-5A46-A743-396163C5B637}"/>
              </a:ext>
            </a:extLst>
          </p:cNvPr>
          <p:cNvSpPr txBox="1"/>
          <p:nvPr/>
        </p:nvSpPr>
        <p:spPr>
          <a:xfrm>
            <a:off x="7056291" y="6064552"/>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Having a Shower</a:t>
            </a:r>
          </a:p>
        </p:txBody>
      </p:sp>
    </p:spTree>
    <p:extLst>
      <p:ext uri="{BB962C8B-B14F-4D97-AF65-F5344CB8AC3E}">
        <p14:creationId xmlns:p14="http://schemas.microsoft.com/office/powerpoint/2010/main" val="1913094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BD0783-7A29-0341-ACB5-77164CA1A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
        <p:nvSpPr>
          <p:cNvPr id="18" name="Content Placeholder 2">
            <a:extLst>
              <a:ext uri="{FF2B5EF4-FFF2-40B4-BE49-F238E27FC236}">
                <a16:creationId xmlns:a16="http://schemas.microsoft.com/office/drawing/2014/main" id="{EF913536-38B2-5F48-A8C0-AEF47AF266C7}"/>
              </a:ext>
            </a:extLst>
          </p:cNvPr>
          <p:cNvSpPr txBox="1">
            <a:spLocks/>
          </p:cNvSpPr>
          <p:nvPr/>
        </p:nvSpPr>
        <p:spPr>
          <a:xfrm>
            <a:off x="712676" y="66564"/>
            <a:ext cx="9144000" cy="10414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solidFill>
                  <a:srgbClr val="309024"/>
                </a:solidFill>
                <a:latin typeface="Swis721 BT" panose="020B0504020202020204"/>
              </a:rPr>
              <a:t>Which of these activities did you do today? Click to find out their environmental impact…</a:t>
            </a:r>
          </a:p>
        </p:txBody>
      </p:sp>
      <p:sp>
        <p:nvSpPr>
          <p:cNvPr id="20" name="Rounded Rectangle 19">
            <a:hlinkHover r:id="rId4" action="ppaction://hlinksldjump"/>
            <a:extLst>
              <a:ext uri="{FF2B5EF4-FFF2-40B4-BE49-F238E27FC236}">
                <a16:creationId xmlns:a16="http://schemas.microsoft.com/office/drawing/2014/main" id="{F8F0A08A-9908-D54D-A2EB-A94D24F958CB}"/>
              </a:ext>
            </a:extLst>
          </p:cNvPr>
          <p:cNvSpPr/>
          <p:nvPr/>
        </p:nvSpPr>
        <p:spPr>
          <a:xfrm>
            <a:off x="225561" y="1794077"/>
            <a:ext cx="10109186" cy="3931267"/>
          </a:xfrm>
          <a:prstGeom prst="roundRect">
            <a:avLst/>
          </a:prstGeom>
          <a:solidFill>
            <a:srgbClr val="008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3F317D-BC76-1046-8067-8A044206461D}"/>
              </a:ext>
            </a:extLst>
          </p:cNvPr>
          <p:cNvSpPr txBox="1"/>
          <p:nvPr/>
        </p:nvSpPr>
        <p:spPr>
          <a:xfrm>
            <a:off x="565747" y="1849648"/>
            <a:ext cx="9555813" cy="4047748"/>
          </a:xfrm>
          <a:prstGeom prst="rect">
            <a:avLst/>
          </a:prstGeom>
          <a:noFill/>
        </p:spPr>
        <p:txBody>
          <a:bodyPr wrap="square" lIns="91440" tIns="45720" rIns="91440" bIns="45720" rtlCol="0" anchor="t">
            <a:spAutoFit/>
          </a:bodyPr>
          <a:lstStyle/>
          <a:p>
            <a:pPr fontAlgn="base"/>
            <a:r>
              <a:rPr lang="en-GB" sz="1600">
                <a:solidFill>
                  <a:schemeClr val="bg1"/>
                </a:solidFill>
                <a:latin typeface="Swis721 BT"/>
              </a:rPr>
              <a:t>Something as simple as having a shower can be considered in the context of environmentalism.</a:t>
            </a:r>
          </a:p>
          <a:p>
            <a:pPr fontAlgn="base"/>
            <a:endParaRPr lang="en-GB" sz="1600">
              <a:solidFill>
                <a:schemeClr val="bg1"/>
              </a:solidFill>
              <a:latin typeface="Swis721 BT"/>
            </a:endParaRPr>
          </a:p>
          <a:p>
            <a:pPr fontAlgn="base"/>
            <a:r>
              <a:rPr lang="en-GB" sz="1600" b="1" u="sng">
                <a:solidFill>
                  <a:schemeClr val="bg1"/>
                </a:solidFill>
                <a:latin typeface="Swis721 BT"/>
              </a:rPr>
              <a:t>Heating the Shower: </a:t>
            </a:r>
            <a:r>
              <a:rPr lang="en-GB" sz="1600">
                <a:solidFill>
                  <a:schemeClr val="bg1"/>
                </a:solidFill>
                <a:latin typeface="Swis721 BT"/>
              </a:rPr>
              <a:t>Over 70% of all heat in the UK comes from fossil fuels (mainly from natural gas), and this includes the energy used to heat our boilers and showers. </a:t>
            </a:r>
          </a:p>
          <a:p>
            <a:pPr fontAlgn="base"/>
            <a:endParaRPr lang="en-GB" sz="1600">
              <a:solidFill>
                <a:schemeClr val="bg1"/>
              </a:solidFill>
              <a:latin typeface="Swis721 BT"/>
            </a:endParaRPr>
          </a:p>
          <a:p>
            <a:pPr fontAlgn="base"/>
            <a:r>
              <a:rPr lang="en-GB" sz="1600">
                <a:solidFill>
                  <a:schemeClr val="bg1"/>
                </a:solidFill>
                <a:latin typeface="Swis721 BT"/>
              </a:rPr>
              <a:t>It is being increasingly argued that houses should use ‘heat pumps’, which combine the natural heat from either the sun, air or underground with electricity, in order to generate a suitably-high temperature.</a:t>
            </a:r>
          </a:p>
          <a:p>
            <a:pPr fontAlgn="base"/>
            <a:endParaRPr lang="en-GB" sz="1600">
              <a:solidFill>
                <a:schemeClr val="bg1"/>
              </a:solidFill>
              <a:latin typeface="Swis721 BT"/>
            </a:endParaRPr>
          </a:p>
          <a:p>
            <a:pPr fontAlgn="base"/>
            <a:r>
              <a:rPr lang="en-GB" sz="1600">
                <a:solidFill>
                  <a:schemeClr val="bg1"/>
                </a:solidFill>
                <a:latin typeface="Swis721 BT"/>
              </a:rPr>
              <a:t>But the vast majority of households have not installed heat pumps. It is estimated that Glasgow alone requires around 244,000 heat pumps in order to reach its target of ‘net zero’ (to produce no overall greenhouse gas emissions).</a:t>
            </a:r>
          </a:p>
          <a:p>
            <a:pPr fontAlgn="base"/>
            <a:endParaRPr lang="en-GB" sz="1600">
              <a:solidFill>
                <a:schemeClr val="bg1"/>
              </a:solidFill>
              <a:latin typeface="Swis721 BT"/>
            </a:endParaRPr>
          </a:p>
          <a:p>
            <a:pPr fontAlgn="base"/>
            <a:r>
              <a:rPr lang="en-GB" sz="1600" b="1" u="sng">
                <a:solidFill>
                  <a:schemeClr val="bg1"/>
                </a:solidFill>
                <a:latin typeface="Swis721 BT"/>
              </a:rPr>
              <a:t>Getting Water: </a:t>
            </a:r>
            <a:r>
              <a:rPr lang="en-GB" sz="1600">
                <a:solidFill>
                  <a:schemeClr val="bg1"/>
                </a:solidFill>
                <a:latin typeface="Swis721 BT"/>
              </a:rPr>
              <a:t>There is also concern about the availability of water: with more extreme weather patterns (drier periods followed by wetter periods), certain parts of the UK may become ‘water-stressed’ regions. </a:t>
            </a:r>
            <a:endParaRPr lang="en-GB" sz="1600" b="1" u="sng">
              <a:solidFill>
                <a:schemeClr val="bg1"/>
              </a:solidFill>
            </a:endParaRPr>
          </a:p>
          <a:p>
            <a:pPr fontAlgn="base"/>
            <a:endParaRPr lang="en-GB" sz="1600">
              <a:solidFill>
                <a:schemeClr val="bg1"/>
              </a:solidFill>
            </a:endParaRPr>
          </a:p>
          <a:p>
            <a:pPr fontAlgn="base"/>
            <a:endParaRPr lang="en-GB" sz="1600">
              <a:solidFill>
                <a:schemeClr val="bg1"/>
              </a:solidFill>
            </a:endParaRPr>
          </a:p>
        </p:txBody>
      </p:sp>
      <p:sp>
        <p:nvSpPr>
          <p:cNvPr id="30" name="Rounded Rectangle 29">
            <a:hlinkClick r:id="rId5" action="ppaction://hlinksldjump"/>
            <a:extLst>
              <a:ext uri="{FF2B5EF4-FFF2-40B4-BE49-F238E27FC236}">
                <a16:creationId xmlns:a16="http://schemas.microsoft.com/office/drawing/2014/main" id="{5AC6D0FD-20BC-334E-86F1-2440B1D235C9}"/>
              </a:ext>
            </a:extLst>
          </p:cNvPr>
          <p:cNvSpPr/>
          <p:nvPr/>
        </p:nvSpPr>
        <p:spPr>
          <a:xfrm>
            <a:off x="225561" y="956756"/>
            <a:ext cx="3595478" cy="6944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hlinkClick r:id="rId5" action="ppaction://hlinksldjump"/>
            <a:extLst>
              <a:ext uri="{FF2B5EF4-FFF2-40B4-BE49-F238E27FC236}">
                <a16:creationId xmlns:a16="http://schemas.microsoft.com/office/drawing/2014/main" id="{46FAC4BF-8DD6-6C46-9F1F-8D8010E26BCB}"/>
              </a:ext>
            </a:extLst>
          </p:cNvPr>
          <p:cNvSpPr txBox="1"/>
          <p:nvPr/>
        </p:nvSpPr>
        <p:spPr>
          <a:xfrm>
            <a:off x="562423" y="1113796"/>
            <a:ext cx="2771501"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Checking Social Media</a:t>
            </a:r>
          </a:p>
        </p:txBody>
      </p:sp>
      <p:sp>
        <p:nvSpPr>
          <p:cNvPr id="32" name="Rounded Rectangle 31">
            <a:hlinkClick r:id="rId4" action="ppaction://hlinksldjump"/>
            <a:extLst>
              <a:ext uri="{FF2B5EF4-FFF2-40B4-BE49-F238E27FC236}">
                <a16:creationId xmlns:a16="http://schemas.microsoft.com/office/drawing/2014/main" id="{D445C072-27BC-1F41-A3E0-C4CB6E64B583}"/>
              </a:ext>
            </a:extLst>
          </p:cNvPr>
          <p:cNvSpPr/>
          <p:nvPr/>
        </p:nvSpPr>
        <p:spPr>
          <a:xfrm>
            <a:off x="6583115" y="964582"/>
            <a:ext cx="3595478" cy="6944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4" action="ppaction://hlinksldjump"/>
            <a:extLst>
              <a:ext uri="{FF2B5EF4-FFF2-40B4-BE49-F238E27FC236}">
                <a16:creationId xmlns:a16="http://schemas.microsoft.com/office/drawing/2014/main" id="{0BD03B57-0008-0741-BCDD-19F924F26694}"/>
              </a:ext>
            </a:extLst>
          </p:cNvPr>
          <p:cNvSpPr txBox="1"/>
          <p:nvPr/>
        </p:nvSpPr>
        <p:spPr>
          <a:xfrm>
            <a:off x="7070230" y="1115790"/>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Eating Breakfast</a:t>
            </a:r>
          </a:p>
        </p:txBody>
      </p:sp>
      <p:sp>
        <p:nvSpPr>
          <p:cNvPr id="34" name="Rounded Rectangle 33">
            <a:hlinkClick r:id="rId6" action="ppaction://hlinksldjump"/>
            <a:extLst>
              <a:ext uri="{FF2B5EF4-FFF2-40B4-BE49-F238E27FC236}">
                <a16:creationId xmlns:a16="http://schemas.microsoft.com/office/drawing/2014/main" id="{F494E34E-6C6B-5B45-B5C8-A0D4C035AB61}"/>
              </a:ext>
            </a:extLst>
          </p:cNvPr>
          <p:cNvSpPr/>
          <p:nvPr/>
        </p:nvSpPr>
        <p:spPr>
          <a:xfrm>
            <a:off x="225561" y="5901244"/>
            <a:ext cx="3595478" cy="69444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hlinkClick r:id="rId6" action="ppaction://hlinksldjump"/>
            <a:extLst>
              <a:ext uri="{FF2B5EF4-FFF2-40B4-BE49-F238E27FC236}">
                <a16:creationId xmlns:a16="http://schemas.microsoft.com/office/drawing/2014/main" id="{8507DF9A-4270-8C46-8A3C-6D9AAB71227A}"/>
              </a:ext>
            </a:extLst>
          </p:cNvPr>
          <p:cNvSpPr txBox="1"/>
          <p:nvPr/>
        </p:nvSpPr>
        <p:spPr>
          <a:xfrm>
            <a:off x="712676" y="6063801"/>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s"/>
              </a:rPr>
              <a:t>Getting Dressed</a:t>
            </a:r>
          </a:p>
        </p:txBody>
      </p:sp>
      <p:sp>
        <p:nvSpPr>
          <p:cNvPr id="36" name="Rounded Rectangle 35">
            <a:hlinkClick r:id="rId7" action="ppaction://hlinksldjump"/>
            <a:extLst>
              <a:ext uri="{FF2B5EF4-FFF2-40B4-BE49-F238E27FC236}">
                <a16:creationId xmlns:a16="http://schemas.microsoft.com/office/drawing/2014/main" id="{BDF18213-E07A-8548-A0A5-92444DF05234}"/>
              </a:ext>
            </a:extLst>
          </p:cNvPr>
          <p:cNvSpPr/>
          <p:nvPr/>
        </p:nvSpPr>
        <p:spPr>
          <a:xfrm>
            <a:off x="6583115" y="5901244"/>
            <a:ext cx="3595478" cy="694446"/>
          </a:xfrm>
          <a:prstGeom prst="roundRect">
            <a:avLst/>
          </a:prstGeom>
          <a:solidFill>
            <a:srgbClr val="008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hlinkClick r:id="rId7" action="ppaction://hlinksldjump"/>
            <a:extLst>
              <a:ext uri="{FF2B5EF4-FFF2-40B4-BE49-F238E27FC236}">
                <a16:creationId xmlns:a16="http://schemas.microsoft.com/office/drawing/2014/main" id="{AC383194-3653-024F-B099-0163E89D7AFC}"/>
              </a:ext>
            </a:extLst>
          </p:cNvPr>
          <p:cNvSpPr txBox="1"/>
          <p:nvPr/>
        </p:nvSpPr>
        <p:spPr>
          <a:xfrm>
            <a:off x="7070230" y="6064552"/>
            <a:ext cx="2621248" cy="369332"/>
          </a:xfrm>
          <a:prstGeom prst="rect">
            <a:avLst/>
          </a:prstGeom>
          <a:noFill/>
        </p:spPr>
        <p:txBody>
          <a:bodyPr wrap="square" lIns="91440" tIns="45720" rIns="91440" bIns="45720" rtlCol="0" anchor="t">
            <a:spAutoFit/>
          </a:bodyPr>
          <a:lstStyle/>
          <a:p>
            <a:pPr algn="ctr"/>
            <a:r>
              <a:rPr lang="en-US" b="1">
                <a:solidFill>
                  <a:schemeClr val="bg1"/>
                </a:solidFill>
                <a:latin typeface="Swis721 BT"/>
              </a:rPr>
              <a:t>Having a Shower</a:t>
            </a:r>
            <a:endParaRPr lang="en-US">
              <a:solidFill>
                <a:schemeClr val="bg1"/>
              </a:solidFill>
              <a:latin typeface="Swis721 BT"/>
            </a:endParaRPr>
          </a:p>
        </p:txBody>
      </p:sp>
    </p:spTree>
    <p:extLst>
      <p:ext uri="{BB962C8B-B14F-4D97-AF65-F5344CB8AC3E}">
        <p14:creationId xmlns:p14="http://schemas.microsoft.com/office/powerpoint/2010/main" val="167186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B73A0-50C9-48B3-B32B-0CE31B31097E}"/>
              </a:ext>
            </a:extLst>
          </p:cNvPr>
          <p:cNvSpPr>
            <a:spLocks noGrp="1"/>
          </p:cNvSpPr>
          <p:nvPr>
            <p:ph type="ctrTitle"/>
          </p:nvPr>
        </p:nvSpPr>
        <p:spPr>
          <a:xfrm>
            <a:off x="1484312" y="1320800"/>
            <a:ext cx="9144000" cy="2387600"/>
          </a:xfrm>
        </p:spPr>
        <p:txBody>
          <a:bodyPr>
            <a:normAutofit/>
          </a:bodyPr>
          <a:lstStyle/>
          <a:p>
            <a:r>
              <a:rPr lang="en-GB">
                <a:solidFill>
                  <a:srgbClr val="008C1B"/>
                </a:solidFill>
                <a:latin typeface="Swis721 BT" panose="020B0504020202020204"/>
              </a:rPr>
              <a:t>1.4 Greening the Economy</a:t>
            </a:r>
          </a:p>
        </p:txBody>
      </p:sp>
      <p:sp>
        <p:nvSpPr>
          <p:cNvPr id="3" name="Content Placeholder 2">
            <a:extLst>
              <a:ext uri="{FF2B5EF4-FFF2-40B4-BE49-F238E27FC236}">
                <a16:creationId xmlns:a16="http://schemas.microsoft.com/office/drawing/2014/main" id="{3E3A806A-522D-4C28-AAEB-1F3A3D59825D}"/>
              </a:ext>
            </a:extLst>
          </p:cNvPr>
          <p:cNvSpPr>
            <a:spLocks noGrp="1"/>
          </p:cNvSpPr>
          <p:nvPr>
            <p:ph type="subTitle" idx="1"/>
          </p:nvPr>
        </p:nvSpPr>
        <p:spPr>
          <a:xfrm>
            <a:off x="1484312" y="4006850"/>
            <a:ext cx="9144000" cy="1655762"/>
          </a:xfrm>
        </p:spPr>
        <p:txBody>
          <a:bodyPr vert="horz" lIns="91440" tIns="45720" rIns="91440" bIns="45720" rtlCol="0" anchor="t">
            <a:normAutofit/>
          </a:bodyPr>
          <a:lstStyle/>
          <a:p>
            <a:r>
              <a:rPr lang="en-GB" sz="3600">
                <a:latin typeface="Swis721 BT" panose="020B0504020202020204"/>
              </a:rPr>
              <a:t>What is the relationship between finance and climate change?</a:t>
            </a:r>
          </a:p>
        </p:txBody>
      </p:sp>
      <p:pic>
        <p:nvPicPr>
          <p:cNvPr id="4" name="Picture 3">
            <a:extLst>
              <a:ext uri="{FF2B5EF4-FFF2-40B4-BE49-F238E27FC236}">
                <a16:creationId xmlns:a16="http://schemas.microsoft.com/office/drawing/2014/main" id="{5AC7309B-C1DA-4139-AFC3-4A61E13E2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pic>
        <p:nvPicPr>
          <p:cNvPr id="12" name="Picture 11">
            <a:extLst>
              <a:ext uri="{FF2B5EF4-FFF2-40B4-BE49-F238E27FC236}">
                <a16:creationId xmlns:a16="http://schemas.microsoft.com/office/drawing/2014/main" id="{52BBD940-B6D2-448B-935E-1D6EA81F4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840"/>
            <a:ext cx="2327584" cy="1642400"/>
          </a:xfrm>
          <a:prstGeom prst="rect">
            <a:avLst/>
          </a:prstGeom>
        </p:spPr>
      </p:pic>
    </p:spTree>
    <p:extLst>
      <p:ext uri="{BB962C8B-B14F-4D97-AF65-F5344CB8AC3E}">
        <p14:creationId xmlns:p14="http://schemas.microsoft.com/office/powerpoint/2010/main" val="396472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CFDC-DBC0-0440-AF04-E51E8810BFD4}"/>
              </a:ext>
            </a:extLst>
          </p:cNvPr>
          <p:cNvSpPr>
            <a:spLocks noGrp="1"/>
          </p:cNvSpPr>
          <p:nvPr>
            <p:ph type="title"/>
          </p:nvPr>
        </p:nvSpPr>
        <p:spPr>
          <a:xfrm>
            <a:off x="838200" y="306786"/>
            <a:ext cx="8911281" cy="1332182"/>
          </a:xfrm>
        </p:spPr>
        <p:txBody>
          <a:bodyPr/>
          <a:lstStyle/>
          <a:p>
            <a:r>
              <a:rPr lang="en-US">
                <a:solidFill>
                  <a:srgbClr val="309024"/>
                </a:solidFill>
                <a:latin typeface="Swis721 BT"/>
              </a:rPr>
              <a:t>Climate change  - a job for Finance?</a:t>
            </a:r>
          </a:p>
        </p:txBody>
      </p:sp>
      <p:sp>
        <p:nvSpPr>
          <p:cNvPr id="3" name="Content Placeholder 2">
            <a:extLst>
              <a:ext uri="{FF2B5EF4-FFF2-40B4-BE49-F238E27FC236}">
                <a16:creationId xmlns:a16="http://schemas.microsoft.com/office/drawing/2014/main" id="{8A32B6C8-2F6F-0640-954D-A1B743132AB9}"/>
              </a:ext>
            </a:extLst>
          </p:cNvPr>
          <p:cNvSpPr>
            <a:spLocks noGrp="1"/>
          </p:cNvSpPr>
          <p:nvPr>
            <p:ph idx="1"/>
          </p:nvPr>
        </p:nvSpPr>
        <p:spPr>
          <a:xfrm>
            <a:off x="838200" y="2152796"/>
            <a:ext cx="9689757" cy="4351338"/>
          </a:xfrm>
        </p:spPr>
        <p:txBody>
          <a:bodyPr vert="horz" lIns="91440" tIns="45720" rIns="91440" bIns="45720" rtlCol="0" anchor="t">
            <a:normAutofit/>
          </a:bodyPr>
          <a:lstStyle/>
          <a:p>
            <a:r>
              <a:rPr lang="en-US" sz="2400">
                <a:latin typeface="Swis721 BT"/>
              </a:rPr>
              <a:t>The challenge of climate mean that it is not just a job for government or for individuals</a:t>
            </a:r>
          </a:p>
          <a:p>
            <a:endParaRPr lang="en-US" sz="2400">
              <a:latin typeface="Swis721 BT"/>
              <a:cs typeface="Calibri" panose="020F0502020204030204"/>
            </a:endParaRPr>
          </a:p>
          <a:p>
            <a:r>
              <a:rPr lang="en-US" sz="2400">
                <a:latin typeface="Swis721 BT"/>
              </a:rPr>
              <a:t>Large Institutions and Organizations now </a:t>
            </a:r>
            <a:r>
              <a:rPr lang="en-US" sz="2400" err="1">
                <a:latin typeface="Swis721 BT"/>
              </a:rPr>
              <a:t>recognise</a:t>
            </a:r>
            <a:r>
              <a:rPr lang="en-US" sz="2400">
                <a:latin typeface="Swis721 BT"/>
              </a:rPr>
              <a:t> the vital role they have to play in addressing climate change </a:t>
            </a:r>
            <a:endParaRPr lang="en-US" sz="2400">
              <a:latin typeface="Swis721 BT"/>
              <a:cs typeface="Calibri"/>
            </a:endParaRPr>
          </a:p>
          <a:p>
            <a:endParaRPr lang="en-US" sz="2400">
              <a:latin typeface="Swis721 BT"/>
              <a:cs typeface="Calibri"/>
            </a:endParaRPr>
          </a:p>
          <a:p>
            <a:r>
              <a:rPr lang="en-US" sz="2400">
                <a:latin typeface="Swis721 BT"/>
                <a:cs typeface="Calibri"/>
              </a:rPr>
              <a:t>In particular, this involved understanding the relationship between climate change and economic and financial practices</a:t>
            </a:r>
          </a:p>
          <a:p>
            <a:pPr marL="0" indent="0">
              <a:buNone/>
            </a:pPr>
            <a:endParaRPr lang="en-US">
              <a:cs typeface="Calibri"/>
            </a:endParaRPr>
          </a:p>
          <a:p>
            <a:endParaRPr lang="en-US" b="1">
              <a:cs typeface="Calibri"/>
            </a:endParaRPr>
          </a:p>
          <a:p>
            <a:endParaRPr lang="en-US"/>
          </a:p>
          <a:p>
            <a:endParaRPr lang="en-US">
              <a:cs typeface="Calibri" panose="020F0502020204030204"/>
            </a:endParaRPr>
          </a:p>
          <a:p>
            <a:pPr marL="0" indent="0">
              <a:buNone/>
            </a:pPr>
            <a:endParaRPr lang="en-US">
              <a:cs typeface="Calibri" panose="020F0502020204030204"/>
            </a:endParaRPr>
          </a:p>
          <a:p>
            <a:endParaRPr lang="en-US"/>
          </a:p>
          <a:p>
            <a:endParaRPr lang="en-US"/>
          </a:p>
          <a:p>
            <a:endParaRPr lang="en-US"/>
          </a:p>
          <a:p>
            <a:endParaRPr lang="en-US">
              <a:cs typeface="Calibri" panose="020F0502020204030204"/>
            </a:endParaRPr>
          </a:p>
          <a:p>
            <a:pPr marL="0" indent="0">
              <a:buNone/>
            </a:pPr>
            <a:endParaRPr lang="en-US">
              <a:cs typeface="Calibri" panose="020F0502020204030204"/>
            </a:endParaRPr>
          </a:p>
          <a:p>
            <a:endParaRPr lang="en-US"/>
          </a:p>
          <a:p>
            <a:endParaRPr lang="en-US">
              <a:cs typeface="Calibri" panose="020F0502020204030204"/>
            </a:endParaRPr>
          </a:p>
          <a:p>
            <a:pPr marL="0" indent="0">
              <a:buNone/>
            </a:pPr>
            <a:endParaRPr lang="en-US"/>
          </a:p>
          <a:p>
            <a:pPr marL="0" indent="0">
              <a:buNone/>
            </a:pPr>
            <a:endParaRPr lang="en-US"/>
          </a:p>
          <a:p>
            <a:pPr marL="0" indent="0">
              <a:buNone/>
            </a:pPr>
            <a:endParaRPr lang="en-US">
              <a:cs typeface="Calibri" panose="020F0502020204030204"/>
            </a:endParaRPr>
          </a:p>
          <a:p>
            <a:endParaRPr lang="en-US"/>
          </a:p>
          <a:p>
            <a:endParaRPr lang="en-US"/>
          </a:p>
          <a:p>
            <a:endParaRPr lang="en-US">
              <a:cs typeface="Calibri" panose="020F0502020204030204"/>
            </a:endParaRPr>
          </a:p>
          <a:p>
            <a:pPr marL="0" indent="0">
              <a:buNone/>
            </a:pPr>
            <a:endParaRPr lang="en-US">
              <a:cs typeface="Calibri" panose="020F0502020204030204"/>
            </a:endParaRPr>
          </a:p>
          <a:p>
            <a:endParaRPr lang="en-US"/>
          </a:p>
          <a:p>
            <a:endParaRPr lang="en-US"/>
          </a:p>
          <a:p>
            <a:endParaRPr lang="en-US">
              <a:cs typeface="Calibri" panose="020F0502020204030204"/>
            </a:endParaRPr>
          </a:p>
        </p:txBody>
      </p:sp>
      <p:pic>
        <p:nvPicPr>
          <p:cNvPr id="4" name="Picture 3">
            <a:extLst>
              <a:ext uri="{FF2B5EF4-FFF2-40B4-BE49-F238E27FC236}">
                <a16:creationId xmlns:a16="http://schemas.microsoft.com/office/drawing/2014/main" id="{21902E0A-E536-4F4E-8C5A-54C80BA52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3468578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C9DE-5FD4-49D6-A83B-97AF7FF060CD}"/>
              </a:ext>
            </a:extLst>
          </p:cNvPr>
          <p:cNvSpPr>
            <a:spLocks noGrp="1"/>
          </p:cNvSpPr>
          <p:nvPr>
            <p:ph type="ctrTitle"/>
          </p:nvPr>
        </p:nvSpPr>
        <p:spPr>
          <a:xfrm>
            <a:off x="5704770" y="995687"/>
            <a:ext cx="5397821" cy="2854370"/>
          </a:xfrm>
          <a:noFill/>
        </p:spPr>
        <p:txBody>
          <a:bodyPr>
            <a:normAutofit/>
          </a:bodyPr>
          <a:lstStyle/>
          <a:p>
            <a:pPr algn="l">
              <a:spcBef>
                <a:spcPts val="1000"/>
              </a:spcBef>
            </a:pPr>
            <a:r>
              <a:rPr lang="en-US" sz="2400" b="1">
                <a:latin typeface="Swis721 BT"/>
                <a:ea typeface="+mj-lt"/>
                <a:cs typeface="+mj-lt"/>
              </a:rPr>
              <a:t>Why does Finance have a part to play in tackling climate change? </a:t>
            </a:r>
            <a:br>
              <a:rPr lang="en-US" sz="2400" b="1">
                <a:latin typeface="Swis721 BT"/>
                <a:ea typeface="+mj-lt"/>
                <a:cs typeface="+mj-lt"/>
              </a:rPr>
            </a:br>
            <a:br>
              <a:rPr lang="en-US" sz="2400" b="1">
                <a:latin typeface="Swis721 BT"/>
                <a:ea typeface="+mj-lt"/>
                <a:cs typeface="+mj-lt"/>
              </a:rPr>
            </a:br>
            <a:r>
              <a:rPr lang="en-US" sz="2400" b="1">
                <a:latin typeface="Swis721 BT"/>
                <a:ea typeface="+mj-lt"/>
                <a:cs typeface="+mj-lt"/>
                <a:hlinkClick r:id="rId2"/>
              </a:rPr>
              <a:t>Watch this video</a:t>
            </a:r>
            <a:r>
              <a:rPr lang="en-US" sz="2400" b="1">
                <a:latin typeface="Swis721 BT"/>
                <a:ea typeface="+mj-lt"/>
                <a:cs typeface="+mj-lt"/>
              </a:rPr>
              <a:t> to find out.</a:t>
            </a:r>
          </a:p>
          <a:p>
            <a:pPr algn="l"/>
            <a:endParaRPr lang="en-GB" sz="3300">
              <a:cs typeface="Calibri Light"/>
            </a:endParaRPr>
          </a:p>
        </p:txBody>
      </p:sp>
      <p:sp>
        <p:nvSpPr>
          <p:cNvPr id="19" name="Rectangle 18">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45475"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6" y="640080"/>
            <a:ext cx="3876874"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descr="A picture containing text, sign&#10;&#10;Description automatically generated">
            <a:extLst>
              <a:ext uri="{FF2B5EF4-FFF2-40B4-BE49-F238E27FC236}">
                <a16:creationId xmlns:a16="http://schemas.microsoft.com/office/drawing/2014/main" id="{4153D9D6-85AC-4B5C-BB6C-E15D6F3BFC58}"/>
              </a:ext>
            </a:extLst>
          </p:cNvPr>
          <p:cNvPicPr>
            <a:picLocks noChangeAspect="1"/>
          </p:cNvPicPr>
          <p:nvPr/>
        </p:nvPicPr>
        <p:blipFill rotWithShape="1">
          <a:blip r:embed="rId3"/>
          <a:srcRect l="7289" t="5539" r="11662" b="15452"/>
          <a:stretch/>
        </p:blipFill>
        <p:spPr>
          <a:xfrm>
            <a:off x="1267343" y="3465419"/>
            <a:ext cx="2716461" cy="2648077"/>
          </a:xfrm>
          <a:prstGeom prst="rect">
            <a:avLst/>
          </a:prstGeom>
          <a:effectLst/>
        </p:spPr>
      </p:pic>
      <p:cxnSp>
        <p:nvCxnSpPr>
          <p:cNvPr id="23" name="Straight Connector 22">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4294" y="4051269"/>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302B8E2A-7B1D-454A-852C-2EC7283D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129" y="832357"/>
            <a:ext cx="2452211" cy="2470743"/>
          </a:xfrm>
          <a:prstGeom prst="rect">
            <a:avLst/>
          </a:prstGeom>
        </p:spPr>
      </p:pic>
    </p:spTree>
    <p:extLst>
      <p:ext uri="{BB962C8B-B14F-4D97-AF65-F5344CB8AC3E}">
        <p14:creationId xmlns:p14="http://schemas.microsoft.com/office/powerpoint/2010/main" val="278257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CFDC-DBC0-0440-AF04-E51E8810BFD4}"/>
              </a:ext>
            </a:extLst>
          </p:cNvPr>
          <p:cNvSpPr>
            <a:spLocks noGrp="1"/>
          </p:cNvSpPr>
          <p:nvPr>
            <p:ph type="title"/>
          </p:nvPr>
        </p:nvSpPr>
        <p:spPr>
          <a:xfrm>
            <a:off x="838200" y="306786"/>
            <a:ext cx="8911281" cy="1332182"/>
          </a:xfrm>
        </p:spPr>
        <p:txBody>
          <a:bodyPr/>
          <a:lstStyle/>
          <a:p>
            <a:r>
              <a:rPr lang="en-US">
                <a:solidFill>
                  <a:srgbClr val="309024"/>
                </a:solidFill>
                <a:latin typeface="Swis721 BT"/>
              </a:rPr>
              <a:t>Example: The Bank of England and Climate Change</a:t>
            </a:r>
            <a:endParaRPr lang="en-US">
              <a:solidFill>
                <a:srgbClr val="309024"/>
              </a:solidFill>
              <a:latin typeface="Swis721 BT"/>
              <a:cs typeface="Calibri Light"/>
            </a:endParaRPr>
          </a:p>
        </p:txBody>
      </p:sp>
      <p:sp>
        <p:nvSpPr>
          <p:cNvPr id="3" name="Content Placeholder 2">
            <a:extLst>
              <a:ext uri="{FF2B5EF4-FFF2-40B4-BE49-F238E27FC236}">
                <a16:creationId xmlns:a16="http://schemas.microsoft.com/office/drawing/2014/main" id="{8A32B6C8-2F6F-0640-954D-A1B743132AB9}"/>
              </a:ext>
            </a:extLst>
          </p:cNvPr>
          <p:cNvSpPr>
            <a:spLocks noGrp="1"/>
          </p:cNvSpPr>
          <p:nvPr>
            <p:ph idx="1"/>
          </p:nvPr>
        </p:nvSpPr>
        <p:spPr>
          <a:xfrm>
            <a:off x="804008" y="1898796"/>
            <a:ext cx="9689757" cy="4351338"/>
          </a:xfrm>
        </p:spPr>
        <p:txBody>
          <a:bodyPr vert="horz" lIns="91440" tIns="45720" rIns="91440" bIns="45720" rtlCol="0" anchor="t">
            <a:normAutofit fontScale="92500" lnSpcReduction="10000"/>
          </a:bodyPr>
          <a:lstStyle/>
          <a:p>
            <a:r>
              <a:rPr lang="en-US">
                <a:latin typeface="Swis721 BT"/>
              </a:rPr>
              <a:t>The Bank of England regulate and supervise the UK financial services</a:t>
            </a:r>
            <a:endParaRPr lang="en-US">
              <a:latin typeface="Swis721 BT"/>
              <a:cs typeface="Calibri"/>
            </a:endParaRPr>
          </a:p>
          <a:p>
            <a:r>
              <a:rPr lang="en-US">
                <a:latin typeface="Swis721 BT"/>
                <a:ea typeface="+mn-lt"/>
                <a:cs typeface="+mn-lt"/>
              </a:rPr>
              <a:t>They set expectations for all regulated banks and insurers to ensure they adopt a strategic approach to climate change and mitigate the financial risks from climate change.</a:t>
            </a:r>
            <a:endParaRPr lang="en-US">
              <a:latin typeface="Swis721 BT"/>
              <a:cs typeface="Calibri"/>
            </a:endParaRPr>
          </a:p>
          <a:p>
            <a:r>
              <a:rPr lang="en-US">
                <a:latin typeface="Swis721 BT"/>
                <a:cs typeface="Calibri"/>
              </a:rPr>
              <a:t>The</a:t>
            </a:r>
            <a:r>
              <a:rPr lang="en-US">
                <a:latin typeface="Swis721 BT"/>
                <a:ea typeface="+mn-lt"/>
                <a:cs typeface="+mn-lt"/>
              </a:rPr>
              <a:t> Bank of England </a:t>
            </a:r>
            <a:r>
              <a:rPr lang="en-US" err="1">
                <a:latin typeface="Swis721 BT"/>
                <a:cs typeface="Calibri"/>
              </a:rPr>
              <a:t>recognises</a:t>
            </a:r>
            <a:r>
              <a:rPr lang="en-US">
                <a:latin typeface="Swis721 BT"/>
                <a:cs typeface="Calibri"/>
              </a:rPr>
              <a:t> that climate change can affect the economy in two main ways:</a:t>
            </a:r>
          </a:p>
          <a:p>
            <a:endParaRPr lang="en-US">
              <a:latin typeface="Swis721 BT"/>
              <a:cs typeface="Calibri"/>
            </a:endParaRPr>
          </a:p>
          <a:p>
            <a:r>
              <a:rPr lang="en-US" b="1" u="sng">
                <a:latin typeface="Swis721 BT"/>
                <a:cs typeface="Calibri"/>
              </a:rPr>
              <a:t>Physical Risks:</a:t>
            </a:r>
            <a:r>
              <a:rPr lang="en-US">
                <a:latin typeface="Swis721 BT"/>
                <a:cs typeface="Calibri"/>
              </a:rPr>
              <a:t> There are economic costs to physical climate-related events such as floods.</a:t>
            </a:r>
            <a:endParaRPr lang="en-US" b="1" u="sng">
              <a:latin typeface="Swis721 BT"/>
              <a:cs typeface="Calibri"/>
            </a:endParaRPr>
          </a:p>
          <a:p>
            <a:r>
              <a:rPr lang="en-US" b="1" u="sng">
                <a:latin typeface="Swis721 BT"/>
                <a:cs typeface="Calibri"/>
              </a:rPr>
              <a:t>Transition Risks:</a:t>
            </a:r>
            <a:r>
              <a:rPr lang="en-US">
                <a:latin typeface="Swis721 BT"/>
                <a:cs typeface="Calibri"/>
              </a:rPr>
              <a:t> Certain industries (and jobs) might be at risk due to a </a:t>
            </a:r>
            <a:r>
              <a:rPr lang="en-US" err="1">
                <a:latin typeface="Swis721 BT"/>
                <a:cs typeface="Calibri"/>
              </a:rPr>
              <a:t>a</a:t>
            </a:r>
            <a:r>
              <a:rPr lang="en-US">
                <a:latin typeface="Swis721 BT"/>
                <a:cs typeface="Calibri"/>
              </a:rPr>
              <a:t> shift to a low-carbon economy</a:t>
            </a:r>
          </a:p>
          <a:p>
            <a:pPr marL="0" indent="0">
              <a:buNone/>
            </a:pPr>
            <a:endParaRPr lang="en-US">
              <a:cs typeface="Calibri"/>
            </a:endParaRPr>
          </a:p>
          <a:p>
            <a:pPr marL="0" indent="0">
              <a:buNone/>
            </a:pPr>
            <a:endParaRPr lang="en-US">
              <a:cs typeface="Calibri"/>
            </a:endParaRPr>
          </a:p>
          <a:p>
            <a:pPr marL="0" indent="0">
              <a:buNone/>
            </a:pPr>
            <a:endParaRPr lang="en-US"/>
          </a:p>
          <a:p>
            <a:endParaRPr lang="en-US">
              <a:cs typeface="Calibri" panose="020F0502020204030204"/>
            </a:endParaRPr>
          </a:p>
          <a:p>
            <a:endParaRPr lang="en-US">
              <a:cs typeface="Calibri" panose="020F0502020204030204"/>
            </a:endParaRPr>
          </a:p>
          <a:p>
            <a:endParaRPr lang="en-US"/>
          </a:p>
          <a:p>
            <a:endParaRPr lang="en-US"/>
          </a:p>
          <a:p>
            <a:pPr marL="0" indent="0">
              <a:buNone/>
            </a:pPr>
            <a:endParaRPr lang="en-US"/>
          </a:p>
          <a:p>
            <a:endParaRPr lang="en-US"/>
          </a:p>
          <a:p>
            <a:endParaRPr lang="en-US"/>
          </a:p>
          <a:p>
            <a:endParaRPr lang="en-US"/>
          </a:p>
          <a:p>
            <a:endParaRPr lang="en-US"/>
          </a:p>
          <a:p>
            <a:pPr marL="0" indent="0">
              <a:buNone/>
            </a:pPr>
            <a:endParaRPr lang="en-US"/>
          </a:p>
          <a:p>
            <a:endParaRPr lang="en-US"/>
          </a:p>
          <a:p>
            <a:endParaRPr lang="en-US"/>
          </a:p>
          <a:p>
            <a:pPr marL="0" indent="0">
              <a:buNone/>
            </a:pPr>
            <a:endParaRPr lang="en-US"/>
          </a:p>
          <a:p>
            <a:pPr marL="0" indent="0">
              <a:buNone/>
            </a:pPr>
            <a:endParaRPr lang="en-US"/>
          </a:p>
          <a:p>
            <a:pPr marL="0" indent="0">
              <a:buNone/>
            </a:pPr>
            <a:endParaRPr lang="en-US"/>
          </a:p>
          <a:p>
            <a:endParaRPr lang="en-US"/>
          </a:p>
          <a:p>
            <a:endParaRPr lang="en-US"/>
          </a:p>
          <a:p>
            <a:endParaRPr lang="en-US"/>
          </a:p>
          <a:p>
            <a:pPr marL="0" indent="0">
              <a:buNone/>
            </a:pPr>
            <a:endParaRPr lang="en-US"/>
          </a:p>
          <a:p>
            <a:endParaRPr lang="en-US"/>
          </a:p>
          <a:p>
            <a:endParaRPr lang="en-US"/>
          </a:p>
          <a:p>
            <a:endParaRPr lang="en-US"/>
          </a:p>
        </p:txBody>
      </p:sp>
      <p:pic>
        <p:nvPicPr>
          <p:cNvPr id="4" name="Picture 3">
            <a:extLst>
              <a:ext uri="{FF2B5EF4-FFF2-40B4-BE49-F238E27FC236}">
                <a16:creationId xmlns:a16="http://schemas.microsoft.com/office/drawing/2014/main" id="{21902E0A-E536-4F4E-8C5A-54C80BA52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101912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CFDC-DBC0-0440-AF04-E51E8810BFD4}"/>
              </a:ext>
            </a:extLst>
          </p:cNvPr>
          <p:cNvSpPr>
            <a:spLocks noGrp="1"/>
          </p:cNvSpPr>
          <p:nvPr>
            <p:ph type="title"/>
          </p:nvPr>
        </p:nvSpPr>
        <p:spPr>
          <a:xfrm>
            <a:off x="838200" y="306786"/>
            <a:ext cx="8911281" cy="1332182"/>
          </a:xfrm>
        </p:spPr>
        <p:txBody>
          <a:bodyPr/>
          <a:lstStyle/>
          <a:p>
            <a:r>
              <a:rPr lang="en-US">
                <a:solidFill>
                  <a:srgbClr val="309024"/>
                </a:solidFill>
                <a:latin typeface="Swis721 BT"/>
              </a:rPr>
              <a:t>Changing the System through ‘Green’ Finance </a:t>
            </a:r>
            <a:endParaRPr lang="en-US">
              <a:solidFill>
                <a:srgbClr val="309024"/>
              </a:solidFill>
            </a:endParaRPr>
          </a:p>
        </p:txBody>
      </p:sp>
      <p:sp>
        <p:nvSpPr>
          <p:cNvPr id="3" name="Content Placeholder 2">
            <a:extLst>
              <a:ext uri="{FF2B5EF4-FFF2-40B4-BE49-F238E27FC236}">
                <a16:creationId xmlns:a16="http://schemas.microsoft.com/office/drawing/2014/main" id="{8A32B6C8-2F6F-0640-954D-A1B743132AB9}"/>
              </a:ext>
            </a:extLst>
          </p:cNvPr>
          <p:cNvSpPr>
            <a:spLocks noGrp="1"/>
          </p:cNvSpPr>
          <p:nvPr>
            <p:ph idx="1"/>
          </p:nvPr>
        </p:nvSpPr>
        <p:spPr>
          <a:xfrm>
            <a:off x="838200" y="2152796"/>
            <a:ext cx="9689757" cy="4351338"/>
          </a:xfrm>
        </p:spPr>
        <p:txBody>
          <a:bodyPr vert="horz" lIns="91440" tIns="45720" rIns="91440" bIns="45720" rtlCol="0" anchor="t">
            <a:normAutofit/>
          </a:bodyPr>
          <a:lstStyle/>
          <a:p>
            <a:r>
              <a:rPr lang="en-US">
                <a:latin typeface="Swis721 BT"/>
              </a:rPr>
              <a:t>Changing the financial sector can help to transform the economy to be more climate-friendly</a:t>
            </a:r>
          </a:p>
          <a:p>
            <a:pPr marL="0" indent="0">
              <a:buNone/>
            </a:pPr>
            <a:endParaRPr lang="en-US">
              <a:latin typeface="Swis721 BT"/>
            </a:endParaRPr>
          </a:p>
          <a:p>
            <a:pPr marL="0" indent="0">
              <a:buNone/>
            </a:pPr>
            <a:endParaRPr lang="en-US">
              <a:latin typeface="Swis721 BT"/>
            </a:endParaRPr>
          </a:p>
          <a:p>
            <a:r>
              <a:rPr lang="en-US">
                <a:latin typeface="Swis721 BT"/>
              </a:rPr>
              <a:t>But what is ‘green finance</a:t>
            </a:r>
            <a:r>
              <a:rPr lang="en-US">
                <a:latin typeface="Swis721 BT"/>
                <a:cs typeface="Calibri"/>
              </a:rPr>
              <a:t>’ </a:t>
            </a:r>
            <a:r>
              <a:rPr lang="en-US">
                <a:latin typeface="Swis721 BT"/>
                <a:ea typeface="+mn-lt"/>
                <a:cs typeface="+mn-lt"/>
              </a:rPr>
              <a:t>and</a:t>
            </a:r>
            <a:r>
              <a:rPr lang="en-US">
                <a:latin typeface="Swis721 BT"/>
              </a:rPr>
              <a:t> how can it have an impact on climate change?’ </a:t>
            </a:r>
            <a:endParaRPr lang="en-US" b="1">
              <a:latin typeface="Swis721 BT"/>
            </a:endParaRPr>
          </a:p>
          <a:p>
            <a:endParaRPr lang="en-US">
              <a:latin typeface="Swis721 BT"/>
            </a:endParaRPr>
          </a:p>
          <a:p>
            <a:pPr marL="0" indent="0">
              <a:buNone/>
            </a:pPr>
            <a:r>
              <a:rPr lang="en-US" b="1">
                <a:latin typeface="Swis721 BT"/>
              </a:rPr>
              <a:t>                   </a:t>
            </a:r>
            <a:r>
              <a:rPr lang="en-US" b="1" i="1">
                <a:latin typeface="Swis721 BT"/>
              </a:rPr>
              <a:t>We will explore this in the next lesson...</a:t>
            </a:r>
            <a:endParaRPr lang="en-US" b="1" i="1">
              <a:latin typeface="Swis721 BT"/>
              <a:cs typeface="Calibri"/>
            </a:endParaRPr>
          </a:p>
          <a:p>
            <a:endParaRPr lang="en-US"/>
          </a:p>
          <a:p>
            <a:endParaRPr lang="en-US"/>
          </a:p>
          <a:p>
            <a:pPr marL="0" indent="0">
              <a:buNone/>
            </a:pPr>
            <a:endParaRPr lang="en-US"/>
          </a:p>
          <a:p>
            <a:endParaRPr lang="en-US"/>
          </a:p>
          <a:p>
            <a:endParaRPr lang="en-US"/>
          </a:p>
          <a:p>
            <a:endParaRPr lang="en-US"/>
          </a:p>
          <a:p>
            <a:endParaRPr lang="en-US"/>
          </a:p>
          <a:p>
            <a:pPr marL="0" indent="0">
              <a:buNone/>
            </a:pPr>
            <a:endParaRPr lang="en-US"/>
          </a:p>
          <a:p>
            <a:endParaRPr lang="en-US"/>
          </a:p>
          <a:p>
            <a:endParaRPr lang="en-US"/>
          </a:p>
          <a:p>
            <a:pPr marL="0" indent="0">
              <a:buNone/>
            </a:pPr>
            <a:endParaRPr lang="en-US"/>
          </a:p>
          <a:p>
            <a:pPr marL="0" indent="0">
              <a:buNone/>
            </a:pPr>
            <a:endParaRPr lang="en-US"/>
          </a:p>
          <a:p>
            <a:pPr marL="0" indent="0">
              <a:buNone/>
            </a:pPr>
            <a:endParaRPr lang="en-US"/>
          </a:p>
          <a:p>
            <a:endParaRPr lang="en-US"/>
          </a:p>
          <a:p>
            <a:endParaRPr lang="en-US"/>
          </a:p>
          <a:p>
            <a:endParaRPr lang="en-US"/>
          </a:p>
          <a:p>
            <a:pPr marL="0" indent="0">
              <a:buNone/>
            </a:pPr>
            <a:endParaRPr lang="en-US"/>
          </a:p>
          <a:p>
            <a:endParaRPr lang="en-US"/>
          </a:p>
          <a:p>
            <a:endParaRPr lang="en-US"/>
          </a:p>
          <a:p>
            <a:endParaRPr lang="en-US"/>
          </a:p>
        </p:txBody>
      </p:sp>
      <p:pic>
        <p:nvPicPr>
          <p:cNvPr id="4" name="Picture 3">
            <a:extLst>
              <a:ext uri="{FF2B5EF4-FFF2-40B4-BE49-F238E27FC236}">
                <a16:creationId xmlns:a16="http://schemas.microsoft.com/office/drawing/2014/main" id="{21902E0A-E536-4F4E-8C5A-54C80BA52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464558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0B3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7911E1-5702-42E7-A0A3-72DE139FB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675" y="639763"/>
            <a:ext cx="5072063" cy="3557588"/>
          </a:xfrm>
          <a:prstGeom prst="rect">
            <a:avLst/>
          </a:prstGeom>
        </p:spPr>
      </p:pic>
      <p:pic>
        <p:nvPicPr>
          <p:cNvPr id="5" name="Picture 4">
            <a:extLst>
              <a:ext uri="{FF2B5EF4-FFF2-40B4-BE49-F238E27FC236}">
                <a16:creationId xmlns:a16="http://schemas.microsoft.com/office/drawing/2014/main" id="{FECBFC13-353E-4F18-8B90-5858D7CD4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675" y="4265613"/>
            <a:ext cx="1939925" cy="1952625"/>
          </a:xfrm>
          <a:prstGeom prst="rect">
            <a:avLst/>
          </a:prstGeom>
        </p:spPr>
      </p:pic>
      <p:pic>
        <p:nvPicPr>
          <p:cNvPr id="6" name="Picture 2" descr="A picture containing graphical user interface&#10;&#10;Description automatically generated">
            <a:extLst>
              <a:ext uri="{FF2B5EF4-FFF2-40B4-BE49-F238E27FC236}">
                <a16:creationId xmlns:a16="http://schemas.microsoft.com/office/drawing/2014/main" id="{4804F47D-4E13-4C4F-9549-A34B04FA5607}"/>
              </a:ext>
            </a:extLst>
          </p:cNvPr>
          <p:cNvPicPr>
            <a:picLocks noChangeAspect="1"/>
          </p:cNvPicPr>
          <p:nvPr/>
        </p:nvPicPr>
        <p:blipFill>
          <a:blip r:embed="rId4"/>
          <a:stretch>
            <a:fillRect/>
          </a:stretch>
        </p:blipFill>
        <p:spPr>
          <a:xfrm>
            <a:off x="8297863" y="4265613"/>
            <a:ext cx="3063875" cy="1952625"/>
          </a:xfrm>
          <a:prstGeom prst="rect">
            <a:avLst/>
          </a:prstGeom>
        </p:spPr>
      </p:pic>
      <p:sp>
        <p:nvSpPr>
          <p:cNvPr id="2" name="Title 1">
            <a:extLst>
              <a:ext uri="{FF2B5EF4-FFF2-40B4-BE49-F238E27FC236}">
                <a16:creationId xmlns:a16="http://schemas.microsoft.com/office/drawing/2014/main" id="{865A56DD-1F66-4408-83B5-B180BC46E4FC}"/>
              </a:ext>
            </a:extLst>
          </p:cNvPr>
          <p:cNvSpPr>
            <a:spLocks noGrp="1"/>
          </p:cNvSpPr>
          <p:nvPr>
            <p:ph type="ctrTitle"/>
          </p:nvPr>
        </p:nvSpPr>
        <p:spPr>
          <a:xfrm>
            <a:off x="621629" y="640080"/>
            <a:ext cx="4225290" cy="5578816"/>
          </a:xfrm>
        </p:spPr>
        <p:txBody>
          <a:bodyPr vert="horz" lIns="91440" tIns="45720" rIns="91440" bIns="45720" rtlCol="0" anchor="ctr">
            <a:normAutofit/>
          </a:bodyPr>
          <a:lstStyle/>
          <a:p>
            <a:r>
              <a:rPr lang="en-US" sz="2800" b="1" kern="1200">
                <a:solidFill>
                  <a:srgbClr val="FFFFFF"/>
                </a:solidFill>
                <a:latin typeface="+mj-lt"/>
                <a:ea typeface="+mj-ea"/>
                <a:cs typeface="+mj-cs"/>
              </a:rPr>
              <a:t>For more information contact </a:t>
            </a:r>
            <a:r>
              <a:rPr lang="en-US" sz="2800" b="1">
                <a:solidFill>
                  <a:srgbClr val="FFFFFF"/>
                </a:solidFill>
              </a:rPr>
              <a:t>business-rsm</a:t>
            </a:r>
            <a:r>
              <a:rPr lang="en-US" sz="2800" b="1" kern="1200">
                <a:solidFill>
                  <a:srgbClr val="FFFFFF"/>
                </a:solidFill>
                <a:latin typeface="+mj-lt"/>
                <a:ea typeface="+mj-ea"/>
                <a:cs typeface="+mj-cs"/>
              </a:rPr>
              <a:t>@glasgow.ac.uk</a:t>
            </a:r>
            <a:endParaRPr lang="en-US" sz="2800" kern="1200">
              <a:solidFill>
                <a:srgbClr val="FFFFFF"/>
              </a:solidFill>
              <a:latin typeface="+mj-lt"/>
              <a:ea typeface="+mj-ea"/>
              <a:cs typeface="+mj-cs"/>
            </a:endParaRPr>
          </a:p>
        </p:txBody>
      </p:sp>
    </p:spTree>
    <p:extLst>
      <p:ext uri="{BB962C8B-B14F-4D97-AF65-F5344CB8AC3E}">
        <p14:creationId xmlns:p14="http://schemas.microsoft.com/office/powerpoint/2010/main" val="183717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B73A0-50C9-48B3-B32B-0CE31B31097E}"/>
              </a:ext>
            </a:extLst>
          </p:cNvPr>
          <p:cNvSpPr>
            <a:spLocks noGrp="1"/>
          </p:cNvSpPr>
          <p:nvPr>
            <p:ph type="ctrTitle"/>
          </p:nvPr>
        </p:nvSpPr>
        <p:spPr/>
        <p:txBody>
          <a:bodyPr>
            <a:normAutofit/>
          </a:bodyPr>
          <a:lstStyle/>
          <a:p>
            <a:r>
              <a:rPr lang="en-GB" b="1">
                <a:solidFill>
                  <a:srgbClr val="008C1B"/>
                </a:solidFill>
                <a:latin typeface="Swis721 BT" panose="020B0504020202020204"/>
              </a:rPr>
              <a:t>1.1 What is the Climate Emergency?</a:t>
            </a:r>
            <a:r>
              <a:rPr lang="en-GB">
                <a:solidFill>
                  <a:srgbClr val="008C1B"/>
                </a:solidFill>
                <a:latin typeface="Swis721 BT" panose="020B0504020202020204"/>
              </a:rPr>
              <a:t> </a:t>
            </a:r>
          </a:p>
        </p:txBody>
      </p:sp>
      <p:sp>
        <p:nvSpPr>
          <p:cNvPr id="3" name="Content Placeholder 2">
            <a:extLst>
              <a:ext uri="{FF2B5EF4-FFF2-40B4-BE49-F238E27FC236}">
                <a16:creationId xmlns:a16="http://schemas.microsoft.com/office/drawing/2014/main" id="{3E3A806A-522D-4C28-AAEB-1F3A3D59825D}"/>
              </a:ext>
            </a:extLst>
          </p:cNvPr>
          <p:cNvSpPr>
            <a:spLocks noGrp="1"/>
          </p:cNvSpPr>
          <p:nvPr>
            <p:ph type="subTitle" idx="1"/>
          </p:nvPr>
        </p:nvSpPr>
        <p:spPr>
          <a:xfrm>
            <a:off x="1270000" y="3744913"/>
            <a:ext cx="9144000" cy="1655762"/>
          </a:xfrm>
        </p:spPr>
        <p:txBody>
          <a:bodyPr vert="horz" lIns="91440" tIns="45720" rIns="91440" bIns="45720" rtlCol="0" anchor="t">
            <a:normAutofit/>
          </a:bodyPr>
          <a:lstStyle/>
          <a:p>
            <a:endParaRPr lang="en-AU">
              <a:solidFill>
                <a:srgbClr val="008C1B"/>
              </a:solidFill>
              <a:latin typeface="Swis721 BT" panose="020B0504020202020204" pitchFamily="34" charset="0"/>
            </a:endParaRPr>
          </a:p>
          <a:p>
            <a:r>
              <a:rPr lang="en-GB" sz="3600">
                <a:latin typeface="Swis721 BT" panose="020B0504020202020204"/>
              </a:rPr>
              <a:t>Understanding the science and what is at stake….</a:t>
            </a:r>
          </a:p>
        </p:txBody>
      </p:sp>
      <p:pic>
        <p:nvPicPr>
          <p:cNvPr id="4" name="Picture 3">
            <a:extLst>
              <a:ext uri="{FF2B5EF4-FFF2-40B4-BE49-F238E27FC236}">
                <a16:creationId xmlns:a16="http://schemas.microsoft.com/office/drawing/2014/main" id="{5AC7309B-C1DA-4139-AFC3-4A61E13E2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pic>
        <p:nvPicPr>
          <p:cNvPr id="12" name="Picture 11">
            <a:extLst>
              <a:ext uri="{FF2B5EF4-FFF2-40B4-BE49-F238E27FC236}">
                <a16:creationId xmlns:a16="http://schemas.microsoft.com/office/drawing/2014/main" id="{52BBD940-B6D2-448B-935E-1D6EA81F4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840"/>
            <a:ext cx="2327584" cy="1642400"/>
          </a:xfrm>
          <a:prstGeom prst="rect">
            <a:avLst/>
          </a:prstGeom>
        </p:spPr>
      </p:pic>
    </p:spTree>
    <p:extLst>
      <p:ext uri="{BB962C8B-B14F-4D97-AF65-F5344CB8AC3E}">
        <p14:creationId xmlns:p14="http://schemas.microsoft.com/office/powerpoint/2010/main" val="153268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A86C-6402-492A-9A5F-730FE4F5D705}"/>
              </a:ext>
            </a:extLst>
          </p:cNvPr>
          <p:cNvSpPr>
            <a:spLocks noGrp="1"/>
          </p:cNvSpPr>
          <p:nvPr>
            <p:ph type="title"/>
          </p:nvPr>
        </p:nvSpPr>
        <p:spPr>
          <a:xfrm>
            <a:off x="5116878" y="629266"/>
            <a:ext cx="6422849" cy="1676603"/>
          </a:xfrm>
        </p:spPr>
        <p:txBody>
          <a:bodyPr>
            <a:normAutofit/>
          </a:bodyPr>
          <a:lstStyle/>
          <a:p>
            <a:r>
              <a:rPr lang="en-GB">
                <a:latin typeface="Swis721 BT"/>
              </a:rPr>
              <a:t>Activity – What is the climate emergency?</a:t>
            </a:r>
          </a:p>
        </p:txBody>
      </p:sp>
      <p:sp>
        <p:nvSpPr>
          <p:cNvPr id="14" name="Rectangle 13">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72BD48-CA08-4A82-87CB-1993886D8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98" y="803049"/>
            <a:ext cx="2452211" cy="2470743"/>
          </a:xfrm>
          <a:prstGeom prst="rect">
            <a:avLst/>
          </a:prstGeom>
        </p:spPr>
      </p:pic>
      <p:pic>
        <p:nvPicPr>
          <p:cNvPr id="9" name="Graphic 8" descr="Checklist with solid fill">
            <a:extLst>
              <a:ext uri="{FF2B5EF4-FFF2-40B4-BE49-F238E27FC236}">
                <a16:creationId xmlns:a16="http://schemas.microsoft.com/office/drawing/2014/main" id="{751A9C18-0D3B-4D01-A57E-903E056AAE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1098803" y="3461344"/>
            <a:ext cx="2438400" cy="2438400"/>
          </a:xfrm>
          <a:prstGeom prst="rect">
            <a:avLst/>
          </a:prstGeom>
          <a:effectLst/>
        </p:spPr>
      </p:pic>
      <p:sp>
        <p:nvSpPr>
          <p:cNvPr id="3" name="Content Placeholder 2">
            <a:extLst>
              <a:ext uri="{FF2B5EF4-FFF2-40B4-BE49-F238E27FC236}">
                <a16:creationId xmlns:a16="http://schemas.microsoft.com/office/drawing/2014/main" id="{58AA5B19-2115-477D-967A-675F7F992068}"/>
              </a:ext>
            </a:extLst>
          </p:cNvPr>
          <p:cNvSpPr>
            <a:spLocks noGrp="1"/>
          </p:cNvSpPr>
          <p:nvPr>
            <p:ph idx="1"/>
          </p:nvPr>
        </p:nvSpPr>
        <p:spPr>
          <a:xfrm>
            <a:off x="5220068" y="2438400"/>
            <a:ext cx="5835473" cy="3785419"/>
          </a:xfrm>
        </p:spPr>
        <p:txBody>
          <a:bodyPr vert="horz" lIns="91440" tIns="45720" rIns="91440" bIns="45720" rtlCol="0" anchor="t">
            <a:normAutofit/>
          </a:bodyPr>
          <a:lstStyle/>
          <a:p>
            <a:r>
              <a:rPr lang="en-US" sz="2400" b="1" dirty="0">
                <a:latin typeface="Swis721 BT"/>
                <a:cs typeface="Calibri"/>
                <a:hlinkClick r:id="rId5"/>
              </a:rPr>
              <a:t>Click here</a:t>
            </a:r>
            <a:r>
              <a:rPr lang="en-US" sz="2400" b="1" dirty="0">
                <a:latin typeface="Swis721 BT"/>
                <a:cs typeface="Calibri"/>
              </a:rPr>
              <a:t> to watch a video introducing the climate emergency</a:t>
            </a:r>
          </a:p>
          <a:p>
            <a:pPr marL="0" indent="0">
              <a:buNone/>
            </a:pPr>
            <a:endParaRPr lang="en-US" sz="2400" b="1">
              <a:latin typeface="Swis721 BT"/>
              <a:cs typeface="Calibri"/>
            </a:endParaRPr>
          </a:p>
          <a:p>
            <a:pPr marL="0" indent="0">
              <a:buNone/>
            </a:pPr>
            <a:endParaRPr lang="en-US" sz="2400" b="1">
              <a:latin typeface="Swis721 BT"/>
              <a:cs typeface="Calibri"/>
            </a:endParaRPr>
          </a:p>
          <a:p>
            <a:r>
              <a:rPr lang="en-US" sz="2400" b="1" dirty="0">
                <a:latin typeface="Swis721 BT"/>
                <a:cs typeface="Calibri"/>
              </a:rPr>
              <a:t>Write down </a:t>
            </a:r>
            <a:r>
              <a:rPr lang="en-US" sz="2400" b="1" u="sng" dirty="0">
                <a:latin typeface="Swis721 BT"/>
                <a:cs typeface="Calibri"/>
              </a:rPr>
              <a:t>three ideas or points it makes </a:t>
            </a:r>
            <a:r>
              <a:rPr lang="en-US" sz="2400" b="1" dirty="0">
                <a:latin typeface="Swis721 BT"/>
                <a:cs typeface="Calibri"/>
              </a:rPr>
              <a:t>that you didn’t know before</a:t>
            </a:r>
            <a:endParaRPr lang="en-GB" sz="2400" b="1" dirty="0">
              <a:cs typeface="Calibri"/>
            </a:endParaRPr>
          </a:p>
        </p:txBody>
      </p:sp>
    </p:spTree>
    <p:extLst>
      <p:ext uri="{BB962C8B-B14F-4D97-AF65-F5344CB8AC3E}">
        <p14:creationId xmlns:p14="http://schemas.microsoft.com/office/powerpoint/2010/main" val="300784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D2B7-0DD1-894F-8B43-40BB474A28D8}"/>
              </a:ext>
            </a:extLst>
          </p:cNvPr>
          <p:cNvSpPr>
            <a:spLocks noGrp="1"/>
          </p:cNvSpPr>
          <p:nvPr>
            <p:ph type="title"/>
          </p:nvPr>
        </p:nvSpPr>
        <p:spPr>
          <a:xfrm>
            <a:off x="600075" y="341313"/>
            <a:ext cx="10515600" cy="1325563"/>
          </a:xfrm>
        </p:spPr>
        <p:txBody>
          <a:bodyPr/>
          <a:lstStyle/>
          <a:p>
            <a:r>
              <a:rPr lang="en-US">
                <a:solidFill>
                  <a:srgbClr val="309024"/>
                </a:solidFill>
                <a:latin typeface="Swis721 BT"/>
              </a:rPr>
              <a:t>Some points from the Video...</a:t>
            </a:r>
          </a:p>
        </p:txBody>
      </p:sp>
      <p:sp>
        <p:nvSpPr>
          <p:cNvPr id="3" name="Content Placeholder 2">
            <a:extLst>
              <a:ext uri="{FF2B5EF4-FFF2-40B4-BE49-F238E27FC236}">
                <a16:creationId xmlns:a16="http://schemas.microsoft.com/office/drawing/2014/main" id="{30E7C62F-BE60-B74C-A35B-87942D837480}"/>
              </a:ext>
            </a:extLst>
          </p:cNvPr>
          <p:cNvSpPr>
            <a:spLocks noGrp="1"/>
          </p:cNvSpPr>
          <p:nvPr>
            <p:ph idx="1"/>
          </p:nvPr>
        </p:nvSpPr>
        <p:spPr>
          <a:xfrm>
            <a:off x="673954" y="2029558"/>
            <a:ext cx="10512547" cy="4351338"/>
          </a:xfrm>
        </p:spPr>
        <p:txBody>
          <a:bodyPr vert="horz" lIns="91440" tIns="45720" rIns="91440" bIns="45720" rtlCol="0" anchor="t">
            <a:normAutofit/>
          </a:bodyPr>
          <a:lstStyle/>
          <a:p>
            <a:r>
              <a:rPr lang="en-US" sz="2400">
                <a:latin typeface="Swis721 BT"/>
              </a:rPr>
              <a:t>Climate change is also sometimes referred to as 'global warming'.</a:t>
            </a:r>
            <a:endParaRPr lang="en-US" sz="2400">
              <a:latin typeface="Swis721 BT"/>
              <a:cs typeface="Calibri"/>
            </a:endParaRPr>
          </a:p>
          <a:p>
            <a:r>
              <a:rPr lang="en-US" sz="2400">
                <a:latin typeface="Swis721 BT"/>
                <a:ea typeface="+mn-lt"/>
                <a:cs typeface="+mn-lt"/>
              </a:rPr>
              <a:t>Climate scientists believe that climate change is being caused by human activity, rather than naturally occurring. </a:t>
            </a:r>
            <a:endParaRPr lang="en-US" sz="2400">
              <a:latin typeface="Swis721 BT"/>
              <a:cs typeface="Calibri"/>
            </a:endParaRPr>
          </a:p>
          <a:p>
            <a:r>
              <a:rPr lang="en-US" sz="2400">
                <a:latin typeface="Swis721 BT"/>
                <a:ea typeface="+mn-lt"/>
                <a:cs typeface="+mn-lt"/>
              </a:rPr>
              <a:t>The greenhouse effect is when greenhouse gasses, like carbon dioxide, stop energy going back into space and ‘trap it’ in the atmosphere, making the earth heat up more. </a:t>
            </a:r>
            <a:endParaRPr lang="en-US" sz="2400">
              <a:latin typeface="Swis721 BT"/>
              <a:cs typeface="Calibri"/>
            </a:endParaRPr>
          </a:p>
          <a:p>
            <a:r>
              <a:rPr lang="en-US" sz="2400">
                <a:latin typeface="Swis721 BT"/>
                <a:cs typeface="Calibri"/>
              </a:rPr>
              <a:t>To help reduce climate change, there are a number of things individuals and societies can do. This includes reducing deforestation and using reusable products such as water bottles, and reducing what we throw away. </a:t>
            </a:r>
          </a:p>
          <a:p>
            <a:endParaRPr lang="en-US" sz="2600">
              <a:cs typeface="Calibri"/>
            </a:endParaRPr>
          </a:p>
        </p:txBody>
      </p:sp>
      <p:pic>
        <p:nvPicPr>
          <p:cNvPr id="4" name="Picture 3">
            <a:extLst>
              <a:ext uri="{FF2B5EF4-FFF2-40B4-BE49-F238E27FC236}">
                <a16:creationId xmlns:a16="http://schemas.microsoft.com/office/drawing/2014/main" id="{57CF7C12-D549-0947-96D0-28ADEF5ED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118891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B73A0-50C9-48B3-B32B-0CE31B31097E}"/>
              </a:ext>
            </a:extLst>
          </p:cNvPr>
          <p:cNvSpPr>
            <a:spLocks noGrp="1"/>
          </p:cNvSpPr>
          <p:nvPr>
            <p:ph type="ctrTitle"/>
          </p:nvPr>
        </p:nvSpPr>
        <p:spPr/>
        <p:txBody>
          <a:bodyPr>
            <a:normAutofit/>
          </a:bodyPr>
          <a:lstStyle/>
          <a:p>
            <a:r>
              <a:rPr lang="en-GB">
                <a:solidFill>
                  <a:srgbClr val="008C1B"/>
                </a:solidFill>
                <a:latin typeface="Swis721 BT" panose="020B0504020202020204"/>
              </a:rPr>
              <a:t>1.2: What's the importance of 1.5℃ and 2℃?</a:t>
            </a:r>
          </a:p>
        </p:txBody>
      </p:sp>
      <p:sp>
        <p:nvSpPr>
          <p:cNvPr id="3" name="Content Placeholder 2">
            <a:extLst>
              <a:ext uri="{FF2B5EF4-FFF2-40B4-BE49-F238E27FC236}">
                <a16:creationId xmlns:a16="http://schemas.microsoft.com/office/drawing/2014/main" id="{3E3A806A-522D-4C28-AAEB-1F3A3D59825D}"/>
              </a:ext>
            </a:extLst>
          </p:cNvPr>
          <p:cNvSpPr>
            <a:spLocks noGrp="1"/>
          </p:cNvSpPr>
          <p:nvPr>
            <p:ph type="subTitle" idx="1"/>
          </p:nvPr>
        </p:nvSpPr>
        <p:spPr/>
        <p:txBody>
          <a:bodyPr/>
          <a:lstStyle/>
          <a:p>
            <a:endParaRPr lang="en-AU">
              <a:solidFill>
                <a:srgbClr val="008C1B"/>
              </a:solidFill>
              <a:latin typeface="Swis721 BT" panose="020B0504020202020204" pitchFamily="34" charset="0"/>
            </a:endParaRPr>
          </a:p>
          <a:p>
            <a:r>
              <a:rPr lang="en-GB" sz="3600">
                <a:latin typeface="Swis721 BT" panose="020B0504020202020204"/>
              </a:rPr>
              <a:t>The Paris Agreement and the Human Costs of Climate Change</a:t>
            </a:r>
          </a:p>
        </p:txBody>
      </p:sp>
      <p:pic>
        <p:nvPicPr>
          <p:cNvPr id="4" name="Picture 3">
            <a:extLst>
              <a:ext uri="{FF2B5EF4-FFF2-40B4-BE49-F238E27FC236}">
                <a16:creationId xmlns:a16="http://schemas.microsoft.com/office/drawing/2014/main" id="{5AC7309B-C1DA-4139-AFC3-4A61E13E2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pic>
        <p:nvPicPr>
          <p:cNvPr id="12" name="Picture 11">
            <a:extLst>
              <a:ext uri="{FF2B5EF4-FFF2-40B4-BE49-F238E27FC236}">
                <a16:creationId xmlns:a16="http://schemas.microsoft.com/office/drawing/2014/main" id="{52BBD940-B6D2-448B-935E-1D6EA81F4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840"/>
            <a:ext cx="2327584" cy="1642400"/>
          </a:xfrm>
          <a:prstGeom prst="rect">
            <a:avLst/>
          </a:prstGeom>
        </p:spPr>
      </p:pic>
    </p:spTree>
    <p:extLst>
      <p:ext uri="{BB962C8B-B14F-4D97-AF65-F5344CB8AC3E}">
        <p14:creationId xmlns:p14="http://schemas.microsoft.com/office/powerpoint/2010/main" val="396206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D2B7-0DD1-894F-8B43-40BB474A28D8}"/>
              </a:ext>
            </a:extLst>
          </p:cNvPr>
          <p:cNvSpPr>
            <a:spLocks noGrp="1"/>
          </p:cNvSpPr>
          <p:nvPr>
            <p:ph type="title"/>
          </p:nvPr>
        </p:nvSpPr>
        <p:spPr/>
        <p:txBody>
          <a:bodyPr/>
          <a:lstStyle/>
          <a:p>
            <a:r>
              <a:rPr lang="en-US">
                <a:solidFill>
                  <a:srgbClr val="309024"/>
                </a:solidFill>
                <a:latin typeface="Swis721 BT"/>
              </a:rPr>
              <a:t>The Paris Agreement</a:t>
            </a:r>
          </a:p>
        </p:txBody>
      </p:sp>
      <p:sp>
        <p:nvSpPr>
          <p:cNvPr id="3" name="Content Placeholder 2">
            <a:extLst>
              <a:ext uri="{FF2B5EF4-FFF2-40B4-BE49-F238E27FC236}">
                <a16:creationId xmlns:a16="http://schemas.microsoft.com/office/drawing/2014/main" id="{30E7C62F-BE60-B74C-A35B-87942D837480}"/>
              </a:ext>
            </a:extLst>
          </p:cNvPr>
          <p:cNvSpPr>
            <a:spLocks noGrp="1"/>
          </p:cNvSpPr>
          <p:nvPr>
            <p:ph idx="1"/>
          </p:nvPr>
        </p:nvSpPr>
        <p:spPr/>
        <p:txBody>
          <a:bodyPr vert="horz" lIns="91440" tIns="45720" rIns="91440" bIns="45720" rtlCol="0" anchor="t">
            <a:normAutofit fontScale="77500" lnSpcReduction="20000"/>
          </a:bodyPr>
          <a:lstStyle/>
          <a:p>
            <a:r>
              <a:rPr lang="en-US" sz="2600">
                <a:latin typeface="Swis721 BT"/>
              </a:rPr>
              <a:t>The video in the last section demonstrated how human activity is causing global warming</a:t>
            </a:r>
            <a:endParaRPr lang="en-US" sz="2600">
              <a:latin typeface="Swis721 BT"/>
              <a:cs typeface="Calibri"/>
            </a:endParaRPr>
          </a:p>
          <a:p>
            <a:pPr marL="0" indent="0">
              <a:buNone/>
            </a:pPr>
            <a:endParaRPr lang="en-US" sz="2600">
              <a:latin typeface="Swis721 BT"/>
              <a:cs typeface="Calibri"/>
            </a:endParaRPr>
          </a:p>
          <a:p>
            <a:r>
              <a:rPr lang="en-US" sz="2600">
                <a:latin typeface="Swis721 BT"/>
                <a:cs typeface="Calibri"/>
              </a:rPr>
              <a:t>Governments often rely on information from </a:t>
            </a:r>
            <a:r>
              <a:rPr lang="en-US" sz="2600" b="1">
                <a:latin typeface="Swis721 BT"/>
                <a:ea typeface="+mn-lt"/>
                <a:cs typeface="+mn-lt"/>
              </a:rPr>
              <a:t>The Intergovernmental Panel on Climate Change (IPPC)</a:t>
            </a:r>
            <a:r>
              <a:rPr lang="en-US" sz="2600">
                <a:latin typeface="Swis721 BT"/>
                <a:ea typeface="+mn-lt"/>
                <a:cs typeface="+mn-lt"/>
              </a:rPr>
              <a:t>, which is the is the UN body for assessing the science around climate change </a:t>
            </a:r>
            <a:endParaRPr lang="en-US" sz="2600">
              <a:latin typeface="Swis721 BT"/>
            </a:endParaRPr>
          </a:p>
          <a:p>
            <a:pPr marL="0" indent="0">
              <a:buNone/>
            </a:pPr>
            <a:endParaRPr lang="en-US" sz="2600">
              <a:latin typeface="Swis721 BT"/>
              <a:ea typeface="+mn-lt"/>
              <a:cs typeface="+mn-lt"/>
            </a:endParaRPr>
          </a:p>
          <a:p>
            <a:r>
              <a:rPr lang="en-US" sz="2600">
                <a:latin typeface="Swis721 BT"/>
                <a:ea typeface="+mn-lt"/>
                <a:cs typeface="+mn-lt"/>
              </a:rPr>
              <a:t>In 2015, countries around the World committed made a decision based on this information to limit global warming to 2℃ above ‘pre-industrial levels’ – this was </a:t>
            </a:r>
            <a:r>
              <a:rPr lang="en-US" sz="2600" b="1">
                <a:latin typeface="Swis721 BT"/>
                <a:ea typeface="+mn-lt"/>
                <a:cs typeface="+mn-lt"/>
              </a:rPr>
              <a:t>The Paris Agreement</a:t>
            </a:r>
            <a:endParaRPr lang="en-US" sz="2600">
              <a:latin typeface="Swis721 BT"/>
              <a:cs typeface="Calibri"/>
            </a:endParaRPr>
          </a:p>
          <a:p>
            <a:endParaRPr lang="en-US" sz="2600">
              <a:latin typeface="Swis721 BT"/>
            </a:endParaRPr>
          </a:p>
          <a:p>
            <a:r>
              <a:rPr lang="en-US" sz="2600">
                <a:latin typeface="Swis721 BT"/>
              </a:rPr>
              <a:t>The Agreement also stated that countries would ‘pursue efforts’ to limit global warming to under 1.5℃</a:t>
            </a:r>
            <a:endParaRPr lang="en-US" sz="2600">
              <a:latin typeface="Swis721 BT"/>
              <a:cs typeface="Calibri"/>
            </a:endParaRPr>
          </a:p>
          <a:p>
            <a:endParaRPr lang="en-US" sz="2600">
              <a:latin typeface="Swis721 BT"/>
            </a:endParaRPr>
          </a:p>
          <a:p>
            <a:r>
              <a:rPr lang="en-US" sz="2600">
                <a:latin typeface="Swis721 BT"/>
              </a:rPr>
              <a:t>196 countries are signed up to this agreement, including the UK</a:t>
            </a:r>
            <a:endParaRPr lang="en-US" sz="2600">
              <a:latin typeface="Swis721 BT"/>
              <a:cs typeface="Calibri"/>
            </a:endParaRPr>
          </a:p>
          <a:p>
            <a:endParaRPr lang="en-US" sz="2600">
              <a:cs typeface="Calibri"/>
            </a:endParaRPr>
          </a:p>
        </p:txBody>
      </p:sp>
      <p:pic>
        <p:nvPicPr>
          <p:cNvPr id="4" name="Picture 3">
            <a:extLst>
              <a:ext uri="{FF2B5EF4-FFF2-40B4-BE49-F238E27FC236}">
                <a16:creationId xmlns:a16="http://schemas.microsoft.com/office/drawing/2014/main" id="{57CF7C12-D549-0947-96D0-28ADEF5ED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Tree>
    <p:extLst>
      <p:ext uri="{BB962C8B-B14F-4D97-AF65-F5344CB8AC3E}">
        <p14:creationId xmlns:p14="http://schemas.microsoft.com/office/powerpoint/2010/main" val="294477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C9DE-5FD4-49D6-A83B-97AF7FF060CD}"/>
              </a:ext>
            </a:extLst>
          </p:cNvPr>
          <p:cNvSpPr>
            <a:spLocks noGrp="1"/>
          </p:cNvSpPr>
          <p:nvPr>
            <p:ph type="ctrTitle"/>
          </p:nvPr>
        </p:nvSpPr>
        <p:spPr>
          <a:xfrm>
            <a:off x="5649207" y="1670374"/>
            <a:ext cx="5397821" cy="2854370"/>
          </a:xfrm>
          <a:noFill/>
        </p:spPr>
        <p:txBody>
          <a:bodyPr>
            <a:normAutofit/>
          </a:bodyPr>
          <a:lstStyle/>
          <a:p>
            <a:pPr algn="l">
              <a:spcBef>
                <a:spcPts val="1000"/>
              </a:spcBef>
            </a:pPr>
            <a:r>
              <a:rPr lang="en-US" sz="2400" b="1">
                <a:latin typeface="Swis721 BT"/>
                <a:ea typeface="+mj-lt"/>
                <a:cs typeface="+mj-lt"/>
              </a:rPr>
              <a:t>Click here to listen to </a:t>
            </a:r>
            <a:r>
              <a:rPr lang="en-US" sz="2400" b="1">
                <a:latin typeface="Swis721 BT"/>
                <a:ea typeface="+mj-lt"/>
                <a:cs typeface="+mj-lt"/>
                <a:hlinkClick r:id="rId2"/>
              </a:rPr>
              <a:t>experts</a:t>
            </a:r>
            <a:r>
              <a:rPr lang="en-US" sz="2400" b="1">
                <a:latin typeface="Swis721 BT"/>
                <a:ea typeface="+mj-lt"/>
                <a:cs typeface="+mj-lt"/>
              </a:rPr>
              <a:t> from the Intergovernmental Panel of Climate Change (IPCC) and the University of Glasgow explaining the 1.5-2℃ limit and the human costs of global warming.</a:t>
            </a:r>
            <a:endParaRPr lang="en-US" sz="2400" b="1">
              <a:latin typeface="Swis721 BT"/>
              <a:cs typeface="Calibri"/>
            </a:endParaRPr>
          </a:p>
          <a:p>
            <a:pPr algn="l"/>
            <a:endParaRPr lang="en-US" sz="2400" b="1">
              <a:solidFill>
                <a:srgbClr val="008000"/>
              </a:solidFill>
              <a:latin typeface="Swis721 BT"/>
              <a:ea typeface="+mj-lt"/>
              <a:cs typeface="+mj-lt"/>
            </a:endParaRPr>
          </a:p>
          <a:p>
            <a:pPr algn="l"/>
            <a:endParaRPr lang="en-GB" sz="3300">
              <a:cs typeface="Calibri Light"/>
            </a:endParaRPr>
          </a:p>
        </p:txBody>
      </p:sp>
      <p:sp>
        <p:nvSpPr>
          <p:cNvPr id="19" name="Rectangle 18">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45475" cy="6858000"/>
          </a:xfrm>
          <a:prstGeom prst="rect">
            <a:avLst/>
          </a:prstGeom>
          <a:solidFill>
            <a:srgbClr val="428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6" y="640080"/>
            <a:ext cx="3876874"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descr="A picture containing text, sign&#10;&#10;Description automatically generated">
            <a:extLst>
              <a:ext uri="{FF2B5EF4-FFF2-40B4-BE49-F238E27FC236}">
                <a16:creationId xmlns:a16="http://schemas.microsoft.com/office/drawing/2014/main" id="{4153D9D6-85AC-4B5C-BB6C-E15D6F3BFC58}"/>
              </a:ext>
            </a:extLst>
          </p:cNvPr>
          <p:cNvPicPr>
            <a:picLocks noChangeAspect="1"/>
          </p:cNvPicPr>
          <p:nvPr/>
        </p:nvPicPr>
        <p:blipFill rotWithShape="1">
          <a:blip r:embed="rId3"/>
          <a:srcRect l="7289" t="5539" r="11662" b="15452"/>
          <a:stretch/>
        </p:blipFill>
        <p:spPr>
          <a:xfrm>
            <a:off x="1267343" y="3465419"/>
            <a:ext cx="2716461" cy="2648077"/>
          </a:xfrm>
          <a:prstGeom prst="rect">
            <a:avLst/>
          </a:prstGeom>
          <a:effectLst/>
        </p:spPr>
      </p:pic>
      <p:cxnSp>
        <p:nvCxnSpPr>
          <p:cNvPr id="23" name="Straight Connector 22">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4294" y="4051269"/>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302B8E2A-7B1D-454A-852C-2EC7283D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129" y="832357"/>
            <a:ext cx="2452211" cy="2470743"/>
          </a:xfrm>
          <a:prstGeom prst="rect">
            <a:avLst/>
          </a:prstGeom>
        </p:spPr>
      </p:pic>
    </p:spTree>
    <p:extLst>
      <p:ext uri="{BB962C8B-B14F-4D97-AF65-F5344CB8AC3E}">
        <p14:creationId xmlns:p14="http://schemas.microsoft.com/office/powerpoint/2010/main" val="298476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A00-B511-1142-8AE8-0BF0DF4FBC24}"/>
              </a:ext>
            </a:extLst>
          </p:cNvPr>
          <p:cNvSpPr>
            <a:spLocks noGrp="1"/>
          </p:cNvSpPr>
          <p:nvPr>
            <p:ph type="title"/>
          </p:nvPr>
        </p:nvSpPr>
        <p:spPr>
          <a:xfrm>
            <a:off x="425450" y="357188"/>
            <a:ext cx="10515600" cy="1325563"/>
          </a:xfrm>
        </p:spPr>
        <p:txBody>
          <a:bodyPr/>
          <a:lstStyle/>
          <a:p>
            <a:r>
              <a:rPr lang="en-US">
                <a:solidFill>
                  <a:srgbClr val="309024"/>
                </a:solidFill>
                <a:latin typeface="Swis721 BT"/>
              </a:rPr>
              <a:t>Some points from the Video...</a:t>
            </a:r>
            <a:endParaRPr lang="en-US">
              <a:solidFill>
                <a:srgbClr val="309024"/>
              </a:solidFill>
              <a:latin typeface="Swis721 BT"/>
              <a:cs typeface="Calibri Light"/>
            </a:endParaRPr>
          </a:p>
        </p:txBody>
      </p:sp>
      <p:sp>
        <p:nvSpPr>
          <p:cNvPr id="3" name="Content Placeholder 2">
            <a:extLst>
              <a:ext uri="{FF2B5EF4-FFF2-40B4-BE49-F238E27FC236}">
                <a16:creationId xmlns:a16="http://schemas.microsoft.com/office/drawing/2014/main" id="{1771776D-D80D-8341-8B4E-63AA4914A0DF}"/>
              </a:ext>
            </a:extLst>
          </p:cNvPr>
          <p:cNvSpPr>
            <a:spLocks noGrp="1"/>
          </p:cNvSpPr>
          <p:nvPr>
            <p:ph idx="1"/>
          </p:nvPr>
        </p:nvSpPr>
        <p:spPr>
          <a:xfrm>
            <a:off x="487423" y="1659985"/>
            <a:ext cx="10515600" cy="4121357"/>
          </a:xfrm>
        </p:spPr>
        <p:txBody>
          <a:bodyPr vert="horz" lIns="91440" tIns="45720" rIns="91440" bIns="45720" rtlCol="0" anchor="t">
            <a:normAutofit/>
          </a:bodyPr>
          <a:lstStyle/>
          <a:p>
            <a:r>
              <a:rPr lang="en-US" sz="2400">
                <a:latin typeface="Swis721 BT"/>
              </a:rPr>
              <a:t>Environmental changes have direct effects on society in a number of ways</a:t>
            </a:r>
            <a:endParaRPr lang="en-US">
              <a:latin typeface="Swis721 BT"/>
              <a:cs typeface="Calibri" panose="020F0502020204030204"/>
            </a:endParaRPr>
          </a:p>
          <a:p>
            <a:pPr marL="0" indent="0">
              <a:buNone/>
            </a:pPr>
            <a:endParaRPr lang="en-US" sz="100">
              <a:latin typeface="Swis721 BT"/>
              <a:cs typeface="Calibri"/>
            </a:endParaRPr>
          </a:p>
          <a:p>
            <a:pPr marL="0" indent="0">
              <a:buNone/>
            </a:pPr>
            <a:endParaRPr lang="en-US" sz="100">
              <a:latin typeface="Swis721 BT"/>
              <a:cs typeface="Calibri"/>
            </a:endParaRPr>
          </a:p>
          <a:p>
            <a:r>
              <a:rPr lang="en-US" sz="2400">
                <a:latin typeface="Swis721 BT"/>
              </a:rPr>
              <a:t>Extreme weather conditions affect farmers in both the UK and other countries</a:t>
            </a:r>
            <a:endParaRPr lang="en-US" sz="2400">
              <a:latin typeface="Swis721 BT"/>
              <a:cs typeface="Calibri"/>
            </a:endParaRPr>
          </a:p>
          <a:p>
            <a:endParaRPr lang="en-US" sz="100">
              <a:latin typeface="Swis721 BT"/>
              <a:cs typeface="Calibri" panose="020F0502020204030204"/>
            </a:endParaRPr>
          </a:p>
          <a:p>
            <a:r>
              <a:rPr lang="en-US" sz="2400">
                <a:latin typeface="Swis721 BT"/>
              </a:rPr>
              <a:t>The impact of climate-related weather conditions on food supply and price can cause civil and political unrest </a:t>
            </a:r>
            <a:endParaRPr lang="en-US" sz="2400">
              <a:latin typeface="Swis721 BT"/>
              <a:cs typeface="Calibri"/>
            </a:endParaRPr>
          </a:p>
          <a:p>
            <a:pPr marL="0" indent="0">
              <a:buNone/>
            </a:pPr>
            <a:endParaRPr lang="en-US" sz="100">
              <a:solidFill>
                <a:srgbClr val="FF0000"/>
              </a:solidFill>
              <a:latin typeface="Swis721 BT"/>
              <a:cs typeface="Calibri"/>
            </a:endParaRPr>
          </a:p>
          <a:p>
            <a:r>
              <a:rPr lang="en-US" sz="2400">
                <a:latin typeface="Swis721 BT"/>
                <a:cs typeface="Calibri"/>
              </a:rPr>
              <a:t>The effects of the climate emergency will be felt most by those who are most vulnerable, this includes those in developing countries and people with lower incomes.</a:t>
            </a:r>
          </a:p>
          <a:p>
            <a:endParaRPr lang="en-US" sz="2400">
              <a:solidFill>
                <a:srgbClr val="FF0000"/>
              </a:solidFill>
              <a:cs typeface="Calibri"/>
            </a:endParaRPr>
          </a:p>
          <a:p>
            <a:endParaRPr lang="en-US" sz="2400" b="1">
              <a:solidFill>
                <a:srgbClr val="FF0000"/>
              </a:solidFill>
              <a:cs typeface="Calibri"/>
            </a:endParaRPr>
          </a:p>
          <a:p>
            <a:pPr marL="0" indent="0">
              <a:buNone/>
            </a:pPr>
            <a:endParaRPr lang="en-US" sz="2400">
              <a:solidFill>
                <a:srgbClr val="000000"/>
              </a:solidFill>
              <a:cs typeface="Calibri"/>
            </a:endParaRPr>
          </a:p>
          <a:p>
            <a:pPr marL="0" indent="0">
              <a:buNone/>
            </a:pPr>
            <a:endParaRPr lang="en-US" sz="1900">
              <a:cs typeface="Calibri"/>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pic>
        <p:nvPicPr>
          <p:cNvPr id="4" name="Picture 3">
            <a:extLst>
              <a:ext uri="{FF2B5EF4-FFF2-40B4-BE49-F238E27FC236}">
                <a16:creationId xmlns:a16="http://schemas.microsoft.com/office/drawing/2014/main" id="{C1827B6D-DF8C-BE40-B78F-05ABA6C2F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746" y="151677"/>
            <a:ext cx="1631693" cy="1642400"/>
          </a:xfrm>
          <a:prstGeom prst="rect">
            <a:avLst/>
          </a:prstGeom>
        </p:spPr>
      </p:pic>
      <p:sp>
        <p:nvSpPr>
          <p:cNvPr id="5" name="TextBox 4">
            <a:extLst>
              <a:ext uri="{FF2B5EF4-FFF2-40B4-BE49-F238E27FC236}">
                <a16:creationId xmlns:a16="http://schemas.microsoft.com/office/drawing/2014/main" id="{3AAD7CE5-E968-5A47-8417-73847FF53218}"/>
              </a:ext>
            </a:extLst>
          </p:cNvPr>
          <p:cNvSpPr txBox="1"/>
          <p:nvPr/>
        </p:nvSpPr>
        <p:spPr>
          <a:xfrm>
            <a:off x="110539" y="5624425"/>
            <a:ext cx="11811938" cy="984885"/>
          </a:xfrm>
          <a:prstGeom prst="rect">
            <a:avLst/>
          </a:prstGeom>
          <a:noFill/>
        </p:spPr>
        <p:txBody>
          <a:bodyPr wrap="square" rtlCol="0">
            <a:spAutoFit/>
          </a:bodyPr>
          <a:lstStyle/>
          <a:p>
            <a:pPr algn="ctr"/>
            <a:r>
              <a:rPr lang="en-US" sz="2000" b="1">
                <a:solidFill>
                  <a:srgbClr val="309024"/>
                </a:solidFill>
              </a:rPr>
              <a:t>Given that global warming stems from greenhouse gases, let’s think about these emissions in a bit more depth….</a:t>
            </a:r>
          </a:p>
          <a:p>
            <a:endParaRPr lang="en-US"/>
          </a:p>
        </p:txBody>
      </p:sp>
    </p:spTree>
    <p:extLst>
      <p:ext uri="{BB962C8B-B14F-4D97-AF65-F5344CB8AC3E}">
        <p14:creationId xmlns:p14="http://schemas.microsoft.com/office/powerpoint/2010/main" val="407042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ond crap attemp at slide deck templates.potx" id="{62224AEF-62F3-4D41-A1FE-FC446491EF22}" vid="{0A0903A9-6820-4051-95D8-F7F759CA74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B6204B82345940964AF9FF8E11E043" ma:contentTypeVersion="11" ma:contentTypeDescription="Create a new document." ma:contentTypeScope="" ma:versionID="fe8944aae923165ffeb09613ffbeea03">
  <xsd:schema xmlns:xsd="http://www.w3.org/2001/XMLSchema" xmlns:xs="http://www.w3.org/2001/XMLSchema" xmlns:p="http://schemas.microsoft.com/office/2006/metadata/properties" xmlns:ns2="e56e2edf-b335-4b07-bb4c-6e3f11210fe1" xmlns:ns3="d45d06e2-d402-4d9b-9386-dc55bb36c19c" targetNamespace="http://schemas.microsoft.com/office/2006/metadata/properties" ma:root="true" ma:fieldsID="9214cb18503b72de7fe7b377d4201c65" ns2:_="" ns3:_="">
    <xsd:import namespace="e56e2edf-b335-4b07-bb4c-6e3f11210fe1"/>
    <xsd:import namespace="d45d06e2-d402-4d9b-9386-dc55bb36c1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e2edf-b335-4b07-bb4c-6e3f11210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5d06e2-d402-4d9b-9386-dc55bb36c1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45d06e2-d402-4d9b-9386-dc55bb36c19c">
      <UserInfo>
        <DisplayName>Donna Mcgrady</DisplayName>
        <AccountId>74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8C8256-73E4-4302-842A-CB3F30C198DC}">
  <ds:schemaRefs>
    <ds:schemaRef ds:uri="d45d06e2-d402-4d9b-9386-dc55bb36c19c"/>
    <ds:schemaRef ds:uri="e56e2edf-b335-4b07-bb4c-6e3f11210f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D99D38-5CA4-4D7B-BAC1-A93B165CB88D}">
  <ds:schemaRefs>
    <ds:schemaRef ds:uri="http://schemas.microsoft.com/office/2006/metadata/properties"/>
    <ds:schemaRef ds:uri="http://schemas.microsoft.com/office/infopath/2007/PartnerControls"/>
    <ds:schemaRef ds:uri="d45d06e2-d402-4d9b-9386-dc55bb36c19c"/>
  </ds:schemaRefs>
</ds:datastoreItem>
</file>

<file path=customXml/itemProps3.xml><?xml version="1.0" encoding="utf-8"?>
<ds:datastoreItem xmlns:ds="http://schemas.openxmlformats.org/officeDocument/2006/customXml" ds:itemID="{494A4E67-1C7B-41D6-BA2D-F732556929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Second crap attemp at slide deck templates</Template>
  <Application>Microsoft Office PowerPoint</Application>
  <PresentationFormat>Widescreen</PresentationFormat>
  <Slides>29</Slides>
  <Notes>10</Notes>
  <HiddenSlides>4</HiddenSlide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Office Theme</vt:lpstr>
      <vt:lpstr>PowerPoint Presentation</vt:lpstr>
      <vt:lpstr>In lesson 1 we will...</vt:lpstr>
      <vt:lpstr>1.1 What is the Climate Emergency? </vt:lpstr>
      <vt:lpstr>Activity – What is the climate emergency?</vt:lpstr>
      <vt:lpstr>Some points from the Video...</vt:lpstr>
      <vt:lpstr>1.2: What's the importance of 1.5℃ and 2℃?</vt:lpstr>
      <vt:lpstr>The Paris Agreement</vt:lpstr>
      <vt:lpstr>Click here to listen to experts from the Intergovernmental Panel of Climate Change (IPCC) and the University of Glasgow explaining the 1.5-2℃ limit and the human costs of global warming.  </vt:lpstr>
      <vt:lpstr>Some points from the Video...</vt:lpstr>
      <vt:lpstr>Production Emissions</vt:lpstr>
      <vt:lpstr>Consumption Emissions</vt:lpstr>
      <vt:lpstr>Production and Consumption Emissions</vt:lpstr>
      <vt:lpstr>Activity – Finding the Emissions</vt:lpstr>
      <vt:lpstr>But what about consumption emissions?</vt:lpstr>
      <vt:lpstr>1.3 Net Zero and Our Lifestyles</vt:lpstr>
      <vt:lpstr>The UK's 'Net Zero' Target</vt:lpstr>
      <vt:lpstr>How will 'Net Zero' Targets affect me?</vt:lpstr>
      <vt:lpstr>Click here to listen to Sir Dieter Helm, CBE, from the University of Oxford talk about emissions, our lifestyle, and consumption changes.  </vt:lpstr>
      <vt:lpstr>PowerPoint Presentation</vt:lpstr>
      <vt:lpstr>PowerPoint Presentation</vt:lpstr>
      <vt:lpstr>PowerPoint Presentation</vt:lpstr>
      <vt:lpstr>PowerPoint Presentation</vt:lpstr>
      <vt:lpstr>PowerPoint Presentation</vt:lpstr>
      <vt:lpstr>1.4 Greening the Economy</vt:lpstr>
      <vt:lpstr>Climate change  - a job for Finance?</vt:lpstr>
      <vt:lpstr>Why does Finance have a part to play in tackling climate change?   Watch this video to find out. </vt:lpstr>
      <vt:lpstr>Example: The Bank of England and Climate Change</vt:lpstr>
      <vt:lpstr>Changing the System through ‘Green’ Finance </vt:lpstr>
      <vt:lpstr>For more information contact business-rsm@glasgow.ac.uk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Riach</dc:creator>
  <cp:revision>30</cp:revision>
  <dcterms:created xsi:type="dcterms:W3CDTF">2021-10-06T09:30:38Z</dcterms:created>
  <dcterms:modified xsi:type="dcterms:W3CDTF">2021-10-20T11:18:59Z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0x0101000CB6204B82345940964AF9FF8E11E043</vt:lpwstr>
  </property>
</Properties>
</file>