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517" r:id="rId5"/>
    <p:sldId id="518" r:id="rId6"/>
    <p:sldId id="519" r:id="rId7"/>
    <p:sldId id="521" r:id="rId8"/>
    <p:sldId id="514" r:id="rId9"/>
    <p:sldId id="522" r:id="rId10"/>
    <p:sldId id="523" r:id="rId11"/>
    <p:sldId id="525" r:id="rId12"/>
    <p:sldId id="527" r:id="rId13"/>
    <p:sldId id="528" r:id="rId14"/>
    <p:sldId id="52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B97D7-4744-41B1-97FC-1F3FEC9827F5}" v="1" dt="2021-07-23T12:46:52.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77" autoAdjust="0"/>
    <p:restoredTop sz="72558" autoAdjust="0"/>
  </p:normalViewPr>
  <p:slideViewPr>
    <p:cSldViewPr snapToGrid="0">
      <p:cViewPr varScale="1">
        <p:scale>
          <a:sx n="74" d="100"/>
          <a:sy n="74" d="100"/>
        </p:scale>
        <p:origin x="36"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95AE2-43AC-144B-AE88-DCB376799F11}" type="datetimeFigureOut">
              <a:rPr lang="en-US" smtClean="0"/>
              <a:t>8/10/2021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E5BB-E6B0-B84A-ABCD-9A3E9C2D78CB}" type="slidenum">
              <a:rPr lang="en-US" smtClean="0"/>
              <a:t>‹#›</a:t>
            </a:fld>
            <a:endParaRPr lang="en-US"/>
          </a:p>
        </p:txBody>
      </p:sp>
    </p:spTree>
    <p:extLst>
      <p:ext uri="{BB962C8B-B14F-4D97-AF65-F5344CB8AC3E}">
        <p14:creationId xmlns:p14="http://schemas.microsoft.com/office/powerpoint/2010/main" val="237274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la.ac.uk/media/media_338979_en.doc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Welcome to the start of what we hope will be an exciting 4 years for you as a student at UofG. </a:t>
            </a:r>
            <a:r>
              <a:rPr lang="en-US"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What is the MA (Social Sciences)?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Undergraduate (UG) 4-year Honours programme, not a Masters degree (PGT), and is offered only in the ancient universities of Scotland.</a:t>
            </a: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F24E5BB-E6B0-B84A-ABCD-9A3E9C2D78CB}" type="slidenum">
              <a:rPr lang="en-US" smtClean="0"/>
              <a:t>1</a:t>
            </a:fld>
            <a:endParaRPr lang="en-US"/>
          </a:p>
        </p:txBody>
      </p:sp>
    </p:spTree>
    <p:extLst>
      <p:ext uri="{BB962C8B-B14F-4D97-AF65-F5344CB8AC3E}">
        <p14:creationId xmlns:p14="http://schemas.microsoft.com/office/powerpoint/2010/main" val="1988997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You will have very few contact hours, leaving much unstructured time.  Unstructured time is NOT free time.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Take advantage of time between classes to prepare and read for future classes.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Expect to spend over 20 hours in the library or studying elsewhere. </a:t>
            </a: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F24E5BB-E6B0-B84A-ABCD-9A3E9C2D78CB}" type="slidenum">
              <a:rPr lang="en-US" smtClean="0"/>
              <a:t>10</a:t>
            </a:fld>
            <a:endParaRPr lang="en-US"/>
          </a:p>
        </p:txBody>
      </p:sp>
    </p:spTree>
    <p:extLst>
      <p:ext uri="{BB962C8B-B14F-4D97-AF65-F5344CB8AC3E}">
        <p14:creationId xmlns:p14="http://schemas.microsoft.com/office/powerpoint/2010/main" val="16619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11</a:t>
            </a:fld>
            <a:endParaRPr lang="en-US"/>
          </a:p>
        </p:txBody>
      </p:sp>
    </p:spTree>
    <p:extLst>
      <p:ext uri="{BB962C8B-B14F-4D97-AF65-F5344CB8AC3E}">
        <p14:creationId xmlns:p14="http://schemas.microsoft.com/office/powerpoint/2010/main" val="219972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The MA (Social Sciences) degree sits in the College of Social Sciences, one of the four Colleges which comprise the University of Glasgow.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 seven main subjects in Social Sciences are in the two main Schools. Additionally the MA (Soc </a:t>
            </a:r>
            <a:r>
              <a:rPr lang="en-GB" sz="1200" b="0" i="0" u="none" strike="noStrike" kern="1200" dirty="0" err="1">
                <a:solidFill>
                  <a:schemeClr val="tx1"/>
                </a:solidFill>
                <a:effectLst/>
                <a:latin typeface="+mn-lt"/>
                <a:ea typeface="+mn-ea"/>
                <a:cs typeface="+mn-cs"/>
              </a:rPr>
              <a:t>Sci</a:t>
            </a:r>
            <a:r>
              <a:rPr lang="en-GB" sz="1200" b="0" i="0" u="none" strike="noStrike" kern="1200" dirty="0">
                <a:solidFill>
                  <a:schemeClr val="tx1"/>
                </a:solidFill>
                <a:effectLst/>
                <a:latin typeface="+mn-lt"/>
                <a:ea typeface="+mn-ea"/>
                <a:cs typeface="+mn-cs"/>
              </a:rPr>
              <a:t>) offers single Honours in Geography and in Psychology.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NB no joint </a:t>
            </a:r>
            <a:r>
              <a:rPr lang="en-GB" sz="1200" b="0" i="0" u="none" strike="noStrike" kern="1200" dirty="0" err="1">
                <a:solidFill>
                  <a:schemeClr val="tx1"/>
                </a:solidFill>
                <a:effectLst/>
                <a:latin typeface="+mn-lt"/>
                <a:ea typeface="+mn-ea"/>
                <a:cs typeface="+mn-cs"/>
              </a:rPr>
              <a:t>Geog</a:t>
            </a:r>
            <a:r>
              <a:rPr lang="en-GB" sz="1200" b="0" i="0" u="none" strike="noStrike" kern="1200" dirty="0">
                <a:solidFill>
                  <a:schemeClr val="tx1"/>
                </a:solidFill>
                <a:effectLst/>
                <a:latin typeface="+mn-lt"/>
                <a:ea typeface="+mn-ea"/>
                <a:cs typeface="+mn-cs"/>
              </a:rPr>
              <a:t>/Psych is available due to a timetable clash, so don’t enrol in level 1 of both subjects in first year</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It is important to remember that you are a student on this programme, because the degree regulations are different in each College. </a:t>
            </a: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F24E5BB-E6B0-B84A-ABCD-9A3E9C2D78CB}" type="slidenum">
              <a:rPr lang="en-US" smtClean="0"/>
              <a:t>2</a:t>
            </a:fld>
            <a:endParaRPr lang="en-US"/>
          </a:p>
        </p:txBody>
      </p:sp>
    </p:spTree>
    <p:extLst>
      <p:ext uri="{BB962C8B-B14F-4D97-AF65-F5344CB8AC3E}">
        <p14:creationId xmlns:p14="http://schemas.microsoft.com/office/powerpoint/2010/main" val="133629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The Chief Adviser/MA (Soc) Support team, may be able to agree to irregular curricula (i.e. not strictly adhering to the requirements of a plan).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However, these instances are exceptional, rather than the norm. Irregular curricula will be discussed later.</a:t>
            </a: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F24E5BB-E6B0-B84A-ABCD-9A3E9C2D78CB}" type="slidenum">
              <a:rPr lang="en-US" smtClean="0"/>
              <a:t>3</a:t>
            </a:fld>
            <a:endParaRPr lang="en-US"/>
          </a:p>
        </p:txBody>
      </p:sp>
    </p:spTree>
    <p:extLst>
      <p:ext uri="{BB962C8B-B14F-4D97-AF65-F5344CB8AC3E}">
        <p14:creationId xmlns:p14="http://schemas.microsoft.com/office/powerpoint/2010/main" val="259179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You’ve entered UofG on an Honours programme with a significant degree of flexibility and choice – BUT there are limitations. </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All Year 1 subject choices must lead to honours, with no timetable clashes.</a:t>
            </a:r>
          </a:p>
          <a:p>
            <a:pPr rtl="0" fontAlgn="base"/>
            <a:endParaRPr lang="en-GB" sz="1200" b="0" i="0" u="none" strike="noStrike" kern="1200" dirty="0">
              <a:solidFill>
                <a:schemeClr val="tx1"/>
              </a:solidFill>
              <a:effectLst/>
              <a:latin typeface="+mn-lt"/>
              <a:ea typeface="+mn-ea"/>
              <a:cs typeface="+mn-cs"/>
            </a:endParaRPr>
          </a:p>
          <a:p>
            <a:pPr rtl="0" fontAlgn="base"/>
            <a:r>
              <a:rPr lang="en-GB" sz="1200" b="0" i="0" u="none" strike="noStrike" kern="1200" dirty="0">
                <a:solidFill>
                  <a:schemeClr val="tx1"/>
                </a:solidFill>
                <a:effectLst/>
                <a:latin typeface="+mn-lt"/>
                <a:ea typeface="+mn-ea"/>
                <a:cs typeface="+mn-cs"/>
              </a:rPr>
              <a:t>Q-Step: take methods courses as Subject 4 in Year 2, as well as 40 credits in Year 3 and 20 credits in Year 4.</a:t>
            </a:r>
            <a:endParaRPr lang="en-US"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You should all by now be enrolled in 120 credits, in all required elements (usually A and B) of three subjects. If you’re not – you need to get help with this ASAP.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If you use “add by requirements” in MyCampus, you will be directed to the correct courses.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If you want to do something different you must check with the central support team – you must have at least three routes to a Level 2 subject, from your First-Year choices.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 MA (Soc </a:t>
            </a:r>
            <a:r>
              <a:rPr lang="en-GB" sz="1200" b="0" i="0" u="none" strike="noStrike" kern="1200" dirty="0" err="1">
                <a:solidFill>
                  <a:schemeClr val="tx1"/>
                </a:solidFill>
                <a:effectLst/>
                <a:latin typeface="+mn-lt"/>
                <a:ea typeface="+mn-ea"/>
                <a:cs typeface="+mn-cs"/>
              </a:rPr>
              <a:t>Sci</a:t>
            </a:r>
            <a:r>
              <a:rPr lang="en-GB" sz="1200" b="0" i="0" u="none" strike="noStrike" kern="1200" dirty="0">
                <a:solidFill>
                  <a:schemeClr val="tx1"/>
                </a:solidFill>
                <a:effectLst/>
                <a:latin typeface="+mn-lt"/>
                <a:ea typeface="+mn-ea"/>
                <a:cs typeface="+mn-cs"/>
              </a:rPr>
              <a:t>) support team will be checking all students over the next two weeks with advice if your choices are not correct, BUT it is YOUR responsibility to make sure your enrolments are correct.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If you see in your Student Centre that you are meeting your requirements, this means your enrolments match your plan and all is well.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Some of the combinations which cannot be taken: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You cannot take level 1 Psychology and Geography in first year – timetable clash in year two</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Psychology/English Lit – timetable clash</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Business Management and CEES teach at the same times in both Level 1 and Level 2.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If a combination is not in the list of degrees offered by UofG, the timetable clash is the usual (but not only) likely reason.</a:t>
            </a:r>
            <a:r>
              <a:rPr lang="en-US"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D613-2830-42AB-AAA1-68044F4EEE2F}" type="slidenum">
              <a:rPr kumimoji="0" lang="en-GB"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3317209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Reminder: it is your responsibility as a student, to ensure that you are enrolled on the correct courses – if in doubt seek advice from the MA (Soc </a:t>
            </a:r>
            <a:r>
              <a:rPr lang="en-GB" sz="1200" b="0" i="0" kern="1200" dirty="0" err="1">
                <a:solidFill>
                  <a:schemeClr val="tx1"/>
                </a:solidFill>
                <a:effectLst/>
                <a:latin typeface="+mn-lt"/>
                <a:ea typeface="+mn-ea"/>
                <a:cs typeface="+mn-cs"/>
              </a:rPr>
              <a:t>Sci</a:t>
            </a:r>
            <a:r>
              <a:rPr lang="en-GB" sz="1200" b="0" i="0" kern="1200" dirty="0">
                <a:solidFill>
                  <a:schemeClr val="tx1"/>
                </a:solidFill>
                <a:effectLst/>
                <a:latin typeface="+mn-lt"/>
                <a:ea typeface="+mn-ea"/>
                <a:cs typeface="+mn-cs"/>
              </a:rPr>
              <a:t>) Advising team. </a:t>
            </a:r>
            <a:endParaRPr lang="en-GB" dirty="0"/>
          </a:p>
        </p:txBody>
      </p:sp>
      <p:sp>
        <p:nvSpPr>
          <p:cNvPr id="4" name="Slide Number Placeholder 3"/>
          <p:cNvSpPr>
            <a:spLocks noGrp="1"/>
          </p:cNvSpPr>
          <p:nvPr>
            <p:ph type="sldNum" sz="quarter" idx="10"/>
          </p:nvPr>
        </p:nvSpPr>
        <p:spPr/>
        <p:txBody>
          <a:bodyPr/>
          <a:lstStyle/>
          <a:p>
            <a:fld id="{0F24E5BB-E6B0-B84A-ABCD-9A3E9C2D78CB}" type="slidenum">
              <a:rPr lang="en-US" smtClean="0"/>
              <a:t>5</a:t>
            </a:fld>
            <a:endParaRPr lang="en-US"/>
          </a:p>
        </p:txBody>
      </p:sp>
    </p:spTree>
    <p:extLst>
      <p:ext uri="{BB962C8B-B14F-4D97-AF65-F5344CB8AC3E}">
        <p14:creationId xmlns:p14="http://schemas.microsoft.com/office/powerpoint/2010/main" val="2209796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All students are </a:t>
            </a:r>
            <a:r>
              <a:rPr lang="en-GB" sz="1200" b="1" i="0" u="none" strike="noStrike" kern="1200" dirty="0">
                <a:solidFill>
                  <a:schemeClr val="tx1"/>
                </a:solidFill>
                <a:effectLst/>
                <a:latin typeface="+mn-lt"/>
                <a:ea typeface="+mn-ea"/>
                <a:cs typeface="+mn-cs"/>
              </a:rPr>
              <a:t>subject to the progress regulations </a:t>
            </a:r>
            <a:r>
              <a:rPr lang="en-GB" sz="1200" b="0" i="0" u="none" strike="noStrike" kern="1200" dirty="0">
                <a:solidFill>
                  <a:schemeClr val="tx1"/>
                </a:solidFill>
                <a:effectLst/>
                <a:latin typeface="+mn-lt"/>
                <a:ea typeface="+mn-ea"/>
                <a:cs typeface="+mn-cs"/>
              </a:rPr>
              <a:t>relating to their degree programme, in this case the MA (Social Sciences) degree programme.</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Remind students of the 22-point marking scale and corresponding letter/numerical grades; more detail is given in other induction presentations.</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Level 1 Progression: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 normal grade required for progression is D3.  Some subjects have </a:t>
            </a:r>
            <a:r>
              <a:rPr lang="en-GB" sz="1200" b="1" i="0" u="none" strike="noStrike" kern="1200" dirty="0">
                <a:solidFill>
                  <a:schemeClr val="tx1"/>
                </a:solidFill>
                <a:effectLst/>
                <a:latin typeface="+mn-lt"/>
                <a:ea typeface="+mn-ea"/>
                <a:cs typeface="+mn-cs"/>
              </a:rPr>
              <a:t>higher progression requirements to be guaranteed progression (notably Psychology B3)</a:t>
            </a:r>
            <a:r>
              <a:rPr lang="en-GB"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It is your responsibility to check your subjects’ requirements). If in doubt – CHECK</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 requirements are usually stated clearly in your Student Centre in MyCampus, in course description and in your plan. You can check this any time.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Progression from Year 2 to Junior Honours </a:t>
            </a:r>
            <a:r>
              <a:rPr lang="en-US" sz="1200" b="0" i="0" kern="1200" dirty="0">
                <a:solidFill>
                  <a:schemeClr val="tx1"/>
                </a:solidFill>
                <a:effectLst/>
                <a:latin typeface="+mn-lt"/>
                <a:ea typeface="+mn-ea"/>
                <a:cs typeface="+mn-cs"/>
              </a:rPr>
              <a:t>​</a:t>
            </a:r>
          </a:p>
          <a:p>
            <a:pPr fontAlgn="base"/>
            <a:r>
              <a:rPr lang="en-GB" sz="1200" b="0" i="0" u="none" strike="noStrike" kern="1200" dirty="0">
                <a:solidFill>
                  <a:schemeClr val="tx1"/>
                </a:solidFill>
                <a:effectLst/>
                <a:latin typeface="+mn-lt"/>
                <a:ea typeface="+mn-ea"/>
                <a:cs typeface="+mn-cs"/>
              </a:rPr>
              <a:t>New requirements in Economics: Level 1 Stats and Maths – 10 credits each – to be taken in second year</a:t>
            </a:r>
            <a:r>
              <a:rPr lang="en-US" sz="1200" b="0" i="0" kern="1200" dirty="0">
                <a:solidFill>
                  <a:schemeClr val="tx1"/>
                </a:solidFill>
                <a:effectLst/>
                <a:latin typeface="+mn-lt"/>
                <a:ea typeface="+mn-ea"/>
                <a:cs typeface="+mn-cs"/>
              </a:rPr>
              <a:t>​</a:t>
            </a:r>
            <a:r>
              <a:rPr lang="en-US" dirty="0"/>
              <a:t> (some exemptions if specific courses have been completed). </a:t>
            </a:r>
            <a:endParaRPr lang="en-US" sz="1200" b="0" i="0" kern="1200" dirty="0">
              <a:solidFill>
                <a:schemeClr val="tx1"/>
              </a:solidFill>
              <a:effectLst/>
              <a:latin typeface="+mn-lt"/>
              <a:cs typeface="Calibri"/>
            </a:endParaRPr>
          </a:p>
          <a:p>
            <a:pPr rtl="0" fontAlgn="base"/>
            <a:r>
              <a:rPr lang="en-GB" sz="1200" b="0" i="0" u="none" strike="noStrike" kern="1200" dirty="0">
                <a:solidFill>
                  <a:schemeClr val="tx1"/>
                </a:solidFill>
                <a:effectLst/>
                <a:latin typeface="+mn-lt"/>
                <a:ea typeface="+mn-ea"/>
                <a:cs typeface="+mn-cs"/>
              </a:rPr>
              <a:t>Students are allowed to “fail” – i.e. gain credit between an H grade and an E1 grade, in 40 level 1 credits over first and second years.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Honours entry is C3 average at first attempt in all Social Sciences subjects; however you should note that </a:t>
            </a:r>
            <a:r>
              <a:rPr lang="en-GB" sz="1200" b="1" i="0" u="none" strike="noStrike" kern="1200" dirty="0">
                <a:solidFill>
                  <a:schemeClr val="tx1"/>
                </a:solidFill>
                <a:effectLst/>
                <a:latin typeface="+mn-lt"/>
                <a:ea typeface="+mn-ea"/>
                <a:cs typeface="+mn-cs"/>
              </a:rPr>
              <a:t>Psychology</a:t>
            </a:r>
            <a:r>
              <a:rPr lang="en-GB" sz="1200" b="0" i="0" u="none" strike="noStrike" kern="1200" dirty="0">
                <a:solidFill>
                  <a:schemeClr val="tx1"/>
                </a:solidFill>
                <a:effectLst/>
                <a:latin typeface="+mn-lt"/>
                <a:ea typeface="+mn-ea"/>
                <a:cs typeface="+mn-cs"/>
              </a:rPr>
              <a:t> has a higher requirement. </a:t>
            </a: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F24E5BB-E6B0-B84A-ABCD-9A3E9C2D78CB}" type="slidenum">
              <a:rPr lang="en-US" smtClean="0"/>
              <a:t>6</a:t>
            </a:fld>
            <a:endParaRPr lang="en-US"/>
          </a:p>
        </p:txBody>
      </p:sp>
    </p:spTree>
    <p:extLst>
      <p:ext uri="{BB962C8B-B14F-4D97-AF65-F5344CB8AC3E}">
        <p14:creationId xmlns:p14="http://schemas.microsoft.com/office/powerpoint/2010/main" val="2442849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All students are </a:t>
            </a:r>
            <a:r>
              <a:rPr lang="en-GB" sz="1200" b="1" i="0" u="none" strike="noStrike" kern="1200" dirty="0">
                <a:solidFill>
                  <a:schemeClr val="tx1"/>
                </a:solidFill>
                <a:effectLst/>
                <a:latin typeface="+mn-lt"/>
                <a:ea typeface="+mn-ea"/>
                <a:cs typeface="+mn-cs"/>
              </a:rPr>
              <a:t>subject to the progress regulations </a:t>
            </a:r>
            <a:r>
              <a:rPr lang="en-GB" sz="1200" b="0" i="0" u="none" strike="noStrike" kern="1200" dirty="0">
                <a:solidFill>
                  <a:schemeClr val="tx1"/>
                </a:solidFill>
                <a:effectLst/>
                <a:latin typeface="+mn-lt"/>
                <a:ea typeface="+mn-ea"/>
                <a:cs typeface="+mn-cs"/>
              </a:rPr>
              <a:t>relating to their degree programme, in this case the MA (Social Sciences) degree programme.</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Remind students of the 22-point marking scale and corresponding letter/numerical grades; more detail is given in other induction presentations.</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Level 1 Progression: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 normal grade required for progression is D3.  Some subjects have </a:t>
            </a:r>
            <a:r>
              <a:rPr lang="en-GB" sz="1200" b="1" i="0" u="none" strike="noStrike" kern="1200" dirty="0">
                <a:solidFill>
                  <a:schemeClr val="tx1"/>
                </a:solidFill>
                <a:effectLst/>
                <a:latin typeface="+mn-lt"/>
                <a:ea typeface="+mn-ea"/>
                <a:cs typeface="+mn-cs"/>
              </a:rPr>
              <a:t>higher progression requirements to be guaranteed progression (notably Psychology B3)</a:t>
            </a:r>
            <a:r>
              <a:rPr lang="en-GB"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It is your responsibility to check your subjects’ requirements). If in doubt – CHECK</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 requirements are usually stated clearly in your Student Centre in MyCampus, in course description and in your plan. You can check this any time.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Progression from Year 2 to Junior Honours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New requirements in Economics: Level 1 Stats and Maths – 10 credits each – to be taken in second year</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Students are allowed to “fail” – i.e. gain credit between an H grade and an E1 grade, in 40 level 1 credits over first and second years.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Honours entry is C3 average at first attempt in all Social Sciences subjects; however you should note that </a:t>
            </a:r>
            <a:r>
              <a:rPr lang="en-GB" sz="1200" b="1" i="0" u="none" strike="noStrike" kern="1200" dirty="0">
                <a:solidFill>
                  <a:schemeClr val="tx1"/>
                </a:solidFill>
                <a:effectLst/>
                <a:latin typeface="+mn-lt"/>
                <a:ea typeface="+mn-ea"/>
                <a:cs typeface="+mn-cs"/>
              </a:rPr>
              <a:t>Psychology</a:t>
            </a:r>
            <a:r>
              <a:rPr lang="en-GB" sz="1200" b="0" i="0" u="none" strike="noStrike" kern="1200" dirty="0">
                <a:solidFill>
                  <a:schemeClr val="tx1"/>
                </a:solidFill>
                <a:effectLst/>
                <a:latin typeface="+mn-lt"/>
                <a:ea typeface="+mn-ea"/>
                <a:cs typeface="+mn-cs"/>
              </a:rPr>
              <a:t> has a higher requirement.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Subjects in Arts with higher requirements include: English Literature and History. </a:t>
            </a:r>
            <a:r>
              <a:rPr lang="en-GB" sz="1200" b="1" i="0" u="none" strike="noStrike" kern="1200" dirty="0">
                <a:solidFill>
                  <a:schemeClr val="tx1"/>
                </a:solidFill>
                <a:effectLst/>
                <a:latin typeface="+mn-lt"/>
                <a:ea typeface="+mn-ea"/>
                <a:cs typeface="+mn-cs"/>
              </a:rPr>
              <a:t>You are responsible for knowing the requirements for your subjects.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Subjects often ask students to “apply” for Honours – what they are trying to find out is how many students are likely to take Honours.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In almost all subjects, even if you don’t apply, you will be able to take Honours, </a:t>
            </a:r>
            <a:r>
              <a:rPr lang="en-GB" sz="1200" b="1" i="0" u="none" strike="noStrike" kern="1200" dirty="0">
                <a:solidFill>
                  <a:schemeClr val="tx1"/>
                </a:solidFill>
                <a:effectLst/>
                <a:latin typeface="+mn-lt"/>
                <a:ea typeface="+mn-ea"/>
                <a:cs typeface="+mn-cs"/>
              </a:rPr>
              <a:t>IF you meet the entry requirements</a:t>
            </a:r>
            <a:r>
              <a:rPr lang="en-GB"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progress regulations are detailed in the </a:t>
            </a:r>
            <a:r>
              <a:rPr lang="en-US" sz="1200" b="1" i="0" u="none" strike="noStrike" kern="1200" dirty="0">
                <a:solidFill>
                  <a:schemeClr val="tx1"/>
                </a:solidFill>
                <a:effectLst/>
                <a:latin typeface="+mn-lt"/>
                <a:ea typeface="+mn-ea"/>
                <a:cs typeface="+mn-cs"/>
              </a:rPr>
              <a:t>University Regulations </a:t>
            </a:r>
            <a:r>
              <a:rPr lang="en-US" sz="1200" b="0" i="0" u="none" strike="noStrike" kern="1200" dirty="0">
                <a:solidFill>
                  <a:schemeClr val="tx1"/>
                </a:solidFill>
                <a:effectLst/>
                <a:latin typeface="+mn-lt"/>
                <a:ea typeface="+mn-ea"/>
                <a:cs typeface="+mn-cs"/>
              </a:rPr>
              <a:t>(formerly University Calendar).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However, for ease of interpretation you will be subject to consideration by the MA (Social Sciences) Progress Committee in years 1 and 2 if:</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You have not achieved 80 credits,</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of which at least 60 must be at Grade D or better, and you have not achieved a grade point average (GPA) of at least 8 by the end of your first year.</a:t>
            </a:r>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or</a:t>
            </a:r>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You have not achieved 160 credits, of which at least 120 must be at grade D or better and 40 of which must be at level 2, and you have not achieved a grade point average (GPA) of at least 8 by the end of your second year</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Ordinary degree </a:t>
            </a:r>
            <a:r>
              <a:rPr lang="en-US" sz="1200" b="0" i="0" u="none" strike="noStrike" kern="1200" dirty="0">
                <a:solidFill>
                  <a:schemeClr val="tx1"/>
                </a:solidFill>
                <a:effectLst/>
                <a:latin typeface="+mn-lt"/>
                <a:ea typeface="+mn-ea"/>
                <a:cs typeface="+mn-cs"/>
              </a:rPr>
              <a:t>students in Year 3 and </a:t>
            </a:r>
            <a:r>
              <a:rPr lang="en-US" sz="1200" b="1" i="0" u="none" strike="noStrike" kern="1200" dirty="0">
                <a:solidFill>
                  <a:schemeClr val="tx1"/>
                </a:solidFill>
                <a:effectLst/>
                <a:latin typeface="+mn-lt"/>
                <a:ea typeface="+mn-ea"/>
                <a:cs typeface="+mn-cs"/>
              </a:rPr>
              <a:t>Honours Students in Years 3 and 4 </a:t>
            </a:r>
            <a:r>
              <a:rPr lang="en-US" sz="1200" b="0" i="0" u="none" strike="noStrike" kern="1200" dirty="0">
                <a:solidFill>
                  <a:schemeClr val="tx1"/>
                </a:solidFill>
                <a:effectLst/>
                <a:latin typeface="+mn-lt"/>
                <a:ea typeface="+mn-ea"/>
                <a:cs typeface="+mn-cs"/>
              </a:rPr>
              <a:t>are also considered if they have not made appropriate progress in their studies or achieved the degree requirements to graduate during the session.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MA (Social Sciences</a:t>
            </a:r>
            <a:r>
              <a:rPr lang="en-US" sz="1200" b="1" i="0" u="none" strike="noStrike" kern="1200" dirty="0">
                <a:solidFill>
                  <a:schemeClr val="tx1"/>
                </a:solidFill>
                <a:effectLst/>
                <a:latin typeface="+mn-lt"/>
                <a:ea typeface="+mn-ea"/>
                <a:cs typeface="+mn-cs"/>
              </a:rPr>
              <a:t>) Progress Committee </a:t>
            </a:r>
            <a:r>
              <a:rPr lang="en-US" sz="1200" b="0" i="0" u="none" strike="noStrike" kern="1200" dirty="0">
                <a:solidFill>
                  <a:schemeClr val="tx1"/>
                </a:solidFill>
                <a:effectLst/>
                <a:latin typeface="+mn-lt"/>
                <a:ea typeface="+mn-ea"/>
                <a:cs typeface="+mn-cs"/>
              </a:rPr>
              <a:t>meets in June/July for Honours students and for all other students in September each year.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Students subject to the progress regulations have the opportunity to submit a statement to the Committee.  The Progress Committee has wide powers and may make any recommendations including:</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Transfer to part-time study</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Repeat a year</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Repeat of specific courses</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Discontinuation of studies (which means a student cannot be readmitted to the MA (Social Sciences) degree programme)</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 MA (Social Sciences) Progress Committee consists of the Convenor and two other academic members of staff.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The Chief Adviser of Studies also attends to provide reports and information.</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Students may submit a statement to the Progress Committee outlining any problems they may have had during the year using the </a:t>
            </a:r>
            <a:r>
              <a:rPr lang="en-GB" sz="1200" b="0" i="0" u="sng" strike="noStrike" kern="1200" dirty="0">
                <a:solidFill>
                  <a:schemeClr val="tx1"/>
                </a:solidFill>
                <a:effectLst/>
                <a:latin typeface="+mn-lt"/>
                <a:ea typeface="+mn-ea"/>
                <a:cs typeface="+mn-cs"/>
                <a:hlinkClick r:id="rId3"/>
              </a:rPr>
              <a:t>MA (Social Sciences) Progress Committee Student Statement Form</a:t>
            </a:r>
            <a:r>
              <a:rPr lang="en-GB"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Students retain the right to appeal to the College Appeals Committee about any decision of the MA (Social Sciences) Progress Committee.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0F24E5BB-E6B0-B84A-ABCD-9A3E9C2D78CB}" type="slidenum">
              <a:rPr lang="en-US" smtClean="0"/>
              <a:t>7</a:t>
            </a:fld>
            <a:endParaRPr lang="en-US"/>
          </a:p>
        </p:txBody>
      </p:sp>
    </p:spTree>
    <p:extLst>
      <p:ext uri="{BB962C8B-B14F-4D97-AF65-F5344CB8AC3E}">
        <p14:creationId xmlns:p14="http://schemas.microsoft.com/office/powerpoint/2010/main" val="2903915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To students: please consult the Advising Office for advice.</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Students on plans in </a:t>
            </a:r>
            <a:r>
              <a:rPr lang="en-GB" sz="1200" b="1" i="0" u="none" strike="noStrike" kern="1200" dirty="0">
                <a:solidFill>
                  <a:schemeClr val="tx1"/>
                </a:solidFill>
                <a:effectLst/>
                <a:latin typeface="+mn-lt"/>
                <a:ea typeface="+mn-ea"/>
                <a:cs typeface="+mn-cs"/>
              </a:rPr>
              <a:t>Politics and in International Relations </a:t>
            </a:r>
            <a:r>
              <a:rPr lang="en-GB" sz="1200" b="0" i="0" u="none" strike="noStrike" kern="1200" dirty="0">
                <a:solidFill>
                  <a:schemeClr val="tx1"/>
                </a:solidFill>
                <a:effectLst/>
                <a:latin typeface="+mn-lt"/>
                <a:ea typeface="+mn-ea"/>
                <a:cs typeface="+mn-cs"/>
              </a:rPr>
              <a:t>must take Politics 1A and 1B. This means a change from our earlier practice. Both plans have the same pre-honours courses. There is NO joint Politics and IR degree plan.</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Students may enter level 2 ESH, with 20 credits from level 1 ESH, level 1 Economics, or level 1 History and it is important to note that this arrangement is NOT reciprocal, students intending Honours in Economics and/or History must complete 40 level 1 and 40 level 2 in the relevant subject.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There are other subjects, notably in the College of Arts, which will permit entry to level 2, with a pass in only 20 credits of Level 1 – consult the MA (Soc </a:t>
            </a:r>
            <a:r>
              <a:rPr lang="en-US" sz="1200" b="0" i="0" u="none" strike="noStrike" kern="1200" dirty="0" err="1">
                <a:solidFill>
                  <a:schemeClr val="tx1"/>
                </a:solidFill>
                <a:effectLst/>
                <a:latin typeface="+mn-lt"/>
                <a:ea typeface="+mn-ea"/>
                <a:cs typeface="+mn-cs"/>
              </a:rPr>
              <a:t>Sci</a:t>
            </a:r>
            <a:r>
              <a:rPr lang="en-US" sz="1200" b="0" i="0" u="none" strike="noStrike" kern="1200" dirty="0">
                <a:solidFill>
                  <a:schemeClr val="tx1"/>
                </a:solidFill>
                <a:effectLst/>
                <a:latin typeface="+mn-lt"/>
                <a:ea typeface="+mn-ea"/>
                <a:cs typeface="+mn-cs"/>
              </a:rPr>
              <a:t>) team.</a:t>
            </a:r>
            <a:r>
              <a:rPr lang="en-GB"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Languages: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Beginners’ languages should be taken in first year and we recommend taking the relevant culture courses as they will be needed if you decide to continue with level 2 language.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A good language alternative for second year would be the </a:t>
            </a:r>
            <a:r>
              <a:rPr lang="en-GB" sz="1200" b="1" i="0" u="none" strike="noStrike" kern="1200" dirty="0">
                <a:solidFill>
                  <a:schemeClr val="tx1"/>
                </a:solidFill>
                <a:effectLst/>
                <a:latin typeface="+mn-lt"/>
                <a:ea typeface="+mn-ea"/>
                <a:cs typeface="+mn-cs"/>
              </a:rPr>
              <a:t>Languages for International Mobility</a:t>
            </a:r>
            <a:r>
              <a:rPr lang="en-GB" sz="1200" b="0" i="0" u="none" strike="noStrike" kern="1200" dirty="0">
                <a:solidFill>
                  <a:schemeClr val="tx1"/>
                </a:solidFill>
                <a:effectLst/>
                <a:latin typeface="+mn-lt"/>
                <a:ea typeface="+mn-ea"/>
                <a:cs typeface="+mn-cs"/>
              </a:rPr>
              <a:t>. They are designed to prepare students with the basics to help them should they decide to do a semester or year abroad. They are also good as basic language skills. NOTE: they do not lead to a degree in the language, they can be the optional level 1 credits in year two – you may NOT take them in first year. </a:t>
            </a: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F24E5BB-E6B0-B84A-ABCD-9A3E9C2D78CB}" type="slidenum">
              <a:rPr lang="en-US" smtClean="0"/>
              <a:t>8</a:t>
            </a:fld>
            <a:endParaRPr lang="en-US"/>
          </a:p>
        </p:txBody>
      </p:sp>
    </p:spTree>
    <p:extLst>
      <p:ext uri="{BB962C8B-B14F-4D97-AF65-F5344CB8AC3E}">
        <p14:creationId xmlns:p14="http://schemas.microsoft.com/office/powerpoint/2010/main" val="1176013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Geography/Psychology – you should NOT enrol in both because there is a timetable clash in second year. You are reducing your second-year choices.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If things don’t go well with your studies, you may find yourself in a position where you cannot progress and would potentially require a repeat year.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If you are currently enrolled in both, you are strongly advised to drop one and choose another subject.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1" i="0" u="none" strike="noStrike" kern="1200" dirty="0">
                <a:solidFill>
                  <a:schemeClr val="tx1"/>
                </a:solidFill>
                <a:effectLst/>
                <a:latin typeface="+mn-lt"/>
                <a:ea typeface="+mn-ea"/>
                <a:cs typeface="+mn-cs"/>
              </a:rPr>
              <a:t>CEES &amp; Business and Management teach at the same time</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Search the degrees offered using the link to find out which combinations are available. </a:t>
            </a:r>
            <a:r>
              <a:rPr lang="en-US"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0F24E5BB-E6B0-B84A-ABCD-9A3E9C2D78CB}" type="slidenum">
              <a:rPr lang="en-US" smtClean="0"/>
              <a:t>9</a:t>
            </a:fld>
            <a:endParaRPr lang="en-US"/>
          </a:p>
        </p:txBody>
      </p:sp>
    </p:spTree>
    <p:extLst>
      <p:ext uri="{BB962C8B-B14F-4D97-AF65-F5344CB8AC3E}">
        <p14:creationId xmlns:p14="http://schemas.microsoft.com/office/powerpoint/2010/main" val="2411725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BB4406-02B4-284F-84C5-A21F22E6BA49}"/>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
        <p:nvSpPr>
          <p:cNvPr id="11" name="Content Placeholder 7">
            <a:extLst>
              <a:ext uri="{FF2B5EF4-FFF2-40B4-BE49-F238E27FC236}">
                <a16:creationId xmlns:a16="http://schemas.microsoft.com/office/drawing/2014/main" id="{5FEA054A-F191-E34B-8C26-BA11F3F0C090}"/>
              </a:ext>
            </a:extLst>
          </p:cNvPr>
          <p:cNvSpPr>
            <a:spLocks noGrp="1"/>
          </p:cNvSpPr>
          <p:nvPr>
            <p:ph sz="quarter" idx="13"/>
          </p:nvPr>
        </p:nvSpPr>
        <p:spPr>
          <a:xfrm>
            <a:off x="285750" y="1627188"/>
            <a:ext cx="11474450" cy="46069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689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ual content">
    <p:spTree>
      <p:nvGrpSpPr>
        <p:cNvPr id="1" name=""/>
        <p:cNvGrpSpPr/>
        <p:nvPr/>
      </p:nvGrpSpPr>
      <p:grpSpPr>
        <a:xfrm>
          <a:off x="0" y="0"/>
          <a:ext cx="0" cy="0"/>
          <a:chOff x="0" y="0"/>
          <a:chExt cx="0" cy="0"/>
        </a:xfrm>
      </p:grpSpPr>
      <p:sp>
        <p:nvSpPr>
          <p:cNvPr id="2" name="Title 1"/>
          <p:cNvSpPr>
            <a:spLocks noGrp="1"/>
          </p:cNvSpPr>
          <p:nvPr>
            <p:ph type="title"/>
          </p:nvPr>
        </p:nvSpPr>
        <p:spPr>
          <a:xfrm>
            <a:off x="2640170" y="365126"/>
            <a:ext cx="8713630" cy="1040342"/>
          </a:xfrm>
        </p:spPr>
        <p:txBody>
          <a:bodyPr/>
          <a:lstStyle>
            <a:lvl1pPr algn="l">
              <a:defRPr/>
            </a:lvl1pPr>
          </a:lstStyle>
          <a:p>
            <a:r>
              <a:rPr lang="en-GB"/>
              <a:t>Click to edit Master title style</a:t>
            </a:r>
            <a:endParaRPr lang="en-GB" dirty="0"/>
          </a:p>
        </p:txBody>
      </p:sp>
      <p:sp>
        <p:nvSpPr>
          <p:cNvPr id="3" name="Content Placeholder 2"/>
          <p:cNvSpPr>
            <a:spLocks noGrp="1"/>
          </p:cNvSpPr>
          <p:nvPr>
            <p:ph sz="half" idx="1"/>
          </p:nvPr>
        </p:nvSpPr>
        <p:spPr>
          <a:xfrm>
            <a:off x="838200" y="1608667"/>
            <a:ext cx="5181600" cy="45682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8667"/>
            <a:ext cx="5181600" cy="45682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1252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53048" y="365125"/>
            <a:ext cx="8702339" cy="1325563"/>
          </a:xfrm>
        </p:spPr>
        <p:txBody>
          <a:bodyPr/>
          <a:lstStyle>
            <a:lvl1pPr algn="l">
              <a:defRPr/>
            </a:lvl1p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4940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7420DD-2415-454D-AA0F-DBDA719CBDF3}"/>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Tree>
    <p:extLst>
      <p:ext uri="{BB962C8B-B14F-4D97-AF65-F5344CB8AC3E}">
        <p14:creationId xmlns:p14="http://schemas.microsoft.com/office/powerpoint/2010/main" val="110128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1680" y="2123676"/>
            <a:ext cx="4027169" cy="1600200"/>
          </a:xfrm>
        </p:spPr>
        <p:txBody>
          <a:bodyPr anchor="t">
            <a:normAutofit/>
          </a:bodyPr>
          <a:lstStyle>
            <a:lvl1pPr algn="l">
              <a:defRPr sz="2800"/>
            </a:lvl1pPr>
          </a:lstStyle>
          <a:p>
            <a:r>
              <a:rPr lang="en-GB" dirty="0"/>
              <a:t>Click to edit Master title style</a:t>
            </a:r>
          </a:p>
        </p:txBody>
      </p:sp>
      <p:sp>
        <p:nvSpPr>
          <p:cNvPr id="4" name="Text Placeholder 3"/>
          <p:cNvSpPr>
            <a:spLocks noGrp="1"/>
          </p:cNvSpPr>
          <p:nvPr>
            <p:ph type="body" sz="half" idx="2"/>
          </p:nvPr>
        </p:nvSpPr>
        <p:spPr>
          <a:xfrm>
            <a:off x="741680" y="3934224"/>
            <a:ext cx="4030345" cy="1934763"/>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32803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690418" y="1657926"/>
            <a:ext cx="6629400" cy="789709"/>
          </a:xfrm>
        </p:spPr>
        <p:txBody>
          <a:bodyPr/>
          <a:lstStyle>
            <a:lvl1pPr algn="l">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690563" y="3016250"/>
            <a:ext cx="5680075" cy="622300"/>
          </a:xfrm>
        </p:spPr>
        <p:txBody>
          <a:bodyPr/>
          <a:lstStyle/>
          <a:p>
            <a:endParaRPr lang="en-GB" dirty="0"/>
          </a:p>
        </p:txBody>
      </p:sp>
    </p:spTree>
    <p:extLst>
      <p:ext uri="{BB962C8B-B14F-4D97-AF65-F5344CB8AC3E}">
        <p14:creationId xmlns:p14="http://schemas.microsoft.com/office/powerpoint/2010/main" val="118427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6" name="Text Placeholder 6">
            <a:extLst>
              <a:ext uri="{FF2B5EF4-FFF2-40B4-BE49-F238E27FC236}">
                <a16:creationId xmlns:a16="http://schemas.microsoft.com/office/drawing/2014/main" id="{C5A3FE5F-792E-894C-96F2-B918CA1BC699}"/>
              </a:ext>
            </a:extLst>
          </p:cNvPr>
          <p:cNvSpPr>
            <a:spLocks noGrp="1"/>
          </p:cNvSpPr>
          <p:nvPr>
            <p:ph type="body" sz="quarter" idx="14" hasCustomPrompt="1"/>
          </p:nvPr>
        </p:nvSpPr>
        <p:spPr>
          <a:xfrm>
            <a:off x="659567" y="1705342"/>
            <a:ext cx="11100631" cy="4740427"/>
          </a:xfrm>
          <a:prstGeom prst="rect">
            <a:avLst/>
          </a:prstGeom>
        </p:spPr>
        <p:txBody>
          <a:bodyPr/>
          <a:lstStyle>
            <a:lvl1pPr>
              <a:defRPr sz="2400">
                <a:solidFill>
                  <a:srgbClr val="003560"/>
                </a:solidFill>
                <a:latin typeface="Arial" panose="020B0604020202020204" pitchFamily="34" charset="0"/>
                <a:cs typeface="Arial" panose="020B0604020202020204" pitchFamily="34" charset="0"/>
              </a:defRPr>
            </a:lvl1pPr>
            <a:lvl2pPr>
              <a:defRPr sz="2400">
                <a:solidFill>
                  <a:srgbClr val="003560"/>
                </a:solidFill>
                <a:latin typeface="Arial" panose="020B0604020202020204" pitchFamily="34" charset="0"/>
                <a:cs typeface="Arial" panose="020B0604020202020204" pitchFamily="34" charset="0"/>
              </a:defRPr>
            </a:lvl2pPr>
            <a:lvl3pPr>
              <a:defRPr sz="2400" b="0">
                <a:solidFill>
                  <a:srgbClr val="003560"/>
                </a:solidFill>
                <a:latin typeface="Arial" panose="020B0604020202020204" pitchFamily="34" charset="0"/>
                <a:cs typeface="Arial" panose="020B0604020202020204" pitchFamily="34" charset="0"/>
              </a:defRPr>
            </a:lvl3pPr>
            <a:lvl4pPr>
              <a:defRPr sz="2400">
                <a:solidFill>
                  <a:srgbClr val="003560"/>
                </a:solidFill>
                <a:latin typeface="Arial" panose="020B0604020202020204" pitchFamily="34" charset="0"/>
                <a:cs typeface="Arial" panose="020B0604020202020204" pitchFamily="34" charset="0"/>
              </a:defRPr>
            </a:lvl4pPr>
            <a:lvl5pPr>
              <a:defRPr sz="2400">
                <a:solidFill>
                  <a:srgbClr val="003560"/>
                </a:solidFill>
                <a:latin typeface="Arial" panose="020B0604020202020204" pitchFamily="34" charset="0"/>
                <a:cs typeface="Arial" panose="020B0604020202020204" pitchFamily="34" charset="0"/>
              </a:defRPr>
            </a:lvl5pPr>
          </a:lstStyle>
          <a:p>
            <a:pPr lvl="0"/>
            <a:r>
              <a:rPr lang="en-GB" dirty="0"/>
              <a:t>Body text Arial 24pt</a:t>
            </a:r>
            <a:endParaRPr lang="en-US" dirty="0"/>
          </a:p>
        </p:txBody>
      </p:sp>
    </p:spTree>
    <p:extLst>
      <p:ext uri="{BB962C8B-B14F-4D97-AF65-F5344CB8AC3E}">
        <p14:creationId xmlns:p14="http://schemas.microsoft.com/office/powerpoint/2010/main" val="1163810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rqu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795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34434" y="356659"/>
            <a:ext cx="11523133" cy="1056117"/>
          </a:xfrm>
          <a:prstGeom prst="rect">
            <a:avLst/>
          </a:prstGeom>
        </p:spPr>
        <p:txBody>
          <a:bodyPr/>
          <a:lstStyle>
            <a:lvl1pPr>
              <a:defRPr sz="5867">
                <a:solidFill>
                  <a:schemeClr val="tx1"/>
                </a:solidFill>
                <a:latin typeface="Arial"/>
                <a:cs typeface="Arial"/>
              </a:defRPr>
            </a:lvl1pPr>
          </a:lstStyle>
          <a:p>
            <a:r>
              <a:rPr lang="en-GB"/>
              <a:t>Click to edit Master title style</a:t>
            </a:r>
            <a:endParaRPr lang="en-US" dirty="0"/>
          </a:p>
        </p:txBody>
      </p:sp>
      <p:sp>
        <p:nvSpPr>
          <p:cNvPr id="3" name="Content Placeholder 2"/>
          <p:cNvSpPr>
            <a:spLocks noGrp="1"/>
          </p:cNvSpPr>
          <p:nvPr>
            <p:ph idx="1"/>
          </p:nvPr>
        </p:nvSpPr>
        <p:spPr>
          <a:xfrm>
            <a:off x="334434" y="1485899"/>
            <a:ext cx="11523133" cy="5015441"/>
          </a:xfrm>
          <a:prstGeom prst="rect">
            <a:avLst/>
          </a:prstGeom>
        </p:spPr>
        <p:txBody>
          <a:bodyPr/>
          <a:lstStyle>
            <a:lvl1pPr>
              <a:defRPr sz="2667">
                <a:solidFill>
                  <a:schemeClr val="tx1"/>
                </a:solidFill>
                <a:latin typeface="Arial"/>
                <a:cs typeface="Arial"/>
              </a:defRPr>
            </a:lvl1pPr>
            <a:lvl2pPr>
              <a:defRPr sz="2400">
                <a:solidFill>
                  <a:schemeClr val="tx1"/>
                </a:solidFill>
                <a:latin typeface="Arial"/>
                <a:cs typeface="Arial"/>
              </a:defRPr>
            </a:lvl2pPr>
            <a:lvl3pPr>
              <a:defRPr sz="1867">
                <a:solidFill>
                  <a:schemeClr val="tx1"/>
                </a:solidFill>
                <a:latin typeface="Arial"/>
                <a:cs typeface="Arial"/>
              </a:defRPr>
            </a:lvl3pPr>
            <a:lvl4pPr>
              <a:defRPr>
                <a:solidFill>
                  <a:schemeClr val="tx1"/>
                </a:solidFill>
              </a:defRPr>
            </a:lvl4pPr>
            <a:lvl5pPr>
              <a:defRPr sz="1333">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26177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11800" y="681037"/>
            <a:ext cx="5842000" cy="1009651"/>
          </a:xfrm>
          <a:prstGeom prst="rect">
            <a:avLst/>
          </a:prstGeom>
        </p:spPr>
        <p:txBody>
          <a:bodyPr vert="horz" lIns="91440" tIns="45720" rIns="91440" bIns="45720" rtlCol="0" anchor="t">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24FB1-CB24-4B4C-BFD4-AD276D9A4059}" type="datetimeFigureOut">
              <a:rPr lang="en-GB" smtClean="0"/>
              <a:t>10/08/2021</a:t>
            </a:fld>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9F3F6-C255-4AC5-91C2-3F61B6509B36}" type="slidenum">
              <a:rPr lang="en-GB" smtClean="0"/>
              <a:t>‹#›</a:t>
            </a:fld>
            <a:endParaRPr lang="en-GB"/>
          </a:p>
        </p:txBody>
      </p:sp>
      <p:pic>
        <p:nvPicPr>
          <p:cNvPr id="9" name="Picture 8">
            <a:extLst>
              <a:ext uri="{FF2B5EF4-FFF2-40B4-BE49-F238E27FC236}">
                <a16:creationId xmlns:a16="http://schemas.microsoft.com/office/drawing/2014/main" id="{46262A0F-9E49-6B4D-94F3-647B33A25AE7}"/>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5699181"/>
      </p:ext>
    </p:extLst>
  </p:cSld>
  <p:clrMap bg1="lt1" tx1="dk1" bg2="lt2" tx2="dk2" accent1="accent1" accent2="accent2" accent3="accent3" accent4="accent4" accent5="accent5" accent6="accent6" hlink="hlink" folHlink="folHlink"/>
  <p:sldLayoutIdLst>
    <p:sldLayoutId id="2147483683" r:id="rId1"/>
    <p:sldLayoutId id="2147483652" r:id="rId2"/>
    <p:sldLayoutId id="2147483653" r:id="rId3"/>
    <p:sldLayoutId id="2147483654" r:id="rId4"/>
    <p:sldLayoutId id="2147483656" r:id="rId5"/>
    <p:sldLayoutId id="2147483649" r:id="rId6"/>
    <p:sldLayoutId id="2147483684" r:id="rId7"/>
    <p:sldLayoutId id="2147483691" r:id="rId8"/>
    <p:sldLayoutId id="2147483692" r:id="rId9"/>
  </p:sldLayoutIdLst>
  <p:txStyles>
    <p:titleStyle>
      <a:lvl1pPr algn="r" defTabSz="914400" rtl="0" eaLnBrk="1" latinLnBrk="0" hangingPunct="1">
        <a:lnSpc>
          <a:spcPct val="90000"/>
        </a:lnSpc>
        <a:spcBef>
          <a:spcPct val="0"/>
        </a:spcBef>
        <a:buNone/>
        <a:defRPr sz="2800" b="1" kern="1200">
          <a:solidFill>
            <a:schemeClr val="accent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emf"/><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hyperlink" Target="mailto:socsci-ma@Glasgow.ac.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s://t4.gla.ac.uk/terminalfour/preview/1/en/281510/712081?cc=1964265727#ma(socialsciences)groupasubjects"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www.gla.ac.uk/subjects/economics/" TargetMode="External"/><Relationship Id="rId13" Type="http://schemas.openxmlformats.org/officeDocument/2006/relationships/hyperlink" Target="https://www.gla.ac.uk/subjects/psychology/" TargetMode="External"/><Relationship Id="rId3" Type="http://schemas.openxmlformats.org/officeDocument/2006/relationships/slideLayout" Target="../slideLayouts/slideLayout2.xml"/><Relationship Id="rId7" Type="http://schemas.openxmlformats.org/officeDocument/2006/relationships/hyperlink" Target="https://www.gla.ac.uk/subjects/economicsocialhistory/" TargetMode="External"/><Relationship Id="rId12" Type="http://schemas.openxmlformats.org/officeDocument/2006/relationships/hyperlink" Target="https://www.gla.ac.uk/subjects/ges/"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gla.ac.uk/subjects/cees/" TargetMode="External"/><Relationship Id="rId11" Type="http://schemas.openxmlformats.org/officeDocument/2006/relationships/hyperlink" Target="https://www.gla.ac.uk/subjects/sociology/" TargetMode="External"/><Relationship Id="rId5" Type="http://schemas.openxmlformats.org/officeDocument/2006/relationships/hyperlink" Target="https://www.gla.ac.uk/subjects/management/" TargetMode="External"/><Relationship Id="rId15" Type="http://schemas.openxmlformats.org/officeDocument/2006/relationships/image" Target="../media/image3.png"/><Relationship Id="rId10" Type="http://schemas.openxmlformats.org/officeDocument/2006/relationships/hyperlink" Target="https://www.gla.ac.uk/subjects/urbanstudies/" TargetMode="External"/><Relationship Id="rId4" Type="http://schemas.openxmlformats.org/officeDocument/2006/relationships/notesSlide" Target="../notesSlides/notesSlide5.xml"/><Relationship Id="rId9" Type="http://schemas.openxmlformats.org/officeDocument/2006/relationships/hyperlink" Target="https://www.gla.ac.uk/subjects/politics/" TargetMode="External"/><Relationship Id="rId14" Type="http://schemas.openxmlformats.org/officeDocument/2006/relationships/hyperlink" Target="https://www.gla.ac.uk/undergraduate/degrehttps:/www.gla.ac.uk/undergraduate/degrees/quantitativemethods/es/quantitativemethod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www.gla.ac.uk/undergraduate/degree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Gilbert Scott Building">
            <a:extLst>
              <a:ext uri="{FF2B5EF4-FFF2-40B4-BE49-F238E27FC236}">
                <a16:creationId xmlns:a16="http://schemas.microsoft.com/office/drawing/2014/main" id="{A1583E44-900F-604E-AC45-416F527816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90418" y="1657926"/>
            <a:ext cx="6629400" cy="789709"/>
          </a:xfrm>
        </p:spPr>
        <p:txBody>
          <a:bodyPr/>
          <a:lstStyle/>
          <a:p>
            <a:r>
              <a:rPr lang="en-US" dirty="0"/>
              <a:t>Welcome to the MA (Social Sciences</a:t>
            </a:r>
            <a:r>
              <a:rPr lang="en-US" b="0" dirty="0"/>
              <a:t>​)</a:t>
            </a:r>
            <a:endParaRPr lang="en-GB" dirty="0">
              <a:solidFill>
                <a:schemeClr val="tx1"/>
              </a:solidFill>
            </a:endParaRPr>
          </a:p>
        </p:txBody>
      </p:sp>
      <p:sp>
        <p:nvSpPr>
          <p:cNvPr id="3" name="Subtitle 2"/>
          <p:cNvSpPr>
            <a:spLocks noGrp="1"/>
          </p:cNvSpPr>
          <p:nvPr>
            <p:ph type="subTitle" idx="4294967295"/>
          </p:nvPr>
        </p:nvSpPr>
        <p:spPr>
          <a:xfrm>
            <a:off x="611432" y="2447634"/>
            <a:ext cx="5680075" cy="1157211"/>
          </a:xfrm>
        </p:spPr>
        <p:txBody>
          <a:bodyPr>
            <a:normAutofit fontScale="25000" lnSpcReduction="20000"/>
          </a:bodyPr>
          <a:lstStyle/>
          <a:p>
            <a:pPr marL="0" indent="0" fontAlgn="base">
              <a:buNone/>
            </a:pPr>
            <a:r>
              <a:rPr lang="en-US" sz="11200" b="1" dirty="0"/>
              <a:t>Choosing your courses</a:t>
            </a:r>
            <a:r>
              <a:rPr lang="en-US" sz="11200" dirty="0"/>
              <a:t>​</a:t>
            </a:r>
          </a:p>
          <a:p>
            <a:pPr fontAlgn="base"/>
            <a:r>
              <a:rPr lang="en-US" sz="8000" b="1" dirty="0"/>
              <a:t>How these relate to degree structure</a:t>
            </a:r>
            <a:r>
              <a:rPr lang="en-US" sz="8000" dirty="0"/>
              <a:t>​</a:t>
            </a:r>
          </a:p>
          <a:p>
            <a:pPr fontAlgn="base"/>
            <a:r>
              <a:rPr lang="en-US" sz="8000" b="1" dirty="0"/>
              <a:t>Varied options</a:t>
            </a:r>
            <a:endParaRPr lang="en-US" sz="8000" dirty="0"/>
          </a:p>
          <a:p>
            <a:endParaRPr lang="en-GB" dirty="0">
              <a:solidFill>
                <a:schemeClr val="tx1"/>
              </a:solidFill>
            </a:endParaRPr>
          </a:p>
        </p:txBody>
      </p:sp>
      <p:pic>
        <p:nvPicPr>
          <p:cNvPr id="4" name="Audio 3">
            <a:hlinkClick r:id="" action="ppaction://media"/>
            <a:extLst>
              <a:ext uri="{FF2B5EF4-FFF2-40B4-BE49-F238E27FC236}">
                <a16:creationId xmlns:a16="http://schemas.microsoft.com/office/drawing/2014/main" id="{C04CC778-3EE6-4BD9-AFF2-1C45E68498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46121349"/>
      </p:ext>
    </p:extLst>
  </p:cSld>
  <p:clrMapOvr>
    <a:masterClrMapping/>
  </p:clrMapOvr>
  <mc:AlternateContent xmlns:mc="http://schemas.openxmlformats.org/markup-compatibility/2006">
    <mc:Choice xmlns:p14="http://schemas.microsoft.com/office/powerpoint/2010/main" Requires="p14">
      <p:transition spd="slow" p14:dur="2000" advTm="70907"/>
    </mc:Choice>
    <mc:Fallback>
      <p:transition spd="slow" advTm="7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Your Study Load: What does this mean for you?</a:t>
            </a:r>
            <a:endParaRPr lang="en-GB" dirty="0"/>
          </a:p>
        </p:txBody>
      </p:sp>
      <p:sp>
        <p:nvSpPr>
          <p:cNvPr id="3" name="Content Placeholder 2"/>
          <p:cNvSpPr>
            <a:spLocks noGrp="1"/>
          </p:cNvSpPr>
          <p:nvPr>
            <p:ph sz="quarter" idx="13"/>
          </p:nvPr>
        </p:nvSpPr>
        <p:spPr/>
        <p:txBody>
          <a:bodyPr>
            <a:normAutofit fontScale="85000" lnSpcReduction="20000"/>
          </a:bodyPr>
          <a:lstStyle/>
          <a:p>
            <a:r>
              <a:rPr lang="en-US" dirty="0"/>
              <a:t>120 credits means you have 1200 hours of ‘notional’ learning ​</a:t>
            </a:r>
          </a:p>
          <a:p>
            <a:endParaRPr lang="en-US" dirty="0"/>
          </a:p>
          <a:p>
            <a:pPr fontAlgn="base"/>
            <a:r>
              <a:rPr lang="en-GB" b="1" dirty="0"/>
              <a:t>What does this mean in “real” terms?</a:t>
            </a:r>
            <a:r>
              <a:rPr lang="en-US" dirty="0"/>
              <a:t>​</a:t>
            </a:r>
          </a:p>
          <a:p>
            <a:pPr marL="0" indent="0" fontAlgn="base">
              <a:buNone/>
            </a:pPr>
            <a:endParaRPr lang="en-US" dirty="0"/>
          </a:p>
          <a:p>
            <a:pPr lvl="1" fontAlgn="base"/>
            <a:r>
              <a:rPr lang="en-GB" dirty="0"/>
              <a:t>Your academic “term” covers 2 x 11 weeks of study, plus exams</a:t>
            </a:r>
            <a:r>
              <a:rPr lang="en-US" dirty="0"/>
              <a:t>​ at the end of each semester.</a:t>
            </a:r>
            <a:endParaRPr lang="en-GB" dirty="0"/>
          </a:p>
          <a:p>
            <a:pPr lvl="1" fontAlgn="base"/>
            <a:r>
              <a:rPr lang="en-GB" dirty="0"/>
              <a:t>Lectures, tutorials/seminars etc. will take approximately 15 hours per week</a:t>
            </a:r>
            <a:r>
              <a:rPr lang="en-US" dirty="0"/>
              <a:t>​</a:t>
            </a:r>
          </a:p>
          <a:p>
            <a:pPr lvl="1" fontAlgn="base"/>
            <a:r>
              <a:rPr lang="en-GB" dirty="0"/>
              <a:t>This leaves you some 35 hours per week to organise private study and prepare for assessment</a:t>
            </a:r>
            <a:r>
              <a:rPr lang="en-US" dirty="0"/>
              <a:t>​ </a:t>
            </a:r>
            <a:endParaRPr lang="en-GB" dirty="0"/>
          </a:p>
          <a:p>
            <a:pPr lvl="1" fontAlgn="base"/>
            <a:r>
              <a:rPr lang="en-GB" dirty="0"/>
              <a:t>Remember it is important to take time away from your desk</a:t>
            </a:r>
            <a:r>
              <a:rPr lang="en-US" dirty="0"/>
              <a:t>​/study to focus on your wellbeing.</a:t>
            </a:r>
          </a:p>
          <a:p>
            <a:pPr lvl="1" fontAlgn="base"/>
            <a:r>
              <a:rPr lang="en-GB" dirty="0"/>
              <a:t>Use Services provided by the university to support your Academic Writing (LEADS)</a:t>
            </a:r>
          </a:p>
          <a:p>
            <a:pPr marL="0" indent="0" fontAlgn="base">
              <a:buNone/>
            </a:pPr>
            <a:endParaRPr lang="en-GB" dirty="0"/>
          </a:p>
          <a:p>
            <a:pPr marL="0" indent="0" fontAlgn="base">
              <a:buNone/>
            </a:pPr>
            <a:r>
              <a:rPr lang="en-GB" dirty="0"/>
              <a:t>The key to success is planning. Don’t leave things until the last minute</a:t>
            </a:r>
            <a:r>
              <a:rPr lang="en-US" dirty="0"/>
              <a:t>​</a:t>
            </a:r>
          </a:p>
          <a:p>
            <a:pPr marL="0" indent="0" fontAlgn="base">
              <a:buNone/>
            </a:pPr>
            <a:endParaRPr lang="en-GB" dirty="0"/>
          </a:p>
          <a:p>
            <a:pPr marL="0" indent="0" fontAlgn="base">
              <a:buNone/>
            </a:pPr>
            <a:r>
              <a:rPr lang="en-GB" dirty="0"/>
              <a:t>N.B. First attempts and reassessments will take place during the summer (August)</a:t>
            </a:r>
          </a:p>
          <a:p>
            <a:pPr marL="0" indent="0" fontAlgn="base">
              <a:buNone/>
            </a:pPr>
            <a:endParaRPr lang="en-GB" dirty="0"/>
          </a:p>
          <a:p>
            <a:endParaRPr lang="en-GB" dirty="0"/>
          </a:p>
        </p:txBody>
      </p:sp>
      <p:pic>
        <p:nvPicPr>
          <p:cNvPr id="4" name="Audio 3">
            <a:hlinkClick r:id="" action="ppaction://media"/>
            <a:extLst>
              <a:ext uri="{FF2B5EF4-FFF2-40B4-BE49-F238E27FC236}">
                <a16:creationId xmlns:a16="http://schemas.microsoft.com/office/drawing/2014/main" id="{FFE8B10E-5774-4D55-8532-15CA8D392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17669215"/>
      </p:ext>
    </p:extLst>
  </p:cSld>
  <p:clrMapOvr>
    <a:masterClrMapping/>
  </p:clrMapOvr>
  <mc:AlternateContent xmlns:mc="http://schemas.openxmlformats.org/markup-compatibility/2006">
    <mc:Choice xmlns:p14="http://schemas.microsoft.com/office/powerpoint/2010/main" Requires="p14">
      <p:transition spd="slow" p14:dur="2000" advTm="194732"/>
    </mc:Choice>
    <mc:Fallback>
      <p:transition spd="slow" advTm="19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0"/>
            <a:ext cx="12463462" cy="7010697"/>
          </a:xfrm>
          <a:prstGeom prst="rect">
            <a:avLst/>
          </a:prstGeom>
        </p:spPr>
      </p:pic>
      <p:grpSp>
        <p:nvGrpSpPr>
          <p:cNvPr id="12" name="Group 11">
            <a:extLst>
              <a:ext uri="{FF2B5EF4-FFF2-40B4-BE49-F238E27FC236}">
                <a16:creationId xmlns:a16="http://schemas.microsoft.com/office/drawing/2014/main" id="{FFE8D2E6-CE5E-9344-8A5F-03E8D2B1A773}"/>
              </a:ext>
              <a:ext uri="{C183D7F6-B498-43B3-948B-1728B52AA6E4}">
                <adec:decorative xmlns:adec="http://schemas.microsoft.com/office/drawing/2017/decorative" val="1"/>
              </a:ext>
            </a:extLst>
          </p:cNvPr>
          <p:cNvGrpSpPr/>
          <p:nvPr/>
        </p:nvGrpSpPr>
        <p:grpSpPr>
          <a:xfrm>
            <a:off x="8299048" y="5634588"/>
            <a:ext cx="3499275" cy="918887"/>
            <a:chOff x="5565940" y="4173143"/>
            <a:chExt cx="3499275" cy="91888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grpSpPr>
        <p:sp>
          <p:nvSpPr>
            <p:cNvPr id="13" name="TextBox 12">
              <a:extLst>
                <a:ext uri="{FF2B5EF4-FFF2-40B4-BE49-F238E27FC236}">
                  <a16:creationId xmlns:a16="http://schemas.microsoft.com/office/drawing/2014/main" id="{2C0453A2-AEE0-5240-8453-87A32EE76A19}"/>
                </a:ext>
              </a:extLst>
            </p:cNvPr>
            <p:cNvSpPr txBox="1"/>
            <p:nvPr/>
          </p:nvSpPr>
          <p:spPr>
            <a:xfrm>
              <a:off x="5565940" y="4173143"/>
              <a:ext cx="3499275" cy="461665"/>
            </a:xfrm>
            <a:prstGeom prst="rect">
              <a:avLst/>
            </a:prstGeom>
            <a:grpFill/>
            <a:effectLst>
              <a:outerShdw blurRad="1270000" dist="50800" dir="5400000" sx="200000" sy="200000" algn="ctr" rotWithShape="0">
                <a:schemeClr val="tx1"/>
              </a:outerShdw>
            </a:effectLst>
          </p:spPr>
          <p:txBody>
            <a:bodyPr wrap="square" rtlCol="0">
              <a:spAutoFit/>
            </a:bodyPr>
            <a:lstStyle/>
            <a:p>
              <a:pPr algn="r"/>
              <a:r>
                <a:rPr lang="en-US" sz="2400" b="1" dirty="0">
                  <a:solidFill>
                    <a:schemeClr val="tx2"/>
                  </a:solidFill>
                  <a:latin typeface="Arial" panose="020B0604020202020204" pitchFamily="34" charset="0"/>
                  <a:cs typeface="Arial" panose="020B0604020202020204" pitchFamily="34" charset="0"/>
                </a:rPr>
                <a:t>#</a:t>
              </a:r>
              <a:r>
                <a:rPr lang="en-US" sz="2400" b="1" dirty="0" err="1">
                  <a:solidFill>
                    <a:schemeClr val="tx2"/>
                  </a:solidFill>
                  <a:latin typeface="Arial" panose="020B0604020202020204" pitchFamily="34" charset="0"/>
                  <a:cs typeface="Arial" panose="020B0604020202020204" pitchFamily="34" charset="0"/>
                </a:rPr>
                <a:t>UofGWorldChangers</a:t>
              </a:r>
              <a:endParaRPr lang="en-US" sz="2400" b="1" dirty="0">
                <a:solidFill>
                  <a:schemeClr val="tx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EDFC026-C260-A146-90D3-068313FC637F}"/>
                </a:ext>
              </a:extLst>
            </p:cNvPr>
            <p:cNvSpPr txBox="1"/>
            <p:nvPr/>
          </p:nvSpPr>
          <p:spPr>
            <a:xfrm>
              <a:off x="6365423" y="4630365"/>
              <a:ext cx="2699792" cy="461665"/>
            </a:xfrm>
            <a:prstGeom prst="rect">
              <a:avLst/>
            </a:prstGeom>
            <a:grpFill/>
          </p:spPr>
          <p:txBody>
            <a:bodyPr wrap="square" rtlCol="0">
              <a:spAutoFit/>
            </a:bodyPr>
            <a:lstStyle/>
            <a:p>
              <a:pPr algn="r"/>
              <a:r>
                <a:rPr lang="en-US" sz="2400" b="1" dirty="0">
                  <a:solidFill>
                    <a:schemeClr val="tx2"/>
                  </a:solidFill>
                  <a:latin typeface="Arial" panose="020B0604020202020204" pitchFamily="34" charset="0"/>
                  <a:ea typeface="Arial" charset="0"/>
                  <a:cs typeface="Arial" panose="020B0604020202020204" pitchFamily="34" charset="0"/>
                </a:rPr>
                <a:t>@</a:t>
              </a:r>
              <a:r>
                <a:rPr lang="en-US" sz="2400" b="1" dirty="0" err="1">
                  <a:solidFill>
                    <a:schemeClr val="tx2"/>
                  </a:solidFill>
                  <a:latin typeface="Arial" panose="020B0604020202020204" pitchFamily="34" charset="0"/>
                  <a:ea typeface="Arial" charset="0"/>
                  <a:cs typeface="Arial" panose="020B0604020202020204" pitchFamily="34" charset="0"/>
                </a:rPr>
                <a:t>UofGlasgow</a:t>
              </a:r>
              <a:endParaRPr lang="en-US" sz="2400" b="1" dirty="0">
                <a:solidFill>
                  <a:schemeClr val="tx2"/>
                </a:solidFill>
                <a:latin typeface="Arial" panose="020B0604020202020204" pitchFamily="34" charset="0"/>
                <a:ea typeface="Arial" charset="0"/>
                <a:cs typeface="Arial" panose="020B0604020202020204" pitchFamily="34" charset="0"/>
              </a:endParaRPr>
            </a:p>
          </p:txBody>
        </p:sp>
        <p:grpSp>
          <p:nvGrpSpPr>
            <p:cNvPr id="15" name="Group 14">
              <a:extLst>
                <a:ext uri="{FF2B5EF4-FFF2-40B4-BE49-F238E27FC236}">
                  <a16:creationId xmlns:a16="http://schemas.microsoft.com/office/drawing/2014/main" id="{210452A7-409E-2B4B-BDEB-4830E7E43CE4}"/>
                </a:ext>
              </a:extLst>
            </p:cNvPr>
            <p:cNvGrpSpPr/>
            <p:nvPr/>
          </p:nvGrpSpPr>
          <p:grpSpPr>
            <a:xfrm>
              <a:off x="5868144" y="4759697"/>
              <a:ext cx="870873" cy="246401"/>
              <a:chOff x="-704667" y="465075"/>
              <a:chExt cx="718929" cy="203410"/>
            </a:xfrm>
            <a:grpFill/>
          </p:grpSpPr>
          <p:pic>
            <p:nvPicPr>
              <p:cNvPr id="16" name="Picture 15">
                <a:extLst>
                  <a:ext uri="{FF2B5EF4-FFF2-40B4-BE49-F238E27FC236}">
                    <a16:creationId xmlns:a16="http://schemas.microsoft.com/office/drawing/2014/main" id="{F19679AC-163D-0141-A7B2-1701C1A600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635" y="466885"/>
                <a:ext cx="242653" cy="201600"/>
              </a:xfrm>
              <a:prstGeom prst="rect">
                <a:avLst/>
              </a:prstGeom>
              <a:grpFill/>
            </p:spPr>
          </p:pic>
          <p:pic>
            <p:nvPicPr>
              <p:cNvPr id="17" name="Picture 16">
                <a:extLst>
                  <a:ext uri="{FF2B5EF4-FFF2-40B4-BE49-F238E27FC236}">
                    <a16:creationId xmlns:a16="http://schemas.microsoft.com/office/drawing/2014/main" id="{B3BD8E9D-7401-184D-B897-73F772A327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7338" y="466885"/>
                <a:ext cx="201600" cy="201600"/>
              </a:xfrm>
              <a:prstGeom prst="rect">
                <a:avLst/>
              </a:prstGeom>
              <a:grpFill/>
            </p:spPr>
          </p:pic>
          <p:pic>
            <p:nvPicPr>
              <p:cNvPr id="18" name="Picture 17">
                <a:extLst>
                  <a:ext uri="{FF2B5EF4-FFF2-40B4-BE49-F238E27FC236}">
                    <a16:creationId xmlns:a16="http://schemas.microsoft.com/office/drawing/2014/main" id="{0CB68A71-5BDD-A040-A021-252AE28C2F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4667" y="465075"/>
                <a:ext cx="197388" cy="197388"/>
              </a:xfrm>
              <a:prstGeom prst="rect">
                <a:avLst/>
              </a:prstGeom>
              <a:grpFill/>
            </p:spPr>
          </p:pic>
        </p:grpSp>
      </p:grpSp>
      <p:sp>
        <p:nvSpPr>
          <p:cNvPr id="2" name="Title 1">
            <a:extLst>
              <a:ext uri="{FF2B5EF4-FFF2-40B4-BE49-F238E27FC236}">
                <a16:creationId xmlns:a16="http://schemas.microsoft.com/office/drawing/2014/main" id="{72C03AA1-5E47-2841-A2C0-74489FA31DDB}"/>
              </a:ext>
            </a:extLst>
          </p:cNvPr>
          <p:cNvSpPr>
            <a:spLocks noGrp="1"/>
          </p:cNvSpPr>
          <p:nvPr>
            <p:ph type="title" idx="4294967295"/>
          </p:nvPr>
        </p:nvSpPr>
        <p:spPr>
          <a:xfrm>
            <a:off x="647700" y="1798637"/>
            <a:ext cx="7737528" cy="2100263"/>
          </a:xfrm>
        </p:spPr>
        <p:txBody>
          <a:bodyPr>
            <a:noAutofit/>
          </a:bodyPr>
          <a:lstStyle/>
          <a:p>
            <a:pPr algn="l" fontAlgn="base"/>
            <a:r>
              <a:rPr lang="en-GB" dirty="0">
                <a:solidFill>
                  <a:schemeClr val="tx2"/>
                </a:solidFill>
              </a:rPr>
              <a:t>Get in touch with your questions!</a:t>
            </a:r>
            <a:r>
              <a:rPr lang="en-US" b="0" dirty="0">
                <a:solidFill>
                  <a:schemeClr val="tx2"/>
                </a:solidFill>
              </a:rPr>
              <a:t>​</a:t>
            </a:r>
            <a:br>
              <a:rPr lang="en-US" b="0" dirty="0">
                <a:solidFill>
                  <a:schemeClr val="tx2"/>
                </a:solidFill>
              </a:rPr>
            </a:br>
            <a:r>
              <a:rPr lang="en-GB" dirty="0">
                <a:solidFill>
                  <a:schemeClr val="tx2"/>
                </a:solidFill>
                <a:hlinkClick r:id="rId9"/>
              </a:rPr>
              <a:t>socsci-ma@Glasgow.ac.uk</a:t>
            </a:r>
            <a:br>
              <a:rPr lang="en-GB" dirty="0">
                <a:solidFill>
                  <a:schemeClr val="tx2"/>
                </a:solidFill>
              </a:rPr>
            </a:br>
            <a:br>
              <a:rPr lang="en-GB" dirty="0">
                <a:solidFill>
                  <a:schemeClr val="bg1"/>
                </a:solidFill>
              </a:rPr>
            </a:br>
            <a:br>
              <a:rPr lang="en-GB" dirty="0">
                <a:solidFill>
                  <a:schemeClr val="bg1"/>
                </a:solidFill>
              </a:rPr>
            </a:br>
            <a:endParaRPr lang="en-US" b="0" dirty="0">
              <a:solidFill>
                <a:schemeClr val="bg1"/>
              </a:solidFill>
            </a:endParaRPr>
          </a:p>
        </p:txBody>
      </p:sp>
      <p:pic>
        <p:nvPicPr>
          <p:cNvPr id="4" name="Audio 3">
            <a:hlinkClick r:id="" action="ppaction://media"/>
            <a:extLst>
              <a:ext uri="{FF2B5EF4-FFF2-40B4-BE49-F238E27FC236}">
                <a16:creationId xmlns:a16="http://schemas.microsoft.com/office/drawing/2014/main" id="{A6ED7764-5629-4D9E-B64D-4CC7D4EFAD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2863827"/>
      </p:ext>
    </p:extLst>
  </p:cSld>
  <p:clrMapOvr>
    <a:masterClrMapping/>
  </p:clrMapOvr>
  <mc:AlternateContent xmlns:mc="http://schemas.openxmlformats.org/markup-compatibility/2006">
    <mc:Choice xmlns:p14="http://schemas.microsoft.com/office/powerpoint/2010/main" Requires="p14">
      <p:transition spd="slow" p14:dur="2000" advTm="61587"/>
    </mc:Choice>
    <mc:Fallback>
      <p:transition spd="slow" advTm="61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MA (Social Sciences) - About the Degree</a:t>
            </a:r>
            <a:endParaRPr lang="en-GB" dirty="0"/>
          </a:p>
        </p:txBody>
      </p:sp>
      <p:sp>
        <p:nvSpPr>
          <p:cNvPr id="3" name="Content Placeholder 2"/>
          <p:cNvSpPr>
            <a:spLocks noGrp="1"/>
          </p:cNvSpPr>
          <p:nvPr>
            <p:ph sz="half" idx="1"/>
          </p:nvPr>
        </p:nvSpPr>
        <p:spPr>
          <a:xfrm>
            <a:off x="838200" y="1608667"/>
            <a:ext cx="3812931" cy="4568296"/>
          </a:xfrm>
        </p:spPr>
        <p:txBody>
          <a:bodyPr>
            <a:normAutofit fontScale="40000" lnSpcReduction="20000"/>
          </a:bodyPr>
          <a:lstStyle/>
          <a:p>
            <a:pPr marL="0" indent="0" fontAlgn="base">
              <a:buNone/>
            </a:pPr>
            <a:r>
              <a:rPr lang="en-GB" sz="5000" dirty="0"/>
              <a:t>Our students can undertake studies in several Schools. </a:t>
            </a:r>
          </a:p>
          <a:p>
            <a:pPr marL="0" indent="0" fontAlgn="base">
              <a:buNone/>
            </a:pPr>
            <a:endParaRPr lang="en-GB" sz="5000" dirty="0"/>
          </a:p>
          <a:p>
            <a:pPr marL="0" indent="0" fontAlgn="base">
              <a:buNone/>
            </a:pPr>
            <a:r>
              <a:rPr lang="en-GB" sz="5000" dirty="0"/>
              <a:t>The two main ones in the College of Social Sciences (</a:t>
            </a:r>
            <a:r>
              <a:rPr lang="en-GB" sz="5000" dirty="0" err="1"/>
              <a:t>CoSS</a:t>
            </a:r>
            <a:r>
              <a:rPr lang="en-GB" sz="5000" dirty="0"/>
              <a:t>) are the Adam Smith Business School and the School of Social and Political Sciences. </a:t>
            </a:r>
          </a:p>
          <a:p>
            <a:pPr marL="0" indent="0" fontAlgn="base">
              <a:buNone/>
            </a:pPr>
            <a:r>
              <a:rPr lang="en-GB" sz="5000" dirty="0"/>
              <a:t>​</a:t>
            </a:r>
          </a:p>
          <a:p>
            <a:pPr marL="0" indent="0" fontAlgn="base">
              <a:buNone/>
            </a:pPr>
            <a:r>
              <a:rPr lang="en-GB" sz="5000" dirty="0"/>
              <a:t>However, many of you will be part of other Schools across the University as you enrol in subjects that interest you in the College of Arts or the College of Science and Engineering.</a:t>
            </a:r>
            <a:r>
              <a:rPr lang="en-US" sz="5000" dirty="0"/>
              <a:t>​</a:t>
            </a:r>
          </a:p>
          <a:p>
            <a:endParaRPr lang="en-GB" dirty="0"/>
          </a:p>
        </p:txBody>
      </p:sp>
      <p:sp>
        <p:nvSpPr>
          <p:cNvPr id="4" name="Content Placeholder 3"/>
          <p:cNvSpPr>
            <a:spLocks noGrp="1"/>
          </p:cNvSpPr>
          <p:nvPr>
            <p:ph sz="half" idx="2"/>
          </p:nvPr>
        </p:nvSpPr>
        <p:spPr/>
        <p:txBody>
          <a:bodyPr>
            <a:normAutofit fontScale="40000" lnSpcReduction="20000"/>
          </a:bodyPr>
          <a:lstStyle/>
          <a:p>
            <a:pPr marL="0" indent="0" fontAlgn="base">
              <a:lnSpc>
                <a:spcPct val="120000"/>
              </a:lnSpc>
              <a:spcBef>
                <a:spcPts val="0"/>
              </a:spcBef>
              <a:buNone/>
            </a:pPr>
            <a:r>
              <a:rPr lang="en-GB" b="1" dirty="0"/>
              <a:t> </a:t>
            </a:r>
            <a:r>
              <a:rPr lang="en-GB" sz="3400" b="1" dirty="0"/>
              <a:t>Adam Smith Business School</a:t>
            </a:r>
            <a:r>
              <a:rPr lang="en-US" sz="3400" dirty="0"/>
              <a:t>​</a:t>
            </a:r>
          </a:p>
          <a:p>
            <a:pPr fontAlgn="base">
              <a:lnSpc>
                <a:spcPct val="120000"/>
              </a:lnSpc>
              <a:spcBef>
                <a:spcPts val="0"/>
              </a:spcBef>
            </a:pPr>
            <a:r>
              <a:rPr lang="en-GB" sz="3400" b="1" dirty="0"/>
              <a:t>Economics</a:t>
            </a:r>
            <a:r>
              <a:rPr lang="en-GB" sz="3400" dirty="0"/>
              <a:t> – degree plans are: </a:t>
            </a:r>
            <a:r>
              <a:rPr lang="en-US" sz="3400" dirty="0"/>
              <a:t>​</a:t>
            </a:r>
          </a:p>
          <a:p>
            <a:pPr lvl="1" fontAlgn="base">
              <a:lnSpc>
                <a:spcPct val="120000"/>
              </a:lnSpc>
              <a:spcBef>
                <a:spcPts val="0"/>
              </a:spcBef>
            </a:pPr>
            <a:r>
              <a:rPr lang="en-GB" sz="3400" dirty="0"/>
              <a:t>a) Economics b) Business Economics</a:t>
            </a:r>
            <a:r>
              <a:rPr lang="en-US" sz="3400" dirty="0"/>
              <a:t>​</a:t>
            </a:r>
          </a:p>
          <a:p>
            <a:pPr fontAlgn="base">
              <a:lnSpc>
                <a:spcPct val="120000"/>
              </a:lnSpc>
              <a:spcBef>
                <a:spcPts val="0"/>
              </a:spcBef>
            </a:pPr>
            <a:r>
              <a:rPr lang="en-GB" sz="3400" b="1" dirty="0"/>
              <a:t>Management</a:t>
            </a:r>
            <a:r>
              <a:rPr lang="en-US" sz="3400" dirty="0"/>
              <a:t>​</a:t>
            </a:r>
          </a:p>
          <a:p>
            <a:pPr marL="0" indent="0" fontAlgn="base">
              <a:lnSpc>
                <a:spcPct val="120000"/>
              </a:lnSpc>
              <a:spcBef>
                <a:spcPts val="0"/>
              </a:spcBef>
              <a:buNone/>
            </a:pPr>
            <a:endParaRPr lang="en-US" sz="3400" dirty="0"/>
          </a:p>
          <a:p>
            <a:pPr marL="0" indent="0" fontAlgn="base">
              <a:lnSpc>
                <a:spcPct val="120000"/>
              </a:lnSpc>
              <a:spcBef>
                <a:spcPts val="0"/>
              </a:spcBef>
              <a:buNone/>
            </a:pPr>
            <a:r>
              <a:rPr lang="en-GB" sz="3400" b="1" dirty="0"/>
              <a:t>School of Social and Political Sciences</a:t>
            </a:r>
            <a:r>
              <a:rPr lang="en-US" sz="3400" dirty="0"/>
              <a:t>​</a:t>
            </a:r>
          </a:p>
          <a:p>
            <a:pPr fontAlgn="base">
              <a:lnSpc>
                <a:spcPct val="120000"/>
              </a:lnSpc>
              <a:spcBef>
                <a:spcPts val="0"/>
              </a:spcBef>
            </a:pPr>
            <a:r>
              <a:rPr lang="en-GB" sz="3400" b="1" dirty="0"/>
              <a:t>Central and East European Studies</a:t>
            </a:r>
            <a:r>
              <a:rPr lang="en-US" sz="3400" dirty="0"/>
              <a:t>​</a:t>
            </a:r>
          </a:p>
          <a:p>
            <a:pPr fontAlgn="base">
              <a:lnSpc>
                <a:spcPct val="120000"/>
              </a:lnSpc>
              <a:spcBef>
                <a:spcPts val="0"/>
              </a:spcBef>
            </a:pPr>
            <a:r>
              <a:rPr lang="en-GB" sz="3400" b="1" dirty="0"/>
              <a:t>Economic and Social History </a:t>
            </a:r>
            <a:r>
              <a:rPr lang="en-US" sz="3400" dirty="0"/>
              <a:t>​</a:t>
            </a:r>
          </a:p>
          <a:p>
            <a:pPr fontAlgn="base">
              <a:lnSpc>
                <a:spcPct val="120000"/>
              </a:lnSpc>
              <a:spcBef>
                <a:spcPts val="0"/>
              </a:spcBef>
            </a:pPr>
            <a:r>
              <a:rPr lang="en-GB" sz="3400" b="1" dirty="0"/>
              <a:t>Politics and International Relations </a:t>
            </a:r>
            <a:r>
              <a:rPr lang="en-GB" sz="3400" dirty="0"/>
              <a:t>– degree plans are: </a:t>
            </a:r>
            <a:r>
              <a:rPr lang="en-US" sz="3400" dirty="0"/>
              <a:t>​</a:t>
            </a:r>
          </a:p>
          <a:p>
            <a:pPr lvl="1" fontAlgn="base">
              <a:lnSpc>
                <a:spcPct val="120000"/>
              </a:lnSpc>
              <a:spcBef>
                <a:spcPts val="0"/>
              </a:spcBef>
            </a:pPr>
            <a:r>
              <a:rPr lang="en-GB" sz="3400" dirty="0"/>
              <a:t>a) Politics  b) International Relations</a:t>
            </a:r>
            <a:r>
              <a:rPr lang="en-US" sz="3400" dirty="0"/>
              <a:t>​</a:t>
            </a:r>
          </a:p>
          <a:p>
            <a:pPr fontAlgn="base">
              <a:lnSpc>
                <a:spcPct val="120000"/>
              </a:lnSpc>
              <a:spcBef>
                <a:spcPts val="0"/>
              </a:spcBef>
            </a:pPr>
            <a:r>
              <a:rPr lang="en-GB" sz="3400" b="1" dirty="0"/>
              <a:t>Sociology</a:t>
            </a:r>
            <a:r>
              <a:rPr lang="en-US" sz="3400" dirty="0"/>
              <a:t>​</a:t>
            </a:r>
          </a:p>
          <a:p>
            <a:pPr fontAlgn="base">
              <a:lnSpc>
                <a:spcPct val="120000"/>
              </a:lnSpc>
              <a:spcBef>
                <a:spcPts val="0"/>
              </a:spcBef>
            </a:pPr>
            <a:r>
              <a:rPr lang="en-GB" sz="3400" b="1" dirty="0"/>
              <a:t>Social and Public Policy</a:t>
            </a:r>
            <a:r>
              <a:rPr lang="en-US" sz="3400" dirty="0"/>
              <a:t>​</a:t>
            </a:r>
          </a:p>
          <a:p>
            <a:pPr marL="0" indent="0" fontAlgn="base">
              <a:lnSpc>
                <a:spcPct val="120000"/>
              </a:lnSpc>
              <a:spcBef>
                <a:spcPts val="0"/>
              </a:spcBef>
              <a:buNone/>
            </a:pPr>
            <a:endParaRPr lang="en-GB" sz="3400" dirty="0"/>
          </a:p>
          <a:p>
            <a:pPr marL="0" indent="0" fontAlgn="base">
              <a:lnSpc>
                <a:spcPct val="120000"/>
              </a:lnSpc>
              <a:spcBef>
                <a:spcPts val="0"/>
              </a:spcBef>
              <a:buNone/>
            </a:pPr>
            <a:r>
              <a:rPr lang="en-GB" sz="3400" dirty="0"/>
              <a:t>Each plan in this School can be done with Quantitative Methods</a:t>
            </a:r>
            <a:r>
              <a:rPr lang="en-US" sz="3400" dirty="0"/>
              <a:t>​</a:t>
            </a:r>
          </a:p>
          <a:p>
            <a:pPr marL="0" indent="0" fontAlgn="base">
              <a:lnSpc>
                <a:spcPct val="120000"/>
              </a:lnSpc>
              <a:spcBef>
                <a:spcPts val="0"/>
              </a:spcBef>
              <a:buNone/>
            </a:pPr>
            <a:r>
              <a:rPr lang="en-GB" sz="3400" dirty="0"/>
              <a:t>​</a:t>
            </a:r>
          </a:p>
          <a:p>
            <a:pPr fontAlgn="base">
              <a:lnSpc>
                <a:spcPct val="120000"/>
              </a:lnSpc>
              <a:spcBef>
                <a:spcPts val="0"/>
              </a:spcBef>
            </a:pPr>
            <a:r>
              <a:rPr lang="en-GB" sz="3400" b="1" dirty="0"/>
              <a:t>College of Arts – too many subjects to list!</a:t>
            </a:r>
            <a:r>
              <a:rPr lang="en-US" sz="3400" dirty="0"/>
              <a:t>​</a:t>
            </a:r>
          </a:p>
          <a:p>
            <a:pPr fontAlgn="base">
              <a:lnSpc>
                <a:spcPct val="120000"/>
              </a:lnSpc>
              <a:spcBef>
                <a:spcPts val="0"/>
              </a:spcBef>
            </a:pPr>
            <a:r>
              <a:rPr lang="en-GB" sz="3400" b="1" dirty="0"/>
              <a:t>College of Science and Engineering – Psychology, Geography, Maths, Computing Science</a:t>
            </a:r>
            <a:endParaRPr lang="en-US" sz="3400" dirty="0"/>
          </a:p>
        </p:txBody>
      </p:sp>
      <p:pic>
        <p:nvPicPr>
          <p:cNvPr id="5" name="Audio 4">
            <a:hlinkClick r:id="" action="ppaction://media"/>
            <a:extLst>
              <a:ext uri="{FF2B5EF4-FFF2-40B4-BE49-F238E27FC236}">
                <a16:creationId xmlns:a16="http://schemas.microsoft.com/office/drawing/2014/main" id="{0E1A30AF-501B-4DB3-B712-63C138953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76385921"/>
      </p:ext>
    </p:extLst>
  </p:cSld>
  <p:clrMapOvr>
    <a:masterClrMapping/>
  </p:clrMapOvr>
  <mc:AlternateContent xmlns:mc="http://schemas.openxmlformats.org/markup-compatibility/2006">
    <mc:Choice xmlns:p14="http://schemas.microsoft.com/office/powerpoint/2010/main" Requires="p14">
      <p:transition spd="slow" p14:dur="2000" advTm="87897"/>
    </mc:Choice>
    <mc:Fallback>
      <p:transition spd="slow" advTm="8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How should I structure my First-Year curriculum?​</a:t>
            </a:r>
            <a:endParaRPr lang="en-GB" dirty="0"/>
          </a:p>
        </p:txBody>
      </p:sp>
      <p:sp>
        <p:nvSpPr>
          <p:cNvPr id="3" name="Content Placeholder 2"/>
          <p:cNvSpPr>
            <a:spLocks noGrp="1"/>
          </p:cNvSpPr>
          <p:nvPr>
            <p:ph sz="quarter" idx="13"/>
          </p:nvPr>
        </p:nvSpPr>
        <p:spPr/>
        <p:txBody>
          <a:bodyPr>
            <a:normAutofit fontScale="85000" lnSpcReduction="20000"/>
          </a:bodyPr>
          <a:lstStyle/>
          <a:p>
            <a:pPr marL="0" indent="0" fontAlgn="base">
              <a:buNone/>
            </a:pPr>
            <a:r>
              <a:rPr lang="en-GB" b="1" dirty="0"/>
              <a:t>Three subjects: </a:t>
            </a:r>
            <a:r>
              <a:rPr lang="en-GB" dirty="0"/>
              <a:t>Level 1 courses (each potentially leading to Honours)</a:t>
            </a:r>
            <a:r>
              <a:rPr lang="en-US" dirty="0"/>
              <a:t>​</a:t>
            </a:r>
          </a:p>
          <a:p>
            <a:pPr marL="0" indent="0" fontAlgn="base">
              <a:buNone/>
            </a:pPr>
            <a:endParaRPr lang="en-US" dirty="0"/>
          </a:p>
          <a:p>
            <a:pPr lvl="1" fontAlgn="base"/>
            <a:r>
              <a:rPr lang="en-GB" b="1" dirty="0"/>
              <a:t>120</a:t>
            </a:r>
            <a:r>
              <a:rPr lang="en-GB" dirty="0"/>
              <a:t> credits – MAXIMUM – 60 in each semester</a:t>
            </a:r>
            <a:r>
              <a:rPr lang="en-US" dirty="0"/>
              <a:t>​</a:t>
            </a:r>
          </a:p>
          <a:p>
            <a:pPr lvl="1" fontAlgn="base"/>
            <a:r>
              <a:rPr lang="en-GB" b="1" dirty="0"/>
              <a:t>No clash </a:t>
            </a:r>
            <a:r>
              <a:rPr lang="en-GB" dirty="0"/>
              <a:t>between subjects in Year 1 or Year 2</a:t>
            </a:r>
            <a:r>
              <a:rPr lang="en-US" dirty="0"/>
              <a:t>​</a:t>
            </a:r>
          </a:p>
          <a:p>
            <a:pPr marL="0" indent="0" fontAlgn="base">
              <a:buNone/>
            </a:pPr>
            <a:r>
              <a:rPr lang="en-GB" dirty="0"/>
              <a:t>​</a:t>
            </a:r>
          </a:p>
          <a:p>
            <a:pPr marL="0" indent="0" fontAlgn="base">
              <a:buNone/>
            </a:pPr>
            <a:r>
              <a:rPr lang="en-GB" b="1" u="sng" dirty="0"/>
              <a:t>Important MyCampus terminology: </a:t>
            </a:r>
            <a:r>
              <a:rPr lang="en-US" dirty="0"/>
              <a:t>​</a:t>
            </a:r>
          </a:p>
          <a:p>
            <a:pPr marL="0" indent="0" fontAlgn="base">
              <a:buNone/>
            </a:pPr>
            <a:endParaRPr lang="en-GB" dirty="0"/>
          </a:p>
          <a:p>
            <a:pPr fontAlgn="base"/>
            <a:r>
              <a:rPr lang="en-GB" b="1" dirty="0"/>
              <a:t>Programme </a:t>
            </a:r>
            <a:r>
              <a:rPr lang="en-GB" dirty="0"/>
              <a:t>refers to the degree (e.g. MA (Soc </a:t>
            </a:r>
            <a:r>
              <a:rPr lang="en-GB" dirty="0" err="1"/>
              <a:t>Sci</a:t>
            </a:r>
            <a:r>
              <a:rPr lang="en-GB" dirty="0"/>
              <a:t>))</a:t>
            </a:r>
            <a:r>
              <a:rPr lang="en-US" dirty="0"/>
              <a:t>​</a:t>
            </a:r>
          </a:p>
          <a:p>
            <a:pPr fontAlgn="base"/>
            <a:r>
              <a:rPr lang="en-GB" b="1" dirty="0"/>
              <a:t>Plan </a:t>
            </a:r>
            <a:r>
              <a:rPr lang="en-GB" dirty="0"/>
              <a:t>refers to the combination of subjects (e.g. Sociology/Politics)</a:t>
            </a:r>
            <a:r>
              <a:rPr lang="en-US" dirty="0"/>
              <a:t>​</a:t>
            </a:r>
          </a:p>
          <a:p>
            <a:pPr fontAlgn="base"/>
            <a:r>
              <a:rPr lang="en-GB" b="1" dirty="0"/>
              <a:t>Subjects</a:t>
            </a:r>
            <a:r>
              <a:rPr lang="en-GB" dirty="0"/>
              <a:t> are disciplines (e.g. Sociology)</a:t>
            </a:r>
            <a:r>
              <a:rPr lang="en-US" dirty="0"/>
              <a:t>​</a:t>
            </a:r>
          </a:p>
          <a:p>
            <a:pPr fontAlgn="base"/>
            <a:r>
              <a:rPr lang="en-US" b="1" dirty="0"/>
              <a:t>GPA</a:t>
            </a:r>
            <a:r>
              <a:rPr lang="en-US" dirty="0"/>
              <a:t> refers to the Grade Point Average.</a:t>
            </a:r>
          </a:p>
          <a:p>
            <a:pPr marL="0" indent="0" fontAlgn="base">
              <a:buNone/>
            </a:pPr>
            <a:endParaRPr lang="en-GB" dirty="0"/>
          </a:p>
          <a:p>
            <a:pPr marL="0" indent="0" fontAlgn="base">
              <a:buNone/>
            </a:pPr>
            <a:r>
              <a:rPr lang="en-GB" dirty="0"/>
              <a:t>MA (Soc </a:t>
            </a:r>
            <a:r>
              <a:rPr lang="en-GB" dirty="0" err="1"/>
              <a:t>Sci</a:t>
            </a:r>
            <a:r>
              <a:rPr lang="en-GB" dirty="0"/>
              <a:t>) students are expected to complete 160 of 240 </a:t>
            </a:r>
            <a:r>
              <a:rPr lang="en-US" dirty="0"/>
              <a:t>​</a:t>
            </a:r>
            <a:r>
              <a:rPr lang="en-GB" dirty="0">
                <a:hlinkClick r:id="rId5"/>
              </a:rPr>
              <a:t>Group A Social Sciences </a:t>
            </a:r>
            <a:r>
              <a:rPr lang="en-GB" dirty="0"/>
              <a:t>credits over 1st and 2nd years. </a:t>
            </a:r>
            <a:r>
              <a:rPr lang="en-US" dirty="0"/>
              <a:t>​</a:t>
            </a:r>
          </a:p>
          <a:p>
            <a:endParaRPr lang="en-GB" dirty="0"/>
          </a:p>
        </p:txBody>
      </p:sp>
      <p:pic>
        <p:nvPicPr>
          <p:cNvPr id="4" name="Audio 3">
            <a:hlinkClick r:id="" action="ppaction://media"/>
            <a:extLst>
              <a:ext uri="{FF2B5EF4-FFF2-40B4-BE49-F238E27FC236}">
                <a16:creationId xmlns:a16="http://schemas.microsoft.com/office/drawing/2014/main" id="{C3818768-C3CB-48FE-83D0-9B10C962B2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07621188"/>
      </p:ext>
    </p:extLst>
  </p:cSld>
  <p:clrMapOvr>
    <a:masterClrMapping/>
  </p:clrMapOvr>
  <mc:AlternateContent xmlns:mc="http://schemas.openxmlformats.org/markup-compatibility/2006">
    <mc:Choice xmlns:p14="http://schemas.microsoft.com/office/powerpoint/2010/main" Requires="p14">
      <p:transition spd="slow" p14:dur="2000" advTm="155606"/>
    </mc:Choice>
    <mc:Fallback>
      <p:transition spd="slow" advTm="15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2927648" y="260648"/>
            <a:ext cx="8544949" cy="1193632"/>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eaLnBrk="0" hangingPunct="0"/>
            <a:endParaRPr lang="en-US" sz="2400">
              <a:solidFill>
                <a:srgbClr val="003865"/>
              </a:solidFill>
              <a:ea typeface="ＭＳ Ｐゴシック" charset="-128"/>
              <a:cs typeface="ＭＳ Ｐゴシック" charset="-128"/>
            </a:endParaRPr>
          </a:p>
        </p:txBody>
      </p:sp>
      <p:sp>
        <p:nvSpPr>
          <p:cNvPr id="22" name="Rectangle 21"/>
          <p:cNvSpPr/>
          <p:nvPr/>
        </p:nvSpPr>
        <p:spPr bwMode="auto">
          <a:xfrm>
            <a:off x="49807" y="1604800"/>
            <a:ext cx="11971855" cy="5088565"/>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10" eaLnBrk="0" hangingPunct="0"/>
            <a:endParaRPr lang="en-US" sz="2400">
              <a:solidFill>
                <a:srgbClr val="003865"/>
              </a:solidFill>
              <a:ea typeface="ＭＳ Ｐゴシック" charset="-128"/>
              <a:cs typeface="ＭＳ Ｐゴシック" charset="-128"/>
            </a:endParaRPr>
          </a:p>
        </p:txBody>
      </p:sp>
      <p:pic>
        <p:nvPicPr>
          <p:cNvPr id="13" name="Picture 10" descr="UoG_keyline_regular_lockup.eps"/>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164637"/>
            <a:ext cx="2451100" cy="10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2351587" y="1700809"/>
          <a:ext cx="9601068" cy="4896545"/>
        </p:xfrm>
        <a:graphic>
          <a:graphicData uri="http://schemas.openxmlformats.org/drawingml/2006/table">
            <a:tbl>
              <a:tblPr firstRow="1" bandRow="1">
                <a:tableStyleId>{69CF1AB2-1976-4502-BF36-3FF5EA218861}</a:tableStyleId>
              </a:tblPr>
              <a:tblGrid>
                <a:gridCol w="3200356">
                  <a:extLst>
                    <a:ext uri="{9D8B030D-6E8A-4147-A177-3AD203B41FA5}">
                      <a16:colId xmlns:a16="http://schemas.microsoft.com/office/drawing/2014/main" val="20000"/>
                    </a:ext>
                  </a:extLst>
                </a:gridCol>
                <a:gridCol w="3200356">
                  <a:extLst>
                    <a:ext uri="{9D8B030D-6E8A-4147-A177-3AD203B41FA5}">
                      <a16:colId xmlns:a16="http://schemas.microsoft.com/office/drawing/2014/main" val="20001"/>
                    </a:ext>
                  </a:extLst>
                </a:gridCol>
                <a:gridCol w="3200356">
                  <a:extLst>
                    <a:ext uri="{9D8B030D-6E8A-4147-A177-3AD203B41FA5}">
                      <a16:colId xmlns:a16="http://schemas.microsoft.com/office/drawing/2014/main" val="20002"/>
                    </a:ext>
                  </a:extLst>
                </a:gridCol>
              </a:tblGrid>
              <a:tr h="1211516">
                <a:tc>
                  <a:txBody>
                    <a:bodyPr/>
                    <a:lstStyle/>
                    <a:p>
                      <a:endParaRPr lang="en-GB" sz="24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8343">
                <a:tc>
                  <a:txBody>
                    <a:bodyPr/>
                    <a:lstStyle/>
                    <a:p>
                      <a:endParaRPr lang="en-GB" sz="24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8343">
                <a:tc>
                  <a:txBody>
                    <a:bodyPr/>
                    <a:lstStyle/>
                    <a:p>
                      <a:endParaRPr lang="en-GB" sz="240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8343">
                <a:tc>
                  <a:txBody>
                    <a:bodyPr/>
                    <a:lstStyle/>
                    <a:p>
                      <a:endParaRPr lang="en-GB" sz="240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nvGraphicFramePr>
        <p:xfrm>
          <a:off x="169433" y="1700808"/>
          <a:ext cx="2112235" cy="4896544"/>
        </p:xfrm>
        <a:graphic>
          <a:graphicData uri="http://schemas.openxmlformats.org/drawingml/2006/table">
            <a:tbl>
              <a:tblPr firstRow="1" bandRow="1">
                <a:tableStyleId>{5C22544A-7EE6-4342-B048-85BDC9FD1C3A}</a:tableStyleId>
              </a:tblPr>
              <a:tblGrid>
                <a:gridCol w="2112235">
                  <a:extLst>
                    <a:ext uri="{9D8B030D-6E8A-4147-A177-3AD203B41FA5}">
                      <a16:colId xmlns:a16="http://schemas.microsoft.com/office/drawing/2014/main" val="20000"/>
                    </a:ext>
                  </a:extLst>
                </a:gridCol>
              </a:tblGrid>
              <a:tr h="1224136">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900" b="1" i="0" u="none" strike="noStrike" kern="0" cap="none" spc="-10" normalizeH="0" baseline="0" noProof="0" dirty="0">
                          <a:ln>
                            <a:noFill/>
                          </a:ln>
                          <a:solidFill>
                            <a:srgbClr val="003865"/>
                          </a:solidFill>
                          <a:effectLst/>
                          <a:uLnTx/>
                          <a:uFillTx/>
                          <a:latin typeface="Calibri" panose="020F0502020204030204" pitchFamily="34" charset="0"/>
                          <a:ea typeface="+mn-ea"/>
                          <a:cs typeface="Calibri" panose="020F0502020204030204" pitchFamily="34" charset="0"/>
                        </a:rPr>
                        <a:t>Year 4</a:t>
                      </a:r>
                    </a:p>
                  </a:txBody>
                  <a:tcPr marL="121920" marR="121920" marT="60960" marB="60960" anchor="ctr">
                    <a:noFill/>
                  </a:tcPr>
                </a:tc>
                <a:extLst>
                  <a:ext uri="{0D108BD9-81ED-4DB2-BD59-A6C34878D82A}">
                    <a16:rowId xmlns:a16="http://schemas.microsoft.com/office/drawing/2014/main" val="10000"/>
                  </a:ext>
                </a:extLst>
              </a:tr>
              <a:tr h="1224136">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900" b="1" i="0" u="none" strike="noStrike" kern="0" cap="none" spc="-10" normalizeH="0" baseline="0" noProof="0" dirty="0">
                          <a:ln>
                            <a:noFill/>
                          </a:ln>
                          <a:solidFill>
                            <a:srgbClr val="003865"/>
                          </a:solidFill>
                          <a:effectLst/>
                          <a:uLnTx/>
                          <a:uFillTx/>
                          <a:latin typeface="Calibri" panose="020F0502020204030204" pitchFamily="34" charset="0"/>
                          <a:ea typeface="+mn-ea"/>
                          <a:cs typeface="Calibri" panose="020F0502020204030204" pitchFamily="34" charset="0"/>
                        </a:rPr>
                        <a:t>Year 3</a:t>
                      </a:r>
                    </a:p>
                  </a:txBody>
                  <a:tcPr marL="121920" marR="121920" marT="60960" marB="60960" anchor="ctr">
                    <a:noFill/>
                  </a:tcPr>
                </a:tc>
                <a:extLst>
                  <a:ext uri="{0D108BD9-81ED-4DB2-BD59-A6C34878D82A}">
                    <a16:rowId xmlns:a16="http://schemas.microsoft.com/office/drawing/2014/main" val="10001"/>
                  </a:ext>
                </a:extLst>
              </a:tr>
              <a:tr h="1224136">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900" b="1" i="0" u="none" strike="noStrike" kern="0" cap="none" spc="-10" normalizeH="0" baseline="0" noProof="0" dirty="0">
                          <a:ln>
                            <a:noFill/>
                          </a:ln>
                          <a:solidFill>
                            <a:srgbClr val="003865"/>
                          </a:solidFill>
                          <a:effectLst/>
                          <a:uLnTx/>
                          <a:uFillTx/>
                          <a:latin typeface="Calibri" panose="020F0502020204030204" pitchFamily="34" charset="0"/>
                          <a:ea typeface="+mn-ea"/>
                          <a:cs typeface="Calibri" panose="020F0502020204030204" pitchFamily="34" charset="0"/>
                        </a:rPr>
                        <a:t>Year 2</a:t>
                      </a:r>
                    </a:p>
                  </a:txBody>
                  <a:tcPr marL="121920" marR="121920" marT="60960" marB="60960" anchor="ctr">
                    <a:noFill/>
                  </a:tcPr>
                </a:tc>
                <a:extLst>
                  <a:ext uri="{0D108BD9-81ED-4DB2-BD59-A6C34878D82A}">
                    <a16:rowId xmlns:a16="http://schemas.microsoft.com/office/drawing/2014/main" val="10002"/>
                  </a:ext>
                </a:extLst>
              </a:tr>
              <a:tr h="1224136">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900" b="1" i="0" u="none" strike="noStrike" kern="0" cap="none" spc="-10" normalizeH="0" baseline="0" noProof="0" dirty="0">
                          <a:ln>
                            <a:noFill/>
                          </a:ln>
                          <a:solidFill>
                            <a:srgbClr val="003865"/>
                          </a:solidFill>
                          <a:effectLst/>
                          <a:uLnTx/>
                          <a:uFillTx/>
                          <a:latin typeface="Calibri" panose="020F0502020204030204" pitchFamily="34" charset="0"/>
                          <a:cs typeface="Calibri" panose="020F0502020204030204" pitchFamily="34" charset="0"/>
                        </a:rPr>
                        <a:t>Year 1</a:t>
                      </a:r>
                    </a:p>
                  </a:txBody>
                  <a:tcPr marL="121920" marR="121920" marT="60960" marB="60960" anchor="ctr">
                    <a:noFill/>
                  </a:tcPr>
                </a:tc>
                <a:extLst>
                  <a:ext uri="{0D108BD9-81ED-4DB2-BD59-A6C34878D82A}">
                    <a16:rowId xmlns:a16="http://schemas.microsoft.com/office/drawing/2014/main" val="10003"/>
                  </a:ext>
                </a:extLst>
              </a:tr>
            </a:tbl>
          </a:graphicData>
        </a:graphic>
      </p:graphicFrame>
      <p:sp>
        <p:nvSpPr>
          <p:cNvPr id="7" name="Rounded Rectangle 6"/>
          <p:cNvSpPr/>
          <p:nvPr/>
        </p:nvSpPr>
        <p:spPr>
          <a:xfrm>
            <a:off x="2451103" y="1796820"/>
            <a:ext cx="4568360" cy="1056117"/>
          </a:xfrm>
          <a:prstGeom prst="roundRect">
            <a:avLst/>
          </a:prstGeom>
          <a:solidFill>
            <a:srgbClr val="0099FF"/>
          </a:solidFill>
          <a:ln w="28575">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defTabSz="1219110"/>
            <a:r>
              <a:rPr lang="en-GB" sz="2400" dirty="0">
                <a:solidFill>
                  <a:srgbClr val="FFFFFE"/>
                </a:solidFill>
                <a:latin typeface="Calibri" panose="020F0502020204030204" pitchFamily="34" charset="0"/>
                <a:cs typeface="Calibri" panose="020F0502020204030204" pitchFamily="34" charset="0"/>
              </a:rPr>
              <a:t>Subject 1</a:t>
            </a:r>
          </a:p>
          <a:p>
            <a:pPr algn="ctr" defTabSz="1219110"/>
            <a:r>
              <a:rPr lang="en-GB" sz="2400" dirty="0">
                <a:solidFill>
                  <a:srgbClr val="FFFFFE"/>
                </a:solidFill>
                <a:latin typeface="Calibri" panose="020F0502020204030204" pitchFamily="34" charset="0"/>
                <a:cs typeface="Calibri" panose="020F0502020204030204" pitchFamily="34" charset="0"/>
              </a:rPr>
              <a:t>Senior Honours (Level 4)</a:t>
            </a:r>
          </a:p>
        </p:txBody>
      </p:sp>
      <p:sp>
        <p:nvSpPr>
          <p:cNvPr id="8" name="Rounded Rectangle 7"/>
          <p:cNvSpPr/>
          <p:nvPr/>
        </p:nvSpPr>
        <p:spPr>
          <a:xfrm>
            <a:off x="2452823" y="3006056"/>
            <a:ext cx="4603284" cy="1056117"/>
          </a:xfrm>
          <a:prstGeom prst="roundRect">
            <a:avLst/>
          </a:prstGeom>
          <a:solidFill>
            <a:srgbClr val="0099FF"/>
          </a:solidFill>
          <a:ln w="28575">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defTabSz="1219110"/>
            <a:r>
              <a:rPr lang="en-GB" sz="2400" dirty="0">
                <a:solidFill>
                  <a:srgbClr val="FFFFFE"/>
                </a:solidFill>
                <a:latin typeface="Calibri" panose="020F0502020204030204" pitchFamily="34" charset="0"/>
                <a:cs typeface="Calibri" panose="020F0502020204030204" pitchFamily="34" charset="0"/>
              </a:rPr>
              <a:t>Subject 1</a:t>
            </a:r>
          </a:p>
          <a:p>
            <a:pPr algn="ctr" defTabSz="1219110"/>
            <a:r>
              <a:rPr lang="en-GB" sz="2400" dirty="0">
                <a:solidFill>
                  <a:srgbClr val="FFFFFE"/>
                </a:solidFill>
                <a:latin typeface="Calibri" panose="020F0502020204030204" pitchFamily="34" charset="0"/>
                <a:cs typeface="Calibri" panose="020F0502020204030204" pitchFamily="34" charset="0"/>
              </a:rPr>
              <a:t>Junior Honours (Level 4)</a:t>
            </a:r>
          </a:p>
        </p:txBody>
      </p:sp>
      <p:sp>
        <p:nvSpPr>
          <p:cNvPr id="10" name="Rounded Rectangle 9"/>
          <p:cNvSpPr/>
          <p:nvPr/>
        </p:nvSpPr>
        <p:spPr>
          <a:xfrm>
            <a:off x="2452824" y="4197088"/>
            <a:ext cx="2972825" cy="1056117"/>
          </a:xfrm>
          <a:prstGeom prst="roundRect">
            <a:avLst/>
          </a:prstGeom>
          <a:solidFill>
            <a:srgbClr val="0099FF"/>
          </a:solidFill>
          <a:ln w="28575">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defTabSz="1219110"/>
            <a:r>
              <a:rPr lang="en-GB" sz="2400" dirty="0">
                <a:solidFill>
                  <a:srgbClr val="FFFFFE"/>
                </a:solidFill>
                <a:latin typeface="Calibri" panose="020F0502020204030204" pitchFamily="34" charset="0"/>
                <a:cs typeface="Calibri" panose="020F0502020204030204" pitchFamily="34" charset="0"/>
              </a:rPr>
              <a:t>Subject 1</a:t>
            </a:r>
          </a:p>
          <a:p>
            <a:pPr algn="ctr" defTabSz="1219110"/>
            <a:r>
              <a:rPr lang="en-GB" sz="2400" dirty="0">
                <a:solidFill>
                  <a:srgbClr val="FFFFFE"/>
                </a:solidFill>
                <a:latin typeface="Calibri" panose="020F0502020204030204" pitchFamily="34" charset="0"/>
                <a:cs typeface="Calibri" panose="020F0502020204030204" pitchFamily="34" charset="0"/>
              </a:rPr>
              <a:t>Level 2</a:t>
            </a:r>
          </a:p>
        </p:txBody>
      </p:sp>
      <p:sp>
        <p:nvSpPr>
          <p:cNvPr id="11" name="Rounded Rectangle 10"/>
          <p:cNvSpPr/>
          <p:nvPr/>
        </p:nvSpPr>
        <p:spPr>
          <a:xfrm>
            <a:off x="5667429" y="4197088"/>
            <a:ext cx="2972825" cy="1056117"/>
          </a:xfrm>
          <a:prstGeom prst="roundRect">
            <a:avLst/>
          </a:prstGeom>
          <a:solidFill>
            <a:srgbClr val="CC009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r>
              <a:rPr lang="en-GB" sz="2400" dirty="0">
                <a:solidFill>
                  <a:srgbClr val="FFFFFE"/>
                </a:solidFill>
                <a:latin typeface="Calibri" panose="020F0502020204030204" pitchFamily="34" charset="0"/>
                <a:cs typeface="Calibri" panose="020F0502020204030204" pitchFamily="34" charset="0"/>
              </a:rPr>
              <a:t>Subject 2</a:t>
            </a:r>
          </a:p>
          <a:p>
            <a:pPr algn="ctr" defTabSz="1219110"/>
            <a:r>
              <a:rPr lang="en-GB" sz="2400" dirty="0">
                <a:solidFill>
                  <a:srgbClr val="FFFFFE"/>
                </a:solidFill>
                <a:latin typeface="Calibri" panose="020F0502020204030204" pitchFamily="34" charset="0"/>
                <a:cs typeface="Calibri" panose="020F0502020204030204" pitchFamily="34" charset="0"/>
              </a:rPr>
              <a:t>Level 2</a:t>
            </a:r>
          </a:p>
        </p:txBody>
      </p:sp>
      <p:sp>
        <p:nvSpPr>
          <p:cNvPr id="15" name="Rounded Rectangle 14"/>
          <p:cNvSpPr/>
          <p:nvPr/>
        </p:nvSpPr>
        <p:spPr>
          <a:xfrm>
            <a:off x="8841736" y="5445224"/>
            <a:ext cx="2972825" cy="1056117"/>
          </a:xfrm>
          <a:prstGeom prst="roundRect">
            <a:avLst/>
          </a:prstGeom>
          <a:solidFill>
            <a:srgbClr val="3366C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r>
              <a:rPr lang="en-GB" sz="2400" dirty="0">
                <a:solidFill>
                  <a:srgbClr val="FFFFFE"/>
                </a:solidFill>
                <a:latin typeface="Calibri" panose="020F0502020204030204" pitchFamily="34" charset="0"/>
                <a:cs typeface="Calibri" panose="020F0502020204030204" pitchFamily="34" charset="0"/>
              </a:rPr>
              <a:t>Subject 3</a:t>
            </a:r>
          </a:p>
          <a:p>
            <a:pPr algn="ctr" defTabSz="1219110"/>
            <a:r>
              <a:rPr lang="en-GB" sz="2400" dirty="0">
                <a:solidFill>
                  <a:srgbClr val="FFFFFE"/>
                </a:solidFill>
                <a:latin typeface="Calibri" panose="020F0502020204030204" pitchFamily="34" charset="0"/>
                <a:cs typeface="Calibri" panose="020F0502020204030204" pitchFamily="34" charset="0"/>
              </a:rPr>
              <a:t>Level 1</a:t>
            </a:r>
          </a:p>
        </p:txBody>
      </p:sp>
      <p:sp>
        <p:nvSpPr>
          <p:cNvPr id="16" name="Rounded Rectangle 15"/>
          <p:cNvSpPr/>
          <p:nvPr/>
        </p:nvSpPr>
        <p:spPr>
          <a:xfrm>
            <a:off x="2452824" y="5445224"/>
            <a:ext cx="2972825" cy="1056117"/>
          </a:xfrm>
          <a:prstGeom prst="roundRect">
            <a:avLst/>
          </a:prstGeom>
          <a:solidFill>
            <a:srgbClr val="0099FF"/>
          </a:solidFill>
          <a:ln w="28575">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defTabSz="1219110"/>
            <a:r>
              <a:rPr lang="en-GB" sz="2400" dirty="0">
                <a:solidFill>
                  <a:srgbClr val="FFFFFE"/>
                </a:solidFill>
                <a:latin typeface="Calibri" panose="020F0502020204030204" pitchFamily="34" charset="0"/>
                <a:cs typeface="Calibri" panose="020F0502020204030204" pitchFamily="34" charset="0"/>
              </a:rPr>
              <a:t>Subject 1</a:t>
            </a:r>
          </a:p>
          <a:p>
            <a:pPr algn="ctr" defTabSz="1219110"/>
            <a:r>
              <a:rPr lang="en-GB" sz="2400" dirty="0">
                <a:solidFill>
                  <a:srgbClr val="FFFFFE"/>
                </a:solidFill>
                <a:latin typeface="Calibri" panose="020F0502020204030204" pitchFamily="34" charset="0"/>
                <a:cs typeface="Calibri" panose="020F0502020204030204" pitchFamily="34" charset="0"/>
              </a:rPr>
              <a:t>Level 1</a:t>
            </a:r>
          </a:p>
        </p:txBody>
      </p:sp>
      <p:sp>
        <p:nvSpPr>
          <p:cNvPr id="17" name="Title 1"/>
          <p:cNvSpPr txBox="1">
            <a:spLocks/>
          </p:cNvSpPr>
          <p:nvPr/>
        </p:nvSpPr>
        <p:spPr>
          <a:xfrm>
            <a:off x="2420593" y="385540"/>
            <a:ext cx="9601067" cy="1027237"/>
          </a:xfrm>
          <a:prstGeom prst="rect">
            <a:avLst/>
          </a:prstGeom>
        </p:spPr>
        <p:txBody>
          <a:bodyPr/>
          <a:lstStyle>
            <a:lvl1pPr algn="l" rtl="0" eaLnBrk="1" fontAlgn="base" hangingPunct="1">
              <a:lnSpc>
                <a:spcPct val="90000"/>
              </a:lnSpc>
              <a:spcBef>
                <a:spcPct val="0"/>
              </a:spcBef>
              <a:spcAft>
                <a:spcPct val="0"/>
              </a:spcAft>
              <a:defRPr sz="4400" b="1" spc="-10">
                <a:solidFill>
                  <a:schemeClr val="tx1"/>
                </a:solidFill>
                <a:latin typeface="Arial"/>
                <a:ea typeface="ヒラギノ角ゴ Pro W3" charset="0"/>
                <a:cs typeface="Arial"/>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a:lstStyle>
          <a:p>
            <a:r>
              <a:rPr lang="en-GB" sz="3200" b="0" dirty="0"/>
              <a:t>Degree structures: </a:t>
            </a:r>
            <a:r>
              <a:rPr lang="en-US" sz="3200" b="0" dirty="0"/>
              <a:t>​</a:t>
            </a:r>
            <a:r>
              <a:rPr lang="en-GB" sz="3200" b="0" dirty="0"/>
              <a:t>The MA (Soc) degrees</a:t>
            </a:r>
            <a:endParaRPr lang="en-US" sz="3200" b="0" dirty="0"/>
          </a:p>
        </p:txBody>
      </p:sp>
      <p:sp>
        <p:nvSpPr>
          <p:cNvPr id="18" name="Rounded Rectangle 17"/>
          <p:cNvSpPr/>
          <p:nvPr/>
        </p:nvSpPr>
        <p:spPr>
          <a:xfrm>
            <a:off x="8841733" y="4197088"/>
            <a:ext cx="2972825" cy="1056117"/>
          </a:xfrm>
          <a:prstGeom prst="roundRect">
            <a:avLst/>
          </a:prstGeom>
          <a:solidFill>
            <a:srgbClr val="9966FF"/>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r>
              <a:rPr lang="en-GB" sz="2400" dirty="0">
                <a:solidFill>
                  <a:srgbClr val="FFFFFE"/>
                </a:solidFill>
                <a:latin typeface="Calibri" panose="020F0502020204030204" pitchFamily="34" charset="0"/>
                <a:cs typeface="Calibri" panose="020F0502020204030204" pitchFamily="34" charset="0"/>
              </a:rPr>
              <a:t>Subject 4</a:t>
            </a:r>
          </a:p>
          <a:p>
            <a:pPr algn="ctr" defTabSz="1219110"/>
            <a:r>
              <a:rPr lang="en-GB" sz="2400" dirty="0">
                <a:solidFill>
                  <a:srgbClr val="FFFFFE"/>
                </a:solidFill>
                <a:latin typeface="Calibri" panose="020F0502020204030204" pitchFamily="34" charset="0"/>
                <a:cs typeface="Calibri" panose="020F0502020204030204" pitchFamily="34" charset="0"/>
              </a:rPr>
              <a:t>Level 1</a:t>
            </a:r>
          </a:p>
        </p:txBody>
      </p:sp>
      <p:sp>
        <p:nvSpPr>
          <p:cNvPr id="21" name="Rounded Rectangle 20"/>
          <p:cNvSpPr/>
          <p:nvPr/>
        </p:nvSpPr>
        <p:spPr>
          <a:xfrm>
            <a:off x="7173754" y="2982090"/>
            <a:ext cx="4661253" cy="1056117"/>
          </a:xfrm>
          <a:prstGeom prst="roundRect">
            <a:avLst/>
          </a:prstGeom>
          <a:solidFill>
            <a:srgbClr val="CC009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r>
              <a:rPr lang="en-GB" sz="2400" dirty="0">
                <a:solidFill>
                  <a:srgbClr val="FFFFFE"/>
                </a:solidFill>
                <a:latin typeface="Calibri" panose="020F0502020204030204" pitchFamily="34" charset="0"/>
                <a:cs typeface="Calibri" panose="020F0502020204030204" pitchFamily="34" charset="0"/>
              </a:rPr>
              <a:t>Subject 2</a:t>
            </a:r>
          </a:p>
          <a:p>
            <a:pPr algn="ctr" defTabSz="1219110"/>
            <a:r>
              <a:rPr lang="en-GB" sz="2400" dirty="0">
                <a:solidFill>
                  <a:srgbClr val="FFFFFE"/>
                </a:solidFill>
                <a:latin typeface="Calibri" panose="020F0502020204030204" pitchFamily="34" charset="0"/>
                <a:cs typeface="Calibri" panose="020F0502020204030204" pitchFamily="34" charset="0"/>
              </a:rPr>
              <a:t>Junior Honours (Level 4)</a:t>
            </a:r>
          </a:p>
        </p:txBody>
      </p:sp>
      <p:sp>
        <p:nvSpPr>
          <p:cNvPr id="24" name="Rounded Rectangle 23"/>
          <p:cNvSpPr/>
          <p:nvPr/>
        </p:nvSpPr>
        <p:spPr>
          <a:xfrm>
            <a:off x="7126028" y="1767092"/>
            <a:ext cx="4720061" cy="1056117"/>
          </a:xfrm>
          <a:prstGeom prst="roundRect">
            <a:avLst/>
          </a:prstGeom>
          <a:solidFill>
            <a:srgbClr val="CC009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r>
              <a:rPr lang="en-GB" sz="2400" dirty="0">
                <a:solidFill>
                  <a:srgbClr val="FFFFFE"/>
                </a:solidFill>
                <a:latin typeface="Calibri" panose="020F0502020204030204" pitchFamily="34" charset="0"/>
                <a:cs typeface="Calibri" panose="020F0502020204030204" pitchFamily="34" charset="0"/>
              </a:rPr>
              <a:t>Subject 2 </a:t>
            </a:r>
          </a:p>
          <a:p>
            <a:pPr algn="ctr" defTabSz="1219110"/>
            <a:r>
              <a:rPr lang="en-GB" sz="2400" dirty="0">
                <a:solidFill>
                  <a:srgbClr val="FFFFFE"/>
                </a:solidFill>
                <a:latin typeface="Calibri" panose="020F0502020204030204" pitchFamily="34" charset="0"/>
                <a:cs typeface="Calibri" panose="020F0502020204030204" pitchFamily="34" charset="0"/>
              </a:rPr>
              <a:t>Senior Honours (Level 4)</a:t>
            </a:r>
          </a:p>
        </p:txBody>
      </p:sp>
      <p:sp>
        <p:nvSpPr>
          <p:cNvPr id="19" name="Rounded Rectangle 18">
            <a:extLst>
              <a:ext uri="{FF2B5EF4-FFF2-40B4-BE49-F238E27FC236}">
                <a16:creationId xmlns:a16="http://schemas.microsoft.com/office/drawing/2014/main" id="{2778A95E-DF80-E246-ADC8-0CAC17868F69}"/>
              </a:ext>
            </a:extLst>
          </p:cNvPr>
          <p:cNvSpPr/>
          <p:nvPr/>
        </p:nvSpPr>
        <p:spPr>
          <a:xfrm>
            <a:off x="5699474" y="5445224"/>
            <a:ext cx="2972825" cy="1056117"/>
          </a:xfrm>
          <a:prstGeom prst="roundRect">
            <a:avLst/>
          </a:prstGeom>
          <a:solidFill>
            <a:srgbClr val="CC009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r>
              <a:rPr lang="en-GB" sz="2400" dirty="0">
                <a:solidFill>
                  <a:srgbClr val="FFFFFE"/>
                </a:solidFill>
                <a:latin typeface="Calibri" panose="020F0502020204030204" pitchFamily="34" charset="0"/>
                <a:cs typeface="Calibri" panose="020F0502020204030204" pitchFamily="34" charset="0"/>
              </a:rPr>
              <a:t>Subject 2</a:t>
            </a:r>
          </a:p>
          <a:p>
            <a:pPr algn="ctr" defTabSz="1219110"/>
            <a:r>
              <a:rPr lang="en-GB" sz="2400" dirty="0">
                <a:solidFill>
                  <a:srgbClr val="FFFFFE"/>
                </a:solidFill>
                <a:latin typeface="Calibri" panose="020F0502020204030204" pitchFamily="34" charset="0"/>
                <a:cs typeface="Calibri" panose="020F0502020204030204" pitchFamily="34" charset="0"/>
              </a:rPr>
              <a:t>Level 1</a:t>
            </a:r>
          </a:p>
        </p:txBody>
      </p:sp>
      <p:pic>
        <p:nvPicPr>
          <p:cNvPr id="2" name="Audio 1">
            <a:hlinkClick r:id="" action="ppaction://media"/>
            <a:extLst>
              <a:ext uri="{FF2B5EF4-FFF2-40B4-BE49-F238E27FC236}">
                <a16:creationId xmlns:a16="http://schemas.microsoft.com/office/drawing/2014/main" id="{E5035DCF-B915-4C90-AABF-B288F0F708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5621042"/>
      </p:ext>
    </p:extLst>
  </p:cSld>
  <p:clrMapOvr>
    <a:masterClrMapping/>
  </p:clrMapOvr>
  <mc:AlternateContent xmlns:mc="http://schemas.openxmlformats.org/markup-compatibility/2006">
    <mc:Choice xmlns:p14="http://schemas.microsoft.com/office/powerpoint/2010/main" Requires="p14">
      <p:transition spd="slow" p14:dur="2000" advTm="164500"/>
    </mc:Choice>
    <mc:Fallback>
      <p:transition spd="slow" advTm="16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Group A Subjects: What are they?</a:t>
            </a:r>
            <a:endParaRPr lang="en-GB" dirty="0"/>
          </a:p>
        </p:txBody>
      </p:sp>
      <p:sp>
        <p:nvSpPr>
          <p:cNvPr id="3" name="Content Placeholder 2"/>
          <p:cNvSpPr>
            <a:spLocks noGrp="1"/>
          </p:cNvSpPr>
          <p:nvPr>
            <p:ph sz="half" idx="1"/>
          </p:nvPr>
        </p:nvSpPr>
        <p:spPr/>
        <p:txBody>
          <a:bodyPr>
            <a:normAutofit fontScale="92500" lnSpcReduction="20000"/>
          </a:bodyPr>
          <a:lstStyle/>
          <a:p>
            <a:pPr marL="0" indent="0" fontAlgn="base">
              <a:buNone/>
            </a:pPr>
            <a:r>
              <a:rPr lang="en-US" dirty="0"/>
              <a:t>​The main subjects are:-</a:t>
            </a:r>
          </a:p>
          <a:p>
            <a:pPr marL="0" indent="0" fontAlgn="base">
              <a:buNone/>
            </a:pPr>
            <a:endParaRPr lang="en-US" dirty="0"/>
          </a:p>
          <a:p>
            <a:pPr fontAlgn="base"/>
            <a:r>
              <a:rPr lang="en-GB" dirty="0">
                <a:hlinkClick r:id="rId5"/>
              </a:rPr>
              <a:t>Business and Management </a:t>
            </a:r>
            <a:endParaRPr lang="en-GB" dirty="0"/>
          </a:p>
          <a:p>
            <a:pPr fontAlgn="base"/>
            <a:r>
              <a:rPr lang="en-GB" dirty="0">
                <a:hlinkClick r:id="rId6"/>
              </a:rPr>
              <a:t>Central and East European Studies </a:t>
            </a:r>
            <a:r>
              <a:rPr lang="en-US" dirty="0"/>
              <a:t>​</a:t>
            </a:r>
          </a:p>
          <a:p>
            <a:pPr fontAlgn="base"/>
            <a:r>
              <a:rPr lang="en-GB" dirty="0">
                <a:hlinkClick r:id="rId7"/>
              </a:rPr>
              <a:t>Economic and Social History </a:t>
            </a:r>
            <a:r>
              <a:rPr lang="en-US" dirty="0"/>
              <a:t>​</a:t>
            </a:r>
          </a:p>
          <a:p>
            <a:pPr fontAlgn="base"/>
            <a:r>
              <a:rPr lang="en-GB" dirty="0">
                <a:hlinkClick r:id="rId8"/>
              </a:rPr>
              <a:t>Economics </a:t>
            </a:r>
            <a:r>
              <a:rPr lang="en-US" dirty="0">
                <a:hlinkClick r:id="rId8"/>
              </a:rPr>
              <a:t>​</a:t>
            </a:r>
            <a:endParaRPr lang="en-US" dirty="0"/>
          </a:p>
          <a:p>
            <a:pPr fontAlgn="base"/>
            <a:r>
              <a:rPr lang="en-GB" dirty="0">
                <a:hlinkClick r:id="rId9"/>
              </a:rPr>
              <a:t>Politics and International Relations</a:t>
            </a:r>
            <a:r>
              <a:rPr lang="en-US" dirty="0"/>
              <a:t>​</a:t>
            </a:r>
          </a:p>
          <a:p>
            <a:pPr fontAlgn="base"/>
            <a:r>
              <a:rPr lang="en-GB" dirty="0">
                <a:hlinkClick r:id="rId10"/>
              </a:rPr>
              <a:t>Social and Public Policy</a:t>
            </a:r>
            <a:r>
              <a:rPr lang="en-US" dirty="0">
                <a:hlinkClick r:id="rId10"/>
              </a:rPr>
              <a:t>​</a:t>
            </a:r>
            <a:endParaRPr lang="en-US" dirty="0"/>
          </a:p>
          <a:p>
            <a:pPr fontAlgn="base"/>
            <a:r>
              <a:rPr lang="en-GB" dirty="0">
                <a:hlinkClick r:id="rId11"/>
              </a:rPr>
              <a:t>Sociology </a:t>
            </a:r>
            <a:r>
              <a:rPr lang="en-US" dirty="0">
                <a:hlinkClick r:id="rId11"/>
              </a:rPr>
              <a:t>​</a:t>
            </a:r>
            <a:endParaRPr lang="en-US" dirty="0"/>
          </a:p>
          <a:p>
            <a:pPr fontAlgn="base"/>
            <a:r>
              <a:rPr lang="en-GB" dirty="0">
                <a:hlinkClick r:id="rId12"/>
              </a:rPr>
              <a:t>Geography</a:t>
            </a:r>
            <a:r>
              <a:rPr lang="en-US" dirty="0">
                <a:hlinkClick r:id="rId12"/>
              </a:rPr>
              <a:t>​</a:t>
            </a:r>
            <a:endParaRPr lang="en-US" dirty="0"/>
          </a:p>
          <a:p>
            <a:pPr fontAlgn="base"/>
            <a:r>
              <a:rPr lang="en-GB" dirty="0">
                <a:hlinkClick r:id="rId13"/>
              </a:rPr>
              <a:t>Psychology </a:t>
            </a:r>
            <a:r>
              <a:rPr lang="en-US" dirty="0"/>
              <a:t>​</a:t>
            </a:r>
          </a:p>
          <a:p>
            <a:pPr fontAlgn="base"/>
            <a:r>
              <a:rPr lang="en-GB" dirty="0">
                <a:hlinkClick r:id="rId14"/>
              </a:rPr>
              <a:t>Quantitative Methods</a:t>
            </a:r>
            <a:endParaRPr lang="en-US" dirty="0"/>
          </a:p>
          <a:p>
            <a:endParaRPr lang="en-GB" dirty="0"/>
          </a:p>
        </p:txBody>
      </p:sp>
      <p:sp>
        <p:nvSpPr>
          <p:cNvPr id="4" name="Content Placeholder 3"/>
          <p:cNvSpPr>
            <a:spLocks noGrp="1"/>
          </p:cNvSpPr>
          <p:nvPr>
            <p:ph sz="half" idx="2"/>
          </p:nvPr>
        </p:nvSpPr>
        <p:spPr/>
        <p:txBody>
          <a:bodyPr>
            <a:normAutofit fontScale="92500" lnSpcReduction="20000"/>
          </a:bodyPr>
          <a:lstStyle/>
          <a:p>
            <a:pPr marL="0" indent="0" fontAlgn="base">
              <a:buNone/>
            </a:pPr>
            <a:r>
              <a:rPr lang="en-GB" b="1" dirty="0"/>
              <a:t>Other permitted Group A subjects: </a:t>
            </a:r>
            <a:r>
              <a:rPr lang="en-US" dirty="0"/>
              <a:t>​</a:t>
            </a:r>
          </a:p>
          <a:p>
            <a:pPr fontAlgn="base"/>
            <a:r>
              <a:rPr lang="en-GB" dirty="0"/>
              <a:t>Mathematics </a:t>
            </a:r>
            <a:r>
              <a:rPr lang="en-US" dirty="0"/>
              <a:t>​</a:t>
            </a:r>
          </a:p>
          <a:p>
            <a:pPr fontAlgn="base"/>
            <a:r>
              <a:rPr lang="en-GB" dirty="0"/>
              <a:t>Philosophy </a:t>
            </a:r>
          </a:p>
          <a:p>
            <a:pPr marL="0" indent="0" fontAlgn="base">
              <a:buNone/>
            </a:pPr>
            <a:br>
              <a:rPr lang="en-GB" dirty="0"/>
            </a:br>
            <a:r>
              <a:rPr lang="en-GB" dirty="0"/>
              <a:t>​</a:t>
            </a:r>
          </a:p>
          <a:p>
            <a:pPr marL="0" indent="0" fontAlgn="base">
              <a:buNone/>
            </a:pPr>
            <a:r>
              <a:rPr lang="en-GB" dirty="0"/>
              <a:t>There are courses that do not lead to Honours which are NOT permitted in first year. </a:t>
            </a:r>
          </a:p>
          <a:p>
            <a:pPr marL="0" indent="0" fontAlgn="base">
              <a:buNone/>
            </a:pPr>
            <a:r>
              <a:rPr lang="en-GB" dirty="0"/>
              <a:t>These courses are suitable for 2nd year non-honours subjects and Ordinary Degree students ONLY. </a:t>
            </a:r>
          </a:p>
          <a:p>
            <a:pPr marL="0" indent="0" fontAlgn="base">
              <a:buNone/>
            </a:pPr>
            <a:r>
              <a:rPr lang="en-GB" dirty="0"/>
              <a:t>These courses will not appear in your Year 1 available course in MyCampus.</a:t>
            </a:r>
          </a:p>
          <a:p>
            <a:pPr marL="0" indent="0" fontAlgn="base">
              <a:buNone/>
            </a:pPr>
            <a:r>
              <a:rPr lang="en-GB" b="1" dirty="0"/>
              <a:t> </a:t>
            </a:r>
            <a:r>
              <a:rPr lang="en-US" dirty="0"/>
              <a:t>​</a:t>
            </a:r>
          </a:p>
          <a:p>
            <a:pPr marL="0" indent="0" fontAlgn="base">
              <a:buNone/>
            </a:pPr>
            <a:endParaRPr lang="en-US" dirty="0"/>
          </a:p>
          <a:p>
            <a:endParaRPr lang="en-GB" dirty="0"/>
          </a:p>
        </p:txBody>
      </p:sp>
      <p:pic>
        <p:nvPicPr>
          <p:cNvPr id="5" name="Audio 4">
            <a:hlinkClick r:id="" action="ppaction://media"/>
            <a:extLst>
              <a:ext uri="{FF2B5EF4-FFF2-40B4-BE49-F238E27FC236}">
                <a16:creationId xmlns:a16="http://schemas.microsoft.com/office/drawing/2014/main" id="{729E0CA5-F8F6-441B-A4F3-00980EAFA6A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47847891"/>
      </p:ext>
    </p:extLst>
  </p:cSld>
  <p:clrMapOvr>
    <a:masterClrMapping/>
  </p:clrMapOvr>
  <mc:AlternateContent xmlns:mc="http://schemas.openxmlformats.org/markup-compatibility/2006">
    <mc:Choice xmlns:p14="http://schemas.microsoft.com/office/powerpoint/2010/main" Requires="p14">
      <p:transition spd="slow" p14:dur="2000" advTm="52650"/>
    </mc:Choice>
    <mc:Fallback>
      <p:transition spd="slow" advTm="5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t>Progression on the Ma (Social Sciences)</a:t>
            </a:r>
            <a:endParaRPr lang="en-GB" dirty="0"/>
          </a:p>
        </p:txBody>
      </p:sp>
      <p:sp>
        <p:nvSpPr>
          <p:cNvPr id="3" name="Content Placeholder 2"/>
          <p:cNvSpPr>
            <a:spLocks noGrp="1"/>
          </p:cNvSpPr>
          <p:nvPr>
            <p:ph sz="quarter" idx="13"/>
          </p:nvPr>
        </p:nvSpPr>
        <p:spPr/>
        <p:txBody>
          <a:bodyPr>
            <a:normAutofit fontScale="92500" lnSpcReduction="10000"/>
          </a:bodyPr>
          <a:lstStyle/>
          <a:p>
            <a:pPr marL="0" indent="0" fontAlgn="base">
              <a:buNone/>
            </a:pPr>
            <a:r>
              <a:rPr lang="en-US" b="1" dirty="0"/>
              <a:t>Minimum Progression Requirements From Year 1 to Year 2: </a:t>
            </a:r>
            <a:r>
              <a:rPr lang="en-US" dirty="0"/>
              <a:t>​</a:t>
            </a:r>
          </a:p>
          <a:p>
            <a:pPr marL="0" indent="0" fontAlgn="base">
              <a:buNone/>
            </a:pPr>
            <a:endParaRPr lang="en-US" dirty="0"/>
          </a:p>
          <a:p>
            <a:pPr fontAlgn="base"/>
            <a:r>
              <a:rPr lang="en-US" dirty="0"/>
              <a:t>Students must pass 80 credits at D3 or better​.</a:t>
            </a:r>
          </a:p>
          <a:p>
            <a:pPr fontAlgn="base"/>
            <a:endParaRPr lang="en-US" dirty="0"/>
          </a:p>
          <a:p>
            <a:pPr fontAlgn="base"/>
            <a:r>
              <a:rPr lang="en-US" dirty="0"/>
              <a:t>Must be able to continue two subjects at Level 2  each of which could be taken into Honours​ (Level 4).</a:t>
            </a:r>
          </a:p>
          <a:p>
            <a:pPr fontAlgn="base"/>
            <a:endParaRPr lang="en-US" dirty="0"/>
          </a:p>
          <a:p>
            <a:pPr fontAlgn="base"/>
            <a:r>
              <a:rPr lang="en-US" dirty="0"/>
              <a:t>Where you are refused credit (CR) in a course, you will be required to take extra credits in the next year to make these up.​</a:t>
            </a:r>
          </a:p>
          <a:p>
            <a:pPr fontAlgn="base"/>
            <a:endParaRPr lang="en-US" dirty="0"/>
          </a:p>
          <a:p>
            <a:pPr fontAlgn="base"/>
            <a:r>
              <a:rPr lang="en-US" dirty="0"/>
              <a:t>If you are refused more than 40 credits, you will be referred to the Progress Committee​ for review.</a:t>
            </a:r>
          </a:p>
          <a:p>
            <a:endParaRPr lang="en-GB" dirty="0"/>
          </a:p>
        </p:txBody>
      </p:sp>
      <p:pic>
        <p:nvPicPr>
          <p:cNvPr id="4" name="Audio 3">
            <a:hlinkClick r:id="" action="ppaction://media"/>
            <a:extLst>
              <a:ext uri="{FF2B5EF4-FFF2-40B4-BE49-F238E27FC236}">
                <a16:creationId xmlns:a16="http://schemas.microsoft.com/office/drawing/2014/main" id="{82AFE422-EE32-487D-8472-06E77D77D7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03416897"/>
      </p:ext>
    </p:extLst>
  </p:cSld>
  <p:clrMapOvr>
    <a:masterClrMapping/>
  </p:clrMapOvr>
  <mc:AlternateContent xmlns:mc="http://schemas.openxmlformats.org/markup-compatibility/2006">
    <mc:Choice xmlns:p14="http://schemas.microsoft.com/office/powerpoint/2010/main" Requires="p14">
      <p:transition spd="slow" p14:dur="2000" advTm="47657"/>
    </mc:Choice>
    <mc:Fallback>
      <p:transition spd="slow" advTm="4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t>Progression to HONOURS (From Year 2) </a:t>
            </a:r>
            <a:endParaRPr lang="en-GB" dirty="0"/>
          </a:p>
        </p:txBody>
      </p:sp>
      <p:sp>
        <p:nvSpPr>
          <p:cNvPr id="3" name="Content Placeholder 2"/>
          <p:cNvSpPr>
            <a:spLocks noGrp="1"/>
          </p:cNvSpPr>
          <p:nvPr>
            <p:ph sz="quarter" idx="13"/>
          </p:nvPr>
        </p:nvSpPr>
        <p:spPr/>
        <p:txBody>
          <a:bodyPr>
            <a:normAutofit/>
          </a:bodyPr>
          <a:lstStyle/>
          <a:p>
            <a:pPr marL="0" indent="0" fontAlgn="base">
              <a:buNone/>
            </a:pPr>
            <a:r>
              <a:rPr lang="en-GB" dirty="0"/>
              <a:t>Honours entry to the majority of subjects requires a GPA of 12.0 (C3) at first attempt</a:t>
            </a:r>
            <a:r>
              <a:rPr lang="en-US" dirty="0"/>
              <a:t>​. Each subject will publish its own requirements which may differ.</a:t>
            </a:r>
          </a:p>
          <a:p>
            <a:pPr marL="0" indent="0" fontAlgn="base">
              <a:buNone/>
            </a:pPr>
            <a:endParaRPr lang="en-US" dirty="0"/>
          </a:p>
          <a:p>
            <a:pPr marL="0" indent="0" fontAlgn="base">
              <a:buNone/>
            </a:pPr>
            <a:r>
              <a:rPr lang="en-US" dirty="0"/>
              <a:t>You must:</a:t>
            </a:r>
          </a:p>
          <a:p>
            <a:pPr fontAlgn="base"/>
            <a:r>
              <a:rPr lang="en-GB" dirty="0"/>
              <a:t>Achieve a grade of D3 or better in 200 credits (failing only up to 40 level 1 credits) </a:t>
            </a:r>
          </a:p>
          <a:p>
            <a:pPr marL="457200" lvl="1" indent="0" fontAlgn="base">
              <a:buNone/>
            </a:pPr>
            <a:r>
              <a:rPr lang="en-GB" dirty="0"/>
              <a:t>AND</a:t>
            </a:r>
            <a:r>
              <a:rPr lang="en-US" dirty="0"/>
              <a:t>​</a:t>
            </a:r>
          </a:p>
          <a:p>
            <a:pPr fontAlgn="base"/>
            <a:r>
              <a:rPr lang="en-GB" dirty="0"/>
              <a:t>Achieve a minimum of 40 credits at Level 2 at a GPA of 12.0 (C3)</a:t>
            </a:r>
            <a:r>
              <a:rPr lang="en-GB" b="1" dirty="0"/>
              <a:t>*</a:t>
            </a:r>
            <a:r>
              <a:rPr lang="en-GB" dirty="0"/>
              <a:t> in each subject of your intended Honours programme </a:t>
            </a:r>
            <a:r>
              <a:rPr lang="en-GB" b="1" dirty="0"/>
              <a:t>at the first attempt.</a:t>
            </a:r>
          </a:p>
          <a:p>
            <a:pPr marL="457200" lvl="1" indent="0" fontAlgn="base">
              <a:buNone/>
            </a:pPr>
            <a:r>
              <a:rPr lang="en-GB" dirty="0"/>
              <a:t>AND </a:t>
            </a:r>
          </a:p>
          <a:p>
            <a:pPr fontAlgn="base"/>
            <a:r>
              <a:rPr lang="en-GB" dirty="0"/>
              <a:t>Have at least a D3 in your other Level 2 courses (re-sits permitted in non-Honours subjects). </a:t>
            </a:r>
            <a:r>
              <a:rPr lang="en-US" dirty="0"/>
              <a:t>​</a:t>
            </a:r>
          </a:p>
          <a:p>
            <a:pPr marL="0" indent="0" fontAlgn="base">
              <a:buNone/>
            </a:pPr>
            <a:endParaRPr lang="en-GB" dirty="0"/>
          </a:p>
        </p:txBody>
      </p:sp>
      <p:pic>
        <p:nvPicPr>
          <p:cNvPr id="4" name="Audio 3">
            <a:hlinkClick r:id="" action="ppaction://media"/>
            <a:extLst>
              <a:ext uri="{FF2B5EF4-FFF2-40B4-BE49-F238E27FC236}">
                <a16:creationId xmlns:a16="http://schemas.microsoft.com/office/drawing/2014/main" id="{FF5A4418-72C4-40B1-9B46-21D00B463D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81357233"/>
      </p:ext>
    </p:extLst>
  </p:cSld>
  <p:clrMapOvr>
    <a:masterClrMapping/>
  </p:clrMapOvr>
  <mc:AlternateContent xmlns:mc="http://schemas.openxmlformats.org/markup-compatibility/2006">
    <mc:Choice xmlns:p14="http://schemas.microsoft.com/office/powerpoint/2010/main" Requires="p14">
      <p:transition spd="slow" p14:dur="2000" advTm="52347"/>
    </mc:Choice>
    <mc:Fallback>
      <p:transition spd="slow" advTm="5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Irregular Combinations (Year 1 to Year 2)</a:t>
            </a:r>
            <a:endParaRPr lang="en-GB" dirty="0"/>
          </a:p>
        </p:txBody>
      </p:sp>
      <p:sp>
        <p:nvSpPr>
          <p:cNvPr id="3" name="Content Placeholder 2"/>
          <p:cNvSpPr>
            <a:spLocks noGrp="1"/>
          </p:cNvSpPr>
          <p:nvPr>
            <p:ph sz="quarter" idx="13"/>
          </p:nvPr>
        </p:nvSpPr>
        <p:spPr/>
        <p:txBody>
          <a:bodyPr>
            <a:normAutofit fontScale="77500" lnSpcReduction="20000"/>
          </a:bodyPr>
          <a:lstStyle/>
          <a:p>
            <a:pPr marL="0" indent="0">
              <a:buNone/>
            </a:pPr>
            <a:r>
              <a:rPr lang="en-US" dirty="0"/>
              <a:t>If you want to deviate from your plan rules as defined in MyCampus, </a:t>
            </a:r>
            <a:r>
              <a:rPr lang="en-US" b="1" dirty="0"/>
              <a:t>you must seek approval from the MA (Soc) Advising team</a:t>
            </a:r>
            <a:r>
              <a:rPr lang="en-US" dirty="0"/>
              <a:t>. ​</a:t>
            </a:r>
          </a:p>
          <a:p>
            <a:pPr marL="0" indent="0">
              <a:buNone/>
            </a:pPr>
            <a:endParaRPr lang="en-US" dirty="0"/>
          </a:p>
          <a:p>
            <a:pPr fontAlgn="base"/>
            <a:r>
              <a:rPr lang="en-GB" b="1" dirty="0"/>
              <a:t>Economic &amp; Social History:</a:t>
            </a:r>
            <a:r>
              <a:rPr lang="en-GB" dirty="0"/>
              <a:t> Students who have passed Economics 1A </a:t>
            </a:r>
            <a:r>
              <a:rPr lang="en-GB" b="1" dirty="0"/>
              <a:t>OR</a:t>
            </a:r>
            <a:r>
              <a:rPr lang="en-GB" dirty="0"/>
              <a:t> 1B </a:t>
            </a:r>
            <a:r>
              <a:rPr lang="en-GB" b="1" dirty="0"/>
              <a:t>OR</a:t>
            </a:r>
            <a:r>
              <a:rPr lang="en-GB" dirty="0"/>
              <a:t> a History Level 1 course are permitted to enter Economic &amp; Social History Level 2 courses. Note: Taking Economic and Social History does NOT give entry to History Level 2. </a:t>
            </a:r>
            <a:r>
              <a:rPr lang="en-US" dirty="0"/>
              <a:t>​</a:t>
            </a:r>
          </a:p>
          <a:p>
            <a:pPr fontAlgn="base"/>
            <a:endParaRPr lang="en-GB" dirty="0"/>
          </a:p>
          <a:p>
            <a:pPr fontAlgn="base"/>
            <a:r>
              <a:rPr lang="en-GB" dirty="0"/>
              <a:t>A pass in any </a:t>
            </a:r>
            <a:r>
              <a:rPr lang="en-GB" b="1" dirty="0"/>
              <a:t>Social Sciences </a:t>
            </a:r>
            <a:r>
              <a:rPr lang="en-GB" dirty="0"/>
              <a:t>“cognate”</a:t>
            </a:r>
            <a:r>
              <a:rPr lang="en-GB" b="1" dirty="0"/>
              <a:t> </a:t>
            </a:r>
            <a:r>
              <a:rPr lang="en-GB" dirty="0"/>
              <a:t>subject at Level 1 allows entry to Central and East European Studies Level 2 courses.</a:t>
            </a:r>
            <a:r>
              <a:rPr lang="en-US" dirty="0"/>
              <a:t>​</a:t>
            </a:r>
          </a:p>
          <a:p>
            <a:pPr fontAlgn="base"/>
            <a:endParaRPr lang="en-GB" dirty="0"/>
          </a:p>
          <a:p>
            <a:pPr fontAlgn="base"/>
            <a:r>
              <a:rPr lang="en-GB" b="1" dirty="0"/>
              <a:t>Politics and International Relations (PIR): </a:t>
            </a:r>
            <a:r>
              <a:rPr lang="en-GB" dirty="0"/>
              <a:t>Entry to Politics or International Relations Level 2 is only permitted if a student has completed Politics 1A and 1B. Students are </a:t>
            </a:r>
            <a:r>
              <a:rPr lang="en-GB" b="1" dirty="0"/>
              <a:t>not permitted to transfer </a:t>
            </a:r>
            <a:r>
              <a:rPr lang="en-GB" dirty="0"/>
              <a:t>onto </a:t>
            </a:r>
            <a:r>
              <a:rPr lang="en-GB" b="1" dirty="0"/>
              <a:t>International Relations </a:t>
            </a:r>
            <a:r>
              <a:rPr lang="en-GB" dirty="0"/>
              <a:t>plans; they must have been admitted through UCAS.</a:t>
            </a:r>
            <a:r>
              <a:rPr lang="en-US" dirty="0"/>
              <a:t>​</a:t>
            </a:r>
          </a:p>
          <a:p>
            <a:pPr fontAlgn="base"/>
            <a:endParaRPr lang="en-GB" dirty="0"/>
          </a:p>
          <a:p>
            <a:pPr fontAlgn="base"/>
            <a:r>
              <a:rPr lang="en-GB" b="1" dirty="0"/>
              <a:t>Level 2 Social Sciences</a:t>
            </a:r>
            <a:r>
              <a:rPr lang="en-GB" dirty="0"/>
              <a:t> students are </a:t>
            </a:r>
            <a:r>
              <a:rPr lang="en-GB" b="1" dirty="0"/>
              <a:t>not permitted </a:t>
            </a:r>
            <a:r>
              <a:rPr lang="en-GB" dirty="0"/>
              <a:t>(by the College of Arts) to enrol in beginners’ languages in their second year. If you want to try a new language, enrol in your first year. In your second year, you can consider the Languages for International Mobility.</a:t>
            </a:r>
            <a:r>
              <a:rPr lang="en-US" dirty="0"/>
              <a:t>​</a:t>
            </a:r>
          </a:p>
          <a:p>
            <a:endParaRPr lang="en-GB" dirty="0"/>
          </a:p>
        </p:txBody>
      </p:sp>
      <p:pic>
        <p:nvPicPr>
          <p:cNvPr id="4" name="Audio 3">
            <a:hlinkClick r:id="" action="ppaction://media"/>
            <a:extLst>
              <a:ext uri="{FF2B5EF4-FFF2-40B4-BE49-F238E27FC236}">
                <a16:creationId xmlns:a16="http://schemas.microsoft.com/office/drawing/2014/main" id="{967E8B0E-FF37-4FAD-9CAD-08C74F1232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09741761"/>
      </p:ext>
    </p:extLst>
  </p:cSld>
  <p:clrMapOvr>
    <a:masterClrMapping/>
  </p:clrMapOvr>
  <mc:AlternateContent xmlns:mc="http://schemas.openxmlformats.org/markup-compatibility/2006">
    <mc:Choice xmlns:p14="http://schemas.microsoft.com/office/powerpoint/2010/main" Requires="p14">
      <p:transition spd="slow" p14:dur="2000" advTm="86109"/>
    </mc:Choice>
    <mc:Fallback>
      <p:transition spd="slow" advTm="8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all" dirty="0"/>
              <a:t>JOINT HONOURS COMBINATIONS NOT AVAILABLE- ENROLMENT PROHIBITED</a:t>
            </a:r>
            <a:endParaRPr lang="en-GB" dirty="0"/>
          </a:p>
        </p:txBody>
      </p:sp>
      <p:sp>
        <p:nvSpPr>
          <p:cNvPr id="3" name="Content Placeholder 2"/>
          <p:cNvSpPr>
            <a:spLocks noGrp="1"/>
          </p:cNvSpPr>
          <p:nvPr>
            <p:ph sz="quarter" idx="13"/>
          </p:nvPr>
        </p:nvSpPr>
        <p:spPr/>
        <p:txBody>
          <a:bodyPr>
            <a:normAutofit fontScale="92500" lnSpcReduction="10000"/>
          </a:bodyPr>
          <a:lstStyle/>
          <a:p>
            <a:pPr marL="0" indent="0" fontAlgn="base">
              <a:buNone/>
            </a:pPr>
            <a:r>
              <a:rPr lang="en-GB" b="1" dirty="0"/>
              <a:t>The general rule is that if the degree is not offered as a joint combination, it is because of a timetable clash. (</a:t>
            </a:r>
            <a:r>
              <a:rPr lang="en-GB" b="1" dirty="0">
                <a:hlinkClick r:id="rId5"/>
              </a:rPr>
              <a:t>https://www.gla.ac.uk/undergraduate/degrees/</a:t>
            </a:r>
            <a:r>
              <a:rPr lang="en-GB" b="1" dirty="0"/>
              <a:t> )</a:t>
            </a:r>
          </a:p>
          <a:p>
            <a:pPr marL="0" indent="0" fontAlgn="base">
              <a:buNone/>
            </a:pPr>
            <a:endParaRPr lang="en-US" dirty="0"/>
          </a:p>
          <a:p>
            <a:pPr marL="0" indent="0" fontAlgn="base">
              <a:buNone/>
            </a:pPr>
            <a:r>
              <a:rPr lang="en-US" dirty="0"/>
              <a:t>The MA (Soc) Advising Team will contact you if you have enrolled in a non-available combination of subjects.</a:t>
            </a:r>
          </a:p>
          <a:p>
            <a:pPr marL="0" indent="0" fontAlgn="base">
              <a:buNone/>
            </a:pPr>
            <a:endParaRPr lang="en-US" dirty="0"/>
          </a:p>
          <a:p>
            <a:pPr marL="0" indent="0" fontAlgn="base">
              <a:buNone/>
            </a:pPr>
            <a:r>
              <a:rPr lang="en-GB" dirty="0"/>
              <a:t>Examples of combinations not available:</a:t>
            </a:r>
          </a:p>
          <a:p>
            <a:pPr fontAlgn="base"/>
            <a:r>
              <a:rPr lang="en-GB" dirty="0"/>
              <a:t>Geography and Psychology</a:t>
            </a:r>
          </a:p>
          <a:p>
            <a:pPr fontAlgn="base"/>
            <a:r>
              <a:rPr lang="en-GB" dirty="0"/>
              <a:t>CEES and Business &amp; Management </a:t>
            </a:r>
          </a:p>
          <a:p>
            <a:pPr fontAlgn="base"/>
            <a:r>
              <a:rPr lang="en-GB" dirty="0"/>
              <a:t>Spanish and CEES </a:t>
            </a:r>
          </a:p>
          <a:p>
            <a:pPr fontAlgn="base"/>
            <a:r>
              <a:rPr lang="en-GB" dirty="0"/>
              <a:t>Social and Public Policy and Philosophy</a:t>
            </a:r>
          </a:p>
          <a:p>
            <a:pPr fontAlgn="base"/>
            <a:r>
              <a:rPr lang="en-GB" dirty="0"/>
              <a:t>Economics and Computing Science</a:t>
            </a:r>
          </a:p>
        </p:txBody>
      </p:sp>
      <p:pic>
        <p:nvPicPr>
          <p:cNvPr id="4" name="Audio 3">
            <a:hlinkClick r:id="" action="ppaction://media"/>
            <a:extLst>
              <a:ext uri="{FF2B5EF4-FFF2-40B4-BE49-F238E27FC236}">
                <a16:creationId xmlns:a16="http://schemas.microsoft.com/office/drawing/2014/main" id="{93D3A4D3-1367-4A4F-B6DD-5419FEE82A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30370198"/>
      </p:ext>
    </p:extLst>
  </p:cSld>
  <p:clrMapOvr>
    <a:masterClrMapping/>
  </p:clrMapOvr>
  <mc:AlternateContent xmlns:mc="http://schemas.openxmlformats.org/markup-compatibility/2006">
    <mc:Choice xmlns:p14="http://schemas.microsoft.com/office/powerpoint/2010/main" Requires="p14">
      <p:transition spd="slow" p14:dur="2000" advTm="53601"/>
    </mc:Choice>
    <mc:Fallback>
      <p:transition spd="slow" advTm="5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UofG colours">
      <a:dk1>
        <a:srgbClr val="003865"/>
      </a:dk1>
      <a:lt1>
        <a:srgbClr val="FFFFFE"/>
      </a:lt1>
      <a:dk2>
        <a:srgbClr val="000000"/>
      </a:dk2>
      <a:lt2>
        <a:srgbClr val="7D2238"/>
      </a:lt2>
      <a:accent1>
        <a:srgbClr val="0075B0"/>
      </a:accent1>
      <a:accent2>
        <a:srgbClr val="5B4D93"/>
      </a:accent2>
      <a:accent3>
        <a:srgbClr val="CF1C20"/>
      </a:accent3>
      <a:accent4>
        <a:srgbClr val="00833C"/>
      </a:accent4>
      <a:accent5>
        <a:srgbClr val="BE4D00"/>
      </a:accent5>
      <a:accent6>
        <a:srgbClr val="951271"/>
      </a:accent6>
      <a:hlink>
        <a:srgbClr val="584B3D"/>
      </a:hlink>
      <a:folHlink>
        <a:srgbClr val="006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61AF5F2-503D-2641-86A1-09AD8919EA9C}" vid="{A816E7D6-9491-074F-A4D5-6596497DAC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7000DEB54A8D4CA74051303AEA9734" ma:contentTypeVersion="8" ma:contentTypeDescription="Create a new document." ma:contentTypeScope="" ma:versionID="33739dce96417988985c1b7ab58943ec">
  <xsd:schema xmlns:xsd="http://www.w3.org/2001/XMLSchema" xmlns:xs="http://www.w3.org/2001/XMLSchema" xmlns:p="http://schemas.microsoft.com/office/2006/metadata/properties" xmlns:ns2="2c809d4f-6dab-4156-bcb4-cfcf367df10a" xmlns:ns3="3c228323-0686-4605-bab3-9d9745ea3c9b" targetNamespace="http://schemas.microsoft.com/office/2006/metadata/properties" ma:root="true" ma:fieldsID="ac710f52ced3a590d04a2b7375003917" ns2:_="" ns3:_="">
    <xsd:import namespace="2c809d4f-6dab-4156-bcb4-cfcf367df10a"/>
    <xsd:import namespace="3c228323-0686-4605-bab3-9d9745ea3c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809d4f-6dab-4156-bcb4-cfcf367df1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228323-0686-4605-bab3-9d9745ea3c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730026-B2D9-4DFF-94CE-33E177BB710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4B2CEEA-B3BB-4D2B-9D27-D03A2637CD17}">
  <ds:schemaRefs>
    <ds:schemaRef ds:uri="http://schemas.microsoft.com/sharepoint/v3/contenttype/forms"/>
  </ds:schemaRefs>
</ds:datastoreItem>
</file>

<file path=customXml/itemProps3.xml><?xml version="1.0" encoding="utf-8"?>
<ds:datastoreItem xmlns:ds="http://schemas.openxmlformats.org/officeDocument/2006/customXml" ds:itemID="{7382021F-8438-4FEE-8B49-EFC0821D13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809d4f-6dab-4156-bcb4-cfcf367df10a"/>
    <ds:schemaRef ds:uri="3c228323-0686-4605-bab3-9d9745ea3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2199</TotalTime>
  <Words>3174</Words>
  <Application>Microsoft Office PowerPoint</Application>
  <PresentationFormat>Widescreen</PresentationFormat>
  <Paragraphs>278</Paragraphs>
  <Slides>11</Slides>
  <Notes>11</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Welcome to the MA (Social Sciences​)</vt:lpstr>
      <vt:lpstr>MA (Social Sciences) - About the Degree</vt:lpstr>
      <vt:lpstr>How should I structure my First-Year curriculum?​</vt:lpstr>
      <vt:lpstr>PowerPoint Presentation</vt:lpstr>
      <vt:lpstr>Group A Subjects: What are they?</vt:lpstr>
      <vt:lpstr>Progression on the Ma (Social Sciences)</vt:lpstr>
      <vt:lpstr>Progression to HONOURS (From Year 2) </vt:lpstr>
      <vt:lpstr>Irregular Combinations (Year 1 to Year 2)</vt:lpstr>
      <vt:lpstr>JOINT HONOURS COMBINATIONS NOT AVAILABLE- ENROLMENT PROHIBITED</vt:lpstr>
      <vt:lpstr>Your Study Load: What does this mean for you?</vt:lpstr>
      <vt:lpstr>Get in touch with your questions!​ socsci-ma@Glasgow.ac.uk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 Howard</dc:creator>
  <cp:lastModifiedBy>Zsuzsanna Varga</cp:lastModifiedBy>
  <cp:revision>76</cp:revision>
  <dcterms:created xsi:type="dcterms:W3CDTF">2021-01-06T14:22:07Z</dcterms:created>
  <dcterms:modified xsi:type="dcterms:W3CDTF">2021-08-10T11:13:05Z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0x010100937000DEB54A8D4CA74051303AEA9734</vt:lpwstr>
  </property>
</Properties>
</file>