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99" r:id="rId4"/>
  </p:sldMasterIdLst>
  <p:notesMasterIdLst>
    <p:notesMasterId r:id="rId12"/>
  </p:notesMasterIdLst>
  <p:handoutMasterIdLst>
    <p:handoutMasterId r:id="rId13"/>
  </p:handoutMasterIdLst>
  <p:sldIdLst>
    <p:sldId id="486" r:id="rId5"/>
    <p:sldId id="484" r:id="rId6"/>
    <p:sldId id="838839940" r:id="rId7"/>
    <p:sldId id="838839941" r:id="rId8"/>
    <p:sldId id="838839942" r:id="rId9"/>
    <p:sldId id="838839943" r:id="rId10"/>
    <p:sldId id="478" r:id="rId11"/>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521415D9-36F7-43E2-AB2F-B90AF26B5E84}">
      <p14:sectionLst xmlns:p14="http://schemas.microsoft.com/office/powerpoint/2010/main">
        <p14:section name="Title slides" id="{5337991D-CF4E-4E62-AE38-34EF65770805}">
          <p14:sldIdLst>
            <p14:sldId id="486"/>
            <p14:sldId id="484"/>
            <p14:sldId id="838839940"/>
            <p14:sldId id="838839941"/>
            <p14:sldId id="838839942"/>
            <p14:sldId id="838839943"/>
          </p14:sldIdLst>
        </p14:section>
        <p14:section name="Closing slides" id="{17D9C346-B716-409F-A769-D6B2E2A75EAC}">
          <p14:sldIdLst>
            <p14:sldId id="4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55F"/>
    <a:srgbClr val="BDC9D4"/>
    <a:srgbClr val="EAE9EE"/>
    <a:srgbClr val="94AABB"/>
    <a:srgbClr val="969696"/>
    <a:srgbClr val="003824"/>
    <a:srgbClr val="C54520"/>
    <a:srgbClr val="3E474E"/>
    <a:srgbClr val="8D0C64"/>
    <a:srgbClr val="0053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5A3CD-D2F0-4789-9FAD-DE842170AC23}" v="39" dt="2021-02-11T12:59:30.5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1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6AFA94-8008-459B-B619-7005DAAA03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8FCA601-E63F-4EA3-9E80-E7F1C9C8A8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90436F-CA10-4922-98FE-AE718F3668D2}" type="datetimeFigureOut">
              <a:rPr lang="en-GB" smtClean="0"/>
              <a:t>17/08/2021</a:t>
            </a:fld>
            <a:endParaRPr lang="en-GB"/>
          </a:p>
        </p:txBody>
      </p:sp>
      <p:sp>
        <p:nvSpPr>
          <p:cNvPr id="4" name="Footer Placeholder 3">
            <a:extLst>
              <a:ext uri="{FF2B5EF4-FFF2-40B4-BE49-F238E27FC236}">
                <a16:creationId xmlns:a16="http://schemas.microsoft.com/office/drawing/2014/main" id="{51F81C3C-41D9-4341-ADBD-073EBF5691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8428B3D-BCE8-483B-A6D3-0DFD3F7871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B86068-6BD8-4B0C-B5E6-0BB712B299F9}" type="slidenum">
              <a:rPr lang="en-GB" smtClean="0"/>
              <a:t>‹#›</a:t>
            </a:fld>
            <a:endParaRPr lang="en-GB"/>
          </a:p>
        </p:txBody>
      </p:sp>
    </p:spTree>
    <p:extLst>
      <p:ext uri="{BB962C8B-B14F-4D97-AF65-F5344CB8AC3E}">
        <p14:creationId xmlns:p14="http://schemas.microsoft.com/office/powerpoint/2010/main" val="3507409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433B5-D728-E146-B948-C37A5EC05FB8}"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02F00-C535-204F-B4B5-528FB2DC4FE2}" type="slidenum">
              <a:rPr lang="en-US" smtClean="0"/>
              <a:t>‹#›</a:t>
            </a:fld>
            <a:endParaRPr lang="en-US"/>
          </a:p>
        </p:txBody>
      </p:sp>
    </p:spTree>
    <p:extLst>
      <p:ext uri="{BB962C8B-B14F-4D97-AF65-F5344CB8AC3E}">
        <p14:creationId xmlns:p14="http://schemas.microsoft.com/office/powerpoint/2010/main" val="94456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CGT Titl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3939901"/>
            <a:ext cx="6372200" cy="993775"/>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kern="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D07BAB8-04C4-4EE0-9727-192D0B96C061}"/>
              </a:ext>
            </a:extLst>
          </p:cNvPr>
          <p:cNvSpPr txBox="1"/>
          <p:nvPr userDrawn="1"/>
        </p:nvSpPr>
        <p:spPr>
          <a:xfrm>
            <a:off x="7478316" y="339502"/>
            <a:ext cx="1691680" cy="4001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World-Changing Glasgow </a:t>
            </a:r>
            <a:r>
              <a:rPr kumimoji="0" lang="en-GB" sz="1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Transformation</a:t>
            </a: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3939900"/>
            <a:ext cx="7886700" cy="99377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03245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CGT Titl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3939901"/>
            <a:ext cx="6372200" cy="993775"/>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3939900"/>
            <a:ext cx="7886700" cy="99377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D6047D67-525D-4CC2-96A0-81D7FCC147BF}"/>
              </a:ext>
            </a:extLst>
          </p:cNvPr>
          <p:cNvSpPr txBox="1"/>
          <p:nvPr userDrawn="1"/>
        </p:nvSpPr>
        <p:spPr>
          <a:xfrm>
            <a:off x="7478316" y="339502"/>
            <a:ext cx="1691680" cy="4001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World-Changing Glasgow </a:t>
            </a:r>
            <a:r>
              <a:rPr kumimoji="0" lang="en-GB" sz="1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Transformation</a:t>
            </a:r>
          </a:p>
        </p:txBody>
      </p:sp>
    </p:spTree>
    <p:extLst>
      <p:ext uri="{BB962C8B-B14F-4D97-AF65-F5344CB8AC3E}">
        <p14:creationId xmlns:p14="http://schemas.microsoft.com/office/powerpoint/2010/main" val="310354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3939901"/>
            <a:ext cx="6372200" cy="993775"/>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3939900"/>
            <a:ext cx="7886700" cy="99377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346FC4D6-5414-49A1-A6EC-589D624C3F4A}"/>
              </a:ext>
            </a:extLst>
          </p:cNvPr>
          <p:cNvSpPr txBox="1"/>
          <p:nvPr userDrawn="1"/>
        </p:nvSpPr>
        <p:spPr>
          <a:xfrm>
            <a:off x="7478316" y="339502"/>
            <a:ext cx="1691680" cy="4001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World-Changing Glasgow </a:t>
            </a:r>
            <a:r>
              <a:rPr kumimoji="0" lang="en-GB" sz="1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Transformation</a:t>
            </a:r>
          </a:p>
        </p:txBody>
      </p:sp>
    </p:spTree>
    <p:extLst>
      <p:ext uri="{BB962C8B-B14F-4D97-AF65-F5344CB8AC3E}">
        <p14:creationId xmlns:p14="http://schemas.microsoft.com/office/powerpoint/2010/main" val="298501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CGT Titl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3939901"/>
            <a:ext cx="6372200" cy="993775"/>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3939900"/>
            <a:ext cx="7886700" cy="99377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5E9EBC95-A930-4015-9237-A6F2A52D163A}"/>
              </a:ext>
            </a:extLst>
          </p:cNvPr>
          <p:cNvSpPr txBox="1"/>
          <p:nvPr userDrawn="1"/>
        </p:nvSpPr>
        <p:spPr>
          <a:xfrm>
            <a:off x="7478316" y="339502"/>
            <a:ext cx="1691680" cy="4001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World-Changing Glasgow </a:t>
            </a:r>
            <a:r>
              <a:rPr kumimoji="0" lang="en-GB" sz="1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Transformation</a:t>
            </a:r>
          </a:p>
        </p:txBody>
      </p:sp>
    </p:spTree>
    <p:extLst>
      <p:ext uri="{BB962C8B-B14F-4D97-AF65-F5344CB8AC3E}">
        <p14:creationId xmlns:p14="http://schemas.microsoft.com/office/powerpoint/2010/main" val="403300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CGT Title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3939901"/>
            <a:ext cx="6372200" cy="993775"/>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3939900"/>
            <a:ext cx="7886700" cy="99377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80EAA8F9-E6AD-41FA-AF88-6DD38E737CDB}"/>
              </a:ext>
            </a:extLst>
          </p:cNvPr>
          <p:cNvSpPr txBox="1"/>
          <p:nvPr userDrawn="1"/>
        </p:nvSpPr>
        <p:spPr>
          <a:xfrm>
            <a:off x="7478316" y="339502"/>
            <a:ext cx="1691680" cy="4001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World-Changing Glasgow </a:t>
            </a:r>
            <a:r>
              <a:rPr kumimoji="0" lang="en-GB" sz="1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Transformation</a:t>
            </a:r>
          </a:p>
        </p:txBody>
      </p:sp>
    </p:spTree>
    <p:extLst>
      <p:ext uri="{BB962C8B-B14F-4D97-AF65-F5344CB8AC3E}">
        <p14:creationId xmlns:p14="http://schemas.microsoft.com/office/powerpoint/2010/main" val="86858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CGT blank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3C6DD8-3311-4C9F-8800-171DAA4D5996}"/>
              </a:ext>
            </a:extLst>
          </p:cNvPr>
          <p:cNvSpPr txBox="1"/>
          <p:nvPr userDrawn="1"/>
        </p:nvSpPr>
        <p:spPr>
          <a:xfrm>
            <a:off x="7478316" y="339502"/>
            <a:ext cx="1691680" cy="4001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World-Changing Glasgow </a:t>
            </a:r>
            <a:r>
              <a:rPr kumimoji="0" lang="en-GB" sz="10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Transformation</a:t>
            </a:r>
          </a:p>
        </p:txBody>
      </p:sp>
    </p:spTree>
    <p:extLst>
      <p:ext uri="{BB962C8B-B14F-4D97-AF65-F5344CB8AC3E}">
        <p14:creationId xmlns:p14="http://schemas.microsoft.com/office/powerpoint/2010/main" val="172384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79476F-3199-481C-978C-0D7545BEA5F9}"/>
              </a:ext>
            </a:extLst>
          </p:cNvPr>
          <p:cNvSpPr txBox="1"/>
          <p:nvPr userDrawn="1"/>
        </p:nvSpPr>
        <p:spPr>
          <a:xfrm>
            <a:off x="7478316" y="339502"/>
            <a:ext cx="1691680" cy="4001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World-Changing Glasgow </a:t>
            </a:r>
            <a:r>
              <a:rPr kumimoji="0" lang="en-GB" sz="10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Transformation</a:t>
            </a:r>
          </a:p>
        </p:txBody>
      </p:sp>
    </p:spTree>
    <p:extLst>
      <p:ext uri="{BB962C8B-B14F-4D97-AF65-F5344CB8AC3E}">
        <p14:creationId xmlns:p14="http://schemas.microsoft.com/office/powerpoint/2010/main" val="344304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University of Glasgow logo">
            <a:extLst>
              <a:ext uri="{FF2B5EF4-FFF2-40B4-BE49-F238E27FC236}">
                <a16:creationId xmlns:a16="http://schemas.microsoft.com/office/drawing/2014/main" id="{F38CB292-13F2-4CEA-8B95-8AC6E4E58946}"/>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123478"/>
            <a:ext cx="1835696" cy="1352550"/>
          </a:xfrm>
          <a:prstGeom prst="rect">
            <a:avLst/>
          </a:prstGeom>
        </p:spPr>
      </p:pic>
    </p:spTree>
    <p:extLst>
      <p:ext uri="{BB962C8B-B14F-4D97-AF65-F5344CB8AC3E}">
        <p14:creationId xmlns:p14="http://schemas.microsoft.com/office/powerpoint/2010/main" val="2116696295"/>
      </p:ext>
    </p:extLst>
  </p:cSld>
  <p:clrMap bg1="lt1" tx1="dk1" bg2="lt2" tx2="dk2" accent1="accent1" accent2="accent2" accent3="accent3" accent4="accent4" accent5="accent5" accent6="accent6" hlink="hlink" folHlink="folHlink"/>
  <p:sldLayoutIdLst>
    <p:sldLayoutId id="2147483900" r:id="rId1"/>
    <p:sldLayoutId id="2147483906" r:id="rId2"/>
    <p:sldLayoutId id="2147483907" r:id="rId3"/>
    <p:sldLayoutId id="2147483908" r:id="rId4"/>
    <p:sldLayoutId id="2147483909" r:id="rId5"/>
    <p:sldLayoutId id="2147483886" r:id="rId6"/>
    <p:sldLayoutId id="2147483905" r:id="rId7"/>
  </p:sldLayoutIdLst>
  <p:txStyles>
    <p:title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892" indent="-342892"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189"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378"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566"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754"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537" indent="-228594" algn="l" rtl="0" eaLnBrk="1" fontAlgn="base" hangingPunct="1">
        <a:spcBef>
          <a:spcPct val="20000"/>
        </a:spcBef>
        <a:spcAft>
          <a:spcPct val="0"/>
        </a:spcAft>
        <a:buChar char="»"/>
        <a:defRPr sz="1600">
          <a:solidFill>
            <a:srgbClr val="00213B"/>
          </a:solidFill>
          <a:latin typeface="+mn-lt"/>
          <a:ea typeface="+mn-ea"/>
        </a:defRPr>
      </a:lvl6pPr>
      <a:lvl7pPr marL="2971726" indent="-228594" algn="l" rtl="0" eaLnBrk="1" fontAlgn="base" hangingPunct="1">
        <a:spcBef>
          <a:spcPct val="20000"/>
        </a:spcBef>
        <a:spcAft>
          <a:spcPct val="0"/>
        </a:spcAft>
        <a:buChar char="»"/>
        <a:defRPr sz="1600">
          <a:solidFill>
            <a:srgbClr val="00213B"/>
          </a:solidFill>
          <a:latin typeface="+mn-lt"/>
          <a:ea typeface="+mn-ea"/>
        </a:defRPr>
      </a:lvl7pPr>
      <a:lvl8pPr marL="3428915" indent="-228594" algn="l" rtl="0" eaLnBrk="1" fontAlgn="base" hangingPunct="1">
        <a:spcBef>
          <a:spcPct val="20000"/>
        </a:spcBef>
        <a:spcAft>
          <a:spcPct val="0"/>
        </a:spcAft>
        <a:buChar char="»"/>
        <a:defRPr sz="1600">
          <a:solidFill>
            <a:srgbClr val="00213B"/>
          </a:solidFill>
          <a:latin typeface="+mn-lt"/>
          <a:ea typeface="+mn-ea"/>
        </a:defRPr>
      </a:lvl8pPr>
      <a:lvl9pPr marL="3886103" indent="-228594"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02AD0-13F4-43E0-9FE8-91AEFD65CAFA}"/>
              </a:ext>
            </a:extLst>
          </p:cNvPr>
          <p:cNvSpPr>
            <a:spLocks noGrp="1"/>
          </p:cNvSpPr>
          <p:nvPr>
            <p:ph type="title"/>
          </p:nvPr>
        </p:nvSpPr>
        <p:spPr>
          <a:xfrm>
            <a:off x="0" y="3939900"/>
            <a:ext cx="6360753" cy="1203600"/>
          </a:xfrm>
          <a:solidFill>
            <a:srgbClr val="002060"/>
          </a:solidFill>
        </p:spPr>
        <p:txBody>
          <a:bodyPr/>
          <a:lstStyle/>
          <a:p>
            <a:r>
              <a:rPr lang="en-GB" dirty="0"/>
              <a:t>User Acceptance Testing (UAT)</a:t>
            </a:r>
            <a:br>
              <a:rPr lang="en-GB" dirty="0"/>
            </a:br>
            <a:r>
              <a:rPr lang="en-GB" dirty="0"/>
              <a:t>Derek Martin</a:t>
            </a:r>
            <a:br>
              <a:rPr lang="en-GB" dirty="0"/>
            </a:br>
            <a:r>
              <a:rPr lang="en-GB" dirty="0"/>
              <a:t>11 February 2021</a:t>
            </a:r>
            <a:br>
              <a:rPr lang="en-GB" dirty="0"/>
            </a:br>
            <a:endParaRPr lang="en-GB" dirty="0"/>
          </a:p>
        </p:txBody>
      </p:sp>
    </p:spTree>
    <p:extLst>
      <p:ext uri="{BB962C8B-B14F-4D97-AF65-F5344CB8AC3E}">
        <p14:creationId xmlns:p14="http://schemas.microsoft.com/office/powerpoint/2010/main" val="272393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2791-F3AA-4AAE-92B2-5A7D3300D297}"/>
              </a:ext>
            </a:extLst>
          </p:cNvPr>
          <p:cNvSpPr txBox="1">
            <a:spLocks noGrp="1"/>
          </p:cNvSpPr>
          <p:nvPr>
            <p:ph type="title" idx="4294967295"/>
          </p:nvPr>
        </p:nvSpPr>
        <p:spPr>
          <a:xfrm>
            <a:off x="1835695" y="488782"/>
            <a:ext cx="5699761" cy="652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1600" dirty="0">
                <a:solidFill>
                  <a:srgbClr val="00355F"/>
                </a:solidFill>
                <a:latin typeface="Arial Black" panose="020B0A04020102020204" pitchFamily="34" charset="0"/>
                <a:cs typeface="Arial" panose="020B0604020202020204" pitchFamily="34" charset="0"/>
              </a:rPr>
              <a:t>User Acceptance Testing - </a:t>
            </a:r>
            <a:br>
              <a:rPr lang="en-GB" sz="1600" dirty="0">
                <a:solidFill>
                  <a:srgbClr val="00355F"/>
                </a:solidFill>
                <a:latin typeface="Arial Black" panose="020B0A04020102020204" pitchFamily="34" charset="0"/>
                <a:cs typeface="Arial" panose="020B0604020202020204" pitchFamily="34" charset="0"/>
              </a:rPr>
            </a:br>
            <a:r>
              <a:rPr lang="en-GB" sz="1600" dirty="0">
                <a:solidFill>
                  <a:schemeClr val="tx2">
                    <a:lumMod val="50000"/>
                  </a:schemeClr>
                </a:solidFill>
                <a:latin typeface="Arial Black" panose="020B0A04020102020204" pitchFamily="34" charset="0"/>
                <a:cs typeface="Arial" panose="020B0604020202020204" pitchFamily="34" charset="0"/>
              </a:rPr>
              <a:t>Overview</a:t>
            </a:r>
          </a:p>
        </p:txBody>
      </p:sp>
      <p:sp>
        <p:nvSpPr>
          <p:cNvPr id="3" name="Title 3">
            <a:extLst>
              <a:ext uri="{FF2B5EF4-FFF2-40B4-BE49-F238E27FC236}">
                <a16:creationId xmlns:a16="http://schemas.microsoft.com/office/drawing/2014/main" id="{8EE48EC4-3269-4CE7-9B96-879E786E4714}"/>
              </a:ext>
            </a:extLst>
          </p:cNvPr>
          <p:cNvSpPr txBox="1">
            <a:spLocks/>
          </p:cNvSpPr>
          <p:nvPr/>
        </p:nvSpPr>
        <p:spPr>
          <a:xfrm>
            <a:off x="278357" y="1376390"/>
            <a:ext cx="1557338" cy="700088"/>
          </a:xfrm>
          <a:prstGeom prst="rect">
            <a:avLst/>
          </a:prstGeom>
          <a:solidFill>
            <a:srgbClr val="00386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rtl="0" eaLnBrk="1" fontAlgn="base" hangingPunct="1">
              <a:lnSpc>
                <a:spcPct val="90000"/>
              </a:lnSpc>
              <a:spcBef>
                <a:spcPct val="0"/>
              </a:spcBef>
              <a:spcAft>
                <a:spcPct val="0"/>
              </a:spcAft>
              <a:defRPr sz="2800" b="1" spc="-10">
                <a:solidFill>
                  <a:schemeClr val="lt1"/>
                </a:solidFill>
                <a:latin typeface="+mn-lt"/>
                <a:ea typeface="+mn-ea"/>
                <a:cs typeface="+mn-cs"/>
              </a:defRPr>
            </a:lvl1pPr>
            <a:lvl2pPr algn="l" rtl="0" eaLnBrk="1" fontAlgn="base" hangingPunct="1">
              <a:lnSpc>
                <a:spcPct val="90000"/>
              </a:lnSpc>
              <a:spcBef>
                <a:spcPct val="0"/>
              </a:spcBef>
              <a:spcAft>
                <a:spcPct val="0"/>
              </a:spcAft>
              <a:defRPr sz="2800" b="1">
                <a:solidFill>
                  <a:schemeClr val="lt1"/>
                </a:solidFill>
                <a:latin typeface="+mn-lt"/>
                <a:ea typeface="+mn-ea"/>
                <a:cs typeface="+mn-cs"/>
              </a:defRPr>
            </a:lvl2pPr>
            <a:lvl3pPr algn="l" rtl="0" eaLnBrk="1" fontAlgn="base" hangingPunct="1">
              <a:lnSpc>
                <a:spcPct val="90000"/>
              </a:lnSpc>
              <a:spcBef>
                <a:spcPct val="0"/>
              </a:spcBef>
              <a:spcAft>
                <a:spcPct val="0"/>
              </a:spcAft>
              <a:defRPr sz="2800" b="1">
                <a:solidFill>
                  <a:schemeClr val="lt1"/>
                </a:solidFill>
                <a:latin typeface="+mn-lt"/>
                <a:ea typeface="+mn-ea"/>
                <a:cs typeface="+mn-cs"/>
              </a:defRPr>
            </a:lvl3pPr>
            <a:lvl4pPr algn="l" rtl="0" eaLnBrk="1" fontAlgn="base" hangingPunct="1">
              <a:lnSpc>
                <a:spcPct val="90000"/>
              </a:lnSpc>
              <a:spcBef>
                <a:spcPct val="0"/>
              </a:spcBef>
              <a:spcAft>
                <a:spcPct val="0"/>
              </a:spcAft>
              <a:defRPr sz="2800" b="1">
                <a:solidFill>
                  <a:schemeClr val="lt1"/>
                </a:solidFill>
                <a:latin typeface="+mn-lt"/>
                <a:ea typeface="+mn-ea"/>
                <a:cs typeface="+mn-cs"/>
              </a:defRPr>
            </a:lvl4pPr>
            <a:lvl5pPr algn="l" rtl="0" eaLnBrk="1" fontAlgn="base" hangingPunct="1">
              <a:lnSpc>
                <a:spcPct val="90000"/>
              </a:lnSpc>
              <a:spcBef>
                <a:spcPct val="0"/>
              </a:spcBef>
              <a:spcAft>
                <a:spcPct val="0"/>
              </a:spcAft>
              <a:defRPr sz="2800" b="1">
                <a:solidFill>
                  <a:schemeClr val="lt1"/>
                </a:solidFill>
                <a:latin typeface="+mn-lt"/>
                <a:ea typeface="+mn-ea"/>
                <a:cs typeface="+mn-cs"/>
              </a:defRPr>
            </a:lvl5pPr>
            <a:lvl6pPr marL="457189" algn="l" rtl="0" eaLnBrk="1" fontAlgn="base" hangingPunct="1">
              <a:spcBef>
                <a:spcPct val="0"/>
              </a:spcBef>
              <a:spcAft>
                <a:spcPct val="0"/>
              </a:spcAft>
              <a:defRPr sz="2800" b="1">
                <a:solidFill>
                  <a:schemeClr val="lt1"/>
                </a:solidFill>
                <a:latin typeface="+mn-lt"/>
                <a:ea typeface="+mn-ea"/>
                <a:cs typeface="+mn-cs"/>
              </a:defRPr>
            </a:lvl6pPr>
            <a:lvl7pPr marL="914378" algn="l" rtl="0" eaLnBrk="1" fontAlgn="base" hangingPunct="1">
              <a:spcBef>
                <a:spcPct val="0"/>
              </a:spcBef>
              <a:spcAft>
                <a:spcPct val="0"/>
              </a:spcAft>
              <a:defRPr sz="2800" b="1">
                <a:solidFill>
                  <a:schemeClr val="lt1"/>
                </a:solidFill>
                <a:latin typeface="+mn-lt"/>
                <a:ea typeface="+mn-ea"/>
                <a:cs typeface="+mn-cs"/>
              </a:defRPr>
            </a:lvl7pPr>
            <a:lvl8pPr marL="1371566" algn="l" rtl="0" eaLnBrk="1" fontAlgn="base" hangingPunct="1">
              <a:spcBef>
                <a:spcPct val="0"/>
              </a:spcBef>
              <a:spcAft>
                <a:spcPct val="0"/>
              </a:spcAft>
              <a:defRPr sz="2800" b="1">
                <a:solidFill>
                  <a:schemeClr val="lt1"/>
                </a:solidFill>
                <a:latin typeface="+mn-lt"/>
                <a:ea typeface="+mn-ea"/>
                <a:cs typeface="+mn-cs"/>
              </a:defRPr>
            </a:lvl8pPr>
            <a:lvl9pPr marL="1828754" algn="l" rtl="0" eaLnBrk="1" fontAlgn="base" hangingPunct="1">
              <a:spcBef>
                <a:spcPct val="0"/>
              </a:spcBef>
              <a:spcAft>
                <a:spcPct val="0"/>
              </a:spcAft>
              <a:defRPr sz="2800" b="1">
                <a:solidFill>
                  <a:schemeClr val="lt1"/>
                </a:solidFill>
                <a:latin typeface="+mn-lt"/>
                <a:ea typeface="+mn-ea"/>
                <a:cs typeface="+mn-cs"/>
              </a:defRPr>
            </a:lvl9pPr>
          </a:lstStyle>
          <a:p>
            <a:pPr algn="ctr">
              <a:lnSpc>
                <a:spcPct val="100000"/>
              </a:lnSpc>
              <a:spcBef>
                <a:spcPts val="0"/>
              </a:spcBef>
              <a:defRPr/>
            </a:pPr>
            <a:r>
              <a:rPr lang="en-GB" sz="1350" kern="0" dirty="0"/>
              <a:t>Meaning </a:t>
            </a:r>
          </a:p>
        </p:txBody>
      </p:sp>
      <p:sp>
        <p:nvSpPr>
          <p:cNvPr id="4" name="Rectangle 3">
            <a:extLst>
              <a:ext uri="{FF2B5EF4-FFF2-40B4-BE49-F238E27FC236}">
                <a16:creationId xmlns:a16="http://schemas.microsoft.com/office/drawing/2014/main" id="{10A1181E-58AB-474A-BB30-36D19E36C3BB}"/>
              </a:ext>
            </a:extLst>
          </p:cNvPr>
          <p:cNvSpPr/>
          <p:nvPr/>
        </p:nvSpPr>
        <p:spPr>
          <a:xfrm>
            <a:off x="278357" y="2480854"/>
            <a:ext cx="1557338" cy="700088"/>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b="1" kern="0" spc="-10" dirty="0"/>
              <a:t>Objectives</a:t>
            </a:r>
          </a:p>
        </p:txBody>
      </p:sp>
      <p:sp>
        <p:nvSpPr>
          <p:cNvPr id="5" name="Rectangle 4">
            <a:extLst>
              <a:ext uri="{FF2B5EF4-FFF2-40B4-BE49-F238E27FC236}">
                <a16:creationId xmlns:a16="http://schemas.microsoft.com/office/drawing/2014/main" id="{CDC6FCAB-B0B1-45E9-A425-C2B1A6FC8C27}"/>
              </a:ext>
            </a:extLst>
          </p:cNvPr>
          <p:cNvSpPr/>
          <p:nvPr/>
        </p:nvSpPr>
        <p:spPr>
          <a:xfrm>
            <a:off x="278357" y="3704883"/>
            <a:ext cx="1557338" cy="700088"/>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b="1" kern="0" spc="-10" dirty="0"/>
              <a:t>Approach</a:t>
            </a:r>
          </a:p>
        </p:txBody>
      </p:sp>
      <p:sp>
        <p:nvSpPr>
          <p:cNvPr id="6" name="TextBox 5">
            <a:extLst>
              <a:ext uri="{FF2B5EF4-FFF2-40B4-BE49-F238E27FC236}">
                <a16:creationId xmlns:a16="http://schemas.microsoft.com/office/drawing/2014/main" id="{2C966CA1-2811-4929-8A8E-8846D3921429}"/>
              </a:ext>
            </a:extLst>
          </p:cNvPr>
          <p:cNvSpPr txBox="1"/>
          <p:nvPr/>
        </p:nvSpPr>
        <p:spPr>
          <a:xfrm>
            <a:off x="1835695" y="1376390"/>
            <a:ext cx="6635931" cy="577081"/>
          </a:xfrm>
          <a:prstGeom prst="rect">
            <a:avLst/>
          </a:prstGeom>
          <a:noFill/>
        </p:spPr>
        <p:txBody>
          <a:bodyPr wrap="square" rtlCol="0">
            <a:spAutoFit/>
          </a:bodyPr>
          <a:lstStyle/>
          <a:p>
            <a:r>
              <a:rPr lang="en-GB" sz="1050" dirty="0"/>
              <a:t>User Acceptance Testing (UAT), also known as end-user testing, is defined as testing the solution by the user to determine whether it can be accepted or not. This is the final round of testing, performed once the application has gone through functional, system and regression testing.  </a:t>
            </a:r>
          </a:p>
        </p:txBody>
      </p:sp>
      <p:sp>
        <p:nvSpPr>
          <p:cNvPr id="7" name="TextBox 6">
            <a:extLst>
              <a:ext uri="{FF2B5EF4-FFF2-40B4-BE49-F238E27FC236}">
                <a16:creationId xmlns:a16="http://schemas.microsoft.com/office/drawing/2014/main" id="{CC62A381-7169-4270-8AAF-F31EB6CC0A68}"/>
              </a:ext>
            </a:extLst>
          </p:cNvPr>
          <p:cNvSpPr txBox="1"/>
          <p:nvPr/>
        </p:nvSpPr>
        <p:spPr>
          <a:xfrm>
            <a:off x="1835695" y="2477412"/>
            <a:ext cx="6635931" cy="577081"/>
          </a:xfrm>
          <a:prstGeom prst="rect">
            <a:avLst/>
          </a:prstGeom>
          <a:noFill/>
        </p:spPr>
        <p:txBody>
          <a:bodyPr wrap="square" rtlCol="0">
            <a:spAutoFit/>
          </a:bodyPr>
          <a:lstStyle>
            <a:defPPr>
              <a:defRPr lang="en-US"/>
            </a:defPPr>
            <a:lvl1pPr>
              <a:defRPr sz="1050"/>
            </a:lvl1pPr>
          </a:lstStyle>
          <a:p>
            <a:pPr marL="171450" indent="-171450">
              <a:buFont typeface="Arial" panose="020B0604020202020204" pitchFamily="34" charset="0"/>
              <a:buChar char="•"/>
            </a:pPr>
            <a:r>
              <a:rPr lang="en-GB" dirty="0"/>
              <a:t>Validate that the solution meets end-user requirements</a:t>
            </a:r>
          </a:p>
          <a:p>
            <a:pPr marL="171450" indent="-171450">
              <a:buFont typeface="Arial" panose="020B0604020202020204" pitchFamily="34" charset="0"/>
              <a:buChar char="•"/>
            </a:pPr>
            <a:r>
              <a:rPr lang="en-GB" dirty="0"/>
              <a:t>Determine that no critical defects exist within the solution</a:t>
            </a:r>
          </a:p>
          <a:p>
            <a:pPr marL="171450" indent="-171450">
              <a:buFont typeface="Arial" panose="020B0604020202020204" pitchFamily="34" charset="0"/>
              <a:buChar char="•"/>
            </a:pPr>
            <a:r>
              <a:rPr lang="en-GB" dirty="0"/>
              <a:t>To certify that the solution is ready for everyday use by staff and students at the University</a:t>
            </a:r>
          </a:p>
        </p:txBody>
      </p:sp>
      <p:sp>
        <p:nvSpPr>
          <p:cNvPr id="8" name="TextBox 7">
            <a:extLst>
              <a:ext uri="{FF2B5EF4-FFF2-40B4-BE49-F238E27FC236}">
                <a16:creationId xmlns:a16="http://schemas.microsoft.com/office/drawing/2014/main" id="{685F1E34-0010-4035-97CD-36463B4B3750}"/>
              </a:ext>
            </a:extLst>
          </p:cNvPr>
          <p:cNvSpPr txBox="1"/>
          <p:nvPr/>
        </p:nvSpPr>
        <p:spPr>
          <a:xfrm>
            <a:off x="1835695" y="3704883"/>
            <a:ext cx="6635931" cy="738664"/>
          </a:xfrm>
          <a:prstGeom prst="rect">
            <a:avLst/>
          </a:prstGeom>
          <a:noFill/>
        </p:spPr>
        <p:txBody>
          <a:bodyPr wrap="square" rtlCol="0">
            <a:spAutoFit/>
          </a:bodyPr>
          <a:lstStyle/>
          <a:p>
            <a:pPr marL="171450" indent="-171450">
              <a:buFont typeface="Arial" panose="020B0604020202020204" pitchFamily="34" charset="0"/>
              <a:buChar char="•"/>
            </a:pPr>
            <a:r>
              <a:rPr lang="en-GB" sz="1050" dirty="0"/>
              <a:t>Have end-users execute scripted scenarios, intended to test functionality and mimic real-life work</a:t>
            </a:r>
          </a:p>
          <a:p>
            <a:pPr marL="171450" indent="-171450">
              <a:buFont typeface="Arial" panose="020B0604020202020204" pitchFamily="34" charset="0"/>
              <a:buChar char="•"/>
            </a:pPr>
            <a:r>
              <a:rPr lang="en-GB" sz="1050" dirty="0"/>
              <a:t>Log any issues with functionality that occur during testing</a:t>
            </a:r>
          </a:p>
          <a:p>
            <a:pPr marL="171450" indent="-171450">
              <a:buFont typeface="Arial" panose="020B0604020202020204" pitchFamily="34" charset="0"/>
              <a:buChar char="•"/>
            </a:pPr>
            <a:r>
              <a:rPr lang="en-GB" sz="1050" dirty="0"/>
              <a:t>Track the issues to resolution</a:t>
            </a:r>
          </a:p>
          <a:p>
            <a:pPr marL="171450" indent="-171450">
              <a:buFont typeface="Arial" panose="020B0604020202020204" pitchFamily="34" charset="0"/>
              <a:buChar char="•"/>
            </a:pPr>
            <a:r>
              <a:rPr lang="en-GB" sz="1050" dirty="0"/>
              <a:t>Re-test issues and changes</a:t>
            </a:r>
          </a:p>
        </p:txBody>
      </p:sp>
    </p:spTree>
    <p:extLst>
      <p:ext uri="{BB962C8B-B14F-4D97-AF65-F5344CB8AC3E}">
        <p14:creationId xmlns:p14="http://schemas.microsoft.com/office/powerpoint/2010/main" val="1693466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2791-F3AA-4AAE-92B2-5A7D3300D297}"/>
              </a:ext>
            </a:extLst>
          </p:cNvPr>
          <p:cNvSpPr txBox="1">
            <a:spLocks noGrp="1"/>
          </p:cNvSpPr>
          <p:nvPr>
            <p:ph type="title" idx="4294967295"/>
          </p:nvPr>
        </p:nvSpPr>
        <p:spPr>
          <a:xfrm>
            <a:off x="1835695" y="488782"/>
            <a:ext cx="5699761" cy="652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1600" dirty="0">
                <a:solidFill>
                  <a:srgbClr val="00355F"/>
                </a:solidFill>
                <a:latin typeface="Arial Black" panose="020B0A04020102020204" pitchFamily="34" charset="0"/>
                <a:cs typeface="Arial" panose="020B0604020202020204" pitchFamily="34" charset="0"/>
              </a:rPr>
              <a:t>User Acceptance Testing -</a:t>
            </a:r>
            <a:r>
              <a:rPr lang="en-GB" sz="2000" dirty="0">
                <a:solidFill>
                  <a:srgbClr val="00355F"/>
                </a:solidFill>
                <a:latin typeface="Arial" panose="020B0604020202020204" pitchFamily="34" charset="0"/>
                <a:cs typeface="Arial" panose="020B0604020202020204" pitchFamily="34" charset="0"/>
              </a:rPr>
              <a:t> </a:t>
            </a:r>
            <a:br>
              <a:rPr lang="en-GB" sz="2000" dirty="0">
                <a:solidFill>
                  <a:srgbClr val="00355F"/>
                </a:solidFill>
                <a:latin typeface="Arial" panose="020B0604020202020204" pitchFamily="34" charset="0"/>
                <a:cs typeface="Arial" panose="020B0604020202020204" pitchFamily="34" charset="0"/>
              </a:rPr>
            </a:br>
            <a:r>
              <a:rPr lang="en-GB" sz="1600" dirty="0">
                <a:solidFill>
                  <a:schemeClr val="tx2">
                    <a:lumMod val="50000"/>
                  </a:schemeClr>
                </a:solidFill>
                <a:latin typeface="Arial Black" panose="020B0A04020102020204" pitchFamily="34" charset="0"/>
                <a:cs typeface="Arial" panose="020B0604020202020204" pitchFamily="34" charset="0"/>
              </a:rPr>
              <a:t>Participants</a:t>
            </a:r>
          </a:p>
        </p:txBody>
      </p:sp>
      <p:sp>
        <p:nvSpPr>
          <p:cNvPr id="10" name="TextBox 9">
            <a:extLst>
              <a:ext uri="{FF2B5EF4-FFF2-40B4-BE49-F238E27FC236}">
                <a16:creationId xmlns:a16="http://schemas.microsoft.com/office/drawing/2014/main" id="{534F7B9F-F718-4DEF-8FE0-95F7DC451958}"/>
              </a:ext>
            </a:extLst>
          </p:cNvPr>
          <p:cNvSpPr txBox="1"/>
          <p:nvPr/>
        </p:nvSpPr>
        <p:spPr>
          <a:xfrm>
            <a:off x="278357" y="1200923"/>
            <a:ext cx="8456068" cy="253916"/>
          </a:xfrm>
          <a:prstGeom prst="rect">
            <a:avLst/>
          </a:prstGeom>
          <a:noFill/>
        </p:spPr>
        <p:txBody>
          <a:bodyPr wrap="square" rtlCol="0">
            <a:spAutoFit/>
          </a:bodyPr>
          <a:lstStyle/>
          <a:p>
            <a:r>
              <a:rPr lang="en-GB" sz="1000" dirty="0"/>
              <a:t>The project would like to thank the 24 colleagues who volunteered their time and supported the coordination of this work.</a:t>
            </a:r>
          </a:p>
        </p:txBody>
      </p:sp>
      <p:sp>
        <p:nvSpPr>
          <p:cNvPr id="3" name="Title 3">
            <a:extLst>
              <a:ext uri="{FF2B5EF4-FFF2-40B4-BE49-F238E27FC236}">
                <a16:creationId xmlns:a16="http://schemas.microsoft.com/office/drawing/2014/main" id="{8EE48EC4-3269-4CE7-9B96-879E786E4714}"/>
              </a:ext>
            </a:extLst>
          </p:cNvPr>
          <p:cNvSpPr txBox="1">
            <a:spLocks/>
          </p:cNvSpPr>
          <p:nvPr/>
        </p:nvSpPr>
        <p:spPr>
          <a:xfrm>
            <a:off x="278357" y="1592752"/>
            <a:ext cx="1557338" cy="700088"/>
          </a:xfrm>
          <a:prstGeom prst="rect">
            <a:avLst/>
          </a:prstGeom>
          <a:solidFill>
            <a:srgbClr val="00386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rtl="0" eaLnBrk="1" fontAlgn="base" hangingPunct="1">
              <a:lnSpc>
                <a:spcPct val="90000"/>
              </a:lnSpc>
              <a:spcBef>
                <a:spcPct val="0"/>
              </a:spcBef>
              <a:spcAft>
                <a:spcPct val="0"/>
              </a:spcAft>
              <a:defRPr sz="2800" b="1" spc="-10">
                <a:solidFill>
                  <a:schemeClr val="lt1"/>
                </a:solidFill>
                <a:latin typeface="+mn-lt"/>
                <a:ea typeface="+mn-ea"/>
                <a:cs typeface="+mn-cs"/>
              </a:defRPr>
            </a:lvl1pPr>
            <a:lvl2pPr algn="l" rtl="0" eaLnBrk="1" fontAlgn="base" hangingPunct="1">
              <a:lnSpc>
                <a:spcPct val="90000"/>
              </a:lnSpc>
              <a:spcBef>
                <a:spcPct val="0"/>
              </a:spcBef>
              <a:spcAft>
                <a:spcPct val="0"/>
              </a:spcAft>
              <a:defRPr sz="2800" b="1">
                <a:solidFill>
                  <a:schemeClr val="lt1"/>
                </a:solidFill>
                <a:latin typeface="+mn-lt"/>
                <a:ea typeface="+mn-ea"/>
                <a:cs typeface="+mn-cs"/>
              </a:defRPr>
            </a:lvl2pPr>
            <a:lvl3pPr algn="l" rtl="0" eaLnBrk="1" fontAlgn="base" hangingPunct="1">
              <a:lnSpc>
                <a:spcPct val="90000"/>
              </a:lnSpc>
              <a:spcBef>
                <a:spcPct val="0"/>
              </a:spcBef>
              <a:spcAft>
                <a:spcPct val="0"/>
              </a:spcAft>
              <a:defRPr sz="2800" b="1">
                <a:solidFill>
                  <a:schemeClr val="lt1"/>
                </a:solidFill>
                <a:latin typeface="+mn-lt"/>
                <a:ea typeface="+mn-ea"/>
                <a:cs typeface="+mn-cs"/>
              </a:defRPr>
            </a:lvl3pPr>
            <a:lvl4pPr algn="l" rtl="0" eaLnBrk="1" fontAlgn="base" hangingPunct="1">
              <a:lnSpc>
                <a:spcPct val="90000"/>
              </a:lnSpc>
              <a:spcBef>
                <a:spcPct val="0"/>
              </a:spcBef>
              <a:spcAft>
                <a:spcPct val="0"/>
              </a:spcAft>
              <a:defRPr sz="2800" b="1">
                <a:solidFill>
                  <a:schemeClr val="lt1"/>
                </a:solidFill>
                <a:latin typeface="+mn-lt"/>
                <a:ea typeface="+mn-ea"/>
                <a:cs typeface="+mn-cs"/>
              </a:defRPr>
            </a:lvl4pPr>
            <a:lvl5pPr algn="l" rtl="0" eaLnBrk="1" fontAlgn="base" hangingPunct="1">
              <a:lnSpc>
                <a:spcPct val="90000"/>
              </a:lnSpc>
              <a:spcBef>
                <a:spcPct val="0"/>
              </a:spcBef>
              <a:spcAft>
                <a:spcPct val="0"/>
              </a:spcAft>
              <a:defRPr sz="2800" b="1">
                <a:solidFill>
                  <a:schemeClr val="lt1"/>
                </a:solidFill>
                <a:latin typeface="+mn-lt"/>
                <a:ea typeface="+mn-ea"/>
                <a:cs typeface="+mn-cs"/>
              </a:defRPr>
            </a:lvl5pPr>
            <a:lvl6pPr marL="457189" algn="l" rtl="0" eaLnBrk="1" fontAlgn="base" hangingPunct="1">
              <a:spcBef>
                <a:spcPct val="0"/>
              </a:spcBef>
              <a:spcAft>
                <a:spcPct val="0"/>
              </a:spcAft>
              <a:defRPr sz="2800" b="1">
                <a:solidFill>
                  <a:schemeClr val="lt1"/>
                </a:solidFill>
                <a:latin typeface="+mn-lt"/>
                <a:ea typeface="+mn-ea"/>
                <a:cs typeface="+mn-cs"/>
              </a:defRPr>
            </a:lvl6pPr>
            <a:lvl7pPr marL="914378" algn="l" rtl="0" eaLnBrk="1" fontAlgn="base" hangingPunct="1">
              <a:spcBef>
                <a:spcPct val="0"/>
              </a:spcBef>
              <a:spcAft>
                <a:spcPct val="0"/>
              </a:spcAft>
              <a:defRPr sz="2800" b="1">
                <a:solidFill>
                  <a:schemeClr val="lt1"/>
                </a:solidFill>
                <a:latin typeface="+mn-lt"/>
                <a:ea typeface="+mn-ea"/>
                <a:cs typeface="+mn-cs"/>
              </a:defRPr>
            </a:lvl7pPr>
            <a:lvl8pPr marL="1371566" algn="l" rtl="0" eaLnBrk="1" fontAlgn="base" hangingPunct="1">
              <a:spcBef>
                <a:spcPct val="0"/>
              </a:spcBef>
              <a:spcAft>
                <a:spcPct val="0"/>
              </a:spcAft>
              <a:defRPr sz="2800" b="1">
                <a:solidFill>
                  <a:schemeClr val="lt1"/>
                </a:solidFill>
                <a:latin typeface="+mn-lt"/>
                <a:ea typeface="+mn-ea"/>
                <a:cs typeface="+mn-cs"/>
              </a:defRPr>
            </a:lvl8pPr>
            <a:lvl9pPr marL="1828754" algn="l" rtl="0" eaLnBrk="1" fontAlgn="base" hangingPunct="1">
              <a:spcBef>
                <a:spcPct val="0"/>
              </a:spcBef>
              <a:spcAft>
                <a:spcPct val="0"/>
              </a:spcAft>
              <a:defRPr sz="2800" b="1">
                <a:solidFill>
                  <a:schemeClr val="lt1"/>
                </a:solidFill>
                <a:latin typeface="+mn-lt"/>
                <a:ea typeface="+mn-ea"/>
                <a:cs typeface="+mn-cs"/>
              </a:defRPr>
            </a:lvl9pPr>
          </a:lstStyle>
          <a:p>
            <a:pPr algn="ctr">
              <a:lnSpc>
                <a:spcPct val="100000"/>
              </a:lnSpc>
              <a:spcBef>
                <a:spcPts val="0"/>
              </a:spcBef>
              <a:defRPr/>
            </a:pPr>
            <a:r>
              <a:rPr lang="en-GB" sz="1100" kern="0" dirty="0"/>
              <a:t>College of </a:t>
            </a:r>
          </a:p>
          <a:p>
            <a:pPr algn="ctr">
              <a:lnSpc>
                <a:spcPct val="100000"/>
              </a:lnSpc>
              <a:spcBef>
                <a:spcPts val="0"/>
              </a:spcBef>
              <a:defRPr/>
            </a:pPr>
            <a:r>
              <a:rPr lang="en-GB" sz="1100" kern="0" dirty="0"/>
              <a:t>Arts </a:t>
            </a:r>
          </a:p>
        </p:txBody>
      </p:sp>
      <p:sp>
        <p:nvSpPr>
          <p:cNvPr id="11" name="TextBox 10">
            <a:extLst>
              <a:ext uri="{FF2B5EF4-FFF2-40B4-BE49-F238E27FC236}">
                <a16:creationId xmlns:a16="http://schemas.microsoft.com/office/drawing/2014/main" id="{8F719DB1-8641-40B0-9A59-294DBD5D00A4}"/>
              </a:ext>
            </a:extLst>
          </p:cNvPr>
          <p:cNvSpPr txBox="1"/>
          <p:nvPr/>
        </p:nvSpPr>
        <p:spPr>
          <a:xfrm>
            <a:off x="1835695" y="1592752"/>
            <a:ext cx="6823710" cy="577081"/>
          </a:xfrm>
          <a:prstGeom prst="rect">
            <a:avLst/>
          </a:prstGeom>
          <a:noFill/>
        </p:spPr>
        <p:txBody>
          <a:bodyPr wrap="square" numCol="3" rtlCol="0">
            <a:spAutoFit/>
          </a:bodyPr>
          <a:lstStyle/>
          <a:p>
            <a:pPr marL="171450" indent="-171450">
              <a:buFont typeface="Arial" panose="020B0604020202020204" pitchFamily="34" charset="0"/>
              <a:buChar char="•"/>
            </a:pPr>
            <a:r>
              <a:rPr lang="en-GB" sz="1050" dirty="0"/>
              <a:t>HM</a:t>
            </a:r>
          </a:p>
          <a:p>
            <a:pPr marL="171450" indent="-171450">
              <a:buFont typeface="Arial" panose="020B0604020202020204" pitchFamily="34" charset="0"/>
              <a:buChar char="•"/>
            </a:pPr>
            <a:r>
              <a:rPr lang="en-GB" sz="1050" dirty="0"/>
              <a:t>MA</a:t>
            </a:r>
          </a:p>
          <a:p>
            <a:pPr marL="171450" indent="-171450">
              <a:buFont typeface="Arial" panose="020B0604020202020204" pitchFamily="34" charset="0"/>
              <a:buChar char="•"/>
            </a:pPr>
            <a:r>
              <a:rPr lang="en-GB" sz="1050" dirty="0"/>
              <a:t>GM</a:t>
            </a:r>
          </a:p>
          <a:p>
            <a:pPr marL="171450" indent="-171450">
              <a:buFont typeface="Arial" panose="020B0604020202020204" pitchFamily="34" charset="0"/>
              <a:buChar char="•"/>
            </a:pPr>
            <a:r>
              <a:rPr lang="en-GB" sz="1050" dirty="0"/>
              <a:t>PS</a:t>
            </a:r>
          </a:p>
          <a:p>
            <a:pPr marL="171450" indent="-171450">
              <a:buFont typeface="Arial" panose="020B0604020202020204" pitchFamily="34" charset="0"/>
              <a:buChar char="•"/>
            </a:pPr>
            <a:r>
              <a:rPr lang="en-GB" sz="1050" dirty="0"/>
              <a:t>MB</a:t>
            </a:r>
          </a:p>
        </p:txBody>
      </p:sp>
      <p:sp>
        <p:nvSpPr>
          <p:cNvPr id="4" name="Rectangle 3">
            <a:extLst>
              <a:ext uri="{FF2B5EF4-FFF2-40B4-BE49-F238E27FC236}">
                <a16:creationId xmlns:a16="http://schemas.microsoft.com/office/drawing/2014/main" id="{10A1181E-58AB-474A-BB30-36D19E36C3BB}"/>
              </a:ext>
            </a:extLst>
          </p:cNvPr>
          <p:cNvSpPr/>
          <p:nvPr/>
        </p:nvSpPr>
        <p:spPr>
          <a:xfrm>
            <a:off x="278357" y="2395891"/>
            <a:ext cx="1557338" cy="700088"/>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100" b="1" kern="0" spc="-10" dirty="0"/>
              <a:t>College of Science &amp; Engineering</a:t>
            </a:r>
          </a:p>
        </p:txBody>
      </p:sp>
      <p:sp>
        <p:nvSpPr>
          <p:cNvPr id="14" name="TextBox 13">
            <a:extLst>
              <a:ext uri="{FF2B5EF4-FFF2-40B4-BE49-F238E27FC236}">
                <a16:creationId xmlns:a16="http://schemas.microsoft.com/office/drawing/2014/main" id="{C5C9ACF4-70BD-4B4B-8569-C9D062672CE2}"/>
              </a:ext>
            </a:extLst>
          </p:cNvPr>
          <p:cNvSpPr txBox="1"/>
          <p:nvPr/>
        </p:nvSpPr>
        <p:spPr>
          <a:xfrm>
            <a:off x="1835695" y="2395891"/>
            <a:ext cx="6823710" cy="738664"/>
          </a:xfrm>
          <a:prstGeom prst="rect">
            <a:avLst/>
          </a:prstGeom>
          <a:noFill/>
        </p:spPr>
        <p:txBody>
          <a:bodyPr wrap="square" numCol="3" rtlCol="0">
            <a:spAutoFit/>
          </a:bodyPr>
          <a:lstStyle/>
          <a:p>
            <a:pPr marL="171450" indent="-171450">
              <a:buFont typeface="Arial" panose="020B0604020202020204" pitchFamily="34" charset="0"/>
              <a:buChar char="•"/>
            </a:pPr>
            <a:r>
              <a:rPr lang="en-GB" sz="1050" dirty="0"/>
              <a:t>DH</a:t>
            </a:r>
          </a:p>
          <a:p>
            <a:pPr marL="171450" indent="-171450">
              <a:buFont typeface="Arial" panose="020B0604020202020204" pitchFamily="34" charset="0"/>
              <a:buChar char="•"/>
            </a:pPr>
            <a:r>
              <a:rPr lang="en-GB" sz="1050" dirty="0"/>
              <a:t>CN</a:t>
            </a:r>
          </a:p>
          <a:p>
            <a:pPr marL="171450" indent="-171450">
              <a:buFont typeface="Arial" panose="020B0604020202020204" pitchFamily="34" charset="0"/>
              <a:buChar char="•"/>
            </a:pPr>
            <a:r>
              <a:rPr lang="en-GB" sz="1050" dirty="0"/>
              <a:t>AD</a:t>
            </a:r>
          </a:p>
          <a:p>
            <a:pPr marL="171450" indent="-171450">
              <a:buFont typeface="Arial" panose="020B0604020202020204" pitchFamily="34" charset="0"/>
              <a:buChar char="•"/>
            </a:pPr>
            <a:r>
              <a:rPr lang="en-GB" sz="1050" dirty="0"/>
              <a:t>MEF</a:t>
            </a:r>
          </a:p>
          <a:p>
            <a:pPr marL="171450" indent="-171450">
              <a:buFont typeface="Arial" panose="020B0604020202020204" pitchFamily="34" charset="0"/>
              <a:buChar char="•"/>
            </a:pPr>
            <a:r>
              <a:rPr lang="en-GB" sz="1050" dirty="0"/>
              <a:t>AD</a:t>
            </a:r>
          </a:p>
          <a:p>
            <a:pPr marL="171450" indent="-171450">
              <a:buFont typeface="Arial" panose="020B0604020202020204" pitchFamily="34" charset="0"/>
              <a:buChar char="•"/>
            </a:pPr>
            <a:r>
              <a:rPr lang="en-GB" sz="1050" dirty="0"/>
              <a:t>SR</a:t>
            </a:r>
          </a:p>
          <a:p>
            <a:pPr marL="171450" indent="-171450">
              <a:buFont typeface="Arial" panose="020B0604020202020204" pitchFamily="34" charset="0"/>
              <a:buChar char="•"/>
            </a:pPr>
            <a:r>
              <a:rPr lang="en-GB" sz="1050" dirty="0"/>
              <a:t>KM</a:t>
            </a:r>
          </a:p>
          <a:p>
            <a:pPr marL="171450" indent="-171450">
              <a:buFont typeface="Arial" panose="020B0604020202020204" pitchFamily="34" charset="0"/>
              <a:buChar char="•"/>
            </a:pPr>
            <a:r>
              <a:rPr lang="en-GB" sz="1050" dirty="0"/>
              <a:t>JM</a:t>
            </a:r>
          </a:p>
          <a:p>
            <a:pPr marL="171450" indent="-171450">
              <a:buFont typeface="Arial" panose="020B0604020202020204" pitchFamily="34" charset="0"/>
              <a:buChar char="•"/>
            </a:pPr>
            <a:r>
              <a:rPr lang="en-GB" sz="1050" dirty="0"/>
              <a:t>GR</a:t>
            </a:r>
          </a:p>
          <a:p>
            <a:pPr marL="171450" indent="-171450">
              <a:buFont typeface="Arial" panose="020B0604020202020204" pitchFamily="34" charset="0"/>
              <a:buChar char="•"/>
            </a:pPr>
            <a:r>
              <a:rPr lang="en-GB" sz="1050" dirty="0"/>
              <a:t>LY</a:t>
            </a:r>
          </a:p>
          <a:p>
            <a:pPr marL="171450" indent="-171450">
              <a:buFont typeface="Arial" panose="020B0604020202020204" pitchFamily="34" charset="0"/>
              <a:buChar char="•"/>
            </a:pPr>
            <a:r>
              <a:rPr lang="en-GB" sz="1050" dirty="0"/>
              <a:t>DC</a:t>
            </a:r>
          </a:p>
          <a:p>
            <a:pPr marL="171450" indent="-171450">
              <a:buFont typeface="Arial" panose="020B0604020202020204" pitchFamily="34" charset="0"/>
              <a:buChar char="•"/>
            </a:pPr>
            <a:r>
              <a:rPr lang="en-GB" sz="1050" dirty="0"/>
              <a:t>BP</a:t>
            </a:r>
          </a:p>
        </p:txBody>
      </p:sp>
      <p:sp>
        <p:nvSpPr>
          <p:cNvPr id="5" name="Rectangle 4">
            <a:extLst>
              <a:ext uri="{FF2B5EF4-FFF2-40B4-BE49-F238E27FC236}">
                <a16:creationId xmlns:a16="http://schemas.microsoft.com/office/drawing/2014/main" id="{CDC6FCAB-B0B1-45E9-A425-C2B1A6FC8C27}"/>
              </a:ext>
            </a:extLst>
          </p:cNvPr>
          <p:cNvSpPr/>
          <p:nvPr/>
        </p:nvSpPr>
        <p:spPr>
          <a:xfrm>
            <a:off x="278357" y="3277197"/>
            <a:ext cx="1557338" cy="700088"/>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100" b="1" kern="0" spc="-10" dirty="0"/>
              <a:t>College of Social Sciences</a:t>
            </a:r>
          </a:p>
        </p:txBody>
      </p:sp>
      <p:sp>
        <p:nvSpPr>
          <p:cNvPr id="15" name="TextBox 14">
            <a:extLst>
              <a:ext uri="{FF2B5EF4-FFF2-40B4-BE49-F238E27FC236}">
                <a16:creationId xmlns:a16="http://schemas.microsoft.com/office/drawing/2014/main" id="{0B9F10BC-EC48-40F1-8320-179311CFE73F}"/>
              </a:ext>
            </a:extLst>
          </p:cNvPr>
          <p:cNvSpPr txBox="1"/>
          <p:nvPr/>
        </p:nvSpPr>
        <p:spPr>
          <a:xfrm>
            <a:off x="1835695" y="3277197"/>
            <a:ext cx="6823710" cy="415498"/>
          </a:xfrm>
          <a:prstGeom prst="rect">
            <a:avLst/>
          </a:prstGeom>
          <a:noFill/>
        </p:spPr>
        <p:txBody>
          <a:bodyPr wrap="square" numCol="3" rtlCol="0">
            <a:spAutoFit/>
          </a:bodyPr>
          <a:lstStyle/>
          <a:p>
            <a:pPr marL="171450" indent="-171450">
              <a:buFont typeface="Arial" panose="020B0604020202020204" pitchFamily="34" charset="0"/>
              <a:buChar char="•"/>
            </a:pPr>
            <a:r>
              <a:rPr lang="en-GB" sz="1050" dirty="0"/>
              <a:t>AV</a:t>
            </a:r>
          </a:p>
          <a:p>
            <a:pPr marL="171450" indent="-171450">
              <a:buFont typeface="Arial" panose="020B0604020202020204" pitchFamily="34" charset="0"/>
              <a:buChar char="•"/>
            </a:pPr>
            <a:r>
              <a:rPr lang="en-GB" sz="1050" dirty="0"/>
              <a:t>AC</a:t>
            </a:r>
          </a:p>
          <a:p>
            <a:pPr marL="171450" indent="-171450">
              <a:buFont typeface="Arial" panose="020B0604020202020204" pitchFamily="34" charset="0"/>
              <a:buChar char="•"/>
            </a:pPr>
            <a:r>
              <a:rPr lang="en-GB" sz="1050" dirty="0"/>
              <a:t>CD</a:t>
            </a:r>
          </a:p>
          <a:p>
            <a:pPr marL="171450" indent="-171450">
              <a:buFont typeface="Arial" panose="020B0604020202020204" pitchFamily="34" charset="0"/>
              <a:buChar char="•"/>
            </a:pPr>
            <a:r>
              <a:rPr lang="en-GB" sz="1050" dirty="0"/>
              <a:t>AN</a:t>
            </a:r>
          </a:p>
        </p:txBody>
      </p:sp>
      <p:sp>
        <p:nvSpPr>
          <p:cNvPr id="9" name="Rectangle 8">
            <a:extLst>
              <a:ext uri="{FF2B5EF4-FFF2-40B4-BE49-F238E27FC236}">
                <a16:creationId xmlns:a16="http://schemas.microsoft.com/office/drawing/2014/main" id="{C418463F-01C2-4A5B-9539-B2F2EF04711B}"/>
              </a:ext>
            </a:extLst>
          </p:cNvPr>
          <p:cNvSpPr/>
          <p:nvPr/>
        </p:nvSpPr>
        <p:spPr>
          <a:xfrm>
            <a:off x="278357" y="4183387"/>
            <a:ext cx="1557338" cy="700088"/>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100" b="1" kern="0" spc="-10" dirty="0"/>
              <a:t>Medicine, Veterinary &amp; Life Sciences</a:t>
            </a:r>
          </a:p>
        </p:txBody>
      </p:sp>
      <p:sp>
        <p:nvSpPr>
          <p:cNvPr id="16" name="TextBox 15">
            <a:extLst>
              <a:ext uri="{FF2B5EF4-FFF2-40B4-BE49-F238E27FC236}">
                <a16:creationId xmlns:a16="http://schemas.microsoft.com/office/drawing/2014/main" id="{4F407AEA-A042-4574-987A-5219E2977AA6}"/>
              </a:ext>
            </a:extLst>
          </p:cNvPr>
          <p:cNvSpPr txBox="1"/>
          <p:nvPr/>
        </p:nvSpPr>
        <p:spPr>
          <a:xfrm>
            <a:off x="1835695" y="4183387"/>
            <a:ext cx="6823710" cy="253916"/>
          </a:xfrm>
          <a:prstGeom prst="rect">
            <a:avLst/>
          </a:prstGeom>
          <a:noFill/>
        </p:spPr>
        <p:txBody>
          <a:bodyPr wrap="square" numCol="3" rtlCol="0">
            <a:spAutoFit/>
          </a:bodyPr>
          <a:lstStyle/>
          <a:p>
            <a:pPr marL="171450" indent="-171450">
              <a:buFont typeface="Arial" panose="020B0604020202020204" pitchFamily="34" charset="0"/>
              <a:buChar char="•"/>
            </a:pPr>
            <a:r>
              <a:rPr lang="en-GB" sz="1050" dirty="0"/>
              <a:t>VP</a:t>
            </a:r>
          </a:p>
          <a:p>
            <a:pPr marL="171450" indent="-171450">
              <a:buFont typeface="Arial" panose="020B0604020202020204" pitchFamily="34" charset="0"/>
              <a:buChar char="•"/>
            </a:pPr>
            <a:r>
              <a:rPr lang="en-GB" sz="1050" dirty="0"/>
              <a:t>HLE</a:t>
            </a:r>
          </a:p>
          <a:p>
            <a:pPr marL="171450" indent="-171450">
              <a:buFont typeface="Arial" panose="020B0604020202020204" pitchFamily="34" charset="0"/>
              <a:buChar char="•"/>
            </a:pPr>
            <a:r>
              <a:rPr lang="en-GB" sz="1050" dirty="0"/>
              <a:t>LK</a:t>
            </a:r>
          </a:p>
        </p:txBody>
      </p:sp>
    </p:spTree>
    <p:extLst>
      <p:ext uri="{BB962C8B-B14F-4D97-AF65-F5344CB8AC3E}">
        <p14:creationId xmlns:p14="http://schemas.microsoft.com/office/powerpoint/2010/main" val="2401728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2791-F3AA-4AAE-92B2-5A7D3300D297}"/>
              </a:ext>
            </a:extLst>
          </p:cNvPr>
          <p:cNvSpPr txBox="1">
            <a:spLocks noGrp="1"/>
          </p:cNvSpPr>
          <p:nvPr>
            <p:ph type="title" idx="4294967295"/>
          </p:nvPr>
        </p:nvSpPr>
        <p:spPr>
          <a:xfrm>
            <a:off x="1835695" y="488782"/>
            <a:ext cx="5699761" cy="652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1600" dirty="0">
                <a:solidFill>
                  <a:srgbClr val="00355F"/>
                </a:solidFill>
                <a:latin typeface="Arial Black" panose="020B0A04020102020204" pitchFamily="34" charset="0"/>
                <a:cs typeface="Arial" panose="020B0604020202020204" pitchFamily="34" charset="0"/>
              </a:rPr>
              <a:t>User Acceptance Testing -</a:t>
            </a:r>
            <a:r>
              <a:rPr lang="en-GB" sz="2000" dirty="0">
                <a:solidFill>
                  <a:srgbClr val="00355F"/>
                </a:solidFill>
                <a:latin typeface="Arial" panose="020B0604020202020204" pitchFamily="34" charset="0"/>
                <a:cs typeface="Arial" panose="020B0604020202020204" pitchFamily="34" charset="0"/>
              </a:rPr>
              <a:t> </a:t>
            </a:r>
            <a:br>
              <a:rPr lang="en-GB" sz="2000" dirty="0">
                <a:solidFill>
                  <a:srgbClr val="00355F"/>
                </a:solidFill>
                <a:latin typeface="Arial" panose="020B0604020202020204" pitchFamily="34" charset="0"/>
                <a:cs typeface="Arial" panose="020B0604020202020204" pitchFamily="34" charset="0"/>
              </a:rPr>
            </a:br>
            <a:r>
              <a:rPr lang="en-GB" sz="1600" dirty="0">
                <a:solidFill>
                  <a:schemeClr val="tx2">
                    <a:lumMod val="50000"/>
                  </a:schemeClr>
                </a:solidFill>
                <a:latin typeface="Arial Black" panose="020B0A04020102020204" pitchFamily="34" charset="0"/>
                <a:cs typeface="Arial" panose="020B0604020202020204" pitchFamily="34" charset="0"/>
              </a:rPr>
              <a:t>Participant Schools</a:t>
            </a:r>
          </a:p>
        </p:txBody>
      </p:sp>
      <p:sp>
        <p:nvSpPr>
          <p:cNvPr id="10" name="TextBox 9">
            <a:extLst>
              <a:ext uri="{FF2B5EF4-FFF2-40B4-BE49-F238E27FC236}">
                <a16:creationId xmlns:a16="http://schemas.microsoft.com/office/drawing/2014/main" id="{534F7B9F-F718-4DEF-8FE0-95F7DC451958}"/>
              </a:ext>
            </a:extLst>
          </p:cNvPr>
          <p:cNvSpPr txBox="1"/>
          <p:nvPr/>
        </p:nvSpPr>
        <p:spPr>
          <a:xfrm>
            <a:off x="278357" y="1174393"/>
            <a:ext cx="8456068" cy="415498"/>
          </a:xfrm>
          <a:prstGeom prst="rect">
            <a:avLst/>
          </a:prstGeom>
          <a:noFill/>
        </p:spPr>
        <p:txBody>
          <a:bodyPr wrap="square" rtlCol="0">
            <a:spAutoFit/>
          </a:bodyPr>
          <a:lstStyle/>
          <a:p>
            <a:r>
              <a:rPr lang="en-GB" sz="1000" dirty="0"/>
              <a:t>These are the participants in UAT broken down by school, 70% of Schools in scope for A&amp;F Phase 1 are represented.</a:t>
            </a:r>
          </a:p>
          <a:p>
            <a:r>
              <a:rPr lang="en-GB" sz="1000" dirty="0"/>
              <a:t>Those supplying feedback are in </a:t>
            </a:r>
            <a:r>
              <a:rPr lang="en-GB" sz="1000" b="1" dirty="0"/>
              <a:t>bold</a:t>
            </a:r>
            <a:r>
              <a:rPr lang="en-GB" sz="1000" dirty="0"/>
              <a:t>.</a:t>
            </a:r>
          </a:p>
        </p:txBody>
      </p:sp>
      <p:sp>
        <p:nvSpPr>
          <p:cNvPr id="3" name="Title 3">
            <a:extLst>
              <a:ext uri="{FF2B5EF4-FFF2-40B4-BE49-F238E27FC236}">
                <a16:creationId xmlns:a16="http://schemas.microsoft.com/office/drawing/2014/main" id="{8EE48EC4-3269-4CE7-9B96-879E786E4714}"/>
              </a:ext>
            </a:extLst>
          </p:cNvPr>
          <p:cNvSpPr txBox="1">
            <a:spLocks/>
          </p:cNvSpPr>
          <p:nvPr/>
        </p:nvSpPr>
        <p:spPr>
          <a:xfrm>
            <a:off x="278357" y="1592752"/>
            <a:ext cx="1557338" cy="700088"/>
          </a:xfrm>
          <a:prstGeom prst="rect">
            <a:avLst/>
          </a:prstGeom>
          <a:solidFill>
            <a:srgbClr val="00386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rtl="0" eaLnBrk="1" fontAlgn="base" hangingPunct="1">
              <a:lnSpc>
                <a:spcPct val="90000"/>
              </a:lnSpc>
              <a:spcBef>
                <a:spcPct val="0"/>
              </a:spcBef>
              <a:spcAft>
                <a:spcPct val="0"/>
              </a:spcAft>
              <a:defRPr sz="2800" b="1" spc="-10">
                <a:solidFill>
                  <a:schemeClr val="lt1"/>
                </a:solidFill>
                <a:latin typeface="+mn-lt"/>
                <a:ea typeface="+mn-ea"/>
                <a:cs typeface="+mn-cs"/>
              </a:defRPr>
            </a:lvl1pPr>
            <a:lvl2pPr algn="l" rtl="0" eaLnBrk="1" fontAlgn="base" hangingPunct="1">
              <a:lnSpc>
                <a:spcPct val="90000"/>
              </a:lnSpc>
              <a:spcBef>
                <a:spcPct val="0"/>
              </a:spcBef>
              <a:spcAft>
                <a:spcPct val="0"/>
              </a:spcAft>
              <a:defRPr sz="2800" b="1">
                <a:solidFill>
                  <a:schemeClr val="lt1"/>
                </a:solidFill>
                <a:latin typeface="+mn-lt"/>
                <a:ea typeface="+mn-ea"/>
                <a:cs typeface="+mn-cs"/>
              </a:defRPr>
            </a:lvl2pPr>
            <a:lvl3pPr algn="l" rtl="0" eaLnBrk="1" fontAlgn="base" hangingPunct="1">
              <a:lnSpc>
                <a:spcPct val="90000"/>
              </a:lnSpc>
              <a:spcBef>
                <a:spcPct val="0"/>
              </a:spcBef>
              <a:spcAft>
                <a:spcPct val="0"/>
              </a:spcAft>
              <a:defRPr sz="2800" b="1">
                <a:solidFill>
                  <a:schemeClr val="lt1"/>
                </a:solidFill>
                <a:latin typeface="+mn-lt"/>
                <a:ea typeface="+mn-ea"/>
                <a:cs typeface="+mn-cs"/>
              </a:defRPr>
            </a:lvl3pPr>
            <a:lvl4pPr algn="l" rtl="0" eaLnBrk="1" fontAlgn="base" hangingPunct="1">
              <a:lnSpc>
                <a:spcPct val="90000"/>
              </a:lnSpc>
              <a:spcBef>
                <a:spcPct val="0"/>
              </a:spcBef>
              <a:spcAft>
                <a:spcPct val="0"/>
              </a:spcAft>
              <a:defRPr sz="2800" b="1">
                <a:solidFill>
                  <a:schemeClr val="lt1"/>
                </a:solidFill>
                <a:latin typeface="+mn-lt"/>
                <a:ea typeface="+mn-ea"/>
                <a:cs typeface="+mn-cs"/>
              </a:defRPr>
            </a:lvl4pPr>
            <a:lvl5pPr algn="l" rtl="0" eaLnBrk="1" fontAlgn="base" hangingPunct="1">
              <a:lnSpc>
                <a:spcPct val="90000"/>
              </a:lnSpc>
              <a:spcBef>
                <a:spcPct val="0"/>
              </a:spcBef>
              <a:spcAft>
                <a:spcPct val="0"/>
              </a:spcAft>
              <a:defRPr sz="2800" b="1">
                <a:solidFill>
                  <a:schemeClr val="lt1"/>
                </a:solidFill>
                <a:latin typeface="+mn-lt"/>
                <a:ea typeface="+mn-ea"/>
                <a:cs typeface="+mn-cs"/>
              </a:defRPr>
            </a:lvl5pPr>
            <a:lvl6pPr marL="457189" algn="l" rtl="0" eaLnBrk="1" fontAlgn="base" hangingPunct="1">
              <a:spcBef>
                <a:spcPct val="0"/>
              </a:spcBef>
              <a:spcAft>
                <a:spcPct val="0"/>
              </a:spcAft>
              <a:defRPr sz="2800" b="1">
                <a:solidFill>
                  <a:schemeClr val="lt1"/>
                </a:solidFill>
                <a:latin typeface="+mn-lt"/>
                <a:ea typeface="+mn-ea"/>
                <a:cs typeface="+mn-cs"/>
              </a:defRPr>
            </a:lvl6pPr>
            <a:lvl7pPr marL="914378" algn="l" rtl="0" eaLnBrk="1" fontAlgn="base" hangingPunct="1">
              <a:spcBef>
                <a:spcPct val="0"/>
              </a:spcBef>
              <a:spcAft>
                <a:spcPct val="0"/>
              </a:spcAft>
              <a:defRPr sz="2800" b="1">
                <a:solidFill>
                  <a:schemeClr val="lt1"/>
                </a:solidFill>
                <a:latin typeface="+mn-lt"/>
                <a:ea typeface="+mn-ea"/>
                <a:cs typeface="+mn-cs"/>
              </a:defRPr>
            </a:lvl7pPr>
            <a:lvl8pPr marL="1371566" algn="l" rtl="0" eaLnBrk="1" fontAlgn="base" hangingPunct="1">
              <a:spcBef>
                <a:spcPct val="0"/>
              </a:spcBef>
              <a:spcAft>
                <a:spcPct val="0"/>
              </a:spcAft>
              <a:defRPr sz="2800" b="1">
                <a:solidFill>
                  <a:schemeClr val="lt1"/>
                </a:solidFill>
                <a:latin typeface="+mn-lt"/>
                <a:ea typeface="+mn-ea"/>
                <a:cs typeface="+mn-cs"/>
              </a:defRPr>
            </a:lvl8pPr>
            <a:lvl9pPr marL="1828754" algn="l" rtl="0" eaLnBrk="1" fontAlgn="base" hangingPunct="1">
              <a:spcBef>
                <a:spcPct val="0"/>
              </a:spcBef>
              <a:spcAft>
                <a:spcPct val="0"/>
              </a:spcAft>
              <a:defRPr sz="2800" b="1">
                <a:solidFill>
                  <a:schemeClr val="lt1"/>
                </a:solidFill>
                <a:latin typeface="+mn-lt"/>
                <a:ea typeface="+mn-ea"/>
                <a:cs typeface="+mn-cs"/>
              </a:defRPr>
            </a:lvl9pPr>
          </a:lstStyle>
          <a:p>
            <a:pPr algn="ctr">
              <a:lnSpc>
                <a:spcPct val="100000"/>
              </a:lnSpc>
              <a:spcBef>
                <a:spcPts val="0"/>
              </a:spcBef>
              <a:defRPr/>
            </a:pPr>
            <a:r>
              <a:rPr lang="en-GB" sz="1100" kern="0" dirty="0"/>
              <a:t>College of </a:t>
            </a:r>
          </a:p>
          <a:p>
            <a:pPr algn="ctr">
              <a:lnSpc>
                <a:spcPct val="100000"/>
              </a:lnSpc>
              <a:spcBef>
                <a:spcPts val="0"/>
              </a:spcBef>
              <a:defRPr/>
            </a:pPr>
            <a:r>
              <a:rPr lang="en-GB" sz="1100" kern="0" dirty="0"/>
              <a:t>Arts </a:t>
            </a:r>
          </a:p>
        </p:txBody>
      </p:sp>
      <p:sp>
        <p:nvSpPr>
          <p:cNvPr id="11" name="TextBox 10">
            <a:extLst>
              <a:ext uri="{FF2B5EF4-FFF2-40B4-BE49-F238E27FC236}">
                <a16:creationId xmlns:a16="http://schemas.microsoft.com/office/drawing/2014/main" id="{8F719DB1-8641-40B0-9A59-294DBD5D00A4}"/>
              </a:ext>
            </a:extLst>
          </p:cNvPr>
          <p:cNvSpPr txBox="1"/>
          <p:nvPr/>
        </p:nvSpPr>
        <p:spPr>
          <a:xfrm>
            <a:off x="1835695" y="1645150"/>
            <a:ext cx="6823710" cy="415498"/>
          </a:xfrm>
          <a:prstGeom prst="rect">
            <a:avLst/>
          </a:prstGeom>
          <a:noFill/>
        </p:spPr>
        <p:txBody>
          <a:bodyPr wrap="square" numCol="2" rtlCol="0">
            <a:spAutoFit/>
          </a:bodyPr>
          <a:lstStyle/>
          <a:p>
            <a:pPr marL="171450" indent="-171450">
              <a:buFont typeface="Arial" panose="020B0604020202020204" pitchFamily="34" charset="0"/>
              <a:buChar char="•"/>
            </a:pPr>
            <a:r>
              <a:rPr lang="en-GB" sz="1050" b="1" dirty="0">
                <a:solidFill>
                  <a:srgbClr val="002060"/>
                </a:solidFill>
              </a:rPr>
              <a:t>Critical Studies (Academic &amp; MPA)</a:t>
            </a:r>
          </a:p>
          <a:p>
            <a:pPr marL="171450" indent="-171450">
              <a:buFont typeface="Arial" panose="020B0604020202020204" pitchFamily="34" charset="0"/>
              <a:buChar char="•"/>
            </a:pPr>
            <a:r>
              <a:rPr lang="en-GB" sz="1050" b="1" dirty="0">
                <a:solidFill>
                  <a:srgbClr val="002060"/>
                </a:solidFill>
              </a:rPr>
              <a:t>E-Learning Innovation (College level)</a:t>
            </a:r>
          </a:p>
          <a:p>
            <a:pPr marL="171450" indent="-171450">
              <a:buFont typeface="Arial" panose="020B0604020202020204" pitchFamily="34" charset="0"/>
              <a:buChar char="•"/>
            </a:pPr>
            <a:r>
              <a:rPr lang="en-GB" sz="1050" b="1" dirty="0">
                <a:solidFill>
                  <a:srgbClr val="002060"/>
                </a:solidFill>
              </a:rPr>
              <a:t>Culture &amp; Creative Arts (MPA)</a:t>
            </a:r>
          </a:p>
          <a:p>
            <a:pPr marL="171450" indent="-171450">
              <a:buFont typeface="Arial" panose="020B0604020202020204" pitchFamily="34" charset="0"/>
              <a:buChar char="•"/>
            </a:pPr>
            <a:endParaRPr lang="en-GB" sz="1050" dirty="0">
              <a:solidFill>
                <a:srgbClr val="002060"/>
              </a:solidFill>
            </a:endParaRPr>
          </a:p>
        </p:txBody>
      </p:sp>
      <p:sp>
        <p:nvSpPr>
          <p:cNvPr id="4" name="Rectangle 3">
            <a:extLst>
              <a:ext uri="{FF2B5EF4-FFF2-40B4-BE49-F238E27FC236}">
                <a16:creationId xmlns:a16="http://schemas.microsoft.com/office/drawing/2014/main" id="{10A1181E-58AB-474A-BB30-36D19E36C3BB}"/>
              </a:ext>
            </a:extLst>
          </p:cNvPr>
          <p:cNvSpPr/>
          <p:nvPr/>
        </p:nvSpPr>
        <p:spPr>
          <a:xfrm>
            <a:off x="278357" y="2395891"/>
            <a:ext cx="1557338" cy="700088"/>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100" b="1" kern="0" spc="-10" dirty="0"/>
              <a:t>College of Science &amp; Engineering</a:t>
            </a:r>
          </a:p>
        </p:txBody>
      </p:sp>
      <p:sp>
        <p:nvSpPr>
          <p:cNvPr id="14" name="TextBox 13">
            <a:extLst>
              <a:ext uri="{FF2B5EF4-FFF2-40B4-BE49-F238E27FC236}">
                <a16:creationId xmlns:a16="http://schemas.microsoft.com/office/drawing/2014/main" id="{C5C9ACF4-70BD-4B4B-8569-C9D062672CE2}"/>
              </a:ext>
            </a:extLst>
          </p:cNvPr>
          <p:cNvSpPr txBox="1"/>
          <p:nvPr/>
        </p:nvSpPr>
        <p:spPr>
          <a:xfrm>
            <a:off x="1835695" y="2395891"/>
            <a:ext cx="6823710" cy="900246"/>
          </a:xfrm>
          <a:prstGeom prst="rect">
            <a:avLst/>
          </a:prstGeom>
          <a:noFill/>
        </p:spPr>
        <p:txBody>
          <a:bodyPr wrap="square" numCol="2" rtlCol="0">
            <a:spAutoFit/>
          </a:bodyPr>
          <a:lstStyle/>
          <a:p>
            <a:pPr marL="171450" indent="-171450">
              <a:buFont typeface="Arial" panose="020B0604020202020204" pitchFamily="34" charset="0"/>
              <a:buChar char="•"/>
            </a:pPr>
            <a:r>
              <a:rPr lang="en-GB" sz="1050" dirty="0">
                <a:solidFill>
                  <a:srgbClr val="002060"/>
                </a:solidFill>
              </a:rPr>
              <a:t>Engineering (Academic &amp; MPA)</a:t>
            </a:r>
          </a:p>
          <a:p>
            <a:pPr marL="171450" indent="-171450">
              <a:buFont typeface="Arial" panose="020B0604020202020204" pitchFamily="34" charset="0"/>
              <a:buChar char="•"/>
            </a:pPr>
            <a:r>
              <a:rPr lang="en-GB" sz="1050" dirty="0">
                <a:solidFill>
                  <a:srgbClr val="002060"/>
                </a:solidFill>
              </a:rPr>
              <a:t>Physics and Astronomy (Academic &amp; MPA)</a:t>
            </a:r>
          </a:p>
          <a:p>
            <a:pPr marL="171450" indent="-171450">
              <a:buFont typeface="Arial" panose="020B0604020202020204" pitchFamily="34" charset="0"/>
              <a:buChar char="•"/>
            </a:pPr>
            <a:r>
              <a:rPr lang="en-GB" sz="1050" b="1" dirty="0">
                <a:solidFill>
                  <a:srgbClr val="002060"/>
                </a:solidFill>
              </a:rPr>
              <a:t>Computer Science (Academic &amp; MPA)</a:t>
            </a:r>
          </a:p>
          <a:p>
            <a:pPr marL="171450" indent="-171450">
              <a:buFont typeface="Arial" panose="020B0604020202020204" pitchFamily="34" charset="0"/>
              <a:buChar char="•"/>
            </a:pPr>
            <a:r>
              <a:rPr lang="en-GB" sz="1050" b="1" dirty="0">
                <a:solidFill>
                  <a:srgbClr val="002060"/>
                </a:solidFill>
              </a:rPr>
              <a:t>Geography &amp; Earth Sciences (MPA)</a:t>
            </a:r>
          </a:p>
          <a:p>
            <a:endParaRPr lang="en-GB" sz="1050" b="1" dirty="0">
              <a:solidFill>
                <a:srgbClr val="002060"/>
              </a:solidFill>
            </a:endParaRPr>
          </a:p>
          <a:p>
            <a:pPr marL="171450" indent="-171450">
              <a:buFont typeface="Arial" panose="020B0604020202020204" pitchFamily="34" charset="0"/>
              <a:buChar char="•"/>
            </a:pPr>
            <a:r>
              <a:rPr lang="en-GB" sz="1050" b="1" dirty="0">
                <a:solidFill>
                  <a:srgbClr val="002060"/>
                </a:solidFill>
              </a:rPr>
              <a:t>Mathematics &amp; Statistics (Learning Tech)</a:t>
            </a:r>
          </a:p>
          <a:p>
            <a:pPr marL="171450" indent="-171450">
              <a:buFont typeface="Arial" panose="020B0604020202020204" pitchFamily="34" charset="0"/>
              <a:buChar char="•"/>
            </a:pPr>
            <a:r>
              <a:rPr lang="en-GB" sz="1050" dirty="0">
                <a:solidFill>
                  <a:srgbClr val="002060"/>
                </a:solidFill>
              </a:rPr>
              <a:t>Psychology (MPA)</a:t>
            </a:r>
          </a:p>
        </p:txBody>
      </p:sp>
      <p:sp>
        <p:nvSpPr>
          <p:cNvPr id="5" name="Rectangle 4">
            <a:extLst>
              <a:ext uri="{FF2B5EF4-FFF2-40B4-BE49-F238E27FC236}">
                <a16:creationId xmlns:a16="http://schemas.microsoft.com/office/drawing/2014/main" id="{CDC6FCAB-B0B1-45E9-A425-C2B1A6FC8C27}"/>
              </a:ext>
            </a:extLst>
          </p:cNvPr>
          <p:cNvSpPr/>
          <p:nvPr/>
        </p:nvSpPr>
        <p:spPr>
          <a:xfrm>
            <a:off x="278357" y="3277197"/>
            <a:ext cx="1557338" cy="700088"/>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100" b="1" kern="0" spc="-10" dirty="0"/>
              <a:t>College of Social Sciences</a:t>
            </a:r>
          </a:p>
        </p:txBody>
      </p:sp>
      <p:sp>
        <p:nvSpPr>
          <p:cNvPr id="15" name="TextBox 14">
            <a:extLst>
              <a:ext uri="{FF2B5EF4-FFF2-40B4-BE49-F238E27FC236}">
                <a16:creationId xmlns:a16="http://schemas.microsoft.com/office/drawing/2014/main" id="{0B9F10BC-EC48-40F1-8320-179311CFE73F}"/>
              </a:ext>
            </a:extLst>
          </p:cNvPr>
          <p:cNvSpPr txBox="1"/>
          <p:nvPr/>
        </p:nvSpPr>
        <p:spPr>
          <a:xfrm>
            <a:off x="1835695" y="3527079"/>
            <a:ext cx="6823710" cy="415498"/>
          </a:xfrm>
          <a:prstGeom prst="rect">
            <a:avLst/>
          </a:prstGeom>
          <a:noFill/>
        </p:spPr>
        <p:txBody>
          <a:bodyPr wrap="square" numCol="3" rtlCol="0">
            <a:spAutoFit/>
          </a:bodyPr>
          <a:lstStyle/>
          <a:p>
            <a:pPr marL="171450" indent="-171450">
              <a:buFont typeface="Arial" panose="020B0604020202020204" pitchFamily="34" charset="0"/>
              <a:buChar char="•"/>
            </a:pPr>
            <a:r>
              <a:rPr lang="en-GB" sz="1050" dirty="0">
                <a:solidFill>
                  <a:srgbClr val="002060"/>
                </a:solidFill>
              </a:rPr>
              <a:t>Education (MPA)</a:t>
            </a:r>
          </a:p>
          <a:p>
            <a:pPr marL="171450" indent="-171450">
              <a:buFont typeface="Arial" panose="020B0604020202020204" pitchFamily="34" charset="0"/>
              <a:buChar char="•"/>
            </a:pPr>
            <a:r>
              <a:rPr lang="en-GB" sz="1050" b="1" dirty="0">
                <a:solidFill>
                  <a:srgbClr val="002060"/>
                </a:solidFill>
              </a:rPr>
              <a:t>Business School (MPA)</a:t>
            </a:r>
          </a:p>
          <a:p>
            <a:pPr marL="171450" indent="-171450">
              <a:buFont typeface="Arial" panose="020B0604020202020204" pitchFamily="34" charset="0"/>
              <a:buChar char="•"/>
            </a:pPr>
            <a:r>
              <a:rPr lang="en-GB" sz="1050" b="1" dirty="0">
                <a:solidFill>
                  <a:srgbClr val="002060"/>
                </a:solidFill>
              </a:rPr>
              <a:t>Interdisciplinary Studies (MPA)</a:t>
            </a:r>
          </a:p>
          <a:p>
            <a:endParaRPr lang="en-GB" sz="1050" dirty="0">
              <a:solidFill>
                <a:srgbClr val="002060"/>
              </a:solidFill>
            </a:endParaRPr>
          </a:p>
        </p:txBody>
      </p:sp>
      <p:sp>
        <p:nvSpPr>
          <p:cNvPr id="9" name="Rectangle 8">
            <a:extLst>
              <a:ext uri="{FF2B5EF4-FFF2-40B4-BE49-F238E27FC236}">
                <a16:creationId xmlns:a16="http://schemas.microsoft.com/office/drawing/2014/main" id="{C418463F-01C2-4A5B-9539-B2F2EF04711B}"/>
              </a:ext>
            </a:extLst>
          </p:cNvPr>
          <p:cNvSpPr/>
          <p:nvPr/>
        </p:nvSpPr>
        <p:spPr>
          <a:xfrm>
            <a:off x="278357" y="4183387"/>
            <a:ext cx="1557338" cy="700088"/>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100" b="1" kern="0" spc="-10" dirty="0"/>
              <a:t>Medicine, Veterinary &amp; Life Sciences</a:t>
            </a:r>
          </a:p>
        </p:txBody>
      </p:sp>
      <p:sp>
        <p:nvSpPr>
          <p:cNvPr id="16" name="TextBox 15">
            <a:extLst>
              <a:ext uri="{FF2B5EF4-FFF2-40B4-BE49-F238E27FC236}">
                <a16:creationId xmlns:a16="http://schemas.microsoft.com/office/drawing/2014/main" id="{4F407AEA-A042-4574-987A-5219E2977AA6}"/>
              </a:ext>
            </a:extLst>
          </p:cNvPr>
          <p:cNvSpPr txBox="1"/>
          <p:nvPr/>
        </p:nvSpPr>
        <p:spPr>
          <a:xfrm>
            <a:off x="1835695" y="4183387"/>
            <a:ext cx="6823710" cy="577081"/>
          </a:xfrm>
          <a:prstGeom prst="rect">
            <a:avLst/>
          </a:prstGeom>
          <a:noFill/>
        </p:spPr>
        <p:txBody>
          <a:bodyPr wrap="square" numCol="1" rtlCol="0">
            <a:spAutoFit/>
          </a:bodyPr>
          <a:lstStyle/>
          <a:p>
            <a:pPr marL="171450" indent="-171450">
              <a:buFont typeface="Arial" panose="020B0604020202020204" pitchFamily="34" charset="0"/>
              <a:buChar char="•"/>
            </a:pPr>
            <a:r>
              <a:rPr lang="en-GB" sz="1050" dirty="0"/>
              <a:t>Life Sciences (Academic, MPA, </a:t>
            </a:r>
            <a:r>
              <a:rPr lang="en-GB" sz="1050" b="1" dirty="0">
                <a:solidFill>
                  <a:srgbClr val="002060"/>
                </a:solidFill>
              </a:rPr>
              <a:t>Learning Tech)</a:t>
            </a:r>
          </a:p>
          <a:p>
            <a:pPr marL="171450" indent="-171450">
              <a:buFont typeface="Arial" panose="020B0604020202020204" pitchFamily="34" charset="0"/>
              <a:buChar char="•"/>
            </a:pPr>
            <a:endParaRPr lang="en-GB" sz="1050" dirty="0"/>
          </a:p>
          <a:p>
            <a:pPr marL="171450" indent="-171450">
              <a:buFont typeface="Arial" panose="020B0604020202020204" pitchFamily="34" charset="0"/>
              <a:buChar char="•"/>
            </a:pPr>
            <a:r>
              <a:rPr lang="en-GB" sz="1050" i="1" dirty="0"/>
              <a:t>N.B. Medicine, Dentistry and Veterinary Medicine are out of scope for A&amp;F phase 1</a:t>
            </a:r>
            <a:r>
              <a:rPr lang="en-GB" sz="1050" dirty="0"/>
              <a:t>. </a:t>
            </a:r>
          </a:p>
        </p:txBody>
      </p:sp>
    </p:spTree>
    <p:extLst>
      <p:ext uri="{BB962C8B-B14F-4D97-AF65-F5344CB8AC3E}">
        <p14:creationId xmlns:p14="http://schemas.microsoft.com/office/powerpoint/2010/main" val="2255309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2791-F3AA-4AAE-92B2-5A7D3300D297}"/>
              </a:ext>
            </a:extLst>
          </p:cNvPr>
          <p:cNvSpPr txBox="1">
            <a:spLocks noGrp="1"/>
          </p:cNvSpPr>
          <p:nvPr>
            <p:ph type="title" idx="4294967295"/>
          </p:nvPr>
        </p:nvSpPr>
        <p:spPr>
          <a:xfrm>
            <a:off x="1835695" y="488782"/>
            <a:ext cx="5699761" cy="652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1600" dirty="0">
                <a:solidFill>
                  <a:srgbClr val="00355F"/>
                </a:solidFill>
                <a:latin typeface="Arial Black" panose="020B0A04020102020204" pitchFamily="34" charset="0"/>
                <a:cs typeface="Arial" panose="020B0604020202020204" pitchFamily="34" charset="0"/>
              </a:rPr>
              <a:t>User Acceptance Testing -</a:t>
            </a:r>
            <a:r>
              <a:rPr lang="en-GB" sz="2000" dirty="0">
                <a:solidFill>
                  <a:srgbClr val="00355F"/>
                </a:solidFill>
                <a:latin typeface="Arial" panose="020B0604020202020204" pitchFamily="34" charset="0"/>
                <a:cs typeface="Arial" panose="020B0604020202020204" pitchFamily="34" charset="0"/>
              </a:rPr>
              <a:t> </a:t>
            </a:r>
            <a:br>
              <a:rPr lang="en-GB" sz="2000" dirty="0">
                <a:solidFill>
                  <a:srgbClr val="00355F"/>
                </a:solidFill>
                <a:latin typeface="Arial" panose="020B0604020202020204" pitchFamily="34" charset="0"/>
                <a:cs typeface="Arial" panose="020B0604020202020204" pitchFamily="34" charset="0"/>
              </a:rPr>
            </a:br>
            <a:r>
              <a:rPr lang="en-GB" sz="1600" dirty="0">
                <a:solidFill>
                  <a:schemeClr val="tx2">
                    <a:lumMod val="50000"/>
                  </a:schemeClr>
                </a:solidFill>
                <a:latin typeface="Arial Black" panose="020B0A04020102020204" pitchFamily="34" charset="0"/>
                <a:cs typeface="Arial" panose="020B0604020202020204" pitchFamily="34" charset="0"/>
              </a:rPr>
              <a:t>Colleague Feedback</a:t>
            </a:r>
          </a:p>
        </p:txBody>
      </p:sp>
      <p:sp>
        <p:nvSpPr>
          <p:cNvPr id="22" name="TextBox 21">
            <a:extLst>
              <a:ext uri="{FF2B5EF4-FFF2-40B4-BE49-F238E27FC236}">
                <a16:creationId xmlns:a16="http://schemas.microsoft.com/office/drawing/2014/main" id="{D5409255-B0BA-443D-A6E2-F6FB7CCE0EB1}"/>
              </a:ext>
            </a:extLst>
          </p:cNvPr>
          <p:cNvSpPr txBox="1"/>
          <p:nvPr/>
        </p:nvSpPr>
        <p:spPr>
          <a:xfrm>
            <a:off x="457541" y="1280624"/>
            <a:ext cx="8456068" cy="246221"/>
          </a:xfrm>
          <a:prstGeom prst="rect">
            <a:avLst/>
          </a:prstGeom>
          <a:noFill/>
        </p:spPr>
        <p:txBody>
          <a:bodyPr wrap="square" rtlCol="0">
            <a:spAutoFit/>
          </a:bodyPr>
          <a:lstStyle/>
          <a:p>
            <a:r>
              <a:rPr lang="en-GB" sz="1000" dirty="0"/>
              <a:t>A sample of colleague feedback from UAT participants.</a:t>
            </a:r>
          </a:p>
        </p:txBody>
      </p:sp>
      <p:sp>
        <p:nvSpPr>
          <p:cNvPr id="8" name="Speech Bubble: Rectangle 7">
            <a:extLst>
              <a:ext uri="{FF2B5EF4-FFF2-40B4-BE49-F238E27FC236}">
                <a16:creationId xmlns:a16="http://schemas.microsoft.com/office/drawing/2014/main" id="{C4566483-B859-4756-86FE-AE009512E7CA}"/>
              </a:ext>
            </a:extLst>
          </p:cNvPr>
          <p:cNvSpPr/>
          <p:nvPr/>
        </p:nvSpPr>
        <p:spPr bwMode="auto">
          <a:xfrm>
            <a:off x="1835695" y="1862166"/>
            <a:ext cx="1635020" cy="652550"/>
          </a:xfrm>
          <a:prstGeom prst="wedgeRectCallout">
            <a:avLst>
              <a:gd name="adj1" fmla="val -40019"/>
              <a:gd name="adj2" fmla="val 69660"/>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000" b="1" dirty="0">
                <a:solidFill>
                  <a:schemeClr val="bg1"/>
                </a:solidFill>
                <a:latin typeface="+mn-lt"/>
              </a:rPr>
              <a:t>“This would work for our School.”</a:t>
            </a:r>
          </a:p>
        </p:txBody>
      </p:sp>
      <p:sp>
        <p:nvSpPr>
          <p:cNvPr id="19" name="Speech Bubble: Rectangle 18">
            <a:extLst>
              <a:ext uri="{FF2B5EF4-FFF2-40B4-BE49-F238E27FC236}">
                <a16:creationId xmlns:a16="http://schemas.microsoft.com/office/drawing/2014/main" id="{6C65495D-6D58-4049-9B81-079231C87EB8}"/>
              </a:ext>
            </a:extLst>
          </p:cNvPr>
          <p:cNvSpPr/>
          <p:nvPr/>
        </p:nvSpPr>
        <p:spPr bwMode="auto">
          <a:xfrm>
            <a:off x="5145111" y="1862166"/>
            <a:ext cx="1635020" cy="652550"/>
          </a:xfrm>
          <a:prstGeom prst="wedgeRectCallout">
            <a:avLst>
              <a:gd name="adj1" fmla="val 42849"/>
              <a:gd name="adj2" fmla="val 75797"/>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000" b="1" dirty="0">
                <a:solidFill>
                  <a:schemeClr val="bg1"/>
                </a:solidFill>
                <a:latin typeface="+mn-lt"/>
              </a:rPr>
              <a:t>“Are these the only marking schemes?”</a:t>
            </a:r>
          </a:p>
        </p:txBody>
      </p:sp>
      <p:sp>
        <p:nvSpPr>
          <p:cNvPr id="17" name="Speech Bubble: Rectangle 16">
            <a:extLst>
              <a:ext uri="{FF2B5EF4-FFF2-40B4-BE49-F238E27FC236}">
                <a16:creationId xmlns:a16="http://schemas.microsoft.com/office/drawing/2014/main" id="{15DF117E-EE74-4E14-92CA-FD8E37365890}"/>
              </a:ext>
            </a:extLst>
          </p:cNvPr>
          <p:cNvSpPr/>
          <p:nvPr/>
        </p:nvSpPr>
        <p:spPr bwMode="auto">
          <a:xfrm>
            <a:off x="1835695" y="2932303"/>
            <a:ext cx="1635020" cy="652550"/>
          </a:xfrm>
          <a:prstGeom prst="wedgeRectCallout">
            <a:avLst>
              <a:gd name="adj1" fmla="val -4912"/>
              <a:gd name="adj2" fmla="val 80911"/>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000" b="1" dirty="0">
                <a:solidFill>
                  <a:schemeClr val="bg1"/>
                </a:solidFill>
                <a:latin typeface="+mn-lt"/>
              </a:rPr>
              <a:t>“All good, configured properly.”</a:t>
            </a:r>
          </a:p>
        </p:txBody>
      </p:sp>
      <p:sp>
        <p:nvSpPr>
          <p:cNvPr id="18" name="Speech Bubble: Rectangle 17">
            <a:extLst>
              <a:ext uri="{FF2B5EF4-FFF2-40B4-BE49-F238E27FC236}">
                <a16:creationId xmlns:a16="http://schemas.microsoft.com/office/drawing/2014/main" id="{27CD4F22-FE30-45F1-9E14-760BB54F84E2}"/>
              </a:ext>
            </a:extLst>
          </p:cNvPr>
          <p:cNvSpPr/>
          <p:nvPr/>
        </p:nvSpPr>
        <p:spPr bwMode="auto">
          <a:xfrm>
            <a:off x="5145111" y="2932303"/>
            <a:ext cx="1635020" cy="652550"/>
          </a:xfrm>
          <a:prstGeom prst="wedgeRectCallout">
            <a:avLst>
              <a:gd name="adj1" fmla="val -40019"/>
              <a:gd name="adj2" fmla="val 69660"/>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000" b="1" dirty="0">
                <a:solidFill>
                  <a:schemeClr val="bg1"/>
                </a:solidFill>
                <a:latin typeface="+mn-lt"/>
              </a:rPr>
              <a:t>“It would be important to have really clear instructions when rolling out.”</a:t>
            </a:r>
          </a:p>
          <a:p>
            <a:endParaRPr lang="en-GB" sz="1000" b="1" dirty="0">
              <a:solidFill>
                <a:schemeClr val="bg1"/>
              </a:solidFill>
              <a:latin typeface="+mn-lt"/>
            </a:endParaRPr>
          </a:p>
        </p:txBody>
      </p:sp>
      <p:sp>
        <p:nvSpPr>
          <p:cNvPr id="20" name="Speech Bubble: Rectangle 19">
            <a:extLst>
              <a:ext uri="{FF2B5EF4-FFF2-40B4-BE49-F238E27FC236}">
                <a16:creationId xmlns:a16="http://schemas.microsoft.com/office/drawing/2014/main" id="{AD3D9EFA-0A82-42D3-8140-B23DE922774A}"/>
              </a:ext>
            </a:extLst>
          </p:cNvPr>
          <p:cNvSpPr/>
          <p:nvPr/>
        </p:nvSpPr>
        <p:spPr bwMode="auto">
          <a:xfrm>
            <a:off x="3510091" y="3916941"/>
            <a:ext cx="1635020" cy="652550"/>
          </a:xfrm>
          <a:prstGeom prst="wedgeRectCallout">
            <a:avLst>
              <a:gd name="adj1" fmla="val 5293"/>
              <a:gd name="adj2" fmla="val 97276"/>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000" b="1" dirty="0">
                <a:solidFill>
                  <a:schemeClr val="bg1"/>
                </a:solidFill>
                <a:latin typeface="+mn-lt"/>
              </a:rPr>
              <a:t>“A standardised, cross-school system which is supported centrally is welcomed.” </a:t>
            </a:r>
          </a:p>
          <a:p>
            <a:endParaRPr lang="en-GB" sz="1000" b="1" dirty="0">
              <a:solidFill>
                <a:schemeClr val="bg1"/>
              </a:solidFill>
              <a:latin typeface="+mn-lt"/>
            </a:endParaRPr>
          </a:p>
        </p:txBody>
      </p:sp>
    </p:spTree>
    <p:extLst>
      <p:ext uri="{BB962C8B-B14F-4D97-AF65-F5344CB8AC3E}">
        <p14:creationId xmlns:p14="http://schemas.microsoft.com/office/powerpoint/2010/main" val="126177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2791-F3AA-4AAE-92B2-5A7D3300D297}"/>
              </a:ext>
            </a:extLst>
          </p:cNvPr>
          <p:cNvSpPr txBox="1">
            <a:spLocks noGrp="1"/>
          </p:cNvSpPr>
          <p:nvPr>
            <p:ph type="title" idx="4294967295"/>
          </p:nvPr>
        </p:nvSpPr>
        <p:spPr>
          <a:xfrm>
            <a:off x="1835695" y="488782"/>
            <a:ext cx="5699761" cy="652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1600" dirty="0">
                <a:solidFill>
                  <a:srgbClr val="00355F"/>
                </a:solidFill>
                <a:latin typeface="Arial Black" panose="020B0A04020102020204" pitchFamily="34" charset="0"/>
                <a:cs typeface="Arial" panose="020B0604020202020204" pitchFamily="34" charset="0"/>
              </a:rPr>
              <a:t>User Acceptance Testing -</a:t>
            </a:r>
            <a:r>
              <a:rPr lang="en-GB" sz="2000" dirty="0">
                <a:solidFill>
                  <a:srgbClr val="00355F"/>
                </a:solidFill>
                <a:latin typeface="Arial" panose="020B0604020202020204" pitchFamily="34" charset="0"/>
                <a:cs typeface="Arial" panose="020B0604020202020204" pitchFamily="34" charset="0"/>
              </a:rPr>
              <a:t> </a:t>
            </a:r>
            <a:br>
              <a:rPr lang="en-GB" sz="2000" dirty="0">
                <a:solidFill>
                  <a:srgbClr val="00355F"/>
                </a:solidFill>
                <a:latin typeface="Arial" panose="020B0604020202020204" pitchFamily="34" charset="0"/>
                <a:cs typeface="Arial" panose="020B0604020202020204" pitchFamily="34" charset="0"/>
              </a:rPr>
            </a:br>
            <a:r>
              <a:rPr lang="en-GB" sz="1600" dirty="0">
                <a:solidFill>
                  <a:schemeClr val="tx2">
                    <a:lumMod val="50000"/>
                  </a:schemeClr>
                </a:solidFill>
                <a:latin typeface="Arial Black" panose="020B0A04020102020204" pitchFamily="34" charset="0"/>
                <a:cs typeface="Arial" panose="020B0604020202020204" pitchFamily="34" charset="0"/>
              </a:rPr>
              <a:t>UAT Issues Identified</a:t>
            </a:r>
          </a:p>
        </p:txBody>
      </p:sp>
      <p:sp>
        <p:nvSpPr>
          <p:cNvPr id="22" name="TextBox 21">
            <a:extLst>
              <a:ext uri="{FF2B5EF4-FFF2-40B4-BE49-F238E27FC236}">
                <a16:creationId xmlns:a16="http://schemas.microsoft.com/office/drawing/2014/main" id="{D5409255-B0BA-443D-A6E2-F6FB7CCE0EB1}"/>
              </a:ext>
            </a:extLst>
          </p:cNvPr>
          <p:cNvSpPr txBox="1"/>
          <p:nvPr/>
        </p:nvSpPr>
        <p:spPr>
          <a:xfrm>
            <a:off x="266144" y="1289439"/>
            <a:ext cx="8456068" cy="246221"/>
          </a:xfrm>
          <a:prstGeom prst="rect">
            <a:avLst/>
          </a:prstGeom>
          <a:noFill/>
        </p:spPr>
        <p:txBody>
          <a:bodyPr wrap="square" rtlCol="0">
            <a:spAutoFit/>
          </a:bodyPr>
          <a:lstStyle/>
          <a:p>
            <a:r>
              <a:rPr lang="en-GB" sz="1000" dirty="0"/>
              <a:t>During UAT participants were encouraged to find elements of the tool that did not work as expected.</a:t>
            </a:r>
          </a:p>
        </p:txBody>
      </p:sp>
      <p:pic>
        <p:nvPicPr>
          <p:cNvPr id="4" name="Graphic 3" descr="Processor with solid fill">
            <a:extLst>
              <a:ext uri="{FF2B5EF4-FFF2-40B4-BE49-F238E27FC236}">
                <a16:creationId xmlns:a16="http://schemas.microsoft.com/office/drawing/2014/main" id="{188BF533-9891-4873-BDE4-F9548990A5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6144" y="1592751"/>
            <a:ext cx="914400" cy="914400"/>
          </a:xfrm>
          <a:prstGeom prst="rect">
            <a:avLst/>
          </a:prstGeom>
        </p:spPr>
      </p:pic>
      <p:sp>
        <p:nvSpPr>
          <p:cNvPr id="5" name="TextBox 4">
            <a:extLst>
              <a:ext uri="{FF2B5EF4-FFF2-40B4-BE49-F238E27FC236}">
                <a16:creationId xmlns:a16="http://schemas.microsoft.com/office/drawing/2014/main" id="{1CF4CC1B-F660-47D6-9E1E-205DD41E60B1}"/>
              </a:ext>
            </a:extLst>
          </p:cNvPr>
          <p:cNvSpPr txBox="1"/>
          <p:nvPr/>
        </p:nvSpPr>
        <p:spPr>
          <a:xfrm>
            <a:off x="1114634" y="1772952"/>
            <a:ext cx="5406306" cy="553998"/>
          </a:xfrm>
          <a:prstGeom prst="rect">
            <a:avLst/>
          </a:prstGeom>
          <a:noFill/>
        </p:spPr>
        <p:txBody>
          <a:bodyPr wrap="square" rtlCol="0">
            <a:spAutoFit/>
          </a:bodyPr>
          <a:lstStyle/>
          <a:p>
            <a:pPr marL="171450" indent="-171450">
              <a:buFont typeface="Arial" panose="020B0604020202020204" pitchFamily="34" charset="0"/>
              <a:buChar char="•"/>
            </a:pPr>
            <a:r>
              <a:rPr lang="en-GB" sz="1000" dirty="0"/>
              <a:t>Only 1 participant identified a valid issue.</a:t>
            </a:r>
          </a:p>
          <a:p>
            <a:pPr marL="171450" indent="-171450">
              <a:buFont typeface="Arial" panose="020B0604020202020204" pitchFamily="34" charset="0"/>
              <a:buChar char="•"/>
            </a:pPr>
            <a:r>
              <a:rPr lang="en-GB" sz="1000" dirty="0"/>
              <a:t>A recalculation marker did not display as expected.</a:t>
            </a:r>
          </a:p>
          <a:p>
            <a:pPr marL="171450" indent="-171450">
              <a:buFont typeface="Arial" panose="020B0604020202020204" pitchFamily="34" charset="0"/>
              <a:buChar char="•"/>
            </a:pPr>
            <a:r>
              <a:rPr lang="en-GB" sz="1000" dirty="0"/>
              <a:t>This had already been identified and logged.</a:t>
            </a:r>
          </a:p>
        </p:txBody>
      </p:sp>
    </p:spTree>
    <p:extLst>
      <p:ext uri="{BB962C8B-B14F-4D97-AF65-F5344CB8AC3E}">
        <p14:creationId xmlns:p14="http://schemas.microsoft.com/office/powerpoint/2010/main" val="24931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49A9AE-3669-484C-B76D-D4F045F0260C}"/>
              </a:ext>
            </a:extLst>
          </p:cNvPr>
          <p:cNvSpPr>
            <a:spLocks noGrp="1"/>
          </p:cNvSpPr>
          <p:nvPr>
            <p:ph type="title" idx="4294967295"/>
          </p:nvPr>
        </p:nvSpPr>
        <p:spPr>
          <a:xfrm>
            <a:off x="0" y="3747484"/>
            <a:ext cx="6516216" cy="544189"/>
          </a:xfrm>
          <a:prstGeom prst="rect">
            <a:avLst/>
          </a:prstGeom>
          <a:solidFill>
            <a:schemeClr val="tx2">
              <a:lumMod val="20000"/>
              <a:lumOff val="80000"/>
            </a:schemeClr>
          </a:solidFill>
        </p:spPr>
        <p:txBody>
          <a:bodyPr/>
          <a:lstStyle/>
          <a:p>
            <a:r>
              <a:rPr lang="en-GB" sz="3200" kern="1200" dirty="0">
                <a:solidFill>
                  <a:schemeClr val="tx1"/>
                </a:solidFill>
                <a:latin typeface="Arial" charset="0"/>
                <a:ea typeface="ヒラギノ角ゴ Pro W3" charset="-128"/>
                <a:cs typeface="+mn-cs"/>
              </a:rPr>
              <a:t>Thank you for your time today.</a:t>
            </a:r>
            <a:br>
              <a:rPr lang="en-GB" sz="3200" kern="1200" dirty="0">
                <a:solidFill>
                  <a:schemeClr val="tx1"/>
                </a:solidFill>
                <a:latin typeface="Arial" charset="0"/>
                <a:ea typeface="ヒラギノ角ゴ Pro W3" charset="-128"/>
                <a:cs typeface="+mn-cs"/>
              </a:rPr>
            </a:br>
            <a:br>
              <a:rPr lang="en-GB" sz="3200" kern="1200" dirty="0">
                <a:solidFill>
                  <a:schemeClr val="tx1"/>
                </a:solidFill>
                <a:latin typeface="Arial" charset="0"/>
                <a:ea typeface="ヒラギノ角ゴ Pro W3" charset="-128"/>
                <a:cs typeface="+mn-cs"/>
              </a:rPr>
            </a:br>
            <a:endParaRPr lang="en-GB" sz="3200" kern="1200" dirty="0">
              <a:solidFill>
                <a:schemeClr val="tx1"/>
              </a:solidFill>
              <a:latin typeface="Arial" charset="0"/>
              <a:ea typeface="ヒラギノ角ゴ Pro W3" charset="-128"/>
              <a:cs typeface="+mn-cs"/>
            </a:endParaRPr>
          </a:p>
        </p:txBody>
      </p:sp>
    </p:spTree>
    <p:extLst>
      <p:ext uri="{BB962C8B-B14F-4D97-AF65-F5344CB8AC3E}">
        <p14:creationId xmlns:p14="http://schemas.microsoft.com/office/powerpoint/2010/main" val="568344818"/>
      </p:ext>
    </p:extLst>
  </p:cSld>
  <p:clrMapOvr>
    <a:masterClrMapping/>
  </p:clrMapOvr>
</p:sld>
</file>

<file path=ppt/theme/theme1.xml><?xml version="1.0" encoding="utf-8"?>
<a:theme xmlns:a="http://schemas.openxmlformats.org/drawingml/2006/main" name="3_UoG_PowerPoint_16.9">
  <a:themeElements>
    <a:clrScheme name="Custom 4">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CA5EC453392448BCFC5B4FAC3B4C01" ma:contentTypeVersion="7" ma:contentTypeDescription="Create a new document." ma:contentTypeScope="" ma:versionID="716af580e67f96103cc0bd05099bd7b8">
  <xsd:schema xmlns:xsd="http://www.w3.org/2001/XMLSchema" xmlns:xs="http://www.w3.org/2001/XMLSchema" xmlns:p="http://schemas.microsoft.com/office/2006/metadata/properties" xmlns:ns2="8e29d1b0-e3b7-4cdd-84a8-5f7906a384dd" xmlns:ns3="22fcbed0-a0dc-4c8d-aabe-d344f9b70084" targetNamespace="http://schemas.microsoft.com/office/2006/metadata/properties" ma:root="true" ma:fieldsID="26f60b98c232194adb503c7e14215115" ns2:_="" ns3:_="">
    <xsd:import namespace="8e29d1b0-e3b7-4cdd-84a8-5f7906a384dd"/>
    <xsd:import namespace="22fcbed0-a0dc-4c8d-aabe-d344f9b700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29d1b0-e3b7-4cdd-84a8-5f7906a384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fcbed0-a0dc-4c8d-aabe-d344f9b700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2fcbed0-a0dc-4c8d-aabe-d344f9b70084">
      <UserInfo>
        <DisplayName>Dougie McIntosh</DisplayName>
        <AccountId>10</AccountId>
        <AccountType/>
      </UserInfo>
      <UserInfo>
        <DisplayName>Karla Cagney</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EA3246-B8C8-4398-B919-0FEE73E5AD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29d1b0-e3b7-4cdd-84a8-5f7906a384dd"/>
    <ds:schemaRef ds:uri="22fcbed0-a0dc-4c8d-aabe-d344f9b700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EF1766-D59A-4C97-910E-BB39E5529553}">
  <ds:schemaRefs>
    <ds:schemaRef ds:uri="8e29d1b0-e3b7-4cdd-84a8-5f7906a384d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2fcbed0-a0dc-4c8d-aabe-d344f9b70084"/>
    <ds:schemaRef ds:uri="http://www.w3.org/XML/1998/namespace"/>
    <ds:schemaRef ds:uri="http://purl.org/dc/dcmitype/"/>
  </ds:schemaRefs>
</ds:datastoreItem>
</file>

<file path=customXml/itemProps3.xml><?xml version="1.0" encoding="utf-8"?>
<ds:datastoreItem xmlns:ds="http://schemas.openxmlformats.org/officeDocument/2006/customXml" ds:itemID="{B752522C-DAA3-43D0-BE36-D18CF2C29F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383</TotalTime>
  <Words>498</Words>
  <Application>Microsoft Office PowerPoint</Application>
  <PresentationFormat>On-screen Show (16:9)</PresentationFormat>
  <Paragraphs>81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Times New Roman</vt:lpstr>
      <vt:lpstr>3_UoG_PowerPoint_16.9</vt:lpstr>
      <vt:lpstr>User Acceptance Testing (UAT) Derek Martin 11 February 2021 </vt:lpstr>
      <vt:lpstr>User Acceptance Testing -  Overview</vt:lpstr>
      <vt:lpstr>User Acceptance Testing -  Participants</vt:lpstr>
      <vt:lpstr>User Acceptance Testing -  Participant Schools</vt:lpstr>
      <vt:lpstr>User Acceptance Testing -  Colleague Feedback</vt:lpstr>
      <vt:lpstr>User Acceptance Testing -  UAT Issues Identified</vt:lpstr>
      <vt:lpstr>Thank you for your time today.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Howard</dc:creator>
  <cp:keywords/>
  <dc:description/>
  <cp:lastModifiedBy>Janell Kelly</cp:lastModifiedBy>
  <cp:revision>6</cp:revision>
  <dcterms:created xsi:type="dcterms:W3CDTF">2016-02-16T11:44:26Z</dcterms:created>
  <dcterms:modified xsi:type="dcterms:W3CDTF">2021-08-17T16:43:40Z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0x010100FCCA5EC453392448BCFC5B4FAC3B4C01</vt:lpwstr>
  </property>
  <property fmtid="{D5CDD505-2E9C-101B-9397-08002B2CF9AE}" pid="3" name="AuthorIds_UIVersion_11776">
    <vt:lpwstr>15</vt:lpwstr>
  </property>
</Properties>
</file>