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92" r:id="rId2"/>
    <p:sldId id="256" r:id="rId3"/>
    <p:sldId id="447" r:id="rId4"/>
    <p:sldId id="489" r:id="rId5"/>
    <p:sldId id="488" r:id="rId6"/>
    <p:sldId id="519" r:id="rId7"/>
    <p:sldId id="490" r:id="rId8"/>
    <p:sldId id="520" r:id="rId9"/>
    <p:sldId id="500" r:id="rId10"/>
    <p:sldId id="491" r:id="rId11"/>
    <p:sldId id="392" r:id="rId12"/>
    <p:sldId id="521" r:id="rId13"/>
    <p:sldId id="522" r:id="rId14"/>
    <p:sldId id="525" r:id="rId15"/>
    <p:sldId id="523" r:id="rId16"/>
    <p:sldId id="502" r:id="rId17"/>
    <p:sldId id="516" r:id="rId18"/>
    <p:sldId id="503" r:id="rId19"/>
    <p:sldId id="505" r:id="rId20"/>
    <p:sldId id="506" r:id="rId21"/>
    <p:sldId id="517" r:id="rId22"/>
    <p:sldId id="514" r:id="rId23"/>
    <p:sldId id="518" r:id="rId24"/>
    <p:sldId id="501" r:id="rId25"/>
    <p:sldId id="507" r:id="rId26"/>
    <p:sldId id="510" r:id="rId27"/>
    <p:sldId id="509" r:id="rId28"/>
    <p:sldId id="504" r:id="rId29"/>
    <p:sldId id="512" r:id="rId30"/>
    <p:sldId id="27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97" autoAdjust="0"/>
    <p:restoredTop sz="96327"/>
  </p:normalViewPr>
  <p:slideViewPr>
    <p:cSldViewPr snapToGrid="0">
      <p:cViewPr varScale="1">
        <p:scale>
          <a:sx n="79" d="100"/>
          <a:sy n="79" d="100"/>
        </p:scale>
        <p:origin x="224" y="10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95AE2-43AC-144B-AE88-DCB376799F11}" type="datetimeFigureOut">
              <a:rPr lang="en-US" smtClean="0"/>
              <a:t>10/30/24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4E5BB-E6B0-B84A-ABCD-9A3E9C2D78CB}" type="slidenum">
              <a:rPr lang="en-US" smtClean="0"/>
              <a:t>‹#›</a:t>
            </a:fld>
            <a:endParaRPr lang="en-US"/>
          </a:p>
        </p:txBody>
      </p:sp>
    </p:spTree>
    <p:extLst>
      <p:ext uri="{BB962C8B-B14F-4D97-AF65-F5344CB8AC3E}">
        <p14:creationId xmlns:p14="http://schemas.microsoft.com/office/powerpoint/2010/main" val="237274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a:t>
            </a:fld>
            <a:endParaRPr lang="en-US"/>
          </a:p>
        </p:txBody>
      </p:sp>
    </p:spTree>
    <p:extLst>
      <p:ext uri="{BB962C8B-B14F-4D97-AF65-F5344CB8AC3E}">
        <p14:creationId xmlns:p14="http://schemas.microsoft.com/office/powerpoint/2010/main" val="156087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11</a:t>
            </a:fld>
            <a:endParaRPr lang="en-US"/>
          </a:p>
        </p:txBody>
      </p:sp>
    </p:spTree>
    <p:extLst>
      <p:ext uri="{BB962C8B-B14F-4D97-AF65-F5344CB8AC3E}">
        <p14:creationId xmlns:p14="http://schemas.microsoft.com/office/powerpoint/2010/main" val="470520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12</a:t>
            </a:fld>
            <a:endParaRPr lang="en-US"/>
          </a:p>
        </p:txBody>
      </p:sp>
    </p:spTree>
    <p:extLst>
      <p:ext uri="{BB962C8B-B14F-4D97-AF65-F5344CB8AC3E}">
        <p14:creationId xmlns:p14="http://schemas.microsoft.com/office/powerpoint/2010/main" val="754135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13</a:t>
            </a:fld>
            <a:endParaRPr lang="en-US"/>
          </a:p>
        </p:txBody>
      </p:sp>
    </p:spTree>
    <p:extLst>
      <p:ext uri="{BB962C8B-B14F-4D97-AF65-F5344CB8AC3E}">
        <p14:creationId xmlns:p14="http://schemas.microsoft.com/office/powerpoint/2010/main" val="748772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14</a:t>
            </a:fld>
            <a:endParaRPr lang="en-US"/>
          </a:p>
        </p:txBody>
      </p:sp>
    </p:spTree>
    <p:extLst>
      <p:ext uri="{BB962C8B-B14F-4D97-AF65-F5344CB8AC3E}">
        <p14:creationId xmlns:p14="http://schemas.microsoft.com/office/powerpoint/2010/main" val="2681129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15</a:t>
            </a:fld>
            <a:endParaRPr lang="en-US"/>
          </a:p>
        </p:txBody>
      </p:sp>
    </p:spTree>
    <p:extLst>
      <p:ext uri="{BB962C8B-B14F-4D97-AF65-F5344CB8AC3E}">
        <p14:creationId xmlns:p14="http://schemas.microsoft.com/office/powerpoint/2010/main" val="3001962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16</a:t>
            </a:fld>
            <a:endParaRPr lang="en-US"/>
          </a:p>
        </p:txBody>
      </p:sp>
    </p:spTree>
    <p:extLst>
      <p:ext uri="{BB962C8B-B14F-4D97-AF65-F5344CB8AC3E}">
        <p14:creationId xmlns:p14="http://schemas.microsoft.com/office/powerpoint/2010/main" val="3625651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17</a:t>
            </a:fld>
            <a:endParaRPr lang="en-US"/>
          </a:p>
        </p:txBody>
      </p:sp>
    </p:spTree>
    <p:extLst>
      <p:ext uri="{BB962C8B-B14F-4D97-AF65-F5344CB8AC3E}">
        <p14:creationId xmlns:p14="http://schemas.microsoft.com/office/powerpoint/2010/main" val="3156202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18</a:t>
            </a:fld>
            <a:endParaRPr lang="en-US"/>
          </a:p>
        </p:txBody>
      </p:sp>
    </p:spTree>
    <p:extLst>
      <p:ext uri="{BB962C8B-B14F-4D97-AF65-F5344CB8AC3E}">
        <p14:creationId xmlns:p14="http://schemas.microsoft.com/office/powerpoint/2010/main" val="2392460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19</a:t>
            </a:fld>
            <a:endParaRPr lang="en-US"/>
          </a:p>
        </p:txBody>
      </p:sp>
    </p:spTree>
    <p:extLst>
      <p:ext uri="{BB962C8B-B14F-4D97-AF65-F5344CB8AC3E}">
        <p14:creationId xmlns:p14="http://schemas.microsoft.com/office/powerpoint/2010/main" val="3414643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20</a:t>
            </a:fld>
            <a:endParaRPr lang="en-US"/>
          </a:p>
        </p:txBody>
      </p:sp>
    </p:spTree>
    <p:extLst>
      <p:ext uri="{BB962C8B-B14F-4D97-AF65-F5344CB8AC3E}">
        <p14:creationId xmlns:p14="http://schemas.microsoft.com/office/powerpoint/2010/main" val="2849399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3</a:t>
            </a:fld>
            <a:endParaRPr lang="en-US"/>
          </a:p>
        </p:txBody>
      </p:sp>
    </p:spTree>
    <p:extLst>
      <p:ext uri="{BB962C8B-B14F-4D97-AF65-F5344CB8AC3E}">
        <p14:creationId xmlns:p14="http://schemas.microsoft.com/office/powerpoint/2010/main" val="3048286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21</a:t>
            </a:fld>
            <a:endParaRPr lang="en-US"/>
          </a:p>
        </p:txBody>
      </p:sp>
    </p:spTree>
    <p:extLst>
      <p:ext uri="{BB962C8B-B14F-4D97-AF65-F5344CB8AC3E}">
        <p14:creationId xmlns:p14="http://schemas.microsoft.com/office/powerpoint/2010/main" val="4144543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22</a:t>
            </a:fld>
            <a:endParaRPr lang="en-US"/>
          </a:p>
        </p:txBody>
      </p:sp>
    </p:spTree>
    <p:extLst>
      <p:ext uri="{BB962C8B-B14F-4D97-AF65-F5344CB8AC3E}">
        <p14:creationId xmlns:p14="http://schemas.microsoft.com/office/powerpoint/2010/main" val="1559351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23</a:t>
            </a:fld>
            <a:endParaRPr lang="en-US"/>
          </a:p>
        </p:txBody>
      </p:sp>
    </p:spTree>
    <p:extLst>
      <p:ext uri="{BB962C8B-B14F-4D97-AF65-F5344CB8AC3E}">
        <p14:creationId xmlns:p14="http://schemas.microsoft.com/office/powerpoint/2010/main" val="2487666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24</a:t>
            </a:fld>
            <a:endParaRPr lang="en-US"/>
          </a:p>
        </p:txBody>
      </p:sp>
    </p:spTree>
    <p:extLst>
      <p:ext uri="{BB962C8B-B14F-4D97-AF65-F5344CB8AC3E}">
        <p14:creationId xmlns:p14="http://schemas.microsoft.com/office/powerpoint/2010/main" val="1305105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25</a:t>
            </a:fld>
            <a:endParaRPr lang="en-US"/>
          </a:p>
        </p:txBody>
      </p:sp>
    </p:spTree>
    <p:extLst>
      <p:ext uri="{BB962C8B-B14F-4D97-AF65-F5344CB8AC3E}">
        <p14:creationId xmlns:p14="http://schemas.microsoft.com/office/powerpoint/2010/main" val="1879761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26</a:t>
            </a:fld>
            <a:endParaRPr lang="en-US"/>
          </a:p>
        </p:txBody>
      </p:sp>
    </p:spTree>
    <p:extLst>
      <p:ext uri="{BB962C8B-B14F-4D97-AF65-F5344CB8AC3E}">
        <p14:creationId xmlns:p14="http://schemas.microsoft.com/office/powerpoint/2010/main" val="2879908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27</a:t>
            </a:fld>
            <a:endParaRPr lang="en-US"/>
          </a:p>
        </p:txBody>
      </p:sp>
    </p:spTree>
    <p:extLst>
      <p:ext uri="{BB962C8B-B14F-4D97-AF65-F5344CB8AC3E}">
        <p14:creationId xmlns:p14="http://schemas.microsoft.com/office/powerpoint/2010/main" val="2593038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28</a:t>
            </a:fld>
            <a:endParaRPr lang="en-US"/>
          </a:p>
        </p:txBody>
      </p:sp>
    </p:spTree>
    <p:extLst>
      <p:ext uri="{BB962C8B-B14F-4D97-AF65-F5344CB8AC3E}">
        <p14:creationId xmlns:p14="http://schemas.microsoft.com/office/powerpoint/2010/main" val="11151709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29</a:t>
            </a:fld>
            <a:endParaRPr lang="en-US"/>
          </a:p>
        </p:txBody>
      </p:sp>
    </p:spTree>
    <p:extLst>
      <p:ext uri="{BB962C8B-B14F-4D97-AF65-F5344CB8AC3E}">
        <p14:creationId xmlns:p14="http://schemas.microsoft.com/office/powerpoint/2010/main" val="2535187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30</a:t>
            </a:fld>
            <a:endParaRPr lang="en-US"/>
          </a:p>
        </p:txBody>
      </p:sp>
    </p:spTree>
    <p:extLst>
      <p:ext uri="{BB962C8B-B14F-4D97-AF65-F5344CB8AC3E}">
        <p14:creationId xmlns:p14="http://schemas.microsoft.com/office/powerpoint/2010/main" val="1350162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4</a:t>
            </a:fld>
            <a:endParaRPr lang="en-US"/>
          </a:p>
        </p:txBody>
      </p:sp>
    </p:spTree>
    <p:extLst>
      <p:ext uri="{BB962C8B-B14F-4D97-AF65-F5344CB8AC3E}">
        <p14:creationId xmlns:p14="http://schemas.microsoft.com/office/powerpoint/2010/main" val="2258385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5</a:t>
            </a:fld>
            <a:endParaRPr lang="en-US"/>
          </a:p>
        </p:txBody>
      </p:sp>
    </p:spTree>
    <p:extLst>
      <p:ext uri="{BB962C8B-B14F-4D97-AF65-F5344CB8AC3E}">
        <p14:creationId xmlns:p14="http://schemas.microsoft.com/office/powerpoint/2010/main" val="4023075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6</a:t>
            </a:fld>
            <a:endParaRPr lang="en-US"/>
          </a:p>
        </p:txBody>
      </p:sp>
    </p:spTree>
    <p:extLst>
      <p:ext uri="{BB962C8B-B14F-4D97-AF65-F5344CB8AC3E}">
        <p14:creationId xmlns:p14="http://schemas.microsoft.com/office/powerpoint/2010/main" val="1202325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4E5BB-E6B0-B84A-ABCD-9A3E9C2D78CB}" type="slidenum">
              <a:rPr lang="en-US" smtClean="0"/>
              <a:t>7</a:t>
            </a:fld>
            <a:endParaRPr lang="en-US"/>
          </a:p>
        </p:txBody>
      </p:sp>
    </p:spTree>
    <p:extLst>
      <p:ext uri="{BB962C8B-B14F-4D97-AF65-F5344CB8AC3E}">
        <p14:creationId xmlns:p14="http://schemas.microsoft.com/office/powerpoint/2010/main" val="1522217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8</a:t>
            </a:fld>
            <a:endParaRPr lang="en-US"/>
          </a:p>
        </p:txBody>
      </p:sp>
    </p:spTree>
    <p:extLst>
      <p:ext uri="{BB962C8B-B14F-4D97-AF65-F5344CB8AC3E}">
        <p14:creationId xmlns:p14="http://schemas.microsoft.com/office/powerpoint/2010/main" val="3210455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9</a:t>
            </a:fld>
            <a:endParaRPr lang="en-US"/>
          </a:p>
        </p:txBody>
      </p:sp>
    </p:spTree>
    <p:extLst>
      <p:ext uri="{BB962C8B-B14F-4D97-AF65-F5344CB8AC3E}">
        <p14:creationId xmlns:p14="http://schemas.microsoft.com/office/powerpoint/2010/main" val="1389685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10</a:t>
            </a:fld>
            <a:endParaRPr lang="en-US"/>
          </a:p>
        </p:txBody>
      </p:sp>
    </p:spTree>
    <p:extLst>
      <p:ext uri="{BB962C8B-B14F-4D97-AF65-F5344CB8AC3E}">
        <p14:creationId xmlns:p14="http://schemas.microsoft.com/office/powerpoint/2010/main" val="4167366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BB4406-02B4-284F-84C5-A21F22E6BA49}"/>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11" name="Content Placeholder 7">
            <a:extLst>
              <a:ext uri="{FF2B5EF4-FFF2-40B4-BE49-F238E27FC236}">
                <a16:creationId xmlns:a16="http://schemas.microsoft.com/office/drawing/2014/main" id="{5FEA054A-F191-E34B-8C26-BA11F3F0C090}"/>
              </a:ext>
            </a:extLst>
          </p:cNvPr>
          <p:cNvSpPr>
            <a:spLocks noGrp="1"/>
          </p:cNvSpPr>
          <p:nvPr>
            <p:ph sz="quarter" idx="13"/>
          </p:nvPr>
        </p:nvSpPr>
        <p:spPr>
          <a:xfrm>
            <a:off x="285750" y="1627188"/>
            <a:ext cx="11474450" cy="46069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689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ual content">
    <p:spTree>
      <p:nvGrpSpPr>
        <p:cNvPr id="1" name=""/>
        <p:cNvGrpSpPr/>
        <p:nvPr/>
      </p:nvGrpSpPr>
      <p:grpSpPr>
        <a:xfrm>
          <a:off x="0" y="0"/>
          <a:ext cx="0" cy="0"/>
          <a:chOff x="0" y="0"/>
          <a:chExt cx="0" cy="0"/>
        </a:xfrm>
      </p:grpSpPr>
      <p:sp>
        <p:nvSpPr>
          <p:cNvPr id="2" name="Title 1"/>
          <p:cNvSpPr>
            <a:spLocks noGrp="1"/>
          </p:cNvSpPr>
          <p:nvPr>
            <p:ph type="title"/>
          </p:nvPr>
        </p:nvSpPr>
        <p:spPr>
          <a:xfrm>
            <a:off x="2640170" y="365126"/>
            <a:ext cx="8713630" cy="1040342"/>
          </a:xfrm>
        </p:spPr>
        <p:txBody>
          <a:bodyPr/>
          <a:lstStyle>
            <a:lvl1pPr algn="l">
              <a:defRPr/>
            </a:lvl1pPr>
          </a:lstStyle>
          <a:p>
            <a:r>
              <a:rPr lang="en-GB"/>
              <a:t>Click to edit Master title style</a:t>
            </a:r>
            <a:endParaRPr lang="en-GB" dirty="0"/>
          </a:p>
        </p:txBody>
      </p:sp>
      <p:sp>
        <p:nvSpPr>
          <p:cNvPr id="3" name="Content Placeholder 2"/>
          <p:cNvSpPr>
            <a:spLocks noGrp="1"/>
          </p:cNvSpPr>
          <p:nvPr>
            <p:ph sz="half" idx="1"/>
          </p:nvPr>
        </p:nvSpPr>
        <p:spPr>
          <a:xfrm>
            <a:off x="838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1252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53048" y="365125"/>
            <a:ext cx="8702339" cy="1325563"/>
          </a:xfrm>
        </p:spPr>
        <p:txBody>
          <a:bodyPr/>
          <a:lstStyle>
            <a:lvl1pPr algn="l">
              <a:defRPr/>
            </a:lvl1p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4940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7420DD-2415-454D-AA0F-DBDA719CBDF3}"/>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Tree>
    <p:extLst>
      <p:ext uri="{BB962C8B-B14F-4D97-AF65-F5344CB8AC3E}">
        <p14:creationId xmlns:p14="http://schemas.microsoft.com/office/powerpoint/2010/main" val="1101283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1680" y="2123676"/>
            <a:ext cx="4027169" cy="1600200"/>
          </a:xfrm>
        </p:spPr>
        <p:txBody>
          <a:bodyPr anchor="t">
            <a:normAutofit/>
          </a:bodyPr>
          <a:lstStyle>
            <a:lvl1pPr algn="l">
              <a:defRPr sz="2800"/>
            </a:lvl1pPr>
          </a:lstStyle>
          <a:p>
            <a:r>
              <a:rPr lang="en-GB" dirty="0"/>
              <a:t>Click to edit Master title style</a:t>
            </a:r>
          </a:p>
        </p:txBody>
      </p:sp>
      <p:sp>
        <p:nvSpPr>
          <p:cNvPr id="4" name="Text Placeholder 3"/>
          <p:cNvSpPr>
            <a:spLocks noGrp="1"/>
          </p:cNvSpPr>
          <p:nvPr>
            <p:ph type="body" sz="half" idx="2"/>
          </p:nvPr>
        </p:nvSpPr>
        <p:spPr>
          <a:xfrm>
            <a:off x="741680" y="3934224"/>
            <a:ext cx="4030345" cy="1934763"/>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2803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9978F3-40AA-B047-B077-E6C1CE004DED}"/>
              </a:ext>
            </a:extLst>
          </p:cNvPr>
          <p:cNvSpPr>
            <a:spLocks noGrp="1"/>
          </p:cNvSpPr>
          <p:nvPr>
            <p:ph type="ctrTitle"/>
          </p:nvPr>
        </p:nvSpPr>
        <p:spPr>
          <a:xfrm>
            <a:off x="690418" y="1657926"/>
            <a:ext cx="6629400" cy="789709"/>
          </a:xfrm>
        </p:spPr>
        <p:txBody>
          <a:bodyPr/>
          <a:lstStyle>
            <a:lvl1pPr algn="l">
              <a:defRPr/>
            </a:lvl1pPr>
          </a:lstStyle>
          <a:p>
            <a:endParaRPr lang="en-GB" dirty="0"/>
          </a:p>
        </p:txBody>
      </p:sp>
      <p:sp>
        <p:nvSpPr>
          <p:cNvPr id="9" name="Subtitle 2">
            <a:extLst>
              <a:ext uri="{FF2B5EF4-FFF2-40B4-BE49-F238E27FC236}">
                <a16:creationId xmlns:a16="http://schemas.microsoft.com/office/drawing/2014/main" id="{157762F7-94EF-0744-BA0E-BF26083BC292}"/>
              </a:ext>
            </a:extLst>
          </p:cNvPr>
          <p:cNvSpPr>
            <a:spLocks noGrp="1"/>
          </p:cNvSpPr>
          <p:nvPr>
            <p:ph type="subTitle" idx="4294967295"/>
          </p:nvPr>
        </p:nvSpPr>
        <p:spPr>
          <a:xfrm>
            <a:off x="690563" y="3016250"/>
            <a:ext cx="5680075" cy="622300"/>
          </a:xfrm>
        </p:spPr>
        <p:txBody>
          <a:bodyPr/>
          <a:lstStyle/>
          <a:p>
            <a:endParaRPr lang="en-GB" dirty="0"/>
          </a:p>
        </p:txBody>
      </p:sp>
    </p:spTree>
    <p:extLst>
      <p:ext uri="{BB962C8B-B14F-4D97-AF65-F5344CB8AC3E}">
        <p14:creationId xmlns:p14="http://schemas.microsoft.com/office/powerpoint/2010/main" val="1184273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6" name="Text Placeholder 6">
            <a:extLst>
              <a:ext uri="{FF2B5EF4-FFF2-40B4-BE49-F238E27FC236}">
                <a16:creationId xmlns:a16="http://schemas.microsoft.com/office/drawing/2014/main" id="{C5A3FE5F-792E-894C-96F2-B918CA1BC699}"/>
              </a:ext>
            </a:extLst>
          </p:cNvPr>
          <p:cNvSpPr>
            <a:spLocks noGrp="1"/>
          </p:cNvSpPr>
          <p:nvPr>
            <p:ph type="body" sz="quarter" idx="14" hasCustomPrompt="1"/>
          </p:nvPr>
        </p:nvSpPr>
        <p:spPr>
          <a:xfrm>
            <a:off x="659567" y="1705342"/>
            <a:ext cx="11100631" cy="4740427"/>
          </a:xfrm>
          <a:prstGeom prst="rect">
            <a:avLst/>
          </a:prstGeom>
        </p:spPr>
        <p:txBody>
          <a:bodyPr/>
          <a:lstStyle>
            <a:lvl1pPr>
              <a:defRPr sz="2400">
                <a:solidFill>
                  <a:srgbClr val="003560"/>
                </a:solidFill>
                <a:latin typeface="Arial" panose="020B0604020202020204" pitchFamily="34" charset="0"/>
                <a:cs typeface="Arial" panose="020B0604020202020204" pitchFamily="34" charset="0"/>
              </a:defRPr>
            </a:lvl1pPr>
            <a:lvl2pPr>
              <a:defRPr sz="2400">
                <a:solidFill>
                  <a:srgbClr val="003560"/>
                </a:solidFill>
                <a:latin typeface="Arial" panose="020B0604020202020204" pitchFamily="34" charset="0"/>
                <a:cs typeface="Arial" panose="020B0604020202020204" pitchFamily="34" charset="0"/>
              </a:defRPr>
            </a:lvl2pPr>
            <a:lvl3pPr>
              <a:defRPr sz="2400" b="0">
                <a:solidFill>
                  <a:srgbClr val="003560"/>
                </a:solidFill>
                <a:latin typeface="Arial" panose="020B0604020202020204" pitchFamily="34" charset="0"/>
                <a:cs typeface="Arial" panose="020B0604020202020204" pitchFamily="34" charset="0"/>
              </a:defRPr>
            </a:lvl3pPr>
            <a:lvl4pPr>
              <a:defRPr sz="2400">
                <a:solidFill>
                  <a:srgbClr val="003560"/>
                </a:solidFill>
                <a:latin typeface="Arial" panose="020B0604020202020204" pitchFamily="34" charset="0"/>
                <a:cs typeface="Arial" panose="020B0604020202020204" pitchFamily="34" charset="0"/>
              </a:defRPr>
            </a:lvl4pPr>
            <a:lvl5pPr>
              <a:defRPr sz="24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1163810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rqu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79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A2E3E9-8DBB-5745-BD29-CD970B695CE6}"/>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spTree>
    <p:extLst>
      <p:ext uri="{BB962C8B-B14F-4D97-AF65-F5344CB8AC3E}">
        <p14:creationId xmlns:p14="http://schemas.microsoft.com/office/powerpoint/2010/main" val="582120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11800" y="681037"/>
            <a:ext cx="5842000" cy="1009651"/>
          </a:xfrm>
          <a:prstGeom prst="rect">
            <a:avLst/>
          </a:prstGeom>
        </p:spPr>
        <p:txBody>
          <a:bodyPr vert="horz" lIns="91440" tIns="45720" rIns="91440" bIns="45720" rtlCol="0" anchor="t">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24FB1-CB24-4B4C-BFD4-AD276D9A4059}" type="datetimeFigureOut">
              <a:rPr lang="en-GB" smtClean="0"/>
              <a:t>30/10/2024</a:t>
            </a:fld>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9F3F6-C255-4AC5-91C2-3F61B6509B36}" type="slidenum">
              <a:rPr lang="en-GB" smtClean="0"/>
              <a:t>‹#›</a:t>
            </a:fld>
            <a:endParaRPr lang="en-GB"/>
          </a:p>
        </p:txBody>
      </p:sp>
      <p:pic>
        <p:nvPicPr>
          <p:cNvPr id="9" name="Picture 8">
            <a:extLst>
              <a:ext uri="{FF2B5EF4-FFF2-40B4-BE49-F238E27FC236}">
                <a16:creationId xmlns:a16="http://schemas.microsoft.com/office/drawing/2014/main" id="{46262A0F-9E49-6B4D-94F3-647B33A25AE7}"/>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5699181"/>
      </p:ext>
    </p:extLst>
  </p:cSld>
  <p:clrMap bg1="lt1" tx1="dk1" bg2="lt2" tx2="dk2" accent1="accent1" accent2="accent2" accent3="accent3" accent4="accent4" accent5="accent5" accent6="accent6" hlink="hlink" folHlink="folHlink"/>
  <p:sldLayoutIdLst>
    <p:sldLayoutId id="2147483683" r:id="rId1"/>
    <p:sldLayoutId id="2147483652" r:id="rId2"/>
    <p:sldLayoutId id="2147483653" r:id="rId3"/>
    <p:sldLayoutId id="2147483654" r:id="rId4"/>
    <p:sldLayoutId id="2147483656" r:id="rId5"/>
    <p:sldLayoutId id="2147483649" r:id="rId6"/>
    <p:sldLayoutId id="2147483684" r:id="rId7"/>
    <p:sldLayoutId id="2147483691" r:id="rId8"/>
    <p:sldLayoutId id="2147483690" r:id="rId9"/>
  </p:sldLayoutIdLst>
  <p:txStyles>
    <p:titleStyle>
      <a:lvl1pPr algn="r"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lasgow.ac.uk/myglasgow/digitalaccessibility/documents/powerpoint"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bwMode="auto">
          <a:xfrm>
            <a:off x="753165" y="1604800"/>
            <a:ext cx="6686985" cy="4546617"/>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p:nvPr>
        </p:nvSpPr>
        <p:spPr>
          <a:xfrm>
            <a:off x="2752437" y="706583"/>
            <a:ext cx="9210963" cy="888786"/>
          </a:xfrm>
          <a:prstGeom prst="rect">
            <a:avLst/>
          </a:prstGeom>
        </p:spPr>
        <p:txBody>
          <a:bodyPr>
            <a:normAutofit/>
          </a:bodyPr>
          <a:lstStyle/>
          <a:p>
            <a:pPr algn="l"/>
            <a:r>
              <a:rPr lang="en-US" dirty="0"/>
              <a:t>Guidance </a:t>
            </a:r>
            <a:r>
              <a:rPr lang="en-US" dirty="0">
                <a:solidFill>
                  <a:schemeClr val="tx1"/>
                </a:solidFill>
              </a:rPr>
              <a:t>notes</a:t>
            </a:r>
            <a:r>
              <a:rPr lang="en-US" dirty="0"/>
              <a:t> – delete slide before presenting</a:t>
            </a:r>
          </a:p>
        </p:txBody>
      </p:sp>
      <p:sp>
        <p:nvSpPr>
          <p:cNvPr id="6" name="Content Placeholder 2"/>
          <p:cNvSpPr>
            <a:spLocks noGrp="1"/>
          </p:cNvSpPr>
          <p:nvPr>
            <p:ph idx="4294967295"/>
          </p:nvPr>
        </p:nvSpPr>
        <p:spPr>
          <a:xfrm>
            <a:off x="177800" y="1604800"/>
            <a:ext cx="11785600" cy="5126200"/>
          </a:xfrm>
          <a:prstGeom prst="rect">
            <a:avLst/>
          </a:prstGeom>
        </p:spPr>
        <p:txBody>
          <a:bodyPr>
            <a:noAutofit/>
          </a:bodyPr>
          <a:lstStyle/>
          <a:p>
            <a:pPr marL="380990" indent="-380990">
              <a:spcAft>
                <a:spcPts val="667"/>
              </a:spcAft>
              <a:buFont typeface="Arial" charset="0"/>
              <a:buChar char="•"/>
            </a:pPr>
            <a:r>
              <a:rPr lang="en-GB" sz="2300" dirty="0"/>
              <a:t>These </a:t>
            </a:r>
            <a:r>
              <a:rPr lang="en-GB" sz="2300" dirty="0" err="1"/>
              <a:t>UofG</a:t>
            </a:r>
            <a:r>
              <a:rPr lang="en-GB" sz="2300" dirty="0"/>
              <a:t> marketing slides are intended to support staff who are making presentations about the </a:t>
            </a:r>
            <a:r>
              <a:rPr lang="en-GB" sz="2300" dirty="0">
                <a:solidFill>
                  <a:schemeClr val="tx1"/>
                </a:solidFill>
              </a:rPr>
              <a:t>University. These slides are pre-populated with marketing messages and full screen images, as well as some image-only slide layouts ready for your own text. You will be able to see the options by scrolling down the left hand side.</a:t>
            </a:r>
          </a:p>
          <a:p>
            <a:pPr marL="380990" indent="-380990">
              <a:spcAft>
                <a:spcPts val="667"/>
              </a:spcAft>
              <a:buFont typeface="Arial" charset="0"/>
              <a:buChar char="•"/>
            </a:pPr>
            <a:r>
              <a:rPr lang="en-GB" sz="2300" dirty="0">
                <a:solidFill>
                  <a:schemeClr val="tx1"/>
                </a:solidFill>
              </a:rPr>
              <a:t>A selection of the University’s brand colours has been pre-loaded for your text and tables. These are the eight top colours (‘Theme colours’) plus black &amp; white in the font colour drop-down menu.</a:t>
            </a:r>
          </a:p>
          <a:p>
            <a:pPr marL="380990" indent="-380990">
              <a:spcAft>
                <a:spcPts val="667"/>
              </a:spcAft>
              <a:buFont typeface="Arial" charset="0"/>
              <a:buChar char="•"/>
            </a:pPr>
            <a:r>
              <a:rPr lang="en-GB" sz="2300" dirty="0">
                <a:solidFill>
                  <a:schemeClr val="tx1"/>
                </a:solidFill>
              </a:rPr>
              <a:t>These slides have been designed to be accessible to all, meeting our legal requirements on digital accessibility. You will have to add your own text (title and body text) to make these pages com</a:t>
            </a:r>
            <a:r>
              <a:rPr lang="en-GB" sz="2300" dirty="0"/>
              <a:t>ply with accessibility guidance. For more information see </a:t>
            </a:r>
            <a:r>
              <a:rPr lang="en-GB" sz="2300" u="sng" dirty="0">
                <a:solidFill>
                  <a:schemeClr val="tx1"/>
                </a:solidFill>
                <a:hlinkClick r:id="rId3" tooltip="https://www.gla.ac.uk/myglasgow/digitalaccessibility/documents/powerpoint/">
                  <a:extLst>
                    <a:ext uri="{A12FA001-AC4F-418D-AE19-62706E023703}">
                      <ahyp:hlinkClr xmlns:ahyp="http://schemas.microsoft.com/office/drawing/2018/hyperlinkcolor" val="tx"/>
                    </a:ext>
                  </a:extLst>
                </a:hlinkClick>
              </a:rPr>
              <a:t>glasgow.ac.uk/myglasgow/digitalaccessibility/documents/powerpoint</a:t>
            </a:r>
            <a:endParaRPr lang="en-US" sz="2300" kern="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3326717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Earth with flight-paths highlighted on top">
            <a:extLst>
              <a:ext uri="{FF2B5EF4-FFF2-40B4-BE49-F238E27FC236}">
                <a16:creationId xmlns:a16="http://schemas.microsoft.com/office/drawing/2014/main" id="{FF43C497-ED40-5641-B2B1-20E51449F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800"/>
            <a:ext cx="7406386" cy="5064941"/>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6653222" cy="672073"/>
          </a:xfrm>
          <a:prstGeom prst="rect">
            <a:avLst/>
          </a:prstGeom>
        </p:spPr>
        <p:txBody>
          <a:bodyPr/>
          <a:lstStyle/>
          <a:p>
            <a:pPr algn="l"/>
            <a:r>
              <a:rPr lang="en-GB" dirty="0">
                <a:solidFill>
                  <a:schemeClr val="tx1"/>
                </a:solidFill>
              </a:rPr>
              <a:t>Connecting globally</a:t>
            </a:r>
            <a:r>
              <a:rPr lang="en-US" dirty="0">
                <a:solidFill>
                  <a:schemeClr val="tx1"/>
                </a:solidFill>
              </a:rPr>
              <a:t> </a:t>
            </a:r>
          </a:p>
        </p:txBody>
      </p:sp>
      <p:sp>
        <p:nvSpPr>
          <p:cNvPr id="6" name="Content Placeholder 2"/>
          <p:cNvSpPr>
            <a:spLocks noGrp="1"/>
          </p:cNvSpPr>
          <p:nvPr>
            <p:ph idx="4294967295"/>
          </p:nvPr>
        </p:nvSpPr>
        <p:spPr>
          <a:xfrm>
            <a:off x="753164" y="2180864"/>
            <a:ext cx="7406387" cy="3851802"/>
          </a:xfrm>
          <a:prstGeom prst="rect">
            <a:avLst/>
          </a:prstGeom>
        </p:spPr>
        <p:txBody>
          <a:bodyPr>
            <a:noAutofit/>
          </a:bodyPr>
          <a:lstStyle/>
          <a:p>
            <a:pPr marL="380990" indent="-380990">
              <a:buFont typeface="Arial" charset="0"/>
              <a:buChar char="•"/>
            </a:pPr>
            <a:r>
              <a:rPr lang="en-GB" kern="0" dirty="0">
                <a:solidFill>
                  <a:schemeClr val="tx1"/>
                </a:solidFill>
              </a:rPr>
              <a:t>We have established partnerships with institutions across the world, including the Universities of Columbia, Hong Kong, </a:t>
            </a:r>
            <a:r>
              <a:rPr lang="en-GB" kern="0" dirty="0" err="1">
                <a:solidFill>
                  <a:schemeClr val="tx1"/>
                </a:solidFill>
              </a:rPr>
              <a:t>Leuphana</a:t>
            </a:r>
            <a:r>
              <a:rPr lang="en-GB" kern="0" dirty="0">
                <a:solidFill>
                  <a:schemeClr val="tx1"/>
                </a:solidFill>
              </a:rPr>
              <a:t>, McGill, Radboud and Sydney, and with Nankai University, the Singapore Institute of Technology, and UESTC.</a:t>
            </a:r>
          </a:p>
          <a:p>
            <a:pPr marL="380990" indent="-380990">
              <a:buFont typeface="Arial" charset="0"/>
              <a:buChar char="•"/>
            </a:pPr>
            <a:r>
              <a:rPr lang="en-GB" kern="0" dirty="0">
                <a:solidFill>
                  <a:schemeClr val="tx1"/>
                </a:solidFill>
              </a:rPr>
              <a:t>We are a founding member of Universitas 21 and the Guild of European Research Intensive Universities.</a:t>
            </a:r>
          </a:p>
          <a:p>
            <a:pPr marL="380990" indent="-380990">
              <a:buFont typeface="Arial" charset="0"/>
              <a:buChar char="•"/>
            </a:pPr>
            <a:r>
              <a:rPr lang="en-GB" kern="0" dirty="0">
                <a:solidFill>
                  <a:schemeClr val="tx1"/>
                </a:solidFill>
              </a:rPr>
              <a:t>We are associate member of CIVIS, a European Civic University formed by the alliance of leading higher education institutions across Europe. </a:t>
            </a:r>
            <a:endParaRPr lang="en-US" kern="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4225894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main building at the University overlooking the West of the city">
            <a:extLst>
              <a:ext uri="{FF2B5EF4-FFF2-40B4-BE49-F238E27FC236}">
                <a16:creationId xmlns:a16="http://schemas.microsoft.com/office/drawing/2014/main" id="{B62211BD-228C-41BB-5DEF-982CB33691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15307"/>
            <a:ext cx="6691127" cy="4739773"/>
          </a:xfrm>
          <a:prstGeom prst="rect">
            <a:avLst/>
          </a:prstGeom>
          <a:solidFill>
            <a:schemeClr val="bg1">
              <a:alpha val="90214"/>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5593848" cy="672073"/>
          </a:xfrm>
          <a:prstGeom prst="rect">
            <a:avLst/>
          </a:prstGeom>
        </p:spPr>
        <p:txBody>
          <a:bodyPr>
            <a:noAutofit/>
          </a:bodyPr>
          <a:lstStyle/>
          <a:p>
            <a:pPr algn="l"/>
            <a:r>
              <a:rPr lang="en-GB" dirty="0">
                <a:solidFill>
                  <a:schemeClr val="tx1"/>
                </a:solidFill>
              </a:rPr>
              <a:t>Our expanding campus</a:t>
            </a:r>
            <a:endParaRPr lang="en-US" dirty="0">
              <a:solidFill>
                <a:schemeClr val="tx1"/>
              </a:solidFill>
            </a:endParaRPr>
          </a:p>
        </p:txBody>
      </p:sp>
      <p:sp>
        <p:nvSpPr>
          <p:cNvPr id="7" name="Content Placeholder 2"/>
          <p:cNvSpPr>
            <a:spLocks noGrp="1"/>
          </p:cNvSpPr>
          <p:nvPr>
            <p:ph idx="4294967295"/>
          </p:nvPr>
        </p:nvSpPr>
        <p:spPr>
          <a:xfrm>
            <a:off x="753163" y="2180862"/>
            <a:ext cx="6917039" cy="3958681"/>
          </a:xfrm>
          <a:prstGeom prst="rect">
            <a:avLst/>
          </a:prstGeom>
        </p:spPr>
        <p:txBody>
          <a:bodyPr>
            <a:noAutofit/>
          </a:bodyPr>
          <a:lstStyle/>
          <a:p>
            <a:pPr marL="0" indent="0">
              <a:buNone/>
            </a:pPr>
            <a:r>
              <a:rPr lang="en-GB" dirty="0">
                <a:solidFill>
                  <a:schemeClr val="tx1"/>
                </a:solidFill>
                <a:latin typeface="Arial" charset="0"/>
                <a:ea typeface="Arial" charset="0"/>
                <a:cs typeface="Arial" charset="0"/>
              </a:rPr>
              <a:t>We have delivered one of the most significant expansions of a UK university city campus for over a century. Over the last decade, we have invested in our estate to expand our world-class campus and facilities.</a:t>
            </a:r>
          </a:p>
          <a:p>
            <a:r>
              <a:rPr lang="en-GB" dirty="0">
                <a:solidFill>
                  <a:schemeClr val="tx1"/>
                </a:solidFill>
                <a:latin typeface="Arial" charset="0"/>
                <a:ea typeface="Arial" charset="0"/>
                <a:cs typeface="Arial" charset="0"/>
              </a:rPr>
              <a:t>James McCune Smith Learning Hub</a:t>
            </a:r>
          </a:p>
          <a:p>
            <a:r>
              <a:rPr lang="en-GB" dirty="0">
                <a:solidFill>
                  <a:schemeClr val="tx1"/>
                </a:solidFill>
                <a:latin typeface="Arial" charset="0"/>
                <a:ea typeface="Arial" charset="0"/>
                <a:cs typeface="Arial" charset="0"/>
              </a:rPr>
              <a:t>Mazumdar-Shaw Advanced Research Centre</a:t>
            </a:r>
          </a:p>
          <a:p>
            <a:r>
              <a:rPr lang="en-GB" dirty="0">
                <a:solidFill>
                  <a:schemeClr val="tx1"/>
                </a:solidFill>
                <a:latin typeface="Arial" charset="0"/>
                <a:ea typeface="Arial" charset="0"/>
                <a:cs typeface="Arial" charset="0"/>
              </a:rPr>
              <a:t>Clarice Pears Building</a:t>
            </a:r>
          </a:p>
          <a:p>
            <a:r>
              <a:rPr lang="en-GB" dirty="0">
                <a:solidFill>
                  <a:schemeClr val="tx1"/>
                </a:solidFill>
                <a:latin typeface="Arial" charset="0"/>
                <a:ea typeface="Arial" charset="0"/>
                <a:cs typeface="Arial" charset="0"/>
              </a:rPr>
              <a:t>Adam Smith Business School &amp; </a:t>
            </a:r>
            <a:br>
              <a:rPr lang="en-GB" dirty="0">
                <a:solidFill>
                  <a:schemeClr val="tx1"/>
                </a:solidFill>
                <a:latin typeface="Arial" charset="0"/>
                <a:ea typeface="Arial" charset="0"/>
                <a:cs typeface="Arial" charset="0"/>
              </a:rPr>
            </a:br>
            <a:r>
              <a:rPr lang="en-GB" dirty="0">
                <a:solidFill>
                  <a:schemeClr val="tx1"/>
                </a:solidFill>
                <a:latin typeface="Arial" charset="0"/>
                <a:ea typeface="Arial" charset="0"/>
                <a:cs typeface="Arial" charset="0"/>
              </a:rPr>
              <a:t>Postgraduate Teaching Hub</a:t>
            </a:r>
            <a:endParaRPr lang="en-US"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2887075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James McCune Smith Learning Hub">
            <a:extLst>
              <a:ext uri="{FF2B5EF4-FFF2-40B4-BE49-F238E27FC236}">
                <a16:creationId xmlns:a16="http://schemas.microsoft.com/office/drawing/2014/main" id="{3E431173-99E3-2A45-045B-4FA4E13A2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15308"/>
            <a:ext cx="5497028" cy="3386998"/>
          </a:xfrm>
          <a:prstGeom prst="rect">
            <a:avLst/>
          </a:prstGeom>
          <a:solidFill>
            <a:schemeClr val="bg1">
              <a:alpha val="90214"/>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5755212" cy="672073"/>
          </a:xfrm>
          <a:prstGeom prst="rect">
            <a:avLst/>
          </a:prstGeom>
        </p:spPr>
        <p:txBody>
          <a:bodyPr>
            <a:noAutofit/>
          </a:bodyPr>
          <a:lstStyle/>
          <a:p>
            <a:pPr algn="l"/>
            <a:r>
              <a:rPr lang="en-GB" dirty="0">
                <a:solidFill>
                  <a:schemeClr val="tx1"/>
                </a:solidFill>
              </a:rPr>
              <a:t>The James McCune Smith Learning Hub</a:t>
            </a:r>
            <a:endParaRPr lang="en-US" dirty="0">
              <a:solidFill>
                <a:schemeClr val="tx1"/>
              </a:solidFill>
            </a:endParaRPr>
          </a:p>
        </p:txBody>
      </p:sp>
      <p:sp>
        <p:nvSpPr>
          <p:cNvPr id="7" name="Content Placeholder 2"/>
          <p:cNvSpPr>
            <a:spLocks noGrp="1"/>
          </p:cNvSpPr>
          <p:nvPr>
            <p:ph idx="4294967295"/>
          </p:nvPr>
        </p:nvSpPr>
        <p:spPr>
          <a:xfrm>
            <a:off x="753165" y="2588097"/>
            <a:ext cx="5342836" cy="2242088"/>
          </a:xfrm>
          <a:prstGeom prst="rect">
            <a:avLst/>
          </a:prstGeom>
        </p:spPr>
        <p:txBody>
          <a:bodyPr>
            <a:noAutofit/>
          </a:bodyPr>
          <a:lstStyle/>
          <a:p>
            <a:pPr marL="0" indent="0">
              <a:buNone/>
            </a:pPr>
            <a:r>
              <a:rPr lang="en-GB" dirty="0">
                <a:solidFill>
                  <a:schemeClr val="tx1"/>
                </a:solidFill>
                <a:latin typeface="Arial" charset="0"/>
                <a:ea typeface="Arial" charset="0"/>
                <a:cs typeface="Arial" charset="0"/>
              </a:rPr>
              <a:t>The James McCune Smith Learning Hub provides state-of-the-art teaching facilities, with flexible study spaces and interactive teaching for students to help create a more immersive learning experience.</a:t>
            </a:r>
            <a:endParaRPr lang="en-US"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2836466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Mazumdar-Shaw Advanced Research Centre (ARC)">
            <a:extLst>
              <a:ext uri="{FF2B5EF4-FFF2-40B4-BE49-F238E27FC236}">
                <a16:creationId xmlns:a16="http://schemas.microsoft.com/office/drawing/2014/main" id="{4EB74840-CA53-1366-EBD1-D725831B4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6" y="1615308"/>
            <a:ext cx="5533334" cy="3236392"/>
          </a:xfrm>
          <a:prstGeom prst="rect">
            <a:avLst/>
          </a:prstGeom>
          <a:solidFill>
            <a:schemeClr val="bg1">
              <a:alpha val="90214"/>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5533336" cy="987793"/>
          </a:xfrm>
          <a:prstGeom prst="rect">
            <a:avLst/>
          </a:prstGeom>
        </p:spPr>
        <p:txBody>
          <a:bodyPr>
            <a:noAutofit/>
          </a:bodyPr>
          <a:lstStyle/>
          <a:p>
            <a:pPr algn="l"/>
            <a:r>
              <a:rPr lang="en-GB" dirty="0">
                <a:solidFill>
                  <a:schemeClr val="tx1"/>
                </a:solidFill>
              </a:rPr>
              <a:t>The Mazumdar-Shaw Advanced Research Centre (ARC)</a:t>
            </a:r>
            <a:endParaRPr lang="en-US" dirty="0">
              <a:solidFill>
                <a:schemeClr val="tx1"/>
              </a:solidFill>
            </a:endParaRPr>
          </a:p>
        </p:txBody>
      </p:sp>
      <p:sp>
        <p:nvSpPr>
          <p:cNvPr id="7" name="Content Placeholder 2"/>
          <p:cNvSpPr>
            <a:spLocks noGrp="1"/>
          </p:cNvSpPr>
          <p:nvPr>
            <p:ph idx="4294967295"/>
          </p:nvPr>
        </p:nvSpPr>
        <p:spPr>
          <a:xfrm>
            <a:off x="753165" y="2592594"/>
            <a:ext cx="5453326" cy="2259106"/>
          </a:xfrm>
          <a:prstGeom prst="rect">
            <a:avLst/>
          </a:prstGeom>
        </p:spPr>
        <p:txBody>
          <a:bodyPr>
            <a:noAutofit/>
          </a:bodyPr>
          <a:lstStyle/>
          <a:p>
            <a:pPr marL="0" indent="0">
              <a:buNone/>
            </a:pPr>
            <a:r>
              <a:rPr lang="en-GB" dirty="0">
                <a:solidFill>
                  <a:schemeClr val="tx1"/>
                </a:solidFill>
                <a:latin typeface="Arial" charset="0"/>
                <a:ea typeface="Arial" charset="0"/>
                <a:cs typeface="Arial" charset="0"/>
              </a:rPr>
              <a:t>The ARC is the creative and collaborative heart of research at the University of Glasgow. The building bridges the boundaries between research, cross-subject collaboration and true societal impact.</a:t>
            </a:r>
            <a:endParaRPr lang="en-US"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628495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e Clarice Pears Building">
            <a:extLst>
              <a:ext uri="{FF2B5EF4-FFF2-40B4-BE49-F238E27FC236}">
                <a16:creationId xmlns:a16="http://schemas.microsoft.com/office/drawing/2014/main" id="{65873F49-846D-00A5-FF85-76435890C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6" y="1615308"/>
            <a:ext cx="5076134" cy="3196722"/>
          </a:xfrm>
          <a:prstGeom prst="rect">
            <a:avLst/>
          </a:prstGeom>
          <a:solidFill>
            <a:schemeClr val="bg1">
              <a:alpha val="90214"/>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4421264" cy="622033"/>
          </a:xfrm>
          <a:prstGeom prst="rect">
            <a:avLst/>
          </a:prstGeom>
        </p:spPr>
        <p:txBody>
          <a:bodyPr>
            <a:noAutofit/>
          </a:bodyPr>
          <a:lstStyle/>
          <a:p>
            <a:pPr algn="l"/>
            <a:r>
              <a:rPr lang="en-GB" dirty="0">
                <a:solidFill>
                  <a:schemeClr val="tx1"/>
                </a:solidFill>
              </a:rPr>
              <a:t>Clarice Pears Building</a:t>
            </a:r>
            <a:endParaRPr lang="en-US" dirty="0">
              <a:solidFill>
                <a:schemeClr val="tx1"/>
              </a:solidFill>
            </a:endParaRPr>
          </a:p>
        </p:txBody>
      </p:sp>
      <p:sp>
        <p:nvSpPr>
          <p:cNvPr id="7" name="Content Placeholder 2"/>
          <p:cNvSpPr>
            <a:spLocks noGrp="1"/>
          </p:cNvSpPr>
          <p:nvPr>
            <p:ph idx="4294967295"/>
          </p:nvPr>
        </p:nvSpPr>
        <p:spPr>
          <a:xfrm>
            <a:off x="753164" y="2130015"/>
            <a:ext cx="4765509" cy="2259106"/>
          </a:xfrm>
          <a:prstGeom prst="rect">
            <a:avLst/>
          </a:prstGeom>
        </p:spPr>
        <p:txBody>
          <a:bodyPr>
            <a:noAutofit/>
          </a:bodyPr>
          <a:lstStyle/>
          <a:p>
            <a:pPr marL="0" indent="0">
              <a:buNone/>
            </a:pPr>
            <a:r>
              <a:rPr lang="en-GB" dirty="0">
                <a:solidFill>
                  <a:schemeClr val="tx1"/>
                </a:solidFill>
                <a:latin typeface="Arial" charset="0"/>
                <a:ea typeface="Arial" charset="0"/>
                <a:cs typeface="Arial" charset="0"/>
              </a:rPr>
              <a:t>The Clarice Pears building brings together academic leaders from public health, medicine, epidemiology, psychology and health data science to address some of the world's greatest health challenges.</a:t>
            </a:r>
            <a:endParaRPr lang="en-US"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078141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Adam Smith Business School PG Hub">
            <a:extLst>
              <a:ext uri="{FF2B5EF4-FFF2-40B4-BE49-F238E27FC236}">
                <a16:creationId xmlns:a16="http://schemas.microsoft.com/office/drawing/2014/main" id="{07ADBC7B-579F-7F75-02DD-0BADF6AAD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15309"/>
            <a:ext cx="5342835" cy="2816842"/>
          </a:xfrm>
          <a:prstGeom prst="rect">
            <a:avLst/>
          </a:prstGeom>
          <a:solidFill>
            <a:schemeClr val="bg1">
              <a:alpha val="90214"/>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descr="Artists impression of the new Postgraduate Teaching Hub &amp; Adam Smith Business School"/>
          <p:cNvSpPr>
            <a:spLocks noGrp="1"/>
          </p:cNvSpPr>
          <p:nvPr>
            <p:ph type="title" idx="4294967295"/>
          </p:nvPr>
        </p:nvSpPr>
        <p:spPr>
          <a:xfrm>
            <a:off x="753164" y="1604800"/>
            <a:ext cx="5342836" cy="1009308"/>
          </a:xfrm>
          <a:prstGeom prst="rect">
            <a:avLst/>
          </a:prstGeom>
        </p:spPr>
        <p:txBody>
          <a:bodyPr>
            <a:noAutofit/>
          </a:bodyPr>
          <a:lstStyle/>
          <a:p>
            <a:pPr algn="l"/>
            <a:r>
              <a:rPr lang="en-GB" dirty="0">
                <a:solidFill>
                  <a:schemeClr val="tx1"/>
                </a:solidFill>
              </a:rPr>
              <a:t>Adam Smith Business School &amp; Postgraduate Teaching Hub</a:t>
            </a:r>
            <a:endParaRPr lang="en-US" dirty="0">
              <a:solidFill>
                <a:schemeClr val="tx1"/>
              </a:solidFill>
            </a:endParaRPr>
          </a:p>
        </p:txBody>
      </p:sp>
      <p:sp>
        <p:nvSpPr>
          <p:cNvPr id="7" name="Content Placeholder 2"/>
          <p:cNvSpPr>
            <a:spLocks noGrp="1"/>
          </p:cNvSpPr>
          <p:nvPr>
            <p:ph idx="4294967295"/>
          </p:nvPr>
        </p:nvSpPr>
        <p:spPr>
          <a:xfrm>
            <a:off x="753165" y="2472666"/>
            <a:ext cx="5342835" cy="3111831"/>
          </a:xfrm>
          <a:prstGeom prst="rect">
            <a:avLst/>
          </a:prstGeom>
        </p:spPr>
        <p:txBody>
          <a:bodyPr>
            <a:noAutofit/>
          </a:bodyPr>
          <a:lstStyle/>
          <a:p>
            <a:pPr marL="0" indent="0">
              <a:buNone/>
            </a:pPr>
            <a:r>
              <a:rPr lang="en-GB" dirty="0">
                <a:solidFill>
                  <a:schemeClr val="tx1"/>
                </a:solidFill>
                <a:latin typeface="Arial" charset="0"/>
                <a:ea typeface="Arial" charset="0"/>
                <a:cs typeface="Arial" charset="0"/>
              </a:rPr>
              <a:t>The building will be a multidisciplinary home for students of our postgraduate masters’ degrees and provide world-leading facilities for the Adam Smith Business School.</a:t>
            </a:r>
            <a:endParaRPr lang="en-US"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792774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udent reading a book in the Library">
            <a:extLst>
              <a:ext uri="{FF2B5EF4-FFF2-40B4-BE49-F238E27FC236}">
                <a16:creationId xmlns:a16="http://schemas.microsoft.com/office/drawing/2014/main" id="{58CAC186-D512-27A2-C937-3AB0E27DA2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626581" cy="364840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711435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s studying in the James McCune Smith Learning Hub">
            <a:extLst>
              <a:ext uri="{FF2B5EF4-FFF2-40B4-BE49-F238E27FC236}">
                <a16:creationId xmlns:a16="http://schemas.microsoft.com/office/drawing/2014/main" id="{55AB8633-1853-3C3A-D012-1FB47CB8C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502398"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574923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502398"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424609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udent writing a mathematics formula on a whiteboard">
            <a:extLst>
              <a:ext uri="{FF2B5EF4-FFF2-40B4-BE49-F238E27FC236}">
                <a16:creationId xmlns:a16="http://schemas.microsoft.com/office/drawing/2014/main" id="{1E36CA8B-BDE5-7506-F6CD-DB0C6A695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41860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6024154"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41860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722113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students studying in the School of Law">
            <a:extLst>
              <a:ext uri="{FF2B5EF4-FFF2-40B4-BE49-F238E27FC236}">
                <a16:creationId xmlns:a16="http://schemas.microsoft.com/office/drawing/2014/main" id="{EACC5282-6D32-29A1-A287-C19295577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345059"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6066090"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06609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969113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Gilbert Scott Building">
            <a:extLst>
              <a:ext uri="{FF2B5EF4-FFF2-40B4-BE49-F238E27FC236}">
                <a16:creationId xmlns:a16="http://schemas.microsoft.com/office/drawing/2014/main" id="{A0C4122C-D814-8F2A-224E-E487C28EC3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90418" y="1657926"/>
            <a:ext cx="6629400" cy="789709"/>
          </a:xfrm>
        </p:spPr>
        <p:txBody>
          <a:bodyPr/>
          <a:lstStyle/>
          <a:p>
            <a:endParaRPr lang="en-GB" dirty="0">
              <a:solidFill>
                <a:schemeClr val="tx1"/>
              </a:solidFill>
            </a:endParaRPr>
          </a:p>
        </p:txBody>
      </p:sp>
      <p:sp>
        <p:nvSpPr>
          <p:cNvPr id="3" name="Subtitle 2"/>
          <p:cNvSpPr>
            <a:spLocks noGrp="1"/>
          </p:cNvSpPr>
          <p:nvPr>
            <p:ph type="subTitle" idx="4294967295"/>
          </p:nvPr>
        </p:nvSpPr>
        <p:spPr>
          <a:xfrm>
            <a:off x="690418" y="2569936"/>
            <a:ext cx="5680075" cy="622300"/>
          </a:xfrm>
        </p:spPr>
        <p:txBody>
          <a:bodyPr/>
          <a:lstStyle/>
          <a:p>
            <a:endParaRPr lang="en-GB" dirty="0">
              <a:solidFill>
                <a:schemeClr val="tx1"/>
              </a:solidFill>
            </a:endParaRPr>
          </a:p>
        </p:txBody>
      </p:sp>
    </p:spTree>
    <p:extLst>
      <p:ext uri="{BB962C8B-B14F-4D97-AF65-F5344CB8AC3E}">
        <p14:creationId xmlns:p14="http://schemas.microsoft.com/office/powerpoint/2010/main" val="4244171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udent studying in the James McCune Smith Learning Hub">
            <a:extLst>
              <a:ext uri="{FF2B5EF4-FFF2-40B4-BE49-F238E27FC236}">
                <a16:creationId xmlns:a16="http://schemas.microsoft.com/office/drawing/2014/main" id="{8408ADD8-5067-68C4-5ECA-F6BC85B160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325367" cy="3741753"/>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574923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502398"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197946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s studying in the Library">
            <a:extLst>
              <a:ext uri="{FF2B5EF4-FFF2-40B4-BE49-F238E27FC236}">
                <a16:creationId xmlns:a16="http://schemas.microsoft.com/office/drawing/2014/main" id="{41308E18-ED97-276B-F8AF-2262C3F7BA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502398"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574923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502398"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3145855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students standing on University Gardens">
            <a:extLst>
              <a:ext uri="{FF2B5EF4-FFF2-40B4-BE49-F238E27FC236}">
                <a16:creationId xmlns:a16="http://schemas.microsoft.com/office/drawing/2014/main" id="{3E6DB332-9C81-197D-32B7-78C44F21E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5998157"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468751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5" y="2180862"/>
            <a:ext cx="5750505"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2619819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udent speaks to a member of staff in Student Services">
            <a:extLst>
              <a:ext uri="{FF2B5EF4-FFF2-40B4-BE49-F238E27FC236}">
                <a16:creationId xmlns:a16="http://schemas.microsoft.com/office/drawing/2014/main" id="{3B434B33-6F11-8AF9-0F81-6BC29089A3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502398"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574923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502398"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553780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main building as seen from the South">
            <a:extLst>
              <a:ext uri="{FF2B5EF4-FFF2-40B4-BE49-F238E27FC236}">
                <a16:creationId xmlns:a16="http://schemas.microsoft.com/office/drawing/2014/main" id="{AD60471A-6438-2046-B9E4-0236C53299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606215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Gilbert Scott Building">
            <a:extLst>
              <a:ext uri="{FF2B5EF4-FFF2-40B4-BE49-F238E27FC236}">
                <a16:creationId xmlns:a16="http://schemas.microsoft.com/office/drawing/2014/main" id="{0A9F26CD-2426-514B-885A-BDDCCFCF9C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09"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66701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Cloisters of the Gilbert Scott Building">
            <a:extLst>
              <a:ext uri="{FF2B5EF4-FFF2-40B4-BE49-F238E27FC236}">
                <a16:creationId xmlns:a16="http://schemas.microsoft.com/office/drawing/2014/main" id="{BD804880-A425-204D-AAF3-2F30656B34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510376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Cloisters as seen from the East Quadrangle">
            <a:extLst>
              <a:ext uri="{FF2B5EF4-FFF2-40B4-BE49-F238E27FC236}">
                <a16:creationId xmlns:a16="http://schemas.microsoft.com/office/drawing/2014/main" id="{098C3113-F4C1-E448-9DA9-DDB0A7A81A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2069854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BHF building on a sunny day">
            <a:extLst>
              <a:ext uri="{FF2B5EF4-FFF2-40B4-BE49-F238E27FC236}">
                <a16:creationId xmlns:a16="http://schemas.microsoft.com/office/drawing/2014/main" id="{26B4B7BA-2980-D343-9214-654AB3BCE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4958793"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473672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duates in the Quadrangles">
            <a:extLst>
              <a:ext uri="{FF2B5EF4-FFF2-40B4-BE49-F238E27FC236}">
                <a16:creationId xmlns:a16="http://schemas.microsoft.com/office/drawing/2014/main" id="{E0DB2AD1-5FF9-C197-581F-11CFA8B14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093405"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4958793"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5819087"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2413955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South Front of the University">
            <a:extLst>
              <a:ext uri="{FF2B5EF4-FFF2-40B4-BE49-F238E27FC236}">
                <a16:creationId xmlns:a16="http://schemas.microsoft.com/office/drawing/2014/main" id="{F5289F01-9C4E-404B-A711-E83C3A36364E}"/>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800"/>
            <a:ext cx="6686985" cy="4546617"/>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6653222" cy="672073"/>
          </a:xfrm>
          <a:prstGeom prst="rect">
            <a:avLst/>
          </a:prstGeom>
        </p:spPr>
        <p:txBody>
          <a:bodyPr/>
          <a:lstStyle/>
          <a:p>
            <a:pPr algn="l"/>
            <a:r>
              <a:rPr lang="en-US" dirty="0">
                <a:solidFill>
                  <a:schemeClr val="tx1"/>
                </a:solidFill>
              </a:rPr>
              <a:t>About the University</a:t>
            </a:r>
          </a:p>
        </p:txBody>
      </p:sp>
      <p:sp>
        <p:nvSpPr>
          <p:cNvPr id="6" name="Content Placeholder 2"/>
          <p:cNvSpPr>
            <a:spLocks noGrp="1"/>
          </p:cNvSpPr>
          <p:nvPr>
            <p:ph idx="4294967295"/>
          </p:nvPr>
        </p:nvSpPr>
        <p:spPr>
          <a:xfrm>
            <a:off x="761443" y="2180864"/>
            <a:ext cx="6536420" cy="3851802"/>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Established in 1451</a:t>
            </a:r>
          </a:p>
          <a:p>
            <a:pPr marL="380990" indent="-380990"/>
            <a:r>
              <a:rPr lang="en-US" kern="0" dirty="0">
                <a:solidFill>
                  <a:schemeClr val="tx1"/>
                </a:solidFill>
                <a:latin typeface="Arial" charset="0"/>
                <a:ea typeface="Arial" charset="0"/>
                <a:cs typeface="Arial" charset="0"/>
              </a:rPr>
              <a:t>Ranked in the top 100 of the world’s universities</a:t>
            </a:r>
          </a:p>
          <a:p>
            <a:pPr marL="380990" indent="-380990"/>
            <a:r>
              <a:rPr lang="en-US" kern="0" dirty="0">
                <a:solidFill>
                  <a:schemeClr val="tx1"/>
                </a:solidFill>
                <a:latin typeface="Arial" charset="0"/>
                <a:ea typeface="Arial" charset="0"/>
                <a:cs typeface="Arial" charset="0"/>
              </a:rPr>
              <a:t>Ranked 13th in the world in the QS World Sustainability Rankings and the THE Impact Rankings</a:t>
            </a:r>
          </a:p>
          <a:p>
            <a:pPr marL="380990" indent="-380990"/>
            <a:r>
              <a:rPr lang="en-US" kern="0" dirty="0">
                <a:solidFill>
                  <a:schemeClr val="tx1"/>
                </a:solidFill>
                <a:latin typeface="Arial" charset="0"/>
                <a:ea typeface="Arial" charset="0"/>
                <a:cs typeface="Arial" charset="0"/>
              </a:rPr>
              <a:t>Member of the Russell Group of research-intensive UK universities</a:t>
            </a:r>
          </a:p>
          <a:p>
            <a:pPr marL="380990" indent="-380990"/>
            <a:r>
              <a:rPr lang="en-US" kern="0" dirty="0">
                <a:solidFill>
                  <a:schemeClr val="tx1"/>
                </a:solidFill>
                <a:latin typeface="Arial" charset="0"/>
                <a:ea typeface="Arial" charset="0"/>
                <a:cs typeface="Arial" charset="0"/>
              </a:rPr>
              <a:t>Eight Nobel Laureates connected to the University</a:t>
            </a:r>
          </a:p>
        </p:txBody>
      </p:sp>
    </p:spTree>
    <p:extLst>
      <p:ext uri="{BB962C8B-B14F-4D97-AF65-F5344CB8AC3E}">
        <p14:creationId xmlns:p14="http://schemas.microsoft.com/office/powerpoint/2010/main" val="2427181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he University at sunset">
            <a:extLst>
              <a:ext uri="{FF2B5EF4-FFF2-40B4-BE49-F238E27FC236}">
                <a16:creationId xmlns:a16="http://schemas.microsoft.com/office/drawing/2014/main" id="{778F38A2-01CF-7145-BA22-B7FAA65198F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2C03AA1-5E47-2841-A2C0-74489FA31DDB}"/>
              </a:ext>
            </a:extLst>
          </p:cNvPr>
          <p:cNvSpPr>
            <a:spLocks noGrp="1"/>
          </p:cNvSpPr>
          <p:nvPr>
            <p:ph type="title" idx="4294967295"/>
          </p:nvPr>
        </p:nvSpPr>
        <p:spPr>
          <a:xfrm>
            <a:off x="647700" y="1798637"/>
            <a:ext cx="7737528" cy="2100263"/>
          </a:xfrm>
        </p:spPr>
        <p:txBody>
          <a:bodyPr>
            <a:noAutofit/>
          </a:bodyPr>
          <a:lstStyle/>
          <a:p>
            <a:pPr algn="l"/>
            <a:r>
              <a:rPr lang="en-GB" dirty="0">
                <a:solidFill>
                  <a:schemeClr val="bg1"/>
                </a:solidFill>
              </a:rPr>
              <a:t>Closing slide – You can add contact details, a call to action or a simple thank you.</a:t>
            </a:r>
          </a:p>
        </p:txBody>
      </p:sp>
      <p:grpSp>
        <p:nvGrpSpPr>
          <p:cNvPr id="20" name="Group 19">
            <a:extLst>
              <a:ext uri="{FF2B5EF4-FFF2-40B4-BE49-F238E27FC236}">
                <a16:creationId xmlns:a16="http://schemas.microsoft.com/office/drawing/2014/main" id="{5E3432E9-D115-206D-6431-B4CF6626BE5C}"/>
              </a:ext>
              <a:ext uri="{C183D7F6-B498-43B3-948B-1728B52AA6E4}">
                <adec:decorative xmlns:adec="http://schemas.microsoft.com/office/drawing/2017/decorative" val="1"/>
              </a:ext>
            </a:extLst>
          </p:cNvPr>
          <p:cNvGrpSpPr/>
          <p:nvPr/>
        </p:nvGrpSpPr>
        <p:grpSpPr>
          <a:xfrm>
            <a:off x="8385228" y="5699322"/>
            <a:ext cx="3413095" cy="854153"/>
            <a:chOff x="8385228" y="5699322"/>
            <a:chExt cx="3413095" cy="854153"/>
          </a:xfrm>
        </p:grpSpPr>
        <p:sp>
          <p:nvSpPr>
            <p:cNvPr id="21" name="TextBox 20">
              <a:extLst>
                <a:ext uri="{FF2B5EF4-FFF2-40B4-BE49-F238E27FC236}">
                  <a16:creationId xmlns:a16="http://schemas.microsoft.com/office/drawing/2014/main" id="{1040EF60-50F4-EBB4-F749-2CF288220BA6}"/>
                </a:ext>
              </a:extLst>
            </p:cNvPr>
            <p:cNvSpPr txBox="1"/>
            <p:nvPr/>
          </p:nvSpPr>
          <p:spPr>
            <a:xfrm>
              <a:off x="8385228" y="5699322"/>
              <a:ext cx="3413095" cy="461665"/>
            </a:xfrm>
            <a:prstGeom prst="rect">
              <a:avLst/>
            </a:prstGeom>
            <a:noFill/>
            <a:effectLst>
              <a:outerShdw blurRad="1270000" dist="50800" dir="5400000" sx="200000" sy="200000" algn="ctr" rotWithShape="0">
                <a:schemeClr val="tx1"/>
              </a:outerShdw>
            </a:effectLst>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a:t>
              </a:r>
              <a:r>
                <a:rPr lang="en-US" sz="2400" b="1" dirty="0" err="1">
                  <a:solidFill>
                    <a:schemeClr val="bg1"/>
                  </a:solidFill>
                  <a:latin typeface="Arial" panose="020B0604020202020204" pitchFamily="34" charset="0"/>
                  <a:cs typeface="Arial" panose="020B0604020202020204" pitchFamily="34" charset="0"/>
                </a:rPr>
                <a:t>UofGWorldChangers</a:t>
              </a:r>
              <a:endParaRPr lang="en-US" sz="2400" b="1"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C10F721E-3F58-C3D6-3764-8B8557371C56}"/>
                </a:ext>
              </a:extLst>
            </p:cNvPr>
            <p:cNvSpPr txBox="1"/>
            <p:nvPr/>
          </p:nvSpPr>
          <p:spPr>
            <a:xfrm>
              <a:off x="9098531" y="6091810"/>
              <a:ext cx="2699792"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ea typeface="Arial" charset="0"/>
                  <a:cs typeface="Arial" panose="020B0604020202020204" pitchFamily="34" charset="0"/>
                </a:rPr>
                <a:t>@</a:t>
              </a:r>
              <a:r>
                <a:rPr lang="en-US" sz="2400" b="1" dirty="0" err="1">
                  <a:solidFill>
                    <a:schemeClr val="bg1"/>
                  </a:solidFill>
                  <a:latin typeface="Arial" panose="020B0604020202020204" pitchFamily="34" charset="0"/>
                  <a:ea typeface="Arial" charset="0"/>
                  <a:cs typeface="Arial" panose="020B0604020202020204" pitchFamily="34" charset="0"/>
                </a:rPr>
                <a:t>UofGlasgow</a:t>
              </a:r>
              <a:endParaRPr lang="en-US" sz="2400" b="1" dirty="0">
                <a:solidFill>
                  <a:schemeClr val="bg1"/>
                </a:solidFill>
                <a:latin typeface="Arial" panose="020B0604020202020204" pitchFamily="34" charset="0"/>
                <a:ea typeface="Arial" charset="0"/>
                <a:cs typeface="Arial" panose="020B0604020202020204" pitchFamily="34" charset="0"/>
              </a:endParaRPr>
            </a:p>
          </p:txBody>
        </p:sp>
        <p:grpSp>
          <p:nvGrpSpPr>
            <p:cNvPr id="23" name="Group 22">
              <a:extLst>
                <a:ext uri="{FF2B5EF4-FFF2-40B4-BE49-F238E27FC236}">
                  <a16:creationId xmlns:a16="http://schemas.microsoft.com/office/drawing/2014/main" id="{71243618-BCA5-59B7-3F2F-003585B767A8}"/>
                </a:ext>
              </a:extLst>
            </p:cNvPr>
            <p:cNvGrpSpPr/>
            <p:nvPr/>
          </p:nvGrpSpPr>
          <p:grpSpPr>
            <a:xfrm>
              <a:off x="8516481" y="6162367"/>
              <a:ext cx="841333" cy="347112"/>
              <a:chOff x="8601252" y="6162367"/>
              <a:chExt cx="841333" cy="347112"/>
            </a:xfrm>
          </p:grpSpPr>
          <p:pic>
            <p:nvPicPr>
              <p:cNvPr id="24" name="Picture 23">
                <a:extLst>
                  <a:ext uri="{FF2B5EF4-FFF2-40B4-BE49-F238E27FC236}">
                    <a16:creationId xmlns:a16="http://schemas.microsoft.com/office/drawing/2014/main" id="{CEF1E1D0-4776-66CA-6593-212D8816FAC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8761" y="6162367"/>
                <a:ext cx="475023" cy="347112"/>
              </a:xfrm>
              <a:prstGeom prst="rect">
                <a:avLst/>
              </a:prstGeom>
            </p:spPr>
          </p:pic>
          <p:pic>
            <p:nvPicPr>
              <p:cNvPr id="25" name="Picture 24">
                <a:extLst>
                  <a:ext uri="{FF2B5EF4-FFF2-40B4-BE49-F238E27FC236}">
                    <a16:creationId xmlns:a16="http://schemas.microsoft.com/office/drawing/2014/main" id="{DA87A7A4-A77D-8F28-1744-96EEB60F0D7C}"/>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94185" y="6223334"/>
                <a:ext cx="248400" cy="248399"/>
              </a:xfrm>
              <a:prstGeom prst="rect">
                <a:avLst/>
              </a:prstGeom>
            </p:spPr>
          </p:pic>
          <p:pic>
            <p:nvPicPr>
              <p:cNvPr id="26" name="Picture 25">
                <a:extLst>
                  <a:ext uri="{FF2B5EF4-FFF2-40B4-BE49-F238E27FC236}">
                    <a16:creationId xmlns:a16="http://schemas.microsoft.com/office/drawing/2014/main" id="{0414EE59-FA10-EF9D-539B-501F9400A104}"/>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01252" y="6221141"/>
                <a:ext cx="239105" cy="239106"/>
              </a:xfrm>
              <a:prstGeom prst="rect">
                <a:avLst/>
              </a:prstGeom>
            </p:spPr>
          </p:pic>
        </p:grpSp>
      </p:grpSp>
    </p:spTree>
    <p:extLst>
      <p:ext uri="{BB962C8B-B14F-4D97-AF65-F5344CB8AC3E}">
        <p14:creationId xmlns:p14="http://schemas.microsoft.com/office/powerpoint/2010/main" val="3006378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ecture in the Wolfson Medical School Building">
            <a:extLst>
              <a:ext uri="{FF2B5EF4-FFF2-40B4-BE49-F238E27FC236}">
                <a16:creationId xmlns:a16="http://schemas.microsoft.com/office/drawing/2014/main" id="{2323CA95-BCFB-0785-9C68-AABB6FC21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801"/>
            <a:ext cx="5669151" cy="4935848"/>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0933" y="1604800"/>
            <a:ext cx="4724710" cy="672073"/>
          </a:xfrm>
          <a:prstGeom prst="rect">
            <a:avLst/>
          </a:prstGeom>
        </p:spPr>
        <p:txBody>
          <a:bodyPr/>
          <a:lstStyle/>
          <a:p>
            <a:pPr algn="l"/>
            <a:r>
              <a:rPr lang="en-GB" dirty="0">
                <a:solidFill>
                  <a:schemeClr val="tx1"/>
                </a:solidFill>
              </a:rPr>
              <a:t>Student experience</a:t>
            </a:r>
            <a:endParaRPr lang="en-US" dirty="0">
              <a:solidFill>
                <a:schemeClr val="tx1"/>
              </a:solidFill>
            </a:endParaRPr>
          </a:p>
        </p:txBody>
      </p:sp>
      <p:sp>
        <p:nvSpPr>
          <p:cNvPr id="6" name="Content Placeholder 2"/>
          <p:cNvSpPr>
            <a:spLocks noGrp="1"/>
          </p:cNvSpPr>
          <p:nvPr>
            <p:ph idx="4294967295"/>
          </p:nvPr>
        </p:nvSpPr>
        <p:spPr>
          <a:xfrm>
            <a:off x="750934" y="2180864"/>
            <a:ext cx="5671382" cy="3321033"/>
          </a:xfrm>
          <a:prstGeom prst="rect">
            <a:avLst/>
          </a:prstGeom>
        </p:spPr>
        <p:txBody>
          <a:bodyPr>
            <a:noAutofit/>
          </a:bodyPr>
          <a:lstStyle/>
          <a:p>
            <a:pPr marL="0" indent="0">
              <a:buNone/>
            </a:pPr>
            <a:r>
              <a:rPr lang="en-GB" dirty="0">
                <a:solidFill>
                  <a:schemeClr val="tx1"/>
                </a:solidFill>
                <a:latin typeface="Arial" charset="0"/>
                <a:ea typeface="Arial" charset="0"/>
                <a:cs typeface="Arial" charset="0"/>
              </a:rPr>
              <a:t>Our students are taught by dedicated and passionate academics in a flexible and innovative learning environment.</a:t>
            </a:r>
          </a:p>
          <a:p>
            <a:r>
              <a:rPr lang="en-GB" dirty="0">
                <a:solidFill>
                  <a:schemeClr val="tx1"/>
                </a:solidFill>
                <a:latin typeface="Arial" charset="0"/>
                <a:ea typeface="Arial" charset="0"/>
                <a:cs typeface="Arial" charset="0"/>
              </a:rPr>
              <a:t>43,000 students from 140 countries</a:t>
            </a:r>
          </a:p>
          <a:p>
            <a:r>
              <a:rPr lang="en-GB" dirty="0">
                <a:solidFill>
                  <a:schemeClr val="tx1"/>
                </a:solidFill>
                <a:latin typeface="Arial" charset="0"/>
                <a:ea typeface="Arial" charset="0"/>
                <a:cs typeface="Arial" charset="0"/>
              </a:rPr>
              <a:t>Ranked in the UK's top 20 for graduate employability (QS Graduate Employability Rankings 2022) </a:t>
            </a:r>
          </a:p>
          <a:p>
            <a:r>
              <a:rPr lang="en-GB" dirty="0">
                <a:solidFill>
                  <a:schemeClr val="tx1"/>
                </a:solidFill>
                <a:latin typeface="Arial" charset="0"/>
                <a:ea typeface="Arial" charset="0"/>
                <a:cs typeface="Arial" charset="0"/>
              </a:rPr>
              <a:t>300+ student clubs and societies</a:t>
            </a:r>
          </a:p>
          <a:p>
            <a:r>
              <a:rPr lang="en-GB" dirty="0">
                <a:solidFill>
                  <a:schemeClr val="tx1"/>
                </a:solidFill>
                <a:latin typeface="Arial" charset="0"/>
                <a:ea typeface="Arial" charset="0"/>
                <a:cs typeface="Arial" charset="0"/>
              </a:rPr>
              <a:t>Study abroad opportunities in 200 destinations worldwide</a:t>
            </a:r>
          </a:p>
        </p:txBody>
      </p:sp>
    </p:spTree>
    <p:extLst>
      <p:ext uri="{BB962C8B-B14F-4D97-AF65-F5344CB8AC3E}">
        <p14:creationId xmlns:p14="http://schemas.microsoft.com/office/powerpoint/2010/main" val="1516134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earch in the BHF Building labs">
            <a:extLst>
              <a:ext uri="{FF2B5EF4-FFF2-40B4-BE49-F238E27FC236}">
                <a16:creationId xmlns:a16="http://schemas.microsoft.com/office/drawing/2014/main" id="{3A3E6DAB-1286-8159-71BD-AF6B6CFCA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6" y="1604801"/>
            <a:ext cx="6484543" cy="4427865"/>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0933" y="1604800"/>
            <a:ext cx="5345068" cy="672073"/>
          </a:xfrm>
          <a:prstGeom prst="rect">
            <a:avLst/>
          </a:prstGeom>
        </p:spPr>
        <p:txBody>
          <a:bodyPr/>
          <a:lstStyle/>
          <a:p>
            <a:pPr algn="l"/>
            <a:r>
              <a:rPr lang="en-US" dirty="0">
                <a:solidFill>
                  <a:schemeClr val="tx1"/>
                </a:solidFill>
              </a:rPr>
              <a:t>Research with impact</a:t>
            </a:r>
          </a:p>
        </p:txBody>
      </p:sp>
      <p:sp>
        <p:nvSpPr>
          <p:cNvPr id="6" name="Content Placeholder 2"/>
          <p:cNvSpPr>
            <a:spLocks noGrp="1"/>
          </p:cNvSpPr>
          <p:nvPr>
            <p:ph idx="4294967295"/>
          </p:nvPr>
        </p:nvSpPr>
        <p:spPr>
          <a:xfrm>
            <a:off x="750933" y="2180864"/>
            <a:ext cx="6486776" cy="3851802"/>
          </a:xfrm>
          <a:prstGeom prst="rect">
            <a:avLst/>
          </a:prstGeom>
        </p:spPr>
        <p:txBody>
          <a:bodyPr>
            <a:noAutofit/>
          </a:bodyPr>
          <a:lstStyle/>
          <a:p>
            <a:pPr marL="0" indent="0">
              <a:buNone/>
            </a:pPr>
            <a:r>
              <a:rPr lang="en-US" kern="0" dirty="0">
                <a:solidFill>
                  <a:schemeClr val="tx1"/>
                </a:solidFill>
                <a:latin typeface="Arial" charset="0"/>
                <a:ea typeface="Arial" charset="0"/>
                <a:cs typeface="Arial" charset="0"/>
              </a:rPr>
              <a:t>The University of Glasgow has been </a:t>
            </a:r>
            <a:r>
              <a:rPr lang="en-US" kern="0" dirty="0" err="1">
                <a:solidFill>
                  <a:schemeClr val="tx1"/>
                </a:solidFill>
                <a:latin typeface="Arial" charset="0"/>
                <a:ea typeface="Arial" charset="0"/>
                <a:cs typeface="Arial" charset="0"/>
              </a:rPr>
              <a:t>recognised</a:t>
            </a:r>
            <a:r>
              <a:rPr lang="en-US" kern="0" dirty="0">
                <a:solidFill>
                  <a:schemeClr val="tx1"/>
                </a:solidFill>
                <a:latin typeface="Arial" charset="0"/>
                <a:ea typeface="Arial" charset="0"/>
                <a:cs typeface="Arial" charset="0"/>
              </a:rPr>
              <a:t> for its world-leading research and the positive impact it has on society, by the Research Excellence Framework (REF) 2021.</a:t>
            </a:r>
          </a:p>
          <a:p>
            <a:r>
              <a:rPr lang="en-US" kern="0" dirty="0">
                <a:solidFill>
                  <a:schemeClr val="tx1"/>
                </a:solidFill>
                <a:latin typeface="Arial" charset="0"/>
                <a:ea typeface="Arial" charset="0"/>
                <a:cs typeface="Arial" charset="0"/>
              </a:rPr>
              <a:t>1st in Scotland for Grade Point Average</a:t>
            </a:r>
          </a:p>
          <a:p>
            <a:r>
              <a:rPr lang="en-US" kern="0" dirty="0">
                <a:solidFill>
                  <a:schemeClr val="tx1"/>
                </a:solidFill>
                <a:latin typeface="Arial" charset="0"/>
                <a:ea typeface="Arial" charset="0"/>
                <a:cs typeface="Arial" charset="0"/>
              </a:rPr>
              <a:t>1st in Scotland for research outputs</a:t>
            </a:r>
          </a:p>
          <a:p>
            <a:r>
              <a:rPr lang="en-US" kern="0" dirty="0">
                <a:solidFill>
                  <a:schemeClr val="tx1"/>
                </a:solidFill>
                <a:latin typeface="Arial" charset="0"/>
                <a:ea typeface="Arial" charset="0"/>
                <a:cs typeface="Arial" charset="0"/>
              </a:rPr>
              <a:t>13th in the Russell Group for research power</a:t>
            </a:r>
          </a:p>
          <a:p>
            <a:r>
              <a:rPr lang="en-US" kern="0" dirty="0">
                <a:solidFill>
                  <a:schemeClr val="tx1"/>
                </a:solidFill>
                <a:latin typeface="Arial" charset="0"/>
                <a:ea typeface="Arial" charset="0"/>
                <a:cs typeface="Arial" charset="0"/>
              </a:rPr>
              <a:t>5th in Russell Group for 4* research outputs, up from 20th in 2014</a:t>
            </a:r>
          </a:p>
        </p:txBody>
      </p:sp>
    </p:spTree>
    <p:extLst>
      <p:ext uri="{BB962C8B-B14F-4D97-AF65-F5344CB8AC3E}">
        <p14:creationId xmlns:p14="http://schemas.microsoft.com/office/powerpoint/2010/main" val="28971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udents on the viewing deck at the James McCune Smith Learning Hub">
            <a:extLst>
              <a:ext uri="{FF2B5EF4-FFF2-40B4-BE49-F238E27FC236}">
                <a16:creationId xmlns:a16="http://schemas.microsoft.com/office/drawing/2014/main" id="{6762EA84-3851-9915-0707-BE6D3D70E0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7" y="1604801"/>
            <a:ext cx="5744452" cy="4914333"/>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0933" y="1604800"/>
            <a:ext cx="5345068" cy="672073"/>
          </a:xfrm>
          <a:prstGeom prst="rect">
            <a:avLst/>
          </a:prstGeom>
        </p:spPr>
        <p:txBody>
          <a:bodyPr/>
          <a:lstStyle/>
          <a:p>
            <a:pPr algn="l"/>
            <a:r>
              <a:rPr lang="en-US" dirty="0">
                <a:solidFill>
                  <a:schemeClr val="tx1"/>
                </a:solidFill>
              </a:rPr>
              <a:t>Inclusive Glasgow</a:t>
            </a:r>
          </a:p>
        </p:txBody>
      </p:sp>
      <p:sp>
        <p:nvSpPr>
          <p:cNvPr id="6" name="Content Placeholder 2"/>
          <p:cNvSpPr>
            <a:spLocks noGrp="1"/>
          </p:cNvSpPr>
          <p:nvPr>
            <p:ph idx="4294967295"/>
          </p:nvPr>
        </p:nvSpPr>
        <p:spPr>
          <a:xfrm>
            <a:off x="750933" y="2180864"/>
            <a:ext cx="5746686" cy="3851802"/>
          </a:xfrm>
          <a:prstGeom prst="rect">
            <a:avLst/>
          </a:prstGeom>
        </p:spPr>
        <p:txBody>
          <a:bodyPr>
            <a:noAutofit/>
          </a:bodyPr>
          <a:lstStyle/>
          <a:p>
            <a:pPr marL="0" indent="0">
              <a:buNone/>
            </a:pPr>
            <a:r>
              <a:rPr lang="en-US" kern="0" dirty="0">
                <a:solidFill>
                  <a:schemeClr val="tx1"/>
                </a:solidFill>
                <a:latin typeface="Arial" charset="0"/>
                <a:ea typeface="Arial" charset="0"/>
                <a:cs typeface="Arial" charset="0"/>
              </a:rPr>
              <a:t>The University of Glasgow is committed to building an inclusive and welcoming community for all.</a:t>
            </a:r>
          </a:p>
          <a:p>
            <a:pPr marL="0" indent="0">
              <a:buNone/>
            </a:pPr>
            <a:r>
              <a:rPr lang="en-US" kern="0" dirty="0">
                <a:solidFill>
                  <a:schemeClr val="tx1"/>
                </a:solidFill>
                <a:latin typeface="Arial" charset="0"/>
                <a:ea typeface="Arial" charset="0"/>
                <a:cs typeface="Arial" charset="0"/>
              </a:rPr>
              <a:t>Through our widening participation work we encourage, prepare and support students who are under-represented in higher education to achieve entry to university.</a:t>
            </a:r>
          </a:p>
          <a:p>
            <a:pPr marL="0" indent="0">
              <a:buNone/>
            </a:pPr>
            <a:r>
              <a:rPr lang="en-US" kern="0" dirty="0">
                <a:solidFill>
                  <a:schemeClr val="tx1"/>
                </a:solidFill>
                <a:latin typeface="Arial" charset="0"/>
                <a:ea typeface="Arial" charset="0"/>
                <a:cs typeface="Arial" charset="0"/>
              </a:rPr>
              <a:t>Our University of Sanctuary status </a:t>
            </a:r>
            <a:r>
              <a:rPr lang="en-US" kern="0" dirty="0" err="1">
                <a:solidFill>
                  <a:schemeClr val="tx1"/>
                </a:solidFill>
                <a:latin typeface="Arial" charset="0"/>
                <a:ea typeface="Arial" charset="0"/>
                <a:cs typeface="Arial" charset="0"/>
              </a:rPr>
              <a:t>recognises</a:t>
            </a:r>
            <a:r>
              <a:rPr lang="en-US" kern="0" dirty="0">
                <a:solidFill>
                  <a:schemeClr val="tx1"/>
                </a:solidFill>
                <a:latin typeface="Arial" charset="0"/>
                <a:ea typeface="Arial" charset="0"/>
                <a:cs typeface="Arial" charset="0"/>
              </a:rPr>
              <a:t> the safe and welcoming environment we provide for refugees and asylum seekers.</a:t>
            </a:r>
          </a:p>
        </p:txBody>
      </p:sp>
    </p:spTree>
    <p:extLst>
      <p:ext uri="{BB962C8B-B14F-4D97-AF65-F5344CB8AC3E}">
        <p14:creationId xmlns:p14="http://schemas.microsoft.com/office/powerpoint/2010/main" val="2528141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Gilbert Scott Building">
            <a:extLst>
              <a:ext uri="{FF2B5EF4-FFF2-40B4-BE49-F238E27FC236}">
                <a16:creationId xmlns:a16="http://schemas.microsoft.com/office/drawing/2014/main" id="{B60F3938-0CBA-F8FD-2AB6-01A5F7F41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800"/>
            <a:ext cx="7585292" cy="4546617"/>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7117206" cy="672073"/>
          </a:xfrm>
          <a:prstGeom prst="rect">
            <a:avLst/>
          </a:prstGeom>
        </p:spPr>
        <p:txBody>
          <a:bodyPr>
            <a:normAutofit/>
          </a:bodyPr>
          <a:lstStyle/>
          <a:p>
            <a:pPr algn="l"/>
            <a:r>
              <a:rPr lang="en-GB" dirty="0" err="1">
                <a:solidFill>
                  <a:schemeClr val="tx1"/>
                </a:solidFill>
              </a:rPr>
              <a:t>UofG</a:t>
            </a:r>
            <a:r>
              <a:rPr lang="en-GB" dirty="0">
                <a:solidFill>
                  <a:schemeClr val="tx1"/>
                </a:solidFill>
              </a:rPr>
              <a:t> and the SDGs</a:t>
            </a:r>
            <a:endParaRPr lang="en-US" dirty="0">
              <a:solidFill>
                <a:schemeClr val="tx1"/>
              </a:solidFill>
            </a:endParaRPr>
          </a:p>
        </p:txBody>
      </p:sp>
      <p:sp>
        <p:nvSpPr>
          <p:cNvPr id="2" name="Content Placeholder 2">
            <a:extLst>
              <a:ext uri="{FF2B5EF4-FFF2-40B4-BE49-F238E27FC236}">
                <a16:creationId xmlns:a16="http://schemas.microsoft.com/office/drawing/2014/main" id="{911E9FAB-A27C-D29E-452F-91ABFE09567F}"/>
              </a:ext>
            </a:extLst>
          </p:cNvPr>
          <p:cNvSpPr txBox="1">
            <a:spLocks/>
          </p:cNvSpPr>
          <p:nvPr/>
        </p:nvSpPr>
        <p:spPr>
          <a:xfrm>
            <a:off x="753165" y="2180864"/>
            <a:ext cx="7702346" cy="3851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kern="0" dirty="0">
                <a:solidFill>
                  <a:schemeClr val="tx1"/>
                </a:solidFill>
                <a:latin typeface="Arial" charset="0"/>
                <a:ea typeface="Arial" charset="0"/>
                <a:cs typeface="Arial" charset="0"/>
              </a:rPr>
              <a:t>We are committed to working towards the United Nations' Sustainable Development Goals.</a:t>
            </a:r>
          </a:p>
          <a:p>
            <a:pPr marL="0" indent="0">
              <a:buFont typeface="Arial" panose="020B0604020202020204" pitchFamily="34" charset="0"/>
              <a:buNone/>
            </a:pPr>
            <a:r>
              <a:rPr lang="en-US" kern="0" dirty="0">
                <a:solidFill>
                  <a:schemeClr val="tx1"/>
                </a:solidFill>
                <a:latin typeface="Arial" charset="0"/>
                <a:ea typeface="Arial" charset="0"/>
                <a:cs typeface="Arial" charset="0"/>
              </a:rPr>
              <a:t>As a reflection of our commitment to the SDGs, we</a:t>
            </a:r>
          </a:p>
          <a:p>
            <a:r>
              <a:rPr lang="en-US" kern="0" dirty="0">
                <a:solidFill>
                  <a:schemeClr val="tx1"/>
                </a:solidFill>
                <a:latin typeface="Arial" charset="0"/>
                <a:ea typeface="Arial" charset="0"/>
                <a:cs typeface="Arial" charset="0"/>
              </a:rPr>
              <a:t>were the first university in the UK to declare we would divest from fossil fuels within a decade</a:t>
            </a:r>
          </a:p>
          <a:p>
            <a:r>
              <a:rPr lang="en-US" kern="0" dirty="0">
                <a:solidFill>
                  <a:schemeClr val="tx1"/>
                </a:solidFill>
                <a:latin typeface="Arial" charset="0"/>
                <a:ea typeface="Arial" charset="0"/>
                <a:cs typeface="Arial" charset="0"/>
              </a:rPr>
              <a:t>were the first university in Scotland to declare a Climate Emergency</a:t>
            </a:r>
          </a:p>
          <a:p>
            <a:r>
              <a:rPr lang="en-US" kern="0" dirty="0">
                <a:solidFill>
                  <a:schemeClr val="tx1"/>
                </a:solidFill>
                <a:latin typeface="Arial" charset="0"/>
                <a:ea typeface="Arial" charset="0"/>
                <a:cs typeface="Arial" charset="0"/>
              </a:rPr>
              <a:t>committed to a significant plan of action to achieve carbon neutrality by 2030.</a:t>
            </a:r>
            <a:endParaRPr lang="en-US" sz="2133" kern="0" dirty="0">
              <a:solidFill>
                <a:schemeClr val="tx1"/>
              </a:solidFill>
            </a:endParaRPr>
          </a:p>
        </p:txBody>
      </p:sp>
    </p:spTree>
    <p:extLst>
      <p:ext uri="{BB962C8B-B14F-4D97-AF65-F5344CB8AC3E}">
        <p14:creationId xmlns:p14="http://schemas.microsoft.com/office/powerpoint/2010/main" val="4105846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Gilbert Scott Building with Glasgow behind">
            <a:extLst>
              <a:ext uri="{FF2B5EF4-FFF2-40B4-BE49-F238E27FC236}">
                <a16:creationId xmlns:a16="http://schemas.microsoft.com/office/drawing/2014/main" id="{FB490565-CA6F-63D2-44A5-C5F369F50F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801"/>
            <a:ext cx="7320571" cy="4427866"/>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7117206" cy="672073"/>
          </a:xfrm>
          <a:prstGeom prst="rect">
            <a:avLst/>
          </a:prstGeom>
        </p:spPr>
        <p:txBody>
          <a:bodyPr>
            <a:normAutofit/>
          </a:bodyPr>
          <a:lstStyle/>
          <a:p>
            <a:pPr algn="l"/>
            <a:r>
              <a:rPr lang="en-GB" dirty="0">
                <a:solidFill>
                  <a:schemeClr val="tx1"/>
                </a:solidFill>
              </a:rPr>
              <a:t>Our city, our partner</a:t>
            </a:r>
            <a:endParaRPr lang="en-US" dirty="0">
              <a:solidFill>
                <a:schemeClr val="tx1"/>
              </a:solidFill>
            </a:endParaRPr>
          </a:p>
        </p:txBody>
      </p:sp>
      <p:sp>
        <p:nvSpPr>
          <p:cNvPr id="3" name="Content Placeholder 2">
            <a:extLst>
              <a:ext uri="{FF2B5EF4-FFF2-40B4-BE49-F238E27FC236}">
                <a16:creationId xmlns:a16="http://schemas.microsoft.com/office/drawing/2014/main" id="{432F2B87-FAD0-C2AB-13D6-96D9297B270D}"/>
              </a:ext>
            </a:extLst>
          </p:cNvPr>
          <p:cNvSpPr txBox="1">
            <a:spLocks/>
          </p:cNvSpPr>
          <p:nvPr/>
        </p:nvSpPr>
        <p:spPr>
          <a:xfrm>
            <a:off x="753165" y="2180864"/>
            <a:ext cx="7320571" cy="3851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kern="0">
                <a:solidFill>
                  <a:schemeClr val="tx1"/>
                </a:solidFill>
                <a:latin typeface="Arial" charset="0"/>
                <a:ea typeface="Arial" charset="0"/>
                <a:cs typeface="Arial" charset="0"/>
              </a:rPr>
              <a:t>The University was founded for the benefit of the city and its people.</a:t>
            </a:r>
          </a:p>
          <a:p>
            <a:pPr marL="0" indent="0">
              <a:buFont typeface="Arial" panose="020B0604020202020204" pitchFamily="34" charset="0"/>
              <a:buNone/>
            </a:pPr>
            <a:r>
              <a:rPr lang="en-US" kern="0">
                <a:solidFill>
                  <a:schemeClr val="tx1"/>
                </a:solidFill>
                <a:latin typeface="Arial" charset="0"/>
                <a:ea typeface="Arial" charset="0"/>
                <a:cs typeface="Arial" charset="0"/>
              </a:rPr>
              <a:t>Our staff and students are engaged in strong, enduring research and community partnerships to improve health, boost the economy, and build a better future for those living in Glasgow.</a:t>
            </a:r>
          </a:p>
          <a:p>
            <a:pPr marL="0" indent="0">
              <a:buFont typeface="Arial" panose="020B0604020202020204" pitchFamily="34" charset="0"/>
              <a:buNone/>
            </a:pPr>
            <a:r>
              <a:rPr lang="en-US" kern="0">
                <a:solidFill>
                  <a:schemeClr val="tx1"/>
                </a:solidFill>
                <a:latin typeface="Arial" charset="0"/>
                <a:ea typeface="Arial" charset="0"/>
                <a:cs typeface="Arial" charset="0"/>
              </a:rPr>
              <a:t>The University is a key player in the city’s ambitious plans for the regeneration of the River Clyde and in the development of a Glasgow Riverside Innovation District.</a:t>
            </a:r>
            <a:endParaRPr lang="en-US" sz="2133" kern="0" dirty="0">
              <a:solidFill>
                <a:schemeClr val="tx1"/>
              </a:solidFill>
            </a:endParaRPr>
          </a:p>
        </p:txBody>
      </p:sp>
    </p:spTree>
    <p:extLst>
      <p:ext uri="{BB962C8B-B14F-4D97-AF65-F5344CB8AC3E}">
        <p14:creationId xmlns:p14="http://schemas.microsoft.com/office/powerpoint/2010/main" val="4064413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udents study paintings in the Hunterian Art Gallery">
            <a:extLst>
              <a:ext uri="{FF2B5EF4-FFF2-40B4-BE49-F238E27FC236}">
                <a16:creationId xmlns:a16="http://schemas.microsoft.com/office/drawing/2014/main" id="{4A3D9EA0-49D9-FA66-D04B-792411212C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801"/>
            <a:ext cx="6340809" cy="4427865"/>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5" y="1604800"/>
            <a:ext cx="6653222" cy="672073"/>
          </a:xfrm>
          <a:prstGeom prst="rect">
            <a:avLst/>
          </a:prstGeom>
        </p:spPr>
        <p:txBody>
          <a:bodyPr/>
          <a:lstStyle/>
          <a:p>
            <a:pPr algn="l"/>
            <a:r>
              <a:rPr lang="en-GB" dirty="0">
                <a:solidFill>
                  <a:schemeClr val="tx1"/>
                </a:solidFill>
              </a:rPr>
              <a:t>Collections</a:t>
            </a:r>
            <a:endParaRPr lang="en-US" dirty="0">
              <a:solidFill>
                <a:schemeClr val="tx1"/>
              </a:solidFill>
            </a:endParaRPr>
          </a:p>
        </p:txBody>
      </p:sp>
      <p:sp>
        <p:nvSpPr>
          <p:cNvPr id="6" name="Content Placeholder 2"/>
          <p:cNvSpPr>
            <a:spLocks noGrp="1"/>
          </p:cNvSpPr>
          <p:nvPr>
            <p:ph idx="4294967295"/>
          </p:nvPr>
        </p:nvSpPr>
        <p:spPr>
          <a:xfrm>
            <a:off x="753165" y="2180864"/>
            <a:ext cx="6502658" cy="3851802"/>
          </a:xfrm>
          <a:prstGeom prst="rect">
            <a:avLst/>
          </a:prstGeom>
        </p:spPr>
        <p:txBody>
          <a:bodyPr>
            <a:noAutofit/>
          </a:bodyPr>
          <a:lstStyle/>
          <a:p>
            <a:r>
              <a:rPr lang="en-US" dirty="0">
                <a:solidFill>
                  <a:schemeClr val="tx1"/>
                </a:solidFill>
                <a:latin typeface="Arial" charset="0"/>
                <a:ea typeface="Arial" charset="0"/>
                <a:cs typeface="Arial" charset="0"/>
              </a:rPr>
              <a:t>Founded in 1807, The Hunterian is Scotland's oldest public museum and home to one of the largest collections outside the National Museums.</a:t>
            </a:r>
          </a:p>
          <a:p>
            <a:r>
              <a:rPr lang="en-US" dirty="0">
                <a:solidFill>
                  <a:schemeClr val="tx1"/>
                </a:solidFill>
                <a:latin typeface="Arial" charset="0"/>
                <a:ea typeface="Arial" charset="0"/>
                <a:cs typeface="Arial" charset="0"/>
              </a:rPr>
              <a:t>Collections include the world’s largest display of James McNeill Whistler and Charles Rennie Mackintosh.</a:t>
            </a:r>
          </a:p>
          <a:p>
            <a:r>
              <a:rPr lang="en-US" dirty="0">
                <a:solidFill>
                  <a:schemeClr val="tx1"/>
                </a:solidFill>
                <a:latin typeface="Arial" charset="0"/>
                <a:ea typeface="Arial" charset="0"/>
                <a:cs typeface="Arial" charset="0"/>
              </a:rPr>
              <a:t>Around 1.5 million items relocated to purpose-designed study and storage facilities at Kelvin Hall.</a:t>
            </a:r>
          </a:p>
        </p:txBody>
      </p:sp>
    </p:spTree>
    <p:extLst>
      <p:ext uri="{BB962C8B-B14F-4D97-AF65-F5344CB8AC3E}">
        <p14:creationId xmlns:p14="http://schemas.microsoft.com/office/powerpoint/2010/main" val="2509061376"/>
      </p:ext>
    </p:extLst>
  </p:cSld>
  <p:clrMapOvr>
    <a:masterClrMapping/>
  </p:clrMapOvr>
</p:sld>
</file>

<file path=ppt/theme/theme1.xml><?xml version="1.0" encoding="utf-8"?>
<a:theme xmlns:a="http://schemas.openxmlformats.org/drawingml/2006/main" name="Office Theme">
  <a:themeElements>
    <a:clrScheme name="UofG colours">
      <a:dk1>
        <a:srgbClr val="003865"/>
      </a:dk1>
      <a:lt1>
        <a:srgbClr val="FFFFFE"/>
      </a:lt1>
      <a:dk2>
        <a:srgbClr val="000000"/>
      </a:dk2>
      <a:lt2>
        <a:srgbClr val="7D2238"/>
      </a:lt2>
      <a:accent1>
        <a:srgbClr val="0075B0"/>
      </a:accent1>
      <a:accent2>
        <a:srgbClr val="5B4D93"/>
      </a:accent2>
      <a:accent3>
        <a:srgbClr val="CF1C20"/>
      </a:accent3>
      <a:accent4>
        <a:srgbClr val="00833C"/>
      </a:accent4>
      <a:accent5>
        <a:srgbClr val="BE4D00"/>
      </a:accent5>
      <a:accent6>
        <a:srgbClr val="951271"/>
      </a:accent6>
      <a:hlink>
        <a:srgbClr val="584B3D"/>
      </a:hlink>
      <a:folHlink>
        <a:srgbClr val="0068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61AF5F2-503D-2641-86A1-09AD8919EA9C}" vid="{A816E7D6-9491-074F-A4D5-6596497DAC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2643</TotalTime>
  <Words>1709</Words>
  <Application>Microsoft Macintosh PowerPoint</Application>
  <PresentationFormat>Widescreen</PresentationFormat>
  <Paragraphs>132</Paragraphs>
  <Slides>30</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Guidance notes – delete slide before presenting</vt:lpstr>
      <vt:lpstr>PowerPoint Presentation</vt:lpstr>
      <vt:lpstr>About the University</vt:lpstr>
      <vt:lpstr>Student experience</vt:lpstr>
      <vt:lpstr>Research with impact</vt:lpstr>
      <vt:lpstr>Inclusive Glasgow</vt:lpstr>
      <vt:lpstr>UofG and the SDGs</vt:lpstr>
      <vt:lpstr>Our city, our partner</vt:lpstr>
      <vt:lpstr>Collections</vt:lpstr>
      <vt:lpstr>Connecting globally </vt:lpstr>
      <vt:lpstr>Our expanding campus</vt:lpstr>
      <vt:lpstr>The James McCune Smith Learning Hub</vt:lpstr>
      <vt:lpstr>The Mazumdar-Shaw Advanced Research Centre (ARC)</vt:lpstr>
      <vt:lpstr>Clarice Pears Building</vt:lpstr>
      <vt:lpstr>Adam Smith Business School &amp; Postgraduate Teaching Hub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 slide – You can add contact details, a call to action or a simple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Howard</dc:creator>
  <cp:lastModifiedBy>Pete Howard</cp:lastModifiedBy>
  <cp:revision>83</cp:revision>
  <dcterms:created xsi:type="dcterms:W3CDTF">2021-01-06T14:22:07Z</dcterms:created>
  <dcterms:modified xsi:type="dcterms:W3CDTF">2024-10-30T16:24:06Z</dcterms:modified>
</cp:coreProperties>
</file>