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4"/>
  </p:sldMasterIdLst>
  <p:notesMasterIdLst>
    <p:notesMasterId r:id="rId27"/>
  </p:notesMasterIdLst>
  <p:sldIdLst>
    <p:sldId id="256" r:id="rId5"/>
    <p:sldId id="323" r:id="rId6"/>
    <p:sldId id="324" r:id="rId7"/>
    <p:sldId id="325" r:id="rId8"/>
    <p:sldId id="262" r:id="rId9"/>
    <p:sldId id="318" r:id="rId10"/>
    <p:sldId id="320" r:id="rId11"/>
    <p:sldId id="326" r:id="rId12"/>
    <p:sldId id="321" r:id="rId13"/>
    <p:sldId id="319" r:id="rId14"/>
    <p:sldId id="327" r:id="rId15"/>
    <p:sldId id="328" r:id="rId16"/>
    <p:sldId id="309" r:id="rId17"/>
    <p:sldId id="316" r:id="rId18"/>
    <p:sldId id="329" r:id="rId19"/>
    <p:sldId id="315" r:id="rId20"/>
    <p:sldId id="331" r:id="rId21"/>
    <p:sldId id="330" r:id="rId22"/>
    <p:sldId id="314" r:id="rId23"/>
    <p:sldId id="312" r:id="rId24"/>
    <p:sldId id="288" r:id="rId25"/>
    <p:sldId id="32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73107-4403-6D48-86D3-2E03B1839B60}" v="71" dt="2021-10-05T07:05:17.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0"/>
    <p:restoredTop sz="62960" autoAdjust="0"/>
  </p:normalViewPr>
  <p:slideViewPr>
    <p:cSldViewPr>
      <p:cViewPr varScale="1">
        <p:scale>
          <a:sx n="55" d="100"/>
          <a:sy n="55" d="100"/>
        </p:scale>
        <p:origin x="172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Batchelor" userId="ccab4656-2608-4200-8aff-67a7c890266f" providerId="ADAL" clId="{58073107-4403-6D48-86D3-2E03B1839B60}"/>
    <pc:docChg chg="undo custSel modSld">
      <pc:chgData name="Susan Batchelor" userId="ccab4656-2608-4200-8aff-67a7c890266f" providerId="ADAL" clId="{58073107-4403-6D48-86D3-2E03B1839B60}" dt="2021-10-05T07:05:16.738" v="92" actId="1076"/>
      <pc:docMkLst>
        <pc:docMk/>
      </pc:docMkLst>
      <pc:sldChg chg="addSp delSp modSp mod setBg chgLayout">
        <pc:chgData name="Susan Batchelor" userId="ccab4656-2608-4200-8aff-67a7c890266f" providerId="ADAL" clId="{58073107-4403-6D48-86D3-2E03B1839B60}" dt="2021-10-05T07:05:16.738" v="92" actId="1076"/>
        <pc:sldMkLst>
          <pc:docMk/>
          <pc:sldMk cId="3324437123" sldId="288"/>
        </pc:sldMkLst>
        <pc:spChg chg="add del mod">
          <ac:chgData name="Susan Batchelor" userId="ccab4656-2608-4200-8aff-67a7c890266f" providerId="ADAL" clId="{58073107-4403-6D48-86D3-2E03B1839B60}" dt="2021-10-05T06:59:53.416" v="22" actId="6264"/>
          <ac:spMkLst>
            <pc:docMk/>
            <pc:sldMk cId="3324437123" sldId="288"/>
            <ac:spMk id="2" creationId="{E4F9C001-7B5A-5642-9AA5-D48CA5DC5A2A}"/>
          </ac:spMkLst>
        </pc:spChg>
        <pc:spChg chg="add del mod">
          <ac:chgData name="Susan Batchelor" userId="ccab4656-2608-4200-8aff-67a7c890266f" providerId="ADAL" clId="{58073107-4403-6D48-86D3-2E03B1839B60}" dt="2021-10-05T06:59:53.416" v="22" actId="6264"/>
          <ac:spMkLst>
            <pc:docMk/>
            <pc:sldMk cId="3324437123" sldId="288"/>
            <ac:spMk id="3" creationId="{E3748571-D2DE-BA40-9D77-D1936A152EC2}"/>
          </ac:spMkLst>
        </pc:spChg>
        <pc:spChg chg="mod ord">
          <ac:chgData name="Susan Batchelor" userId="ccab4656-2608-4200-8aff-67a7c890266f" providerId="ADAL" clId="{58073107-4403-6D48-86D3-2E03B1839B60}" dt="2021-10-05T06:59:53.416" v="22" actId="6264"/>
          <ac:spMkLst>
            <pc:docMk/>
            <pc:sldMk cId="3324437123" sldId="288"/>
            <ac:spMk id="6" creationId="{D1458DF2-04A3-0F4E-8DD7-662E036E97B2}"/>
          </ac:spMkLst>
        </pc:spChg>
        <pc:spChg chg="mod ord">
          <ac:chgData name="Susan Batchelor" userId="ccab4656-2608-4200-8aff-67a7c890266f" providerId="ADAL" clId="{58073107-4403-6D48-86D3-2E03B1839B60}" dt="2021-10-05T07:04:18.882" v="87" actId="14100"/>
          <ac:spMkLst>
            <pc:docMk/>
            <pc:sldMk cId="3324437123" sldId="288"/>
            <ac:spMk id="7" creationId="{1C03DF7D-C678-EB49-9353-B82211783969}"/>
          </ac:spMkLst>
        </pc:spChg>
        <pc:spChg chg="add del">
          <ac:chgData name="Susan Batchelor" userId="ccab4656-2608-4200-8aff-67a7c890266f" providerId="ADAL" clId="{58073107-4403-6D48-86D3-2E03B1839B60}" dt="2021-10-05T06:59:10.817" v="16" actId="26606"/>
          <ac:spMkLst>
            <pc:docMk/>
            <pc:sldMk cId="3324437123" sldId="288"/>
            <ac:spMk id="71" creationId="{57D175FC-84CC-4D12-A5E2-FA27D934E9CE}"/>
          </ac:spMkLst>
        </pc:spChg>
        <pc:picChg chg="add mod ord">
          <ac:chgData name="Susan Batchelor" userId="ccab4656-2608-4200-8aff-67a7c890266f" providerId="ADAL" clId="{58073107-4403-6D48-86D3-2E03B1839B60}" dt="2021-10-05T07:05:16.738" v="92" actId="1076"/>
          <ac:picMkLst>
            <pc:docMk/>
            <pc:sldMk cId="3324437123" sldId="288"/>
            <ac:picMk id="1026" creationId="{DA76D843-93E3-F442-8F77-6B2996EF207D}"/>
          </ac:picMkLst>
        </pc:picChg>
        <pc:cxnChg chg="add del">
          <ac:chgData name="Susan Batchelor" userId="ccab4656-2608-4200-8aff-67a7c890266f" providerId="ADAL" clId="{58073107-4403-6D48-86D3-2E03B1839B60}" dt="2021-10-05T06:59:10.817" v="16" actId="26606"/>
          <ac:cxnSpMkLst>
            <pc:docMk/>
            <pc:sldMk cId="3324437123" sldId="288"/>
            <ac:cxnSpMk id="73" creationId="{8AC38328-2D50-4DDB-BD20-28DE12E4996E}"/>
          </ac:cxnSpMkLst>
        </pc:cxnChg>
      </pc:sldChg>
      <pc:sldChg chg="modSp mod">
        <pc:chgData name="Susan Batchelor" userId="ccab4656-2608-4200-8aff-67a7c890266f" providerId="ADAL" clId="{58073107-4403-6D48-86D3-2E03B1839B60}" dt="2021-10-05T06:43:19.970" v="12" actId="14100"/>
        <pc:sldMkLst>
          <pc:docMk/>
          <pc:sldMk cId="3335228787" sldId="312"/>
        </pc:sldMkLst>
        <pc:spChg chg="mod">
          <ac:chgData name="Susan Batchelor" userId="ccab4656-2608-4200-8aff-67a7c890266f" providerId="ADAL" clId="{58073107-4403-6D48-86D3-2E03B1839B60}" dt="2021-10-05T06:43:19.970" v="12" actId="14100"/>
          <ac:spMkLst>
            <pc:docMk/>
            <pc:sldMk cId="3335228787" sldId="312"/>
            <ac:spMk id="3" creationId="{8256F269-2F7A-AC47-A863-5A388E4FF5CB}"/>
          </ac:spMkLst>
        </pc:spChg>
      </pc:sldChg>
      <pc:sldChg chg="modSp mod">
        <pc:chgData name="Susan Batchelor" userId="ccab4656-2608-4200-8aff-67a7c890266f" providerId="ADAL" clId="{58073107-4403-6D48-86D3-2E03B1839B60}" dt="2021-10-05T06:42:52.234" v="11" actId="14100"/>
        <pc:sldMkLst>
          <pc:docMk/>
          <pc:sldMk cId="606321627" sldId="314"/>
        </pc:sldMkLst>
        <pc:spChg chg="mod">
          <ac:chgData name="Susan Batchelor" userId="ccab4656-2608-4200-8aff-67a7c890266f" providerId="ADAL" clId="{58073107-4403-6D48-86D3-2E03B1839B60}" dt="2021-10-05T06:42:52.234" v="11" actId="14100"/>
          <ac:spMkLst>
            <pc:docMk/>
            <pc:sldMk cId="606321627" sldId="314"/>
            <ac:spMk id="3" creationId="{0E61095F-00C7-6B40-AB02-94B4AEEC171E}"/>
          </ac:spMkLst>
        </pc:spChg>
      </pc:sldChg>
      <pc:sldChg chg="modSp mod modNotes">
        <pc:chgData name="Susan Batchelor" userId="ccab4656-2608-4200-8aff-67a7c890266f" providerId="ADAL" clId="{58073107-4403-6D48-86D3-2E03B1839B60}" dt="2021-10-05T06:44:54.618" v="13" actId="20577"/>
        <pc:sldMkLst>
          <pc:docMk/>
          <pc:sldMk cId="1591157020" sldId="315"/>
        </pc:sldMkLst>
        <pc:spChg chg="mod">
          <ac:chgData name="Susan Batchelor" userId="ccab4656-2608-4200-8aff-67a7c890266f" providerId="ADAL" clId="{58073107-4403-6D48-86D3-2E03B1839B60}" dt="2021-10-05T06:44:54.618" v="13" actId="20577"/>
          <ac:spMkLst>
            <pc:docMk/>
            <pc:sldMk cId="1591157020" sldId="315"/>
            <ac:spMk id="3" creationId="{3CB49C2B-411A-A24A-91A3-0A8CFD9A20EF}"/>
          </ac:spMkLst>
        </pc:spChg>
      </pc:sldChg>
      <pc:sldChg chg="modSp mod modNotes">
        <pc:chgData name="Susan Batchelor" userId="ccab4656-2608-4200-8aff-67a7c890266f" providerId="ADAL" clId="{58073107-4403-6D48-86D3-2E03B1839B60}" dt="2021-10-05T06:41:37.678" v="6" actId="27636"/>
        <pc:sldMkLst>
          <pc:docMk/>
          <pc:sldMk cId="1651621640" sldId="316"/>
        </pc:sldMkLst>
        <pc:spChg chg="mod">
          <ac:chgData name="Susan Batchelor" userId="ccab4656-2608-4200-8aff-67a7c890266f" providerId="ADAL" clId="{58073107-4403-6D48-86D3-2E03B1839B60}" dt="2021-10-05T06:38:58.978" v="0" actId="313"/>
          <ac:spMkLst>
            <pc:docMk/>
            <pc:sldMk cId="1651621640" sldId="316"/>
            <ac:spMk id="2" creationId="{DF8E8C9E-A418-3244-BBC1-A764DDF62CF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05CA8-AEFF-48B3-AF83-691EAD9D96B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D953E37-9FD3-407E-8795-10F29CFF8C85}">
      <dgm:prSet/>
      <dgm:spPr/>
      <dgm:t>
        <a:bodyPr/>
        <a:lstStyle/>
        <a:p>
          <a:r>
            <a:rPr lang="en-US" dirty="0"/>
            <a:t>University Ethics Committee</a:t>
          </a:r>
        </a:p>
      </dgm:t>
    </dgm:pt>
    <dgm:pt modelId="{56D26CB9-9363-499E-A6FF-D599BF91C2AC}" type="parTrans" cxnId="{FD4E1D3E-253F-4F17-922D-523BC7976066}">
      <dgm:prSet/>
      <dgm:spPr/>
      <dgm:t>
        <a:bodyPr/>
        <a:lstStyle/>
        <a:p>
          <a:endParaRPr lang="en-US"/>
        </a:p>
      </dgm:t>
    </dgm:pt>
    <dgm:pt modelId="{1271BB30-BEA1-4A2D-B6D4-E70FF2D92540}" type="sibTrans" cxnId="{FD4E1D3E-253F-4F17-922D-523BC7976066}">
      <dgm:prSet/>
      <dgm:spPr/>
      <dgm:t>
        <a:bodyPr/>
        <a:lstStyle/>
        <a:p>
          <a:endParaRPr lang="en-US"/>
        </a:p>
      </dgm:t>
    </dgm:pt>
    <dgm:pt modelId="{F6968B97-68B6-4A15-BB40-B3E151C1E876}">
      <dgm:prSet/>
      <dgm:spPr/>
      <dgm:t>
        <a:bodyPr/>
        <a:lstStyle/>
        <a:p>
          <a:r>
            <a:rPr lang="en-US" dirty="0"/>
            <a:t>College Research Ethics Committee</a:t>
          </a:r>
        </a:p>
      </dgm:t>
    </dgm:pt>
    <dgm:pt modelId="{39AECD7C-68F2-4C8B-8A16-B2250056DF50}" type="parTrans" cxnId="{578438E5-E05A-474E-91A8-2F18198C9773}">
      <dgm:prSet/>
      <dgm:spPr/>
      <dgm:t>
        <a:bodyPr/>
        <a:lstStyle/>
        <a:p>
          <a:endParaRPr lang="en-US"/>
        </a:p>
      </dgm:t>
    </dgm:pt>
    <dgm:pt modelId="{577E3F0A-0745-49AE-A1C3-35090DD03F34}" type="sibTrans" cxnId="{578438E5-E05A-474E-91A8-2F18198C9773}">
      <dgm:prSet/>
      <dgm:spPr/>
      <dgm:t>
        <a:bodyPr/>
        <a:lstStyle/>
        <a:p>
          <a:pPr rtl="0"/>
          <a:endParaRPr lang="en-US"/>
        </a:p>
      </dgm:t>
    </dgm:pt>
    <dgm:pt modelId="{DF5651C1-39DB-43D1-AA07-DA41B187454E}">
      <dgm:prSet/>
      <dgm:spPr/>
      <dgm:t>
        <a:bodyPr/>
        <a:lstStyle/>
        <a:p>
          <a:r>
            <a:rPr lang="en-US" dirty="0"/>
            <a:t>School Ethics Forum</a:t>
          </a:r>
        </a:p>
      </dgm:t>
    </dgm:pt>
    <dgm:pt modelId="{72609F96-A1F9-4889-A257-31A47A3CA1CB}" type="parTrans" cxnId="{D9DEA0BD-D734-4A33-A6C1-2D52655D5E83}">
      <dgm:prSet/>
      <dgm:spPr/>
      <dgm:t>
        <a:bodyPr/>
        <a:lstStyle/>
        <a:p>
          <a:endParaRPr lang="en-US"/>
        </a:p>
      </dgm:t>
    </dgm:pt>
    <dgm:pt modelId="{627EA647-5F64-4FA8-9488-42B877816D0B}" type="sibTrans" cxnId="{D9DEA0BD-D734-4A33-A6C1-2D52655D5E83}">
      <dgm:prSet/>
      <dgm:spPr/>
      <dgm:t>
        <a:bodyPr/>
        <a:lstStyle/>
        <a:p>
          <a:endParaRPr lang="en-US"/>
        </a:p>
      </dgm:t>
    </dgm:pt>
    <dgm:pt modelId="{B8E4F4C1-EA10-5D42-8B62-3753FE85E891}" type="pres">
      <dgm:prSet presAssocID="{10A05CA8-AEFF-48B3-AF83-691EAD9D96B3}" presName="hierChild1" presStyleCnt="0">
        <dgm:presLayoutVars>
          <dgm:chPref val="1"/>
          <dgm:dir/>
          <dgm:animOne val="branch"/>
          <dgm:animLvl val="lvl"/>
          <dgm:resizeHandles/>
        </dgm:presLayoutVars>
      </dgm:prSet>
      <dgm:spPr/>
    </dgm:pt>
    <dgm:pt modelId="{DD35D136-2FB9-EE43-A32E-85BB682055B6}" type="pres">
      <dgm:prSet presAssocID="{DD953E37-9FD3-407E-8795-10F29CFF8C85}" presName="hierRoot1" presStyleCnt="0"/>
      <dgm:spPr/>
    </dgm:pt>
    <dgm:pt modelId="{978EF6B7-EF9E-2942-966A-2C3A009B801F}" type="pres">
      <dgm:prSet presAssocID="{DD953E37-9FD3-407E-8795-10F29CFF8C85}" presName="composite" presStyleCnt="0"/>
      <dgm:spPr/>
    </dgm:pt>
    <dgm:pt modelId="{94BC2EA7-1E71-8B4E-978C-238680AE7D5F}" type="pres">
      <dgm:prSet presAssocID="{DD953E37-9FD3-407E-8795-10F29CFF8C85}" presName="background" presStyleLbl="node0" presStyleIdx="0" presStyleCnt="3"/>
      <dgm:spPr/>
    </dgm:pt>
    <dgm:pt modelId="{AE315D42-112A-084E-89F4-9C1A29ADA7A0}" type="pres">
      <dgm:prSet presAssocID="{DD953E37-9FD3-407E-8795-10F29CFF8C85}" presName="text" presStyleLbl="fgAcc0" presStyleIdx="0" presStyleCnt="3" custLinFactX="100000" custLinFactY="-97410" custLinFactNeighborX="144445" custLinFactNeighborY="-100000">
        <dgm:presLayoutVars>
          <dgm:chPref val="3"/>
        </dgm:presLayoutVars>
      </dgm:prSet>
      <dgm:spPr/>
    </dgm:pt>
    <dgm:pt modelId="{78C5F260-397D-8943-A3AD-09DE7D0911C1}" type="pres">
      <dgm:prSet presAssocID="{DD953E37-9FD3-407E-8795-10F29CFF8C85}" presName="hierChild2" presStyleCnt="0"/>
      <dgm:spPr/>
    </dgm:pt>
    <dgm:pt modelId="{7DD8B30E-4D87-814D-BC0F-BC6768319F1D}" type="pres">
      <dgm:prSet presAssocID="{F6968B97-68B6-4A15-BB40-B3E151C1E876}" presName="hierRoot1" presStyleCnt="0"/>
      <dgm:spPr/>
    </dgm:pt>
    <dgm:pt modelId="{7BECCFD8-7B56-1E4D-A30B-2A00EF82E5FB}" type="pres">
      <dgm:prSet presAssocID="{F6968B97-68B6-4A15-BB40-B3E151C1E876}" presName="composite" presStyleCnt="0"/>
      <dgm:spPr/>
    </dgm:pt>
    <dgm:pt modelId="{CD8FD6FE-2A0F-6D47-98AE-E138F11CAB8F}" type="pres">
      <dgm:prSet presAssocID="{F6968B97-68B6-4A15-BB40-B3E151C1E876}" presName="background" presStyleLbl="node0" presStyleIdx="1" presStyleCnt="3"/>
      <dgm:spPr/>
    </dgm:pt>
    <dgm:pt modelId="{C0B24702-F6B3-4140-9528-2891070D21A1}" type="pres">
      <dgm:prSet presAssocID="{F6968B97-68B6-4A15-BB40-B3E151C1E876}" presName="text" presStyleLbl="fgAcc0" presStyleIdx="1" presStyleCnt="3" custLinFactX="23046" custLinFactNeighborX="100000" custLinFactNeighborY="-15926">
        <dgm:presLayoutVars>
          <dgm:chPref val="3"/>
        </dgm:presLayoutVars>
      </dgm:prSet>
      <dgm:spPr/>
    </dgm:pt>
    <dgm:pt modelId="{5DD5CA43-D556-E347-81DE-4E27F743EB49}" type="pres">
      <dgm:prSet presAssocID="{F6968B97-68B6-4A15-BB40-B3E151C1E876}" presName="hierChild2" presStyleCnt="0"/>
      <dgm:spPr/>
    </dgm:pt>
    <dgm:pt modelId="{3E951DF7-CA54-FD49-83E7-6128FB224F19}" type="pres">
      <dgm:prSet presAssocID="{DF5651C1-39DB-43D1-AA07-DA41B187454E}" presName="hierRoot1" presStyleCnt="0"/>
      <dgm:spPr/>
    </dgm:pt>
    <dgm:pt modelId="{E366FBD3-D01C-EC44-8DCE-2BA622AB0279}" type="pres">
      <dgm:prSet presAssocID="{DF5651C1-39DB-43D1-AA07-DA41B187454E}" presName="composite" presStyleCnt="0"/>
      <dgm:spPr/>
    </dgm:pt>
    <dgm:pt modelId="{2052667B-E440-B346-9EC6-6B7D41B3A6EA}" type="pres">
      <dgm:prSet presAssocID="{DF5651C1-39DB-43D1-AA07-DA41B187454E}" presName="background" presStyleLbl="node0" presStyleIdx="2" presStyleCnt="3"/>
      <dgm:spPr/>
    </dgm:pt>
    <dgm:pt modelId="{15C8D144-DDFF-0D42-9C02-6A41DBE43F12}" type="pres">
      <dgm:prSet presAssocID="{DF5651C1-39DB-43D1-AA07-DA41B187454E}" presName="text" presStyleLbl="fgAcc0" presStyleIdx="2" presStyleCnt="3" custLinFactY="11615" custLinFactNeighborX="2785" custLinFactNeighborY="100000">
        <dgm:presLayoutVars>
          <dgm:chPref val="3"/>
        </dgm:presLayoutVars>
      </dgm:prSet>
      <dgm:spPr/>
    </dgm:pt>
    <dgm:pt modelId="{876ED6A8-524C-444A-A909-DF5527B8AA8E}" type="pres">
      <dgm:prSet presAssocID="{DF5651C1-39DB-43D1-AA07-DA41B187454E}" presName="hierChild2" presStyleCnt="0"/>
      <dgm:spPr/>
    </dgm:pt>
  </dgm:ptLst>
  <dgm:cxnLst>
    <dgm:cxn modelId="{F6C31707-4B9C-4F4D-B858-553A29A23DAA}" type="presOf" srcId="{DD953E37-9FD3-407E-8795-10F29CFF8C85}" destId="{AE315D42-112A-084E-89F4-9C1A29ADA7A0}" srcOrd="0" destOrd="0" presId="urn:microsoft.com/office/officeart/2005/8/layout/hierarchy1"/>
    <dgm:cxn modelId="{FD4E1D3E-253F-4F17-922D-523BC7976066}" srcId="{10A05CA8-AEFF-48B3-AF83-691EAD9D96B3}" destId="{DD953E37-9FD3-407E-8795-10F29CFF8C85}" srcOrd="0" destOrd="0" parTransId="{56D26CB9-9363-499E-A6FF-D599BF91C2AC}" sibTransId="{1271BB30-BEA1-4A2D-B6D4-E70FF2D92540}"/>
    <dgm:cxn modelId="{956B8853-277D-A845-AC11-BEBA5D947C7F}" type="presOf" srcId="{F6968B97-68B6-4A15-BB40-B3E151C1E876}" destId="{C0B24702-F6B3-4140-9528-2891070D21A1}" srcOrd="0" destOrd="0" presId="urn:microsoft.com/office/officeart/2005/8/layout/hierarchy1"/>
    <dgm:cxn modelId="{2A14CF6F-C7EB-2144-A086-E38A844DC5F6}" type="presOf" srcId="{DF5651C1-39DB-43D1-AA07-DA41B187454E}" destId="{15C8D144-DDFF-0D42-9C02-6A41DBE43F12}" srcOrd="0" destOrd="0" presId="urn:microsoft.com/office/officeart/2005/8/layout/hierarchy1"/>
    <dgm:cxn modelId="{D9DEA0BD-D734-4A33-A6C1-2D52655D5E83}" srcId="{10A05CA8-AEFF-48B3-AF83-691EAD9D96B3}" destId="{DF5651C1-39DB-43D1-AA07-DA41B187454E}" srcOrd="2" destOrd="0" parTransId="{72609F96-A1F9-4889-A257-31A47A3CA1CB}" sibTransId="{627EA647-5F64-4FA8-9488-42B877816D0B}"/>
    <dgm:cxn modelId="{578438E5-E05A-474E-91A8-2F18198C9773}" srcId="{10A05CA8-AEFF-48B3-AF83-691EAD9D96B3}" destId="{F6968B97-68B6-4A15-BB40-B3E151C1E876}" srcOrd="1" destOrd="0" parTransId="{39AECD7C-68F2-4C8B-8A16-B2250056DF50}" sibTransId="{577E3F0A-0745-49AE-A1C3-35090DD03F34}"/>
    <dgm:cxn modelId="{F18547EF-A0F1-A24E-A247-9EA879BB534E}" type="presOf" srcId="{10A05CA8-AEFF-48B3-AF83-691EAD9D96B3}" destId="{B8E4F4C1-EA10-5D42-8B62-3753FE85E891}" srcOrd="0" destOrd="0" presId="urn:microsoft.com/office/officeart/2005/8/layout/hierarchy1"/>
    <dgm:cxn modelId="{B6451545-60B8-4C4F-B55A-4AAF438EA7CE}" type="presParOf" srcId="{B8E4F4C1-EA10-5D42-8B62-3753FE85E891}" destId="{DD35D136-2FB9-EE43-A32E-85BB682055B6}" srcOrd="0" destOrd="0" presId="urn:microsoft.com/office/officeart/2005/8/layout/hierarchy1"/>
    <dgm:cxn modelId="{6B39DDEB-812B-744A-A1F6-8F402DBF456D}" type="presParOf" srcId="{DD35D136-2FB9-EE43-A32E-85BB682055B6}" destId="{978EF6B7-EF9E-2942-966A-2C3A009B801F}" srcOrd="0" destOrd="0" presId="urn:microsoft.com/office/officeart/2005/8/layout/hierarchy1"/>
    <dgm:cxn modelId="{FB087592-0AF0-CF4F-871D-B36FB44E464D}" type="presParOf" srcId="{978EF6B7-EF9E-2942-966A-2C3A009B801F}" destId="{94BC2EA7-1E71-8B4E-978C-238680AE7D5F}" srcOrd="0" destOrd="0" presId="urn:microsoft.com/office/officeart/2005/8/layout/hierarchy1"/>
    <dgm:cxn modelId="{8ACD9A80-73D9-794A-BCE5-FDEF90BC6F62}" type="presParOf" srcId="{978EF6B7-EF9E-2942-966A-2C3A009B801F}" destId="{AE315D42-112A-084E-89F4-9C1A29ADA7A0}" srcOrd="1" destOrd="0" presId="urn:microsoft.com/office/officeart/2005/8/layout/hierarchy1"/>
    <dgm:cxn modelId="{DB57ED85-672E-6645-899A-7CD543CA056D}" type="presParOf" srcId="{DD35D136-2FB9-EE43-A32E-85BB682055B6}" destId="{78C5F260-397D-8943-A3AD-09DE7D0911C1}" srcOrd="1" destOrd="0" presId="urn:microsoft.com/office/officeart/2005/8/layout/hierarchy1"/>
    <dgm:cxn modelId="{571EDA5D-6F96-8C4E-A826-0D0A6F7D66A6}" type="presParOf" srcId="{B8E4F4C1-EA10-5D42-8B62-3753FE85E891}" destId="{7DD8B30E-4D87-814D-BC0F-BC6768319F1D}" srcOrd="1" destOrd="0" presId="urn:microsoft.com/office/officeart/2005/8/layout/hierarchy1"/>
    <dgm:cxn modelId="{5BEE89FE-3844-8A40-AAF3-9E36789CBFDD}" type="presParOf" srcId="{7DD8B30E-4D87-814D-BC0F-BC6768319F1D}" destId="{7BECCFD8-7B56-1E4D-A30B-2A00EF82E5FB}" srcOrd="0" destOrd="0" presId="urn:microsoft.com/office/officeart/2005/8/layout/hierarchy1"/>
    <dgm:cxn modelId="{349C02F1-306A-1248-AA06-A126E03ADE43}" type="presParOf" srcId="{7BECCFD8-7B56-1E4D-A30B-2A00EF82E5FB}" destId="{CD8FD6FE-2A0F-6D47-98AE-E138F11CAB8F}" srcOrd="0" destOrd="0" presId="urn:microsoft.com/office/officeart/2005/8/layout/hierarchy1"/>
    <dgm:cxn modelId="{DE3C75D6-8707-3E48-85E4-ABDD7A6AB53F}" type="presParOf" srcId="{7BECCFD8-7B56-1E4D-A30B-2A00EF82E5FB}" destId="{C0B24702-F6B3-4140-9528-2891070D21A1}" srcOrd="1" destOrd="0" presId="urn:microsoft.com/office/officeart/2005/8/layout/hierarchy1"/>
    <dgm:cxn modelId="{478FA4DE-64B6-CC4E-A931-E0B5262690EB}" type="presParOf" srcId="{7DD8B30E-4D87-814D-BC0F-BC6768319F1D}" destId="{5DD5CA43-D556-E347-81DE-4E27F743EB49}" srcOrd="1" destOrd="0" presId="urn:microsoft.com/office/officeart/2005/8/layout/hierarchy1"/>
    <dgm:cxn modelId="{F34FDF66-F4CC-2243-969C-DE50B85B95C4}" type="presParOf" srcId="{B8E4F4C1-EA10-5D42-8B62-3753FE85E891}" destId="{3E951DF7-CA54-FD49-83E7-6128FB224F19}" srcOrd="2" destOrd="0" presId="urn:microsoft.com/office/officeart/2005/8/layout/hierarchy1"/>
    <dgm:cxn modelId="{C2A18C83-7B72-B940-8228-6168733CCBEA}" type="presParOf" srcId="{3E951DF7-CA54-FD49-83E7-6128FB224F19}" destId="{E366FBD3-D01C-EC44-8DCE-2BA622AB0279}" srcOrd="0" destOrd="0" presId="urn:microsoft.com/office/officeart/2005/8/layout/hierarchy1"/>
    <dgm:cxn modelId="{2F469F50-637C-AA4A-BBDE-1F5994378ECD}" type="presParOf" srcId="{E366FBD3-D01C-EC44-8DCE-2BA622AB0279}" destId="{2052667B-E440-B346-9EC6-6B7D41B3A6EA}" srcOrd="0" destOrd="0" presId="urn:microsoft.com/office/officeart/2005/8/layout/hierarchy1"/>
    <dgm:cxn modelId="{1CB8FFF9-1ACC-C542-8057-28638519A492}" type="presParOf" srcId="{E366FBD3-D01C-EC44-8DCE-2BA622AB0279}" destId="{15C8D144-DDFF-0D42-9C02-6A41DBE43F12}" srcOrd="1" destOrd="0" presId="urn:microsoft.com/office/officeart/2005/8/layout/hierarchy1"/>
    <dgm:cxn modelId="{B61EA11A-2BAB-914D-9E04-CE2DEA442F2D}" type="presParOf" srcId="{3E951DF7-CA54-FD49-83E7-6128FB224F19}" destId="{876ED6A8-524C-444A-A909-DF5527B8AA8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B42D77-8BC3-184F-BC29-D43A11B11877}" type="doc">
      <dgm:prSet loTypeId="urn:microsoft.com/office/officeart/2009/3/layout/HorizontalOrganizationChart" loCatId="process" qsTypeId="urn:microsoft.com/office/officeart/2005/8/quickstyle/simple3" qsCatId="simple" csTypeId="urn:microsoft.com/office/officeart/2005/8/colors/accent1_2" csCatId="accent1" phldr="1"/>
      <dgm:spPr/>
      <dgm:t>
        <a:bodyPr/>
        <a:lstStyle/>
        <a:p>
          <a:endParaRPr lang="en-GB"/>
        </a:p>
      </dgm:t>
    </dgm:pt>
    <dgm:pt modelId="{57D73EBC-5DAC-2143-BAFF-0DF691F5A45B}">
      <dgm:prSet custT="1"/>
      <dgm:spPr/>
      <dgm:t>
        <a:bodyPr/>
        <a:lstStyle/>
        <a:p>
          <a:r>
            <a:rPr lang="en-GB" sz="1200" b="1" dirty="0"/>
            <a:t>Student</a:t>
          </a:r>
          <a:r>
            <a:rPr lang="en-GB" sz="1200" dirty="0"/>
            <a:t> drafts ethics form in discussion with Supervisor and emails to Supervisor for submission</a:t>
          </a:r>
        </a:p>
      </dgm:t>
    </dgm:pt>
    <dgm:pt modelId="{BB17739E-AB36-CE4B-81F4-9CEC4A6E02F5}" type="parTrans" cxnId="{6A63FE4C-5E10-7943-8BDC-49011FE71C4D}">
      <dgm:prSet/>
      <dgm:spPr/>
      <dgm:t>
        <a:bodyPr/>
        <a:lstStyle/>
        <a:p>
          <a:endParaRPr lang="en-GB" sz="1400"/>
        </a:p>
      </dgm:t>
    </dgm:pt>
    <dgm:pt modelId="{E3077E85-52DF-C140-97AA-06CC6BCF7C6C}" type="sibTrans" cxnId="{6A63FE4C-5E10-7943-8BDC-49011FE71C4D}">
      <dgm:prSet/>
      <dgm:spPr/>
      <dgm:t>
        <a:bodyPr/>
        <a:lstStyle/>
        <a:p>
          <a:endParaRPr lang="en-GB" sz="1400"/>
        </a:p>
      </dgm:t>
    </dgm:pt>
    <dgm:pt modelId="{7759FBD2-583B-6D42-A2C0-AF30119EB13D}">
      <dgm:prSet custT="1"/>
      <dgm:spPr/>
      <dgm:t>
        <a:bodyPr/>
        <a:lstStyle/>
        <a:p>
          <a:r>
            <a:rPr lang="en-GB" sz="1200" b="1" dirty="0"/>
            <a:t>Supervisor</a:t>
          </a:r>
          <a:r>
            <a:rPr lang="en-GB" sz="1200" dirty="0"/>
            <a:t> checks form and accompanying documentation, completes ‘Ethical risks’ section, and submits final application to SEF administrator</a:t>
          </a:r>
        </a:p>
      </dgm:t>
    </dgm:pt>
    <dgm:pt modelId="{65D4F497-7F8A-1E47-BDC7-038182A8C236}" type="parTrans" cxnId="{5C071305-76A4-1147-BE9D-C77EB484D869}">
      <dgm:prSet/>
      <dgm:spPr/>
      <dgm:t>
        <a:bodyPr/>
        <a:lstStyle/>
        <a:p>
          <a:endParaRPr lang="en-GB" sz="1400"/>
        </a:p>
      </dgm:t>
    </dgm:pt>
    <dgm:pt modelId="{B901516B-C110-1647-8E8E-A2A16FF0546F}" type="sibTrans" cxnId="{5C071305-76A4-1147-BE9D-C77EB484D869}">
      <dgm:prSet/>
      <dgm:spPr/>
      <dgm:t>
        <a:bodyPr/>
        <a:lstStyle/>
        <a:p>
          <a:endParaRPr lang="en-GB" sz="1400"/>
        </a:p>
      </dgm:t>
    </dgm:pt>
    <dgm:pt modelId="{7E075B00-3AA9-7543-A7E8-A8B14EDF492F}">
      <dgm:prSet custT="1"/>
      <dgm:spPr/>
      <dgm:t>
        <a:bodyPr/>
        <a:lstStyle/>
        <a:p>
          <a:r>
            <a:rPr lang="en-GB" sz="1200" dirty="0"/>
            <a:t>High-risk applications: </a:t>
          </a:r>
        </a:p>
        <a:p>
          <a:r>
            <a:rPr lang="en-GB" sz="1200" dirty="0"/>
            <a:t>SEF administrator allocates to two reviewers, 15 day review </a:t>
          </a:r>
        </a:p>
        <a:p>
          <a:r>
            <a:rPr lang="en-GB" sz="1200" dirty="0"/>
            <a:t>(Three working weeks)</a:t>
          </a:r>
        </a:p>
      </dgm:t>
    </dgm:pt>
    <dgm:pt modelId="{77C5C524-69EF-9446-8B80-E4D28645A902}" type="parTrans" cxnId="{B02EDC3E-3761-DD49-8406-FE8A02D30916}">
      <dgm:prSet/>
      <dgm:spPr/>
      <dgm:t>
        <a:bodyPr/>
        <a:lstStyle/>
        <a:p>
          <a:endParaRPr lang="en-GB" sz="1400"/>
        </a:p>
      </dgm:t>
    </dgm:pt>
    <dgm:pt modelId="{3E98A314-E7C9-8D42-9FDD-2C0C9A185DB4}" type="sibTrans" cxnId="{B02EDC3E-3761-DD49-8406-FE8A02D30916}">
      <dgm:prSet/>
      <dgm:spPr/>
      <dgm:t>
        <a:bodyPr/>
        <a:lstStyle/>
        <a:p>
          <a:endParaRPr lang="en-GB" sz="1400"/>
        </a:p>
      </dgm:t>
    </dgm:pt>
    <dgm:pt modelId="{E6878BFE-971A-DE40-894B-EDA121F3FDC1}">
      <dgm:prSet custT="1"/>
      <dgm:spPr/>
      <dgm:t>
        <a:bodyPr/>
        <a:lstStyle/>
        <a:p>
          <a:r>
            <a:rPr lang="en-GB" sz="1100" dirty="0"/>
            <a:t>Revisions required – </a:t>
          </a:r>
        </a:p>
        <a:p>
          <a:r>
            <a:rPr lang="en-GB" sz="1100" dirty="0"/>
            <a:t>Student responds to reviewer comments/makes required revisions in consultation with their Supervisor, who re-submits application</a:t>
          </a:r>
        </a:p>
      </dgm:t>
    </dgm:pt>
    <dgm:pt modelId="{302B195C-6B4F-5440-BAF0-E7A9D3607447}" type="parTrans" cxnId="{AA69F552-CB6C-904A-BB5A-341FCB98D2D1}">
      <dgm:prSet/>
      <dgm:spPr/>
      <dgm:t>
        <a:bodyPr/>
        <a:lstStyle/>
        <a:p>
          <a:endParaRPr lang="en-GB" sz="1400"/>
        </a:p>
      </dgm:t>
    </dgm:pt>
    <dgm:pt modelId="{44C63EDB-30A7-1B46-8CD4-06FABD9933E8}" type="sibTrans" cxnId="{AA69F552-CB6C-904A-BB5A-341FCB98D2D1}">
      <dgm:prSet/>
      <dgm:spPr/>
      <dgm:t>
        <a:bodyPr/>
        <a:lstStyle/>
        <a:p>
          <a:endParaRPr lang="en-GB" sz="1400"/>
        </a:p>
      </dgm:t>
    </dgm:pt>
    <dgm:pt modelId="{AB111FB1-344A-7143-9731-8AD9E0E63669}">
      <dgm:prSet custT="1"/>
      <dgm:spPr/>
      <dgm:t>
        <a:bodyPr/>
        <a:lstStyle/>
        <a:p>
          <a:r>
            <a:rPr lang="en-GB" sz="1100" dirty="0"/>
            <a:t>Reject – </a:t>
          </a:r>
        </a:p>
        <a:p>
          <a:r>
            <a:rPr lang="en-GB" sz="1100" dirty="0"/>
            <a:t>Student may not undertake research, but can resubmit another application after further discussion with their Supervisor</a:t>
          </a:r>
        </a:p>
      </dgm:t>
    </dgm:pt>
    <dgm:pt modelId="{1583E1FA-BF29-7E46-8129-6A90DF726E67}" type="parTrans" cxnId="{7807A6B7-AF09-5B42-A010-150ACB4CB955}">
      <dgm:prSet/>
      <dgm:spPr/>
      <dgm:t>
        <a:bodyPr/>
        <a:lstStyle/>
        <a:p>
          <a:endParaRPr lang="en-GB" sz="1400"/>
        </a:p>
      </dgm:t>
    </dgm:pt>
    <dgm:pt modelId="{ED32C876-F33E-784D-83B7-E12E30C7E6BD}" type="sibTrans" cxnId="{7807A6B7-AF09-5B42-A010-150ACB4CB955}">
      <dgm:prSet/>
      <dgm:spPr/>
      <dgm:t>
        <a:bodyPr/>
        <a:lstStyle/>
        <a:p>
          <a:endParaRPr lang="en-GB" sz="1400"/>
        </a:p>
      </dgm:t>
    </dgm:pt>
    <dgm:pt modelId="{A63276A2-74A8-134F-8EA7-1B63B8A13809}">
      <dgm:prSet custT="1"/>
      <dgm:spPr/>
      <dgm:t>
        <a:bodyPr/>
        <a:lstStyle/>
        <a:p>
          <a:r>
            <a:rPr lang="en-GB" sz="1100" dirty="0"/>
            <a:t>Approve – </a:t>
          </a:r>
        </a:p>
        <a:p>
          <a:r>
            <a:rPr lang="en-GB" sz="1100" dirty="0"/>
            <a:t>Student may commence data collection immediately</a:t>
          </a:r>
        </a:p>
      </dgm:t>
    </dgm:pt>
    <dgm:pt modelId="{714FBCAE-B044-934B-937C-BA189A6B2C33}" type="sibTrans" cxnId="{D5AE091C-F3A5-8E47-98F5-51C4075E1E95}">
      <dgm:prSet/>
      <dgm:spPr/>
      <dgm:t>
        <a:bodyPr/>
        <a:lstStyle/>
        <a:p>
          <a:endParaRPr lang="en-GB" sz="1400"/>
        </a:p>
      </dgm:t>
    </dgm:pt>
    <dgm:pt modelId="{DA6A8EF1-B9EB-5948-979C-7C59EF3A0203}" type="parTrans" cxnId="{D5AE091C-F3A5-8E47-98F5-51C4075E1E95}">
      <dgm:prSet/>
      <dgm:spPr/>
      <dgm:t>
        <a:bodyPr/>
        <a:lstStyle/>
        <a:p>
          <a:endParaRPr lang="en-GB" sz="1400"/>
        </a:p>
      </dgm:t>
    </dgm:pt>
    <dgm:pt modelId="{2DB18E2C-869B-0646-844F-B94824831EBD}">
      <dgm:prSet custT="1"/>
      <dgm:spPr/>
      <dgm:t>
        <a:bodyPr/>
        <a:lstStyle/>
        <a:p>
          <a:r>
            <a:rPr lang="en-GB" sz="1200" dirty="0"/>
            <a:t>Low-risk applications: </a:t>
          </a:r>
        </a:p>
        <a:p>
          <a:r>
            <a:rPr lang="en-GB" sz="1200" dirty="0"/>
            <a:t>SEF administrator allocates to one reviewer, 10 day review </a:t>
          </a:r>
        </a:p>
        <a:p>
          <a:r>
            <a:rPr lang="en-GB" sz="1200" dirty="0"/>
            <a:t>(Two working weeks)</a:t>
          </a:r>
        </a:p>
      </dgm:t>
    </dgm:pt>
    <dgm:pt modelId="{3F13A403-174B-0844-AABD-A418D5773386}" type="sibTrans" cxnId="{F6443445-27F2-D64A-BF45-83A836A006C8}">
      <dgm:prSet/>
      <dgm:spPr/>
      <dgm:t>
        <a:bodyPr/>
        <a:lstStyle/>
        <a:p>
          <a:endParaRPr lang="en-GB" sz="1400"/>
        </a:p>
      </dgm:t>
    </dgm:pt>
    <dgm:pt modelId="{ED99FD62-EF7D-184F-96FD-9E96FB5B8B71}" type="parTrans" cxnId="{F6443445-27F2-D64A-BF45-83A836A006C8}">
      <dgm:prSet/>
      <dgm:spPr/>
      <dgm:t>
        <a:bodyPr/>
        <a:lstStyle/>
        <a:p>
          <a:endParaRPr lang="en-GB" sz="1400"/>
        </a:p>
      </dgm:t>
    </dgm:pt>
    <dgm:pt modelId="{82DA7B3D-23E5-9B47-9F09-E3036C10DF43}" type="pres">
      <dgm:prSet presAssocID="{BCB42D77-8BC3-184F-BC29-D43A11B11877}" presName="hierChild1" presStyleCnt="0">
        <dgm:presLayoutVars>
          <dgm:orgChart val="1"/>
          <dgm:chPref val="1"/>
          <dgm:dir/>
          <dgm:animOne val="branch"/>
          <dgm:animLvl val="lvl"/>
          <dgm:resizeHandles/>
        </dgm:presLayoutVars>
      </dgm:prSet>
      <dgm:spPr/>
    </dgm:pt>
    <dgm:pt modelId="{1A4CD212-ECAB-8F49-AC68-E6290F974334}" type="pres">
      <dgm:prSet presAssocID="{57D73EBC-5DAC-2143-BAFF-0DF691F5A45B}" presName="hierRoot1" presStyleCnt="0">
        <dgm:presLayoutVars>
          <dgm:hierBranch val="init"/>
        </dgm:presLayoutVars>
      </dgm:prSet>
      <dgm:spPr/>
    </dgm:pt>
    <dgm:pt modelId="{564FED5F-4EDC-F84A-AA43-47F6A433334B}" type="pres">
      <dgm:prSet presAssocID="{57D73EBC-5DAC-2143-BAFF-0DF691F5A45B}" presName="rootComposite1" presStyleCnt="0"/>
      <dgm:spPr/>
    </dgm:pt>
    <dgm:pt modelId="{76A5634A-0DC0-3C46-8507-12A795C54AD0}" type="pres">
      <dgm:prSet presAssocID="{57D73EBC-5DAC-2143-BAFF-0DF691F5A45B}" presName="rootText1" presStyleLbl="node0" presStyleIdx="0" presStyleCnt="1" custScaleY="214296">
        <dgm:presLayoutVars>
          <dgm:chPref val="3"/>
        </dgm:presLayoutVars>
      </dgm:prSet>
      <dgm:spPr/>
    </dgm:pt>
    <dgm:pt modelId="{FEB15E9B-4FC5-894A-93B9-558806E6B0CA}" type="pres">
      <dgm:prSet presAssocID="{57D73EBC-5DAC-2143-BAFF-0DF691F5A45B}" presName="rootConnector1" presStyleLbl="node1" presStyleIdx="0" presStyleCnt="0"/>
      <dgm:spPr/>
    </dgm:pt>
    <dgm:pt modelId="{034F0390-6B8A-D44F-B32E-DC51716A089F}" type="pres">
      <dgm:prSet presAssocID="{57D73EBC-5DAC-2143-BAFF-0DF691F5A45B}" presName="hierChild2" presStyleCnt="0"/>
      <dgm:spPr/>
    </dgm:pt>
    <dgm:pt modelId="{165DD5B0-40F2-EF4D-BFB6-655EC9899143}" type="pres">
      <dgm:prSet presAssocID="{65D4F497-7F8A-1E47-BDC7-038182A8C236}" presName="Name64" presStyleLbl="parChTrans1D2" presStyleIdx="0" presStyleCnt="1"/>
      <dgm:spPr/>
    </dgm:pt>
    <dgm:pt modelId="{34C83E70-52BB-604C-9737-F3DEE3FECD86}" type="pres">
      <dgm:prSet presAssocID="{7759FBD2-583B-6D42-A2C0-AF30119EB13D}" presName="hierRoot2" presStyleCnt="0">
        <dgm:presLayoutVars>
          <dgm:hierBranch val="init"/>
        </dgm:presLayoutVars>
      </dgm:prSet>
      <dgm:spPr/>
    </dgm:pt>
    <dgm:pt modelId="{9824AD4B-96DF-EC42-AE66-D5C1AD1BB7F6}" type="pres">
      <dgm:prSet presAssocID="{7759FBD2-583B-6D42-A2C0-AF30119EB13D}" presName="rootComposite" presStyleCnt="0"/>
      <dgm:spPr/>
    </dgm:pt>
    <dgm:pt modelId="{11EB114F-3005-944E-8FE4-8AAA7A164154}" type="pres">
      <dgm:prSet presAssocID="{7759FBD2-583B-6D42-A2C0-AF30119EB13D}" presName="rootText" presStyleLbl="node2" presStyleIdx="0" presStyleCnt="1" custScaleY="214296">
        <dgm:presLayoutVars>
          <dgm:chPref val="3"/>
        </dgm:presLayoutVars>
      </dgm:prSet>
      <dgm:spPr/>
    </dgm:pt>
    <dgm:pt modelId="{A44E2C16-16F1-9A44-A49C-C1B24E92027B}" type="pres">
      <dgm:prSet presAssocID="{7759FBD2-583B-6D42-A2C0-AF30119EB13D}" presName="rootConnector" presStyleLbl="node2" presStyleIdx="0" presStyleCnt="1"/>
      <dgm:spPr/>
    </dgm:pt>
    <dgm:pt modelId="{31EA2A6F-A5C3-6542-BBF2-008874F65BB9}" type="pres">
      <dgm:prSet presAssocID="{7759FBD2-583B-6D42-A2C0-AF30119EB13D}" presName="hierChild4" presStyleCnt="0"/>
      <dgm:spPr/>
    </dgm:pt>
    <dgm:pt modelId="{5903CE50-624A-C940-A541-6CAED8C65904}" type="pres">
      <dgm:prSet presAssocID="{77C5C524-69EF-9446-8B80-E4D28645A902}" presName="Name64" presStyleLbl="parChTrans1D3" presStyleIdx="0" presStyleCnt="2"/>
      <dgm:spPr/>
    </dgm:pt>
    <dgm:pt modelId="{D395A783-8F71-974D-9517-BF64863E733C}" type="pres">
      <dgm:prSet presAssocID="{7E075B00-3AA9-7543-A7E8-A8B14EDF492F}" presName="hierRoot2" presStyleCnt="0">
        <dgm:presLayoutVars>
          <dgm:hierBranch val="init"/>
        </dgm:presLayoutVars>
      </dgm:prSet>
      <dgm:spPr/>
    </dgm:pt>
    <dgm:pt modelId="{EB031094-7EA0-E74D-B460-9E7387AEC5C9}" type="pres">
      <dgm:prSet presAssocID="{7E075B00-3AA9-7543-A7E8-A8B14EDF492F}" presName="rootComposite" presStyleCnt="0"/>
      <dgm:spPr/>
    </dgm:pt>
    <dgm:pt modelId="{9A619CFB-1485-8241-A4E6-BBA3BD204438}" type="pres">
      <dgm:prSet presAssocID="{7E075B00-3AA9-7543-A7E8-A8B14EDF492F}" presName="rootText" presStyleLbl="node3" presStyleIdx="0" presStyleCnt="2" custScaleY="157909">
        <dgm:presLayoutVars>
          <dgm:chPref val="3"/>
        </dgm:presLayoutVars>
      </dgm:prSet>
      <dgm:spPr/>
    </dgm:pt>
    <dgm:pt modelId="{5AE4BC6E-CD9A-3247-8A48-70903CA4DA9A}" type="pres">
      <dgm:prSet presAssocID="{7E075B00-3AA9-7543-A7E8-A8B14EDF492F}" presName="rootConnector" presStyleLbl="node3" presStyleIdx="0" presStyleCnt="2"/>
      <dgm:spPr/>
    </dgm:pt>
    <dgm:pt modelId="{3D2AB599-4822-2545-B1A8-74413A47179B}" type="pres">
      <dgm:prSet presAssocID="{7E075B00-3AA9-7543-A7E8-A8B14EDF492F}" presName="hierChild4" presStyleCnt="0"/>
      <dgm:spPr/>
    </dgm:pt>
    <dgm:pt modelId="{C0AA2B22-164E-2B41-A05A-E54DA5B8F201}" type="pres">
      <dgm:prSet presAssocID="{7E075B00-3AA9-7543-A7E8-A8B14EDF492F}" presName="hierChild5" presStyleCnt="0"/>
      <dgm:spPr/>
    </dgm:pt>
    <dgm:pt modelId="{6B66ADD3-78AB-8045-A18C-0B9354AC87F8}" type="pres">
      <dgm:prSet presAssocID="{ED99FD62-EF7D-184F-96FD-9E96FB5B8B71}" presName="Name64" presStyleLbl="parChTrans1D3" presStyleIdx="1" presStyleCnt="2"/>
      <dgm:spPr/>
    </dgm:pt>
    <dgm:pt modelId="{0D5CA9BF-8F9D-5541-8E00-64CB31AAF1FA}" type="pres">
      <dgm:prSet presAssocID="{2DB18E2C-869B-0646-844F-B94824831EBD}" presName="hierRoot2" presStyleCnt="0">
        <dgm:presLayoutVars>
          <dgm:hierBranch val="init"/>
        </dgm:presLayoutVars>
      </dgm:prSet>
      <dgm:spPr/>
    </dgm:pt>
    <dgm:pt modelId="{7322B20C-F5CF-6A44-9DFB-D91A6FDC6C24}" type="pres">
      <dgm:prSet presAssocID="{2DB18E2C-869B-0646-844F-B94824831EBD}" presName="rootComposite" presStyleCnt="0"/>
      <dgm:spPr/>
    </dgm:pt>
    <dgm:pt modelId="{1CC46F95-8ADE-6046-9F16-D0557CA2B886}" type="pres">
      <dgm:prSet presAssocID="{2DB18E2C-869B-0646-844F-B94824831EBD}" presName="rootText" presStyleLbl="node3" presStyleIdx="1" presStyleCnt="2" custScaleY="137592">
        <dgm:presLayoutVars>
          <dgm:chPref val="3"/>
        </dgm:presLayoutVars>
      </dgm:prSet>
      <dgm:spPr/>
    </dgm:pt>
    <dgm:pt modelId="{0E6310AD-97CD-0740-9666-C3D49A681DBB}" type="pres">
      <dgm:prSet presAssocID="{2DB18E2C-869B-0646-844F-B94824831EBD}" presName="rootConnector" presStyleLbl="node3" presStyleIdx="1" presStyleCnt="2"/>
      <dgm:spPr/>
    </dgm:pt>
    <dgm:pt modelId="{5CB59932-0356-B049-9820-0D7AB2AA324B}" type="pres">
      <dgm:prSet presAssocID="{2DB18E2C-869B-0646-844F-B94824831EBD}" presName="hierChild4" presStyleCnt="0"/>
      <dgm:spPr/>
    </dgm:pt>
    <dgm:pt modelId="{28CA050A-F876-3642-A7CE-A5EE4F508ACC}" type="pres">
      <dgm:prSet presAssocID="{DA6A8EF1-B9EB-5948-979C-7C59EF3A0203}" presName="Name64" presStyleLbl="parChTrans1D4" presStyleIdx="0" presStyleCnt="3"/>
      <dgm:spPr/>
    </dgm:pt>
    <dgm:pt modelId="{9EEF97ED-FF7C-2F43-80EF-50E13F6177E3}" type="pres">
      <dgm:prSet presAssocID="{A63276A2-74A8-134F-8EA7-1B63B8A13809}" presName="hierRoot2" presStyleCnt="0">
        <dgm:presLayoutVars>
          <dgm:hierBranch val="init"/>
        </dgm:presLayoutVars>
      </dgm:prSet>
      <dgm:spPr/>
    </dgm:pt>
    <dgm:pt modelId="{BD930F74-933C-E64E-86E4-F25F6DB15BB2}" type="pres">
      <dgm:prSet presAssocID="{A63276A2-74A8-134F-8EA7-1B63B8A13809}" presName="rootComposite" presStyleCnt="0"/>
      <dgm:spPr/>
    </dgm:pt>
    <dgm:pt modelId="{92DEAB3B-FB24-AC44-969D-B921D577130C}" type="pres">
      <dgm:prSet presAssocID="{A63276A2-74A8-134F-8EA7-1B63B8A13809}" presName="rootText" presStyleLbl="node4" presStyleIdx="0" presStyleCnt="3" custScaleY="136864">
        <dgm:presLayoutVars>
          <dgm:chPref val="3"/>
        </dgm:presLayoutVars>
      </dgm:prSet>
      <dgm:spPr/>
    </dgm:pt>
    <dgm:pt modelId="{E45A2EE5-F061-2341-B59D-515161E68602}" type="pres">
      <dgm:prSet presAssocID="{A63276A2-74A8-134F-8EA7-1B63B8A13809}" presName="rootConnector" presStyleLbl="node4" presStyleIdx="0" presStyleCnt="3"/>
      <dgm:spPr/>
    </dgm:pt>
    <dgm:pt modelId="{AA17351A-3049-424F-8EDA-9104F2DE5E57}" type="pres">
      <dgm:prSet presAssocID="{A63276A2-74A8-134F-8EA7-1B63B8A13809}" presName="hierChild4" presStyleCnt="0"/>
      <dgm:spPr/>
    </dgm:pt>
    <dgm:pt modelId="{B4F13F8D-3F87-974F-87DF-B4912E0333BE}" type="pres">
      <dgm:prSet presAssocID="{A63276A2-74A8-134F-8EA7-1B63B8A13809}" presName="hierChild5" presStyleCnt="0"/>
      <dgm:spPr/>
    </dgm:pt>
    <dgm:pt modelId="{A61084D8-A9C8-1D4D-87B1-61C76AE9A30E}" type="pres">
      <dgm:prSet presAssocID="{302B195C-6B4F-5440-BAF0-E7A9D3607447}" presName="Name64" presStyleLbl="parChTrans1D4" presStyleIdx="1" presStyleCnt="3"/>
      <dgm:spPr/>
    </dgm:pt>
    <dgm:pt modelId="{40E4D344-B803-FF4B-A1FF-23CA1B3518E8}" type="pres">
      <dgm:prSet presAssocID="{E6878BFE-971A-DE40-894B-EDA121F3FDC1}" presName="hierRoot2" presStyleCnt="0">
        <dgm:presLayoutVars>
          <dgm:hierBranch val="init"/>
        </dgm:presLayoutVars>
      </dgm:prSet>
      <dgm:spPr/>
    </dgm:pt>
    <dgm:pt modelId="{D20AE0B4-0EFB-3148-85F5-AB1FE1812BDF}" type="pres">
      <dgm:prSet presAssocID="{E6878BFE-971A-DE40-894B-EDA121F3FDC1}" presName="rootComposite" presStyleCnt="0"/>
      <dgm:spPr/>
    </dgm:pt>
    <dgm:pt modelId="{E9197D8B-92AC-7E46-8C05-23D0DD000351}" type="pres">
      <dgm:prSet presAssocID="{E6878BFE-971A-DE40-894B-EDA121F3FDC1}" presName="rootText" presStyleLbl="node4" presStyleIdx="1" presStyleCnt="3" custScaleY="192017">
        <dgm:presLayoutVars>
          <dgm:chPref val="3"/>
        </dgm:presLayoutVars>
      </dgm:prSet>
      <dgm:spPr/>
    </dgm:pt>
    <dgm:pt modelId="{9EEA2F39-B5D4-C849-8F60-EE7BE23BE4DC}" type="pres">
      <dgm:prSet presAssocID="{E6878BFE-971A-DE40-894B-EDA121F3FDC1}" presName="rootConnector" presStyleLbl="node4" presStyleIdx="1" presStyleCnt="3"/>
      <dgm:spPr/>
    </dgm:pt>
    <dgm:pt modelId="{2D4B5487-A876-524D-9E5C-ADEABAE1312B}" type="pres">
      <dgm:prSet presAssocID="{E6878BFE-971A-DE40-894B-EDA121F3FDC1}" presName="hierChild4" presStyleCnt="0"/>
      <dgm:spPr/>
    </dgm:pt>
    <dgm:pt modelId="{43D24FBF-FB1F-7143-BAAC-E9C1BE73FF82}" type="pres">
      <dgm:prSet presAssocID="{E6878BFE-971A-DE40-894B-EDA121F3FDC1}" presName="hierChild5" presStyleCnt="0"/>
      <dgm:spPr/>
    </dgm:pt>
    <dgm:pt modelId="{C8AF0E99-05D7-3648-9B6D-2167AF70E6BA}" type="pres">
      <dgm:prSet presAssocID="{1583E1FA-BF29-7E46-8129-6A90DF726E67}" presName="Name64" presStyleLbl="parChTrans1D4" presStyleIdx="2" presStyleCnt="3"/>
      <dgm:spPr/>
    </dgm:pt>
    <dgm:pt modelId="{A045AA45-2586-F541-A7B1-A6C67084EA9D}" type="pres">
      <dgm:prSet presAssocID="{AB111FB1-344A-7143-9731-8AD9E0E63669}" presName="hierRoot2" presStyleCnt="0">
        <dgm:presLayoutVars>
          <dgm:hierBranch val="init"/>
        </dgm:presLayoutVars>
      </dgm:prSet>
      <dgm:spPr/>
    </dgm:pt>
    <dgm:pt modelId="{1650A3AD-D8E9-7A4B-A334-60004C0334E6}" type="pres">
      <dgm:prSet presAssocID="{AB111FB1-344A-7143-9731-8AD9E0E63669}" presName="rootComposite" presStyleCnt="0"/>
      <dgm:spPr/>
    </dgm:pt>
    <dgm:pt modelId="{CBDC2FDC-9743-0B47-B677-AE8441587204}" type="pres">
      <dgm:prSet presAssocID="{AB111FB1-344A-7143-9731-8AD9E0E63669}" presName="rootText" presStyleLbl="node4" presStyleIdx="2" presStyleCnt="3" custScaleY="162723">
        <dgm:presLayoutVars>
          <dgm:chPref val="3"/>
        </dgm:presLayoutVars>
      </dgm:prSet>
      <dgm:spPr/>
    </dgm:pt>
    <dgm:pt modelId="{C108136B-5309-D04E-AB62-C67EF036EBED}" type="pres">
      <dgm:prSet presAssocID="{AB111FB1-344A-7143-9731-8AD9E0E63669}" presName="rootConnector" presStyleLbl="node4" presStyleIdx="2" presStyleCnt="3"/>
      <dgm:spPr/>
    </dgm:pt>
    <dgm:pt modelId="{6A550512-8CF2-AD44-97EB-C70F704E8B49}" type="pres">
      <dgm:prSet presAssocID="{AB111FB1-344A-7143-9731-8AD9E0E63669}" presName="hierChild4" presStyleCnt="0"/>
      <dgm:spPr/>
    </dgm:pt>
    <dgm:pt modelId="{62DC9A29-9A55-A448-A98F-1040F7F5136A}" type="pres">
      <dgm:prSet presAssocID="{AB111FB1-344A-7143-9731-8AD9E0E63669}" presName="hierChild5" presStyleCnt="0"/>
      <dgm:spPr/>
    </dgm:pt>
    <dgm:pt modelId="{03952EC2-DEBE-B740-B24A-4CA2A3F1A37B}" type="pres">
      <dgm:prSet presAssocID="{2DB18E2C-869B-0646-844F-B94824831EBD}" presName="hierChild5" presStyleCnt="0"/>
      <dgm:spPr/>
    </dgm:pt>
    <dgm:pt modelId="{E8052A87-BBD4-A944-9F36-D4740B672AB5}" type="pres">
      <dgm:prSet presAssocID="{7759FBD2-583B-6D42-A2C0-AF30119EB13D}" presName="hierChild5" presStyleCnt="0"/>
      <dgm:spPr/>
    </dgm:pt>
    <dgm:pt modelId="{4C787D26-4119-2645-9D91-776C28C6FDFA}" type="pres">
      <dgm:prSet presAssocID="{57D73EBC-5DAC-2143-BAFF-0DF691F5A45B}" presName="hierChild3" presStyleCnt="0"/>
      <dgm:spPr/>
    </dgm:pt>
  </dgm:ptLst>
  <dgm:cxnLst>
    <dgm:cxn modelId="{5C071305-76A4-1147-BE9D-C77EB484D869}" srcId="{57D73EBC-5DAC-2143-BAFF-0DF691F5A45B}" destId="{7759FBD2-583B-6D42-A2C0-AF30119EB13D}" srcOrd="0" destOrd="0" parTransId="{65D4F497-7F8A-1E47-BDC7-038182A8C236}" sibTransId="{B901516B-C110-1647-8E8E-A2A16FF0546F}"/>
    <dgm:cxn modelId="{9973BF09-D0E8-9744-9921-ABEDD57B389B}" type="presOf" srcId="{65D4F497-7F8A-1E47-BDC7-038182A8C236}" destId="{165DD5B0-40F2-EF4D-BFB6-655EC9899143}" srcOrd="0" destOrd="0" presId="urn:microsoft.com/office/officeart/2009/3/layout/HorizontalOrganizationChart"/>
    <dgm:cxn modelId="{D5AE091C-F3A5-8E47-98F5-51C4075E1E95}" srcId="{2DB18E2C-869B-0646-844F-B94824831EBD}" destId="{A63276A2-74A8-134F-8EA7-1B63B8A13809}" srcOrd="0" destOrd="0" parTransId="{DA6A8EF1-B9EB-5948-979C-7C59EF3A0203}" sibTransId="{714FBCAE-B044-934B-937C-BA189A6B2C33}"/>
    <dgm:cxn modelId="{EA019D1E-625D-734A-B8DA-BBE56464E1D7}" type="presOf" srcId="{A63276A2-74A8-134F-8EA7-1B63B8A13809}" destId="{E45A2EE5-F061-2341-B59D-515161E68602}" srcOrd="1" destOrd="0" presId="urn:microsoft.com/office/officeart/2009/3/layout/HorizontalOrganizationChart"/>
    <dgm:cxn modelId="{7DBB601F-88AB-A141-8017-7ADA99818F0D}" type="presOf" srcId="{302B195C-6B4F-5440-BAF0-E7A9D3607447}" destId="{A61084D8-A9C8-1D4D-87B1-61C76AE9A30E}" srcOrd="0" destOrd="0" presId="urn:microsoft.com/office/officeart/2009/3/layout/HorizontalOrganizationChart"/>
    <dgm:cxn modelId="{5AD8A624-93E7-3D4E-835A-A170A5E5DEE9}" type="presOf" srcId="{7E075B00-3AA9-7543-A7E8-A8B14EDF492F}" destId="{5AE4BC6E-CD9A-3247-8A48-70903CA4DA9A}" srcOrd="1" destOrd="0" presId="urn:microsoft.com/office/officeart/2009/3/layout/HorizontalOrganizationChart"/>
    <dgm:cxn modelId="{3D042833-BBDA-B149-BB30-B3DA80650CBF}" type="presOf" srcId="{AB111FB1-344A-7143-9731-8AD9E0E63669}" destId="{C108136B-5309-D04E-AB62-C67EF036EBED}" srcOrd="1" destOrd="0" presId="urn:microsoft.com/office/officeart/2009/3/layout/HorizontalOrganizationChart"/>
    <dgm:cxn modelId="{4150263C-C611-0944-AEAB-5CB30B9FFAC1}" type="presOf" srcId="{57D73EBC-5DAC-2143-BAFF-0DF691F5A45B}" destId="{FEB15E9B-4FC5-894A-93B9-558806E6B0CA}" srcOrd="1" destOrd="0" presId="urn:microsoft.com/office/officeart/2009/3/layout/HorizontalOrganizationChart"/>
    <dgm:cxn modelId="{ED372B3C-9A2E-9949-95B8-50E6B10227B8}" type="presOf" srcId="{2DB18E2C-869B-0646-844F-B94824831EBD}" destId="{1CC46F95-8ADE-6046-9F16-D0557CA2B886}" srcOrd="0" destOrd="0" presId="urn:microsoft.com/office/officeart/2009/3/layout/HorizontalOrganizationChart"/>
    <dgm:cxn modelId="{19D9683D-16E8-4143-B08F-70CAB7C1C420}" type="presOf" srcId="{AB111FB1-344A-7143-9731-8AD9E0E63669}" destId="{CBDC2FDC-9743-0B47-B677-AE8441587204}" srcOrd="0" destOrd="0" presId="urn:microsoft.com/office/officeart/2009/3/layout/HorizontalOrganizationChart"/>
    <dgm:cxn modelId="{D506843D-7DB5-B247-AA31-1BE634B0DB3D}" type="presOf" srcId="{BCB42D77-8BC3-184F-BC29-D43A11B11877}" destId="{82DA7B3D-23E5-9B47-9F09-E3036C10DF43}" srcOrd="0" destOrd="0" presId="urn:microsoft.com/office/officeart/2009/3/layout/HorizontalOrganizationChart"/>
    <dgm:cxn modelId="{B02EDC3E-3761-DD49-8406-FE8A02D30916}" srcId="{7759FBD2-583B-6D42-A2C0-AF30119EB13D}" destId="{7E075B00-3AA9-7543-A7E8-A8B14EDF492F}" srcOrd="0" destOrd="0" parTransId="{77C5C524-69EF-9446-8B80-E4D28645A902}" sibTransId="{3E98A314-E7C9-8D42-9FDD-2C0C9A185DB4}"/>
    <dgm:cxn modelId="{F6443445-27F2-D64A-BF45-83A836A006C8}" srcId="{7759FBD2-583B-6D42-A2C0-AF30119EB13D}" destId="{2DB18E2C-869B-0646-844F-B94824831EBD}" srcOrd="1" destOrd="0" parTransId="{ED99FD62-EF7D-184F-96FD-9E96FB5B8B71}" sibTransId="{3F13A403-174B-0844-AABD-A418D5773386}"/>
    <dgm:cxn modelId="{6A63FE4C-5E10-7943-8BDC-49011FE71C4D}" srcId="{BCB42D77-8BC3-184F-BC29-D43A11B11877}" destId="{57D73EBC-5DAC-2143-BAFF-0DF691F5A45B}" srcOrd="0" destOrd="0" parTransId="{BB17739E-AB36-CE4B-81F4-9CEC4A6E02F5}" sibTransId="{E3077E85-52DF-C140-97AA-06CC6BCF7C6C}"/>
    <dgm:cxn modelId="{9F595A4E-0C5A-B642-A62C-3C1942C22CB1}" type="presOf" srcId="{DA6A8EF1-B9EB-5948-979C-7C59EF3A0203}" destId="{28CA050A-F876-3642-A7CE-A5EE4F508ACC}" srcOrd="0" destOrd="0" presId="urn:microsoft.com/office/officeart/2009/3/layout/HorizontalOrganizationChart"/>
    <dgm:cxn modelId="{AA69F552-CB6C-904A-BB5A-341FCB98D2D1}" srcId="{2DB18E2C-869B-0646-844F-B94824831EBD}" destId="{E6878BFE-971A-DE40-894B-EDA121F3FDC1}" srcOrd="1" destOrd="0" parTransId="{302B195C-6B4F-5440-BAF0-E7A9D3607447}" sibTransId="{44C63EDB-30A7-1B46-8CD4-06FABD9933E8}"/>
    <dgm:cxn modelId="{9D787D5A-0BE4-1A4E-8747-AB009A743376}" type="presOf" srcId="{2DB18E2C-869B-0646-844F-B94824831EBD}" destId="{0E6310AD-97CD-0740-9666-C3D49A681DBB}" srcOrd="1" destOrd="0" presId="urn:microsoft.com/office/officeart/2009/3/layout/HorizontalOrganizationChart"/>
    <dgm:cxn modelId="{ABD9AF67-E592-D54A-9633-D75AC7A6F8D4}" type="presOf" srcId="{77C5C524-69EF-9446-8B80-E4D28645A902}" destId="{5903CE50-624A-C940-A541-6CAED8C65904}" srcOrd="0" destOrd="0" presId="urn:microsoft.com/office/officeart/2009/3/layout/HorizontalOrganizationChart"/>
    <dgm:cxn modelId="{E4B1EC8C-D9C3-8442-A5C0-6A4813EE6A9E}" type="presOf" srcId="{E6878BFE-971A-DE40-894B-EDA121F3FDC1}" destId="{E9197D8B-92AC-7E46-8C05-23D0DD000351}" srcOrd="0" destOrd="0" presId="urn:microsoft.com/office/officeart/2009/3/layout/HorizontalOrganizationChart"/>
    <dgm:cxn modelId="{2896E3A1-ABC1-CD4B-AC96-E3528C3202A7}" type="presOf" srcId="{E6878BFE-971A-DE40-894B-EDA121F3FDC1}" destId="{9EEA2F39-B5D4-C849-8F60-EE7BE23BE4DC}" srcOrd="1" destOrd="0" presId="urn:microsoft.com/office/officeart/2009/3/layout/HorizontalOrganizationChart"/>
    <dgm:cxn modelId="{5A21B2AE-3047-CC4C-9DD6-0EBD17B02455}" type="presOf" srcId="{1583E1FA-BF29-7E46-8129-6A90DF726E67}" destId="{C8AF0E99-05D7-3648-9B6D-2167AF70E6BA}" srcOrd="0" destOrd="0" presId="urn:microsoft.com/office/officeart/2009/3/layout/HorizontalOrganizationChart"/>
    <dgm:cxn modelId="{D4F351B4-63FF-E846-942A-BFBDEA4113F2}" type="presOf" srcId="{7759FBD2-583B-6D42-A2C0-AF30119EB13D}" destId="{11EB114F-3005-944E-8FE4-8AAA7A164154}" srcOrd="0" destOrd="0" presId="urn:microsoft.com/office/officeart/2009/3/layout/HorizontalOrganizationChart"/>
    <dgm:cxn modelId="{7807A6B7-AF09-5B42-A010-150ACB4CB955}" srcId="{2DB18E2C-869B-0646-844F-B94824831EBD}" destId="{AB111FB1-344A-7143-9731-8AD9E0E63669}" srcOrd="2" destOrd="0" parTransId="{1583E1FA-BF29-7E46-8129-6A90DF726E67}" sibTransId="{ED32C876-F33E-784D-83B7-E12E30C7E6BD}"/>
    <dgm:cxn modelId="{F25A0DCB-D4AB-C840-8CCC-7C40EADB5F3D}" type="presOf" srcId="{57D73EBC-5DAC-2143-BAFF-0DF691F5A45B}" destId="{76A5634A-0DC0-3C46-8507-12A795C54AD0}" srcOrd="0" destOrd="0" presId="urn:microsoft.com/office/officeart/2009/3/layout/HorizontalOrganizationChart"/>
    <dgm:cxn modelId="{B2DDDDD8-BC53-BB4B-9C43-F793415A5A4F}" type="presOf" srcId="{A63276A2-74A8-134F-8EA7-1B63B8A13809}" destId="{92DEAB3B-FB24-AC44-969D-B921D577130C}" srcOrd="0" destOrd="0" presId="urn:microsoft.com/office/officeart/2009/3/layout/HorizontalOrganizationChart"/>
    <dgm:cxn modelId="{3025B0DD-3A70-0F4D-ABD3-587DC062076B}" type="presOf" srcId="{7759FBD2-583B-6D42-A2C0-AF30119EB13D}" destId="{A44E2C16-16F1-9A44-A49C-C1B24E92027B}" srcOrd="1" destOrd="0" presId="urn:microsoft.com/office/officeart/2009/3/layout/HorizontalOrganizationChart"/>
    <dgm:cxn modelId="{B6D571E2-B409-344B-B313-FD3FBADF8D03}" type="presOf" srcId="{ED99FD62-EF7D-184F-96FD-9E96FB5B8B71}" destId="{6B66ADD3-78AB-8045-A18C-0B9354AC87F8}" srcOrd="0" destOrd="0" presId="urn:microsoft.com/office/officeart/2009/3/layout/HorizontalOrganizationChart"/>
    <dgm:cxn modelId="{97DA50F3-7E48-D64A-B5CE-980B39A11CAB}" type="presOf" srcId="{7E075B00-3AA9-7543-A7E8-A8B14EDF492F}" destId="{9A619CFB-1485-8241-A4E6-BBA3BD204438}" srcOrd="0" destOrd="0" presId="urn:microsoft.com/office/officeart/2009/3/layout/HorizontalOrganizationChart"/>
    <dgm:cxn modelId="{CB435D0B-FAC6-B94E-94A6-338073165F65}" type="presParOf" srcId="{82DA7B3D-23E5-9B47-9F09-E3036C10DF43}" destId="{1A4CD212-ECAB-8F49-AC68-E6290F974334}" srcOrd="0" destOrd="0" presId="urn:microsoft.com/office/officeart/2009/3/layout/HorizontalOrganizationChart"/>
    <dgm:cxn modelId="{6F2C886B-EBD3-0B40-8AD8-B5318E12C76B}" type="presParOf" srcId="{1A4CD212-ECAB-8F49-AC68-E6290F974334}" destId="{564FED5F-4EDC-F84A-AA43-47F6A433334B}" srcOrd="0" destOrd="0" presId="urn:microsoft.com/office/officeart/2009/3/layout/HorizontalOrganizationChart"/>
    <dgm:cxn modelId="{3CE6A2E4-BD50-C449-823C-DF736416AA99}" type="presParOf" srcId="{564FED5F-4EDC-F84A-AA43-47F6A433334B}" destId="{76A5634A-0DC0-3C46-8507-12A795C54AD0}" srcOrd="0" destOrd="0" presId="urn:microsoft.com/office/officeart/2009/3/layout/HorizontalOrganizationChart"/>
    <dgm:cxn modelId="{6742C9A2-4907-424D-A06C-984B5271B9C7}" type="presParOf" srcId="{564FED5F-4EDC-F84A-AA43-47F6A433334B}" destId="{FEB15E9B-4FC5-894A-93B9-558806E6B0CA}" srcOrd="1" destOrd="0" presId="urn:microsoft.com/office/officeart/2009/3/layout/HorizontalOrganizationChart"/>
    <dgm:cxn modelId="{BEA8C790-CB70-8E40-A7C4-8928701CC385}" type="presParOf" srcId="{1A4CD212-ECAB-8F49-AC68-E6290F974334}" destId="{034F0390-6B8A-D44F-B32E-DC51716A089F}" srcOrd="1" destOrd="0" presId="urn:microsoft.com/office/officeart/2009/3/layout/HorizontalOrganizationChart"/>
    <dgm:cxn modelId="{7C3CB2B5-EB8D-0647-BAD8-65E578C717AE}" type="presParOf" srcId="{034F0390-6B8A-D44F-B32E-DC51716A089F}" destId="{165DD5B0-40F2-EF4D-BFB6-655EC9899143}" srcOrd="0" destOrd="0" presId="urn:microsoft.com/office/officeart/2009/3/layout/HorizontalOrganizationChart"/>
    <dgm:cxn modelId="{7E735500-1F07-564E-B395-CAD4B100F1F2}" type="presParOf" srcId="{034F0390-6B8A-D44F-B32E-DC51716A089F}" destId="{34C83E70-52BB-604C-9737-F3DEE3FECD86}" srcOrd="1" destOrd="0" presId="urn:microsoft.com/office/officeart/2009/3/layout/HorizontalOrganizationChart"/>
    <dgm:cxn modelId="{64A6457E-29D1-8941-9F82-0CDF94EF7C12}" type="presParOf" srcId="{34C83E70-52BB-604C-9737-F3DEE3FECD86}" destId="{9824AD4B-96DF-EC42-AE66-D5C1AD1BB7F6}" srcOrd="0" destOrd="0" presId="urn:microsoft.com/office/officeart/2009/3/layout/HorizontalOrganizationChart"/>
    <dgm:cxn modelId="{CD7C87B5-F317-9541-BF98-13C9BDCC344E}" type="presParOf" srcId="{9824AD4B-96DF-EC42-AE66-D5C1AD1BB7F6}" destId="{11EB114F-3005-944E-8FE4-8AAA7A164154}" srcOrd="0" destOrd="0" presId="urn:microsoft.com/office/officeart/2009/3/layout/HorizontalOrganizationChart"/>
    <dgm:cxn modelId="{3A8D5711-3FEF-2E4C-A2BB-EAD954A0BC47}" type="presParOf" srcId="{9824AD4B-96DF-EC42-AE66-D5C1AD1BB7F6}" destId="{A44E2C16-16F1-9A44-A49C-C1B24E92027B}" srcOrd="1" destOrd="0" presId="urn:microsoft.com/office/officeart/2009/3/layout/HorizontalOrganizationChart"/>
    <dgm:cxn modelId="{E34D4BD7-6588-8A41-91F3-7C5D1A251D1F}" type="presParOf" srcId="{34C83E70-52BB-604C-9737-F3DEE3FECD86}" destId="{31EA2A6F-A5C3-6542-BBF2-008874F65BB9}" srcOrd="1" destOrd="0" presId="urn:microsoft.com/office/officeart/2009/3/layout/HorizontalOrganizationChart"/>
    <dgm:cxn modelId="{3E0CD2B2-DC82-4B4B-A06D-6A8E4D66D655}" type="presParOf" srcId="{31EA2A6F-A5C3-6542-BBF2-008874F65BB9}" destId="{5903CE50-624A-C940-A541-6CAED8C65904}" srcOrd="0" destOrd="0" presId="urn:microsoft.com/office/officeart/2009/3/layout/HorizontalOrganizationChart"/>
    <dgm:cxn modelId="{C346E8AA-0249-C042-A318-EFC1D0441E19}" type="presParOf" srcId="{31EA2A6F-A5C3-6542-BBF2-008874F65BB9}" destId="{D395A783-8F71-974D-9517-BF64863E733C}" srcOrd="1" destOrd="0" presId="urn:microsoft.com/office/officeart/2009/3/layout/HorizontalOrganizationChart"/>
    <dgm:cxn modelId="{9DDC437A-D086-D44D-9878-8D7E7BD4EC00}" type="presParOf" srcId="{D395A783-8F71-974D-9517-BF64863E733C}" destId="{EB031094-7EA0-E74D-B460-9E7387AEC5C9}" srcOrd="0" destOrd="0" presId="urn:microsoft.com/office/officeart/2009/3/layout/HorizontalOrganizationChart"/>
    <dgm:cxn modelId="{138E8B0C-366C-114A-8DFB-B167AC117C4B}" type="presParOf" srcId="{EB031094-7EA0-E74D-B460-9E7387AEC5C9}" destId="{9A619CFB-1485-8241-A4E6-BBA3BD204438}" srcOrd="0" destOrd="0" presId="urn:microsoft.com/office/officeart/2009/3/layout/HorizontalOrganizationChart"/>
    <dgm:cxn modelId="{F205C631-2273-544E-96F3-779C301BB28E}" type="presParOf" srcId="{EB031094-7EA0-E74D-B460-9E7387AEC5C9}" destId="{5AE4BC6E-CD9A-3247-8A48-70903CA4DA9A}" srcOrd="1" destOrd="0" presId="urn:microsoft.com/office/officeart/2009/3/layout/HorizontalOrganizationChart"/>
    <dgm:cxn modelId="{E87990CB-F699-6F4D-8C00-10163C99149D}" type="presParOf" srcId="{D395A783-8F71-974D-9517-BF64863E733C}" destId="{3D2AB599-4822-2545-B1A8-74413A47179B}" srcOrd="1" destOrd="0" presId="urn:microsoft.com/office/officeart/2009/3/layout/HorizontalOrganizationChart"/>
    <dgm:cxn modelId="{8EA8AD24-4868-034B-9E80-7D276CF146D4}" type="presParOf" srcId="{D395A783-8F71-974D-9517-BF64863E733C}" destId="{C0AA2B22-164E-2B41-A05A-E54DA5B8F201}" srcOrd="2" destOrd="0" presId="urn:microsoft.com/office/officeart/2009/3/layout/HorizontalOrganizationChart"/>
    <dgm:cxn modelId="{A792E326-5166-A746-A408-053AAFBFF692}" type="presParOf" srcId="{31EA2A6F-A5C3-6542-BBF2-008874F65BB9}" destId="{6B66ADD3-78AB-8045-A18C-0B9354AC87F8}" srcOrd="2" destOrd="0" presId="urn:microsoft.com/office/officeart/2009/3/layout/HorizontalOrganizationChart"/>
    <dgm:cxn modelId="{9805115F-B36A-3843-89DD-CD335F504600}" type="presParOf" srcId="{31EA2A6F-A5C3-6542-BBF2-008874F65BB9}" destId="{0D5CA9BF-8F9D-5541-8E00-64CB31AAF1FA}" srcOrd="3" destOrd="0" presId="urn:microsoft.com/office/officeart/2009/3/layout/HorizontalOrganizationChart"/>
    <dgm:cxn modelId="{65CA7585-9676-9940-980F-C013D59750B5}" type="presParOf" srcId="{0D5CA9BF-8F9D-5541-8E00-64CB31AAF1FA}" destId="{7322B20C-F5CF-6A44-9DFB-D91A6FDC6C24}" srcOrd="0" destOrd="0" presId="urn:microsoft.com/office/officeart/2009/3/layout/HorizontalOrganizationChart"/>
    <dgm:cxn modelId="{D95E225E-8B33-F347-B183-8AB351A24B45}" type="presParOf" srcId="{7322B20C-F5CF-6A44-9DFB-D91A6FDC6C24}" destId="{1CC46F95-8ADE-6046-9F16-D0557CA2B886}" srcOrd="0" destOrd="0" presId="urn:microsoft.com/office/officeart/2009/3/layout/HorizontalOrganizationChart"/>
    <dgm:cxn modelId="{38CB6402-1A01-CB45-9BD3-2C677D4DB7CC}" type="presParOf" srcId="{7322B20C-F5CF-6A44-9DFB-D91A6FDC6C24}" destId="{0E6310AD-97CD-0740-9666-C3D49A681DBB}" srcOrd="1" destOrd="0" presId="urn:microsoft.com/office/officeart/2009/3/layout/HorizontalOrganizationChart"/>
    <dgm:cxn modelId="{9AD38A98-AB65-D14A-87A5-9828023F388A}" type="presParOf" srcId="{0D5CA9BF-8F9D-5541-8E00-64CB31AAF1FA}" destId="{5CB59932-0356-B049-9820-0D7AB2AA324B}" srcOrd="1" destOrd="0" presId="urn:microsoft.com/office/officeart/2009/3/layout/HorizontalOrganizationChart"/>
    <dgm:cxn modelId="{7EC8C33C-E5A0-E744-AEEB-89EBD9C77AD9}" type="presParOf" srcId="{5CB59932-0356-B049-9820-0D7AB2AA324B}" destId="{28CA050A-F876-3642-A7CE-A5EE4F508ACC}" srcOrd="0" destOrd="0" presId="urn:microsoft.com/office/officeart/2009/3/layout/HorizontalOrganizationChart"/>
    <dgm:cxn modelId="{FDCEAD28-83B3-5F4E-B6CB-9FF0B59D8224}" type="presParOf" srcId="{5CB59932-0356-B049-9820-0D7AB2AA324B}" destId="{9EEF97ED-FF7C-2F43-80EF-50E13F6177E3}" srcOrd="1" destOrd="0" presId="urn:microsoft.com/office/officeart/2009/3/layout/HorizontalOrganizationChart"/>
    <dgm:cxn modelId="{64E3189F-54D2-7648-B074-41911BD7CE0D}" type="presParOf" srcId="{9EEF97ED-FF7C-2F43-80EF-50E13F6177E3}" destId="{BD930F74-933C-E64E-86E4-F25F6DB15BB2}" srcOrd="0" destOrd="0" presId="urn:microsoft.com/office/officeart/2009/3/layout/HorizontalOrganizationChart"/>
    <dgm:cxn modelId="{1C4555CE-92E3-7E46-924F-6A77113A8526}" type="presParOf" srcId="{BD930F74-933C-E64E-86E4-F25F6DB15BB2}" destId="{92DEAB3B-FB24-AC44-969D-B921D577130C}" srcOrd="0" destOrd="0" presId="urn:microsoft.com/office/officeart/2009/3/layout/HorizontalOrganizationChart"/>
    <dgm:cxn modelId="{ABB12122-7FCC-2746-BB57-9815DCAAA67D}" type="presParOf" srcId="{BD930F74-933C-E64E-86E4-F25F6DB15BB2}" destId="{E45A2EE5-F061-2341-B59D-515161E68602}" srcOrd="1" destOrd="0" presId="urn:microsoft.com/office/officeart/2009/3/layout/HorizontalOrganizationChart"/>
    <dgm:cxn modelId="{596FFD5B-8591-E343-899C-B57F41F4EA25}" type="presParOf" srcId="{9EEF97ED-FF7C-2F43-80EF-50E13F6177E3}" destId="{AA17351A-3049-424F-8EDA-9104F2DE5E57}" srcOrd="1" destOrd="0" presId="urn:microsoft.com/office/officeart/2009/3/layout/HorizontalOrganizationChart"/>
    <dgm:cxn modelId="{25E8CB85-8715-BD42-805E-6B258551F6BD}" type="presParOf" srcId="{9EEF97ED-FF7C-2F43-80EF-50E13F6177E3}" destId="{B4F13F8D-3F87-974F-87DF-B4912E0333BE}" srcOrd="2" destOrd="0" presId="urn:microsoft.com/office/officeart/2009/3/layout/HorizontalOrganizationChart"/>
    <dgm:cxn modelId="{CB22AD85-2A43-9649-BCA8-CE52817B604C}" type="presParOf" srcId="{5CB59932-0356-B049-9820-0D7AB2AA324B}" destId="{A61084D8-A9C8-1D4D-87B1-61C76AE9A30E}" srcOrd="2" destOrd="0" presId="urn:microsoft.com/office/officeart/2009/3/layout/HorizontalOrganizationChart"/>
    <dgm:cxn modelId="{8599E8FE-6775-DF49-8829-97C95FF7B693}" type="presParOf" srcId="{5CB59932-0356-B049-9820-0D7AB2AA324B}" destId="{40E4D344-B803-FF4B-A1FF-23CA1B3518E8}" srcOrd="3" destOrd="0" presId="urn:microsoft.com/office/officeart/2009/3/layout/HorizontalOrganizationChart"/>
    <dgm:cxn modelId="{5F63EA55-B720-514F-B902-7D7E4CD94A55}" type="presParOf" srcId="{40E4D344-B803-FF4B-A1FF-23CA1B3518E8}" destId="{D20AE0B4-0EFB-3148-85F5-AB1FE1812BDF}" srcOrd="0" destOrd="0" presId="urn:microsoft.com/office/officeart/2009/3/layout/HorizontalOrganizationChart"/>
    <dgm:cxn modelId="{CB2A05D8-8156-5145-BEDF-D187ED6D5C4E}" type="presParOf" srcId="{D20AE0B4-0EFB-3148-85F5-AB1FE1812BDF}" destId="{E9197D8B-92AC-7E46-8C05-23D0DD000351}" srcOrd="0" destOrd="0" presId="urn:microsoft.com/office/officeart/2009/3/layout/HorizontalOrganizationChart"/>
    <dgm:cxn modelId="{CCD2E591-094D-5F4C-B3C0-514EC3EEA02B}" type="presParOf" srcId="{D20AE0B4-0EFB-3148-85F5-AB1FE1812BDF}" destId="{9EEA2F39-B5D4-C849-8F60-EE7BE23BE4DC}" srcOrd="1" destOrd="0" presId="urn:microsoft.com/office/officeart/2009/3/layout/HorizontalOrganizationChart"/>
    <dgm:cxn modelId="{F087B755-00DF-944F-ABF1-21C340958C48}" type="presParOf" srcId="{40E4D344-B803-FF4B-A1FF-23CA1B3518E8}" destId="{2D4B5487-A876-524D-9E5C-ADEABAE1312B}" srcOrd="1" destOrd="0" presId="urn:microsoft.com/office/officeart/2009/3/layout/HorizontalOrganizationChart"/>
    <dgm:cxn modelId="{482D6CA6-D445-DB43-BD9D-A33CB21312D5}" type="presParOf" srcId="{40E4D344-B803-FF4B-A1FF-23CA1B3518E8}" destId="{43D24FBF-FB1F-7143-BAAC-E9C1BE73FF82}" srcOrd="2" destOrd="0" presId="urn:microsoft.com/office/officeart/2009/3/layout/HorizontalOrganizationChart"/>
    <dgm:cxn modelId="{46219097-91CD-D040-8DB7-E325EB918F03}" type="presParOf" srcId="{5CB59932-0356-B049-9820-0D7AB2AA324B}" destId="{C8AF0E99-05D7-3648-9B6D-2167AF70E6BA}" srcOrd="4" destOrd="0" presId="urn:microsoft.com/office/officeart/2009/3/layout/HorizontalOrganizationChart"/>
    <dgm:cxn modelId="{1B76849B-12DD-0F40-A7E1-5F53DAFC31B7}" type="presParOf" srcId="{5CB59932-0356-B049-9820-0D7AB2AA324B}" destId="{A045AA45-2586-F541-A7B1-A6C67084EA9D}" srcOrd="5" destOrd="0" presId="urn:microsoft.com/office/officeart/2009/3/layout/HorizontalOrganizationChart"/>
    <dgm:cxn modelId="{3B814FA8-769B-E145-9B93-975D7FDE8A78}" type="presParOf" srcId="{A045AA45-2586-F541-A7B1-A6C67084EA9D}" destId="{1650A3AD-D8E9-7A4B-A334-60004C0334E6}" srcOrd="0" destOrd="0" presId="urn:microsoft.com/office/officeart/2009/3/layout/HorizontalOrganizationChart"/>
    <dgm:cxn modelId="{AC355CD4-37EF-284A-8D3A-5A403AEA9D9C}" type="presParOf" srcId="{1650A3AD-D8E9-7A4B-A334-60004C0334E6}" destId="{CBDC2FDC-9743-0B47-B677-AE8441587204}" srcOrd="0" destOrd="0" presId="urn:microsoft.com/office/officeart/2009/3/layout/HorizontalOrganizationChart"/>
    <dgm:cxn modelId="{18D8C6F0-3FEF-B14F-8037-C90565A40A6E}" type="presParOf" srcId="{1650A3AD-D8E9-7A4B-A334-60004C0334E6}" destId="{C108136B-5309-D04E-AB62-C67EF036EBED}" srcOrd="1" destOrd="0" presId="urn:microsoft.com/office/officeart/2009/3/layout/HorizontalOrganizationChart"/>
    <dgm:cxn modelId="{4593B8B6-706D-7741-807F-6F54C1B7785B}" type="presParOf" srcId="{A045AA45-2586-F541-A7B1-A6C67084EA9D}" destId="{6A550512-8CF2-AD44-97EB-C70F704E8B49}" srcOrd="1" destOrd="0" presId="urn:microsoft.com/office/officeart/2009/3/layout/HorizontalOrganizationChart"/>
    <dgm:cxn modelId="{E66DF319-A0ED-884D-9E89-F009F765EBED}" type="presParOf" srcId="{A045AA45-2586-F541-A7B1-A6C67084EA9D}" destId="{62DC9A29-9A55-A448-A98F-1040F7F5136A}" srcOrd="2" destOrd="0" presId="urn:microsoft.com/office/officeart/2009/3/layout/HorizontalOrganizationChart"/>
    <dgm:cxn modelId="{6D1C3915-8F64-CF41-A50B-AE6862637FA1}" type="presParOf" srcId="{0D5CA9BF-8F9D-5541-8E00-64CB31AAF1FA}" destId="{03952EC2-DEBE-B740-B24A-4CA2A3F1A37B}" srcOrd="2" destOrd="0" presId="urn:microsoft.com/office/officeart/2009/3/layout/HorizontalOrganizationChart"/>
    <dgm:cxn modelId="{5176AB87-4ACE-5940-9F53-18FE3842480D}" type="presParOf" srcId="{34C83E70-52BB-604C-9737-F3DEE3FECD86}" destId="{E8052A87-BBD4-A944-9F36-D4740B672AB5}" srcOrd="2" destOrd="0" presId="urn:microsoft.com/office/officeart/2009/3/layout/HorizontalOrganizationChart"/>
    <dgm:cxn modelId="{CE9C5628-8850-0F4E-9406-0F83219E399A}" type="presParOf" srcId="{1A4CD212-ECAB-8F49-AC68-E6290F974334}" destId="{4C787D26-4119-2645-9D91-776C28C6FDFA}"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C2EA7-1E71-8B4E-978C-238680AE7D5F}">
      <dsp:nvSpPr>
        <dsp:cNvPr id="0" name=""/>
        <dsp:cNvSpPr/>
      </dsp:nvSpPr>
      <dsp:spPr>
        <a:xfrm>
          <a:off x="4129420" y="-178315"/>
          <a:ext cx="1689308" cy="107271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315D42-112A-084E-89F4-9C1A29ADA7A0}">
      <dsp:nvSpPr>
        <dsp:cNvPr id="0" name=""/>
        <dsp:cNvSpPr/>
      </dsp:nvSpPr>
      <dsp:spPr>
        <a:xfrm>
          <a:off x="4317121" y="0"/>
          <a:ext cx="1689308" cy="107271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University Ethics Committee</a:t>
          </a:r>
        </a:p>
      </dsp:txBody>
      <dsp:txXfrm>
        <a:off x="4348540" y="31419"/>
        <a:ext cx="1626470" cy="1009872"/>
      </dsp:txXfrm>
    </dsp:sp>
    <dsp:sp modelId="{CD8FD6FE-2A0F-6D47-98AE-E138F11CAB8F}">
      <dsp:nvSpPr>
        <dsp:cNvPr id="0" name=""/>
        <dsp:cNvSpPr/>
      </dsp:nvSpPr>
      <dsp:spPr>
        <a:xfrm>
          <a:off x="4129420" y="1215009"/>
          <a:ext cx="1689308" cy="107271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B24702-F6B3-4140-9528-2891070D21A1}">
      <dsp:nvSpPr>
        <dsp:cNvPr id="0" name=""/>
        <dsp:cNvSpPr/>
      </dsp:nvSpPr>
      <dsp:spPr>
        <a:xfrm>
          <a:off x="4317121" y="1393325"/>
          <a:ext cx="1689308" cy="107271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College Research Ethics Committee</a:t>
          </a:r>
        </a:p>
      </dsp:txBody>
      <dsp:txXfrm>
        <a:off x="4348540" y="1424744"/>
        <a:ext cx="1626470" cy="1009872"/>
      </dsp:txXfrm>
    </dsp:sp>
    <dsp:sp modelId="{2052667B-E440-B346-9EC6-6B7D41B3A6EA}">
      <dsp:nvSpPr>
        <dsp:cNvPr id="0" name=""/>
        <dsp:cNvSpPr/>
      </dsp:nvSpPr>
      <dsp:spPr>
        <a:xfrm>
          <a:off x="4129420" y="2583155"/>
          <a:ext cx="1689308" cy="107271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C8D144-DDFF-0D42-9C02-6A41DBE43F12}">
      <dsp:nvSpPr>
        <dsp:cNvPr id="0" name=""/>
        <dsp:cNvSpPr/>
      </dsp:nvSpPr>
      <dsp:spPr>
        <a:xfrm>
          <a:off x="4317121" y="2761471"/>
          <a:ext cx="1689308" cy="107271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School Ethics Forum</a:t>
          </a:r>
        </a:p>
      </dsp:txBody>
      <dsp:txXfrm>
        <a:off x="4348540" y="2792890"/>
        <a:ext cx="1626470" cy="1009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F0E99-05D7-3648-9B6D-2167AF70E6BA}">
      <dsp:nvSpPr>
        <dsp:cNvPr id="0" name=""/>
        <dsp:cNvSpPr/>
      </dsp:nvSpPr>
      <dsp:spPr>
        <a:xfrm>
          <a:off x="6571664" y="2232248"/>
          <a:ext cx="386440" cy="1210609"/>
        </a:xfrm>
        <a:custGeom>
          <a:avLst/>
          <a:gdLst/>
          <a:ahLst/>
          <a:cxnLst/>
          <a:rect l="0" t="0" r="0" b="0"/>
          <a:pathLst>
            <a:path>
              <a:moveTo>
                <a:pt x="0" y="0"/>
              </a:moveTo>
              <a:lnTo>
                <a:pt x="193220" y="0"/>
              </a:lnTo>
              <a:lnTo>
                <a:pt x="193220" y="1210609"/>
              </a:lnTo>
              <a:lnTo>
                <a:pt x="386440" y="121060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1084D8-A9C8-1D4D-87B1-61C76AE9A30E}">
      <dsp:nvSpPr>
        <dsp:cNvPr id="0" name=""/>
        <dsp:cNvSpPr/>
      </dsp:nvSpPr>
      <dsp:spPr>
        <a:xfrm>
          <a:off x="6571664" y="2110331"/>
          <a:ext cx="386440" cy="91440"/>
        </a:xfrm>
        <a:custGeom>
          <a:avLst/>
          <a:gdLst/>
          <a:ahLst/>
          <a:cxnLst/>
          <a:rect l="0" t="0" r="0" b="0"/>
          <a:pathLst>
            <a:path>
              <a:moveTo>
                <a:pt x="0" y="121916"/>
              </a:moveTo>
              <a:lnTo>
                <a:pt x="193220" y="121916"/>
              </a:lnTo>
              <a:lnTo>
                <a:pt x="193220" y="45720"/>
              </a:lnTo>
              <a:lnTo>
                <a:pt x="386440"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A050A-F876-3642-A7CE-A5EE4F508ACC}">
      <dsp:nvSpPr>
        <dsp:cNvPr id="0" name=""/>
        <dsp:cNvSpPr/>
      </dsp:nvSpPr>
      <dsp:spPr>
        <a:xfrm>
          <a:off x="6571664" y="945441"/>
          <a:ext cx="386440" cy="1286806"/>
        </a:xfrm>
        <a:custGeom>
          <a:avLst/>
          <a:gdLst/>
          <a:ahLst/>
          <a:cxnLst/>
          <a:rect l="0" t="0" r="0" b="0"/>
          <a:pathLst>
            <a:path>
              <a:moveTo>
                <a:pt x="0" y="1286806"/>
              </a:moveTo>
              <a:lnTo>
                <a:pt x="193220" y="1286806"/>
              </a:lnTo>
              <a:lnTo>
                <a:pt x="193220" y="0"/>
              </a:lnTo>
              <a:lnTo>
                <a:pt x="386440"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66ADD3-78AB-8045-A18C-0B9354AC87F8}">
      <dsp:nvSpPr>
        <dsp:cNvPr id="0" name=""/>
        <dsp:cNvSpPr/>
      </dsp:nvSpPr>
      <dsp:spPr>
        <a:xfrm>
          <a:off x="4253019" y="1646188"/>
          <a:ext cx="386440" cy="586059"/>
        </a:xfrm>
        <a:custGeom>
          <a:avLst/>
          <a:gdLst/>
          <a:ahLst/>
          <a:cxnLst/>
          <a:rect l="0" t="0" r="0" b="0"/>
          <a:pathLst>
            <a:path>
              <a:moveTo>
                <a:pt x="0" y="0"/>
              </a:moveTo>
              <a:lnTo>
                <a:pt x="193220" y="0"/>
              </a:lnTo>
              <a:lnTo>
                <a:pt x="193220" y="586059"/>
              </a:lnTo>
              <a:lnTo>
                <a:pt x="386440" y="58605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03CE50-624A-C940-A541-6CAED8C65904}">
      <dsp:nvSpPr>
        <dsp:cNvPr id="0" name=""/>
        <dsp:cNvSpPr/>
      </dsp:nvSpPr>
      <dsp:spPr>
        <a:xfrm>
          <a:off x="4253019" y="1119996"/>
          <a:ext cx="386440" cy="526192"/>
        </a:xfrm>
        <a:custGeom>
          <a:avLst/>
          <a:gdLst/>
          <a:ahLst/>
          <a:cxnLst/>
          <a:rect l="0" t="0" r="0" b="0"/>
          <a:pathLst>
            <a:path>
              <a:moveTo>
                <a:pt x="0" y="526192"/>
              </a:moveTo>
              <a:lnTo>
                <a:pt x="193220" y="526192"/>
              </a:lnTo>
              <a:lnTo>
                <a:pt x="193220" y="0"/>
              </a:lnTo>
              <a:lnTo>
                <a:pt x="386440"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5DD5B0-40F2-EF4D-BFB6-655EC9899143}">
      <dsp:nvSpPr>
        <dsp:cNvPr id="0" name=""/>
        <dsp:cNvSpPr/>
      </dsp:nvSpPr>
      <dsp:spPr>
        <a:xfrm>
          <a:off x="1934374" y="1600468"/>
          <a:ext cx="386440" cy="91440"/>
        </a:xfrm>
        <a:custGeom>
          <a:avLst/>
          <a:gdLst/>
          <a:ahLst/>
          <a:cxnLst/>
          <a:rect l="0" t="0" r="0" b="0"/>
          <a:pathLst>
            <a:path>
              <a:moveTo>
                <a:pt x="0" y="45720"/>
              </a:moveTo>
              <a:lnTo>
                <a:pt x="386440"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A5634A-0DC0-3C46-8507-12A795C54AD0}">
      <dsp:nvSpPr>
        <dsp:cNvPr id="0" name=""/>
        <dsp:cNvSpPr/>
      </dsp:nvSpPr>
      <dsp:spPr>
        <a:xfrm>
          <a:off x="2171" y="1014741"/>
          <a:ext cx="1932203" cy="1262893"/>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Student</a:t>
          </a:r>
          <a:r>
            <a:rPr lang="en-GB" sz="1200" kern="1200" dirty="0"/>
            <a:t> drafts ethics form in discussion with Supervisor and emails to Supervisor for submission</a:t>
          </a:r>
        </a:p>
      </dsp:txBody>
      <dsp:txXfrm>
        <a:off x="2171" y="1014741"/>
        <a:ext cx="1932203" cy="1262893"/>
      </dsp:txXfrm>
    </dsp:sp>
    <dsp:sp modelId="{11EB114F-3005-944E-8FE4-8AAA7A164154}">
      <dsp:nvSpPr>
        <dsp:cNvPr id="0" name=""/>
        <dsp:cNvSpPr/>
      </dsp:nvSpPr>
      <dsp:spPr>
        <a:xfrm>
          <a:off x="2320815" y="1014741"/>
          <a:ext cx="1932203" cy="1262893"/>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Supervisor</a:t>
          </a:r>
          <a:r>
            <a:rPr lang="en-GB" sz="1200" kern="1200" dirty="0"/>
            <a:t> checks form and accompanying documentation, completes ‘Ethical risks’ section, and submits final application to SEF administrator</a:t>
          </a:r>
        </a:p>
      </dsp:txBody>
      <dsp:txXfrm>
        <a:off x="2320815" y="1014741"/>
        <a:ext cx="1932203" cy="1262893"/>
      </dsp:txXfrm>
    </dsp:sp>
    <dsp:sp modelId="{9A619CFB-1485-8241-A4E6-BBA3BD204438}">
      <dsp:nvSpPr>
        <dsp:cNvPr id="0" name=""/>
        <dsp:cNvSpPr/>
      </dsp:nvSpPr>
      <dsp:spPr>
        <a:xfrm>
          <a:off x="4639460" y="654699"/>
          <a:ext cx="1932203" cy="930592"/>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High-risk applications: </a:t>
          </a:r>
        </a:p>
        <a:p>
          <a:pPr marL="0" lvl="0" indent="0" algn="ctr" defTabSz="533400">
            <a:lnSpc>
              <a:spcPct val="90000"/>
            </a:lnSpc>
            <a:spcBef>
              <a:spcPct val="0"/>
            </a:spcBef>
            <a:spcAft>
              <a:spcPct val="35000"/>
            </a:spcAft>
            <a:buNone/>
          </a:pPr>
          <a:r>
            <a:rPr lang="en-GB" sz="1200" kern="1200" dirty="0"/>
            <a:t>SEF administrator allocates to two reviewers, 15 day review </a:t>
          </a:r>
        </a:p>
        <a:p>
          <a:pPr marL="0" lvl="0" indent="0" algn="ctr" defTabSz="533400">
            <a:lnSpc>
              <a:spcPct val="90000"/>
            </a:lnSpc>
            <a:spcBef>
              <a:spcPct val="0"/>
            </a:spcBef>
            <a:spcAft>
              <a:spcPct val="35000"/>
            </a:spcAft>
            <a:buNone/>
          </a:pPr>
          <a:r>
            <a:rPr lang="en-GB" sz="1200" kern="1200" dirty="0"/>
            <a:t>(Three working weeks)</a:t>
          </a:r>
        </a:p>
      </dsp:txBody>
      <dsp:txXfrm>
        <a:off x="4639460" y="654699"/>
        <a:ext cx="1932203" cy="930592"/>
      </dsp:txXfrm>
    </dsp:sp>
    <dsp:sp modelId="{1CC46F95-8ADE-6046-9F16-D0557CA2B886}">
      <dsp:nvSpPr>
        <dsp:cNvPr id="0" name=""/>
        <dsp:cNvSpPr/>
      </dsp:nvSpPr>
      <dsp:spPr>
        <a:xfrm>
          <a:off x="4639460" y="1826817"/>
          <a:ext cx="1932203" cy="810860"/>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Low-risk applications: </a:t>
          </a:r>
        </a:p>
        <a:p>
          <a:pPr marL="0" lvl="0" indent="0" algn="ctr" defTabSz="533400">
            <a:lnSpc>
              <a:spcPct val="90000"/>
            </a:lnSpc>
            <a:spcBef>
              <a:spcPct val="0"/>
            </a:spcBef>
            <a:spcAft>
              <a:spcPct val="35000"/>
            </a:spcAft>
            <a:buNone/>
          </a:pPr>
          <a:r>
            <a:rPr lang="en-GB" sz="1200" kern="1200" dirty="0"/>
            <a:t>SEF administrator allocates to one reviewer, 10 day review </a:t>
          </a:r>
        </a:p>
        <a:p>
          <a:pPr marL="0" lvl="0" indent="0" algn="ctr" defTabSz="533400">
            <a:lnSpc>
              <a:spcPct val="90000"/>
            </a:lnSpc>
            <a:spcBef>
              <a:spcPct val="0"/>
            </a:spcBef>
            <a:spcAft>
              <a:spcPct val="35000"/>
            </a:spcAft>
            <a:buNone/>
          </a:pPr>
          <a:r>
            <a:rPr lang="en-GB" sz="1200" kern="1200" dirty="0"/>
            <a:t>(Two working weeks)</a:t>
          </a:r>
        </a:p>
      </dsp:txBody>
      <dsp:txXfrm>
        <a:off x="4639460" y="1826817"/>
        <a:ext cx="1932203" cy="810860"/>
      </dsp:txXfrm>
    </dsp:sp>
    <dsp:sp modelId="{92DEAB3B-FB24-AC44-969D-B921D577130C}">
      <dsp:nvSpPr>
        <dsp:cNvPr id="0" name=""/>
        <dsp:cNvSpPr/>
      </dsp:nvSpPr>
      <dsp:spPr>
        <a:xfrm>
          <a:off x="6958105" y="542156"/>
          <a:ext cx="1932203" cy="806569"/>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Approve – </a:t>
          </a:r>
        </a:p>
        <a:p>
          <a:pPr marL="0" lvl="0" indent="0" algn="ctr" defTabSz="488950">
            <a:lnSpc>
              <a:spcPct val="90000"/>
            </a:lnSpc>
            <a:spcBef>
              <a:spcPct val="0"/>
            </a:spcBef>
            <a:spcAft>
              <a:spcPct val="35000"/>
            </a:spcAft>
            <a:buNone/>
          </a:pPr>
          <a:r>
            <a:rPr lang="en-GB" sz="1100" kern="1200" dirty="0"/>
            <a:t>Student may commence data collection immediately</a:t>
          </a:r>
        </a:p>
      </dsp:txBody>
      <dsp:txXfrm>
        <a:off x="6958105" y="542156"/>
        <a:ext cx="1932203" cy="806569"/>
      </dsp:txXfrm>
    </dsp:sp>
    <dsp:sp modelId="{E9197D8B-92AC-7E46-8C05-23D0DD000351}">
      <dsp:nvSpPr>
        <dsp:cNvPr id="0" name=""/>
        <dsp:cNvSpPr/>
      </dsp:nvSpPr>
      <dsp:spPr>
        <a:xfrm>
          <a:off x="6958105" y="1590252"/>
          <a:ext cx="1932203" cy="1131598"/>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Revisions required – </a:t>
          </a:r>
        </a:p>
        <a:p>
          <a:pPr marL="0" lvl="0" indent="0" algn="ctr" defTabSz="488950">
            <a:lnSpc>
              <a:spcPct val="90000"/>
            </a:lnSpc>
            <a:spcBef>
              <a:spcPct val="0"/>
            </a:spcBef>
            <a:spcAft>
              <a:spcPct val="35000"/>
            </a:spcAft>
            <a:buNone/>
          </a:pPr>
          <a:r>
            <a:rPr lang="en-GB" sz="1100" kern="1200" dirty="0"/>
            <a:t>Student responds to reviewer comments/makes required revisions in consultation with their Supervisor, who re-submits application</a:t>
          </a:r>
        </a:p>
      </dsp:txBody>
      <dsp:txXfrm>
        <a:off x="6958105" y="1590252"/>
        <a:ext cx="1932203" cy="1131598"/>
      </dsp:txXfrm>
    </dsp:sp>
    <dsp:sp modelId="{CBDC2FDC-9743-0B47-B677-AE8441587204}">
      <dsp:nvSpPr>
        <dsp:cNvPr id="0" name=""/>
        <dsp:cNvSpPr/>
      </dsp:nvSpPr>
      <dsp:spPr>
        <a:xfrm>
          <a:off x="6958105" y="2963376"/>
          <a:ext cx="1932203" cy="958962"/>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Reject – </a:t>
          </a:r>
        </a:p>
        <a:p>
          <a:pPr marL="0" lvl="0" indent="0" algn="ctr" defTabSz="488950">
            <a:lnSpc>
              <a:spcPct val="90000"/>
            </a:lnSpc>
            <a:spcBef>
              <a:spcPct val="0"/>
            </a:spcBef>
            <a:spcAft>
              <a:spcPct val="35000"/>
            </a:spcAft>
            <a:buNone/>
          </a:pPr>
          <a:r>
            <a:rPr lang="en-GB" sz="1100" kern="1200" dirty="0"/>
            <a:t>Student may not undertake research, but can resubmit another application after further discussion with their Supervisor</a:t>
          </a:r>
        </a:p>
      </dsp:txBody>
      <dsp:txXfrm>
        <a:off x="6958105" y="2963376"/>
        <a:ext cx="1932203" cy="9589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E87DF-6C3E-4B64-B73E-506608138D8F}" type="datetimeFigureOut">
              <a:rPr lang="en-GB" smtClean="0"/>
              <a:pPr/>
              <a:t>05/10/2021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7FD7FD-B22A-4C31-A06B-1A8B07B91B63}" type="slidenum">
              <a:rPr lang="en-GB" smtClean="0"/>
              <a:pPr/>
              <a:t>‹#›</a:t>
            </a:fld>
            <a:endParaRPr lang="en-GB"/>
          </a:p>
        </p:txBody>
      </p:sp>
    </p:spTree>
    <p:extLst>
      <p:ext uri="{BB962C8B-B14F-4D97-AF65-F5344CB8AC3E}">
        <p14:creationId xmlns:p14="http://schemas.microsoft.com/office/powerpoint/2010/main" val="2705107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la.ac.uk/colleges/socialsciences/students/ethics/forms/undergraduateandpostgraduatetaughtstudents/#ethicsformsandguidancenotes%3Augandpgt"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gla.ac.uk/myglasgow/seps/travelfieldworkandplacement/fieldwork/"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ofglasgow.zoom.us/" TargetMode="External"/><Relationship Id="rId7" Type="http://schemas.openxmlformats.org/officeDocument/2006/relationships/hyperlink" Target="https://www.gla.ac.uk/myglasgow/anywhere/office365/teams/"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gla.ac.uk/myglasgow/anywhere/zoom/zoomsecurity/" TargetMode="External"/><Relationship Id="rId5" Type="http://schemas.openxmlformats.org/officeDocument/2006/relationships/hyperlink" Target="https://www.gla.ac.uk/myglasgow/it/informationsecurity/confidentialdata/" TargetMode="External"/><Relationship Id="rId4" Type="http://schemas.openxmlformats.org/officeDocument/2006/relationships/hyperlink" Target="https://support.zoom.us/hc/en-us/articles/201362473-Local-Recording"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Hello everyone. My name is Susan Batchelor and I am the ethics convenor for the School of Social and Political Sciences.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Today I am going to be giving a short presentation on the ethical review process in the School, as well as giving you an update on the School position on face-to-face research in the context of the ongoing pandemic.</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review process applies to all UG and PGT students undertaking research as members of the University of Glasgow, and primary relates to dissertation research.</a:t>
            </a:r>
            <a:endParaRPr lang="en-GB" dirty="0"/>
          </a:p>
        </p:txBody>
      </p:sp>
      <p:sp>
        <p:nvSpPr>
          <p:cNvPr id="4" name="Slide Number Placeholder 3"/>
          <p:cNvSpPr>
            <a:spLocks noGrp="1"/>
          </p:cNvSpPr>
          <p:nvPr>
            <p:ph type="sldNum" sz="quarter" idx="5"/>
          </p:nvPr>
        </p:nvSpPr>
        <p:spPr/>
        <p:txBody>
          <a:bodyPr/>
          <a:lstStyle/>
          <a:p>
            <a:fld id="{3C7FD7FD-B22A-4C31-A06B-1A8B07B91B63}" type="slidenum">
              <a:rPr lang="en-GB" smtClean="0"/>
              <a:pPr/>
              <a:t>1</a:t>
            </a:fld>
            <a:endParaRPr lang="en-GB"/>
          </a:p>
        </p:txBody>
      </p:sp>
    </p:spTree>
    <p:extLst>
      <p:ext uri="{BB962C8B-B14F-4D97-AF65-F5344CB8AC3E}">
        <p14:creationId xmlns:p14="http://schemas.microsoft.com/office/powerpoint/2010/main" val="4075098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the application forms and templates you need to help you with preparing your application are available on the College Research Ethics page. But be warned, the sheer amount of information contained here can be a little overwhelming, so remember you don’t need to read everything – and if you get lost then ask your supervisor for help. </a:t>
            </a:r>
          </a:p>
          <a:p>
            <a:endParaRPr lang="en-GB" dirty="0"/>
          </a:p>
        </p:txBody>
      </p:sp>
      <p:sp>
        <p:nvSpPr>
          <p:cNvPr id="4" name="Slide Number Placeholder 3"/>
          <p:cNvSpPr>
            <a:spLocks noGrp="1"/>
          </p:cNvSpPr>
          <p:nvPr>
            <p:ph type="sldNum" sz="quarter" idx="5"/>
          </p:nvPr>
        </p:nvSpPr>
        <p:spPr/>
        <p:txBody>
          <a:bodyPr/>
          <a:lstStyle/>
          <a:p>
            <a:fld id="{3C7FD7FD-B22A-4C31-A06B-1A8B07B91B63}" type="slidenum">
              <a:rPr lang="en-GB" smtClean="0"/>
              <a:pPr/>
              <a:t>10</a:t>
            </a:fld>
            <a:endParaRPr lang="en-GB"/>
          </a:p>
        </p:txBody>
      </p:sp>
    </p:spTree>
    <p:extLst>
      <p:ext uri="{BB962C8B-B14F-4D97-AF65-F5344CB8AC3E}">
        <p14:creationId xmlns:p14="http://schemas.microsoft.com/office/powerpoint/2010/main" val="344619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standard ethics application form. </a:t>
            </a:r>
          </a:p>
          <a:p>
            <a:endParaRPr lang="en-GB" dirty="0"/>
          </a:p>
          <a:p>
            <a:r>
              <a:rPr lang="en-GB" dirty="0"/>
              <a:t>Now I know you can’t see the details in this image, but I included it in this format as a means to forewarn you about the length of the document – which again can be quite overwhelming. This is another reason why you should approach the application as a collaborative exercise with your supervisor, who should be able to guide you through all the various information requested. </a:t>
            </a:r>
          </a:p>
          <a:p>
            <a:endParaRPr lang="en-GB" dirty="0"/>
          </a:p>
          <a:p>
            <a:r>
              <a:rPr lang="en-GB" dirty="0"/>
              <a:t>This includes: (5) details of research methodology and data collection methods, (6) confidentiality and data handling, (7) storage of and access to data, (9) details of participants, (11) the location of research, (12) access and permissions, (13) informed consent procedures, and (16) health and safety. As a student, when you first draft this form there will be some sections that you will be unable to fill in yourself – and this is where you should expect supervisor support to be forthcoming, approaching the process as a learning opportunity and not just an administrative chore. (Although it is, inevitably, a bit of a chore!)</a:t>
            </a:r>
          </a:p>
          <a:p>
            <a:endParaRPr lang="en-GB" dirty="0"/>
          </a:p>
          <a:p>
            <a:r>
              <a:rPr lang="en-GB" dirty="0"/>
              <a:t>Its worth noting that we also have shorter ‘Non-standard data’ application form that is used if you are only doing secondary analysis or social media analysis etc. But I’ll return to that in a moment. </a:t>
            </a:r>
          </a:p>
          <a:p>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3C7FD7FD-B22A-4C31-A06B-1A8B07B91B63}" type="slidenum">
              <a:rPr lang="en-GB" smtClean="0"/>
              <a:pPr/>
              <a:t>11</a:t>
            </a:fld>
            <a:endParaRPr lang="en-GB"/>
          </a:p>
        </p:txBody>
      </p:sp>
    </p:spTree>
    <p:extLst>
      <p:ext uri="{BB962C8B-B14F-4D97-AF65-F5344CB8AC3E}">
        <p14:creationId xmlns:p14="http://schemas.microsoft.com/office/powerpoint/2010/main" val="4268715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complete the standard ethics application form, you will probably also require an information sheet (or plain language statement) for participants, alongside a consent form and a privacy notice. Templates for all of these are provided on the College website, alongside notes for their completion. </a:t>
            </a:r>
          </a:p>
        </p:txBody>
      </p:sp>
      <p:sp>
        <p:nvSpPr>
          <p:cNvPr id="4" name="Slide Number Placeholder 3"/>
          <p:cNvSpPr>
            <a:spLocks noGrp="1"/>
          </p:cNvSpPr>
          <p:nvPr>
            <p:ph type="sldNum" sz="quarter" idx="5"/>
          </p:nvPr>
        </p:nvSpPr>
        <p:spPr/>
        <p:txBody>
          <a:bodyPr/>
          <a:lstStyle/>
          <a:p>
            <a:fld id="{3C7FD7FD-B22A-4C31-A06B-1A8B07B91B63}" type="slidenum">
              <a:rPr lang="en-GB" smtClean="0"/>
              <a:pPr/>
              <a:t>12</a:t>
            </a:fld>
            <a:endParaRPr lang="en-GB"/>
          </a:p>
        </p:txBody>
      </p:sp>
    </p:spTree>
    <p:extLst>
      <p:ext uri="{BB962C8B-B14F-4D97-AF65-F5344CB8AC3E}">
        <p14:creationId xmlns:p14="http://schemas.microsoft.com/office/powerpoint/2010/main" val="892492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Pause. Ok, so after hearing all of that you may Be wondering whether you *have* to apply for ethical approval, especially if you are using desk-based methods or secondary data analysis. </a:t>
            </a:r>
          </a:p>
          <a:p>
            <a:endParaRPr lang="en-GB" dirty="0"/>
          </a:p>
          <a:p>
            <a:r>
              <a:rPr lang="en-GB" dirty="0"/>
              <a:t>As a general rule, if you are doing a desk-based analysis involving published sources then you probably don’t need to go through the ethics review process. However, data within the public domain does sometimes require ethical review because of concerns over privacy and anonymity. This relates specifically to social media data, as well as secondary data that is not already anonymised.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Research involving primary data collection will always raise issues of ethics that must be addressed. </a:t>
            </a:r>
            <a:endParaRPr lang="en-GB" dirty="0"/>
          </a:p>
          <a:p>
            <a:endParaRPr lang="en-GB" dirty="0"/>
          </a:p>
        </p:txBody>
      </p:sp>
      <p:sp>
        <p:nvSpPr>
          <p:cNvPr id="4" name="Slide Number Placeholder 3"/>
          <p:cNvSpPr>
            <a:spLocks noGrp="1"/>
          </p:cNvSpPr>
          <p:nvPr>
            <p:ph type="sldNum" sz="quarter" idx="5"/>
          </p:nvPr>
        </p:nvSpPr>
        <p:spPr/>
        <p:txBody>
          <a:bodyPr/>
          <a:lstStyle/>
          <a:p>
            <a:fld id="{3C7FD7FD-B22A-4C31-A06B-1A8B07B91B63}" type="slidenum">
              <a:rPr lang="en-GB" smtClean="0"/>
              <a:pPr/>
              <a:t>13</a:t>
            </a:fld>
            <a:endParaRPr lang="en-GB"/>
          </a:p>
        </p:txBody>
      </p:sp>
    </p:spTree>
    <p:extLst>
      <p:ext uri="{BB962C8B-B14F-4D97-AF65-F5344CB8AC3E}">
        <p14:creationId xmlns:p14="http://schemas.microsoft.com/office/powerpoint/2010/main" val="205613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0" kern="1200" dirty="0">
                <a:solidFill>
                  <a:schemeClr val="tx1"/>
                </a:solidFill>
                <a:effectLst/>
                <a:latin typeface="+mn-lt"/>
                <a:ea typeface="+mn-ea"/>
                <a:cs typeface="+mn-cs"/>
              </a:rPr>
              <a:t>Important Information in relation to Coronavirus and Research Ethics (Last updated 30 September 2021)</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Face-to-face data collection is now permitted for UG and PGT students, subject to risk assessment by the Supervisor.</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Please note: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If you intend to conduct face-to-face research, you must comply with all relevant Scottish Government or relevant local government social distancing measures in place at the time of the proposed research.</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SEF will expect to see evidence of relevant social distancing requirements and compliance measures before any research is approved.</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If lockdowns need to be introduced or re-instated at any point, face-to-face research may not be permitted and so you should develop a contingency plan for your research.</a:t>
            </a:r>
          </a:p>
          <a:p>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Students should continue to audit secondary data sources as part of their dissertation planning</a:t>
            </a:r>
            <a:r>
              <a:rPr lang="en-GB" dirty="0">
                <a:effectLst/>
              </a:rPr>
              <a:t> </a:t>
            </a:r>
            <a:r>
              <a:rPr lang="en-GB" sz="1200" kern="1200" dirty="0">
                <a:solidFill>
                  <a:schemeClr val="tx1"/>
                </a:solidFill>
                <a:effectLst/>
                <a:latin typeface="+mn-lt"/>
                <a:ea typeface="+mn-ea"/>
                <a:cs typeface="+mn-cs"/>
              </a:rPr>
              <a:t>part of their dissertation planning, as the benefits of primary research must clearly outweigh the risks and burden of research participation for ethical approval to be granted. In your ethics applications, you will be expected to: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consider the appropriateness of using primary methods in the context of the ongoing pandemic and (ii) address the specific ethical and data protection issues involved in remote methods</a:t>
            </a:r>
          </a:p>
          <a:p>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C7FD7FD-B22A-4C31-A06B-1A8B07B91B63}" type="slidenum">
              <a:rPr lang="en-GB" smtClean="0"/>
              <a:pPr/>
              <a:t>14</a:t>
            </a:fld>
            <a:endParaRPr lang="en-GB"/>
          </a:p>
        </p:txBody>
      </p:sp>
    </p:spTree>
    <p:extLst>
      <p:ext uri="{BB962C8B-B14F-4D97-AF65-F5344CB8AC3E}">
        <p14:creationId xmlns:p14="http://schemas.microsoft.com/office/powerpoint/2010/main" val="4052934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It is the responsibility of Supervisors to ensure that the risks associated with COVID-19 are considered and, where relevant, steps taken to mitigate these. The </a:t>
            </a:r>
            <a:r>
              <a:rPr lang="en-GB" sz="1200" b="0" i="0" u="none" strike="noStrike" kern="1200" dirty="0">
                <a:solidFill>
                  <a:schemeClr val="tx1"/>
                </a:solidFill>
                <a:effectLst/>
                <a:latin typeface="+mn-lt"/>
                <a:ea typeface="+mn-ea"/>
                <a:cs typeface="+mn-cs"/>
                <a:hlinkClick r:id="rId3"/>
              </a:rPr>
              <a:t>Undergraduate and Postgraduate Taught Students Application Form</a:t>
            </a:r>
            <a:r>
              <a:rPr lang="en-GB" sz="1200" b="0" i="0" kern="1200" dirty="0">
                <a:solidFill>
                  <a:schemeClr val="tx1"/>
                </a:solidFill>
                <a:effectLst/>
                <a:latin typeface="+mn-lt"/>
                <a:ea typeface="+mn-ea"/>
                <a:cs typeface="+mn-cs"/>
              </a:rPr>
              <a:t> for ethical approval has been updated to reflect this.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Undergraduate and taught postgraduate students are not required to submit a </a:t>
            </a:r>
            <a:r>
              <a:rPr lang="en-GB" sz="1200" b="0" i="0" u="none" strike="noStrike" kern="1200" dirty="0">
                <a:solidFill>
                  <a:schemeClr val="tx1"/>
                </a:solidFill>
                <a:effectLst/>
                <a:latin typeface="+mn-lt"/>
                <a:ea typeface="+mn-ea"/>
                <a:cs typeface="+mn-cs"/>
                <a:hlinkClick r:id="rId4"/>
              </a:rPr>
              <a:t>Fieldwork/Project Risk Assessment Template</a:t>
            </a:r>
            <a:r>
              <a:rPr lang="en-GB" sz="1200" b="0" i="0" kern="1200" dirty="0">
                <a:solidFill>
                  <a:schemeClr val="tx1"/>
                </a:solidFill>
                <a:effectLst/>
                <a:latin typeface="+mn-lt"/>
                <a:ea typeface="+mn-ea"/>
                <a:cs typeface="+mn-cs"/>
              </a:rPr>
              <a:t> to do face-to-face research, but Supervisors may find the form useful to plan, assess and record control measures that may be needed to mitigate risk during proposed fieldwork or project activities, including risks associated with COVID-19.</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Any amendments to an already approved SEF project, e.g., moving from remote data collection to face-to-face data collection, must be approved via an </a:t>
            </a:r>
            <a:r>
              <a:rPr lang="en-GB" sz="1200" b="0" i="0" u="none" strike="noStrike" kern="1200" dirty="0">
                <a:solidFill>
                  <a:schemeClr val="tx1"/>
                </a:solidFill>
                <a:effectLst/>
                <a:latin typeface="+mn-lt"/>
                <a:ea typeface="+mn-ea"/>
                <a:cs typeface="+mn-cs"/>
                <a:hlinkClick r:id="rId3"/>
              </a:rPr>
              <a:t>Amendments Request Form</a:t>
            </a:r>
            <a:r>
              <a:rPr lang="en-GB" sz="1200" b="0" i="0" kern="1200" dirty="0">
                <a:solidFill>
                  <a:schemeClr val="tx1"/>
                </a:solidFill>
                <a:effectLst/>
                <a:latin typeface="+mn-lt"/>
                <a:ea typeface="+mn-ea"/>
                <a:cs typeface="+mn-cs"/>
              </a:rPr>
              <a:t> before the change can be actioned. Evidence of compliance with social distancing measures will be required, alongside a Supervisor risk assessment statement.</a:t>
            </a:r>
          </a:p>
          <a:p>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C7FD7FD-B22A-4C31-A06B-1A8B07B91B63}" type="slidenum">
              <a:rPr lang="en-GB" smtClean="0"/>
              <a:pPr/>
              <a:t>15</a:t>
            </a:fld>
            <a:endParaRPr lang="en-GB"/>
          </a:p>
        </p:txBody>
      </p:sp>
    </p:spTree>
    <p:extLst>
      <p:ext uri="{BB962C8B-B14F-4D97-AF65-F5344CB8AC3E}">
        <p14:creationId xmlns:p14="http://schemas.microsoft.com/office/powerpoint/2010/main" val="894194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‘Online’ interviews (including focus groups) can be conducted on a wide range of different platforms, and can be a very useful tool for interviewing when face-to-face interviews are not possible, but it is important to consider carefully if the topic you wish to explore is appropriate for an online interview, or if it poses potential risks. For example, if the interview is on a sensitive, traumatic or intrusive topic, then you need to consider the implications this may have for well-being of the participant during and after the interview. </a:t>
            </a:r>
          </a:p>
          <a:p>
            <a:endParaRPr lang="en-GB" sz="1200" kern="1200" dirty="0">
              <a:solidFill>
                <a:schemeClr val="tx1"/>
              </a:solidFill>
              <a:effectLst/>
              <a:latin typeface="+mn-lt"/>
              <a:ea typeface="+mn-ea"/>
              <a:cs typeface="+mn-cs"/>
            </a:endParaRPr>
          </a:p>
          <a:p>
            <a:r>
              <a:rPr lang="en-GB" dirty="0">
                <a:effectLst/>
              </a:rPr>
              <a:t>Issues relating to accessibility, informed consent and confidentiality would also need to be addressed in your application, alongside data protection issues and management. For example: </a:t>
            </a:r>
          </a:p>
          <a:p>
            <a:endParaRPr lang="en-GB" dirty="0">
              <a:effectLst/>
            </a:endParaRPr>
          </a:p>
          <a:p>
            <a:r>
              <a:rPr lang="en-GB" sz="1200" dirty="0"/>
              <a:t>How will you ensure </a:t>
            </a:r>
            <a:r>
              <a:rPr lang="en-GB" dirty="0"/>
              <a:t>(and evidence) informed consent? </a:t>
            </a:r>
            <a:endParaRPr lang="en-GB" dirty="0">
              <a:effectLst/>
            </a:endParaRPr>
          </a:p>
          <a:p>
            <a:r>
              <a:rPr lang="en-GB" sz="1200" kern="1200" dirty="0">
                <a:solidFill>
                  <a:schemeClr val="tx1"/>
                </a:solidFill>
                <a:effectLst/>
                <a:latin typeface="+mn-lt"/>
                <a:ea typeface="+mn-ea"/>
                <a:cs typeface="+mn-cs"/>
              </a:rPr>
              <a:t>How will ensure that both interviewer and interviewee have privacy on their devices?</a:t>
            </a:r>
          </a:p>
          <a:p>
            <a:r>
              <a:rPr lang="en-GB" sz="1200" kern="1200" dirty="0">
                <a:solidFill>
                  <a:schemeClr val="tx1"/>
                </a:solidFill>
                <a:effectLst/>
                <a:latin typeface="+mn-lt"/>
                <a:ea typeface="+mn-ea"/>
                <a:cs typeface="+mn-cs"/>
              </a:rPr>
              <a:t>Where will interview recordings be stored?</a:t>
            </a:r>
          </a:p>
          <a:p>
            <a:endParaRPr lang="en-GB" sz="1200" kern="1200" dirty="0">
              <a:solidFill>
                <a:schemeClr val="tx1"/>
              </a:solidFill>
              <a:effectLst/>
              <a:latin typeface="+mn-lt"/>
              <a:ea typeface="+mn-ea"/>
              <a:cs typeface="+mn-cs"/>
            </a:endParaRPr>
          </a:p>
          <a:p>
            <a:endParaRPr lang="en-GB" dirty="0">
              <a:effectLst/>
            </a:endParaRPr>
          </a:p>
        </p:txBody>
      </p:sp>
      <p:sp>
        <p:nvSpPr>
          <p:cNvPr id="4" name="Slide Number Placeholder 3"/>
          <p:cNvSpPr>
            <a:spLocks noGrp="1"/>
          </p:cNvSpPr>
          <p:nvPr>
            <p:ph type="sldNum" sz="quarter" idx="5"/>
          </p:nvPr>
        </p:nvSpPr>
        <p:spPr/>
        <p:txBody>
          <a:bodyPr/>
          <a:lstStyle/>
          <a:p>
            <a:fld id="{3C7FD7FD-B22A-4C31-A06B-1A8B07B91B63}" type="slidenum">
              <a:rPr lang="en-GB" smtClean="0"/>
              <a:pPr/>
              <a:t>16</a:t>
            </a:fld>
            <a:endParaRPr lang="en-GB"/>
          </a:p>
        </p:txBody>
      </p:sp>
    </p:spTree>
    <p:extLst>
      <p:ext uri="{BB962C8B-B14F-4D97-AF65-F5344CB8AC3E}">
        <p14:creationId xmlns:p14="http://schemas.microsoft.com/office/powerpoint/2010/main" val="1437818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University guidance on the use of video conferencing software is currently as follows:</a:t>
            </a:r>
          </a:p>
          <a:p>
            <a:r>
              <a:rPr lang="en-GB" sz="1200" b="0" i="0" kern="1200" dirty="0">
                <a:solidFill>
                  <a:schemeClr val="tx1"/>
                </a:solidFill>
                <a:effectLst/>
                <a:latin typeface="+mn-lt"/>
                <a:ea typeface="+mn-ea"/>
                <a:cs typeface="+mn-cs"/>
              </a:rPr>
              <a:t>Make sure the tool you use is compliant with GDPR requirements.</a:t>
            </a:r>
          </a:p>
          <a:p>
            <a:r>
              <a:rPr lang="en-GB" sz="1200" b="0" i="0" kern="1200" dirty="0">
                <a:solidFill>
                  <a:schemeClr val="tx1"/>
                </a:solidFill>
                <a:effectLst/>
                <a:latin typeface="+mn-lt"/>
                <a:ea typeface="+mn-ea"/>
                <a:cs typeface="+mn-cs"/>
              </a:rPr>
              <a:t>Do not record confidential data to a cloud server if it is outside the European Union or adequate safeguarding is not in place.</a:t>
            </a:r>
          </a:p>
          <a:p>
            <a:r>
              <a:rPr lang="en-GB" sz="1200" b="0" i="0" kern="1200" dirty="0">
                <a:solidFill>
                  <a:schemeClr val="tx1"/>
                </a:solidFill>
                <a:effectLst/>
                <a:latin typeface="+mn-lt"/>
                <a:ea typeface="+mn-ea"/>
                <a:cs typeface="+mn-cs"/>
              </a:rPr>
              <a:t>If you use the </a:t>
            </a:r>
            <a:r>
              <a:rPr lang="en-GB" sz="1200" b="0" i="0" u="none" strike="noStrike" kern="1200" dirty="0">
                <a:solidFill>
                  <a:schemeClr val="tx1"/>
                </a:solidFill>
                <a:effectLst/>
                <a:latin typeface="+mn-lt"/>
                <a:ea typeface="+mn-ea"/>
                <a:cs typeface="+mn-cs"/>
                <a:hlinkClick r:id="rId3"/>
              </a:rPr>
              <a:t>University of Glasgow’s Zoom service</a:t>
            </a:r>
            <a:r>
              <a:rPr lang="en-GB" sz="1200" b="0" i="0" kern="1200" dirty="0">
                <a:solidFill>
                  <a:schemeClr val="tx1"/>
                </a:solidFill>
                <a:effectLst/>
                <a:latin typeface="+mn-lt"/>
                <a:ea typeface="+mn-ea"/>
                <a:cs typeface="+mn-cs"/>
              </a:rPr>
              <a:t> make sure you </a:t>
            </a:r>
            <a:r>
              <a:rPr lang="en-GB" sz="1200" b="0" i="0" u="none" strike="noStrike" kern="1200" dirty="0">
                <a:solidFill>
                  <a:schemeClr val="tx1"/>
                </a:solidFill>
                <a:effectLst/>
                <a:latin typeface="+mn-lt"/>
                <a:ea typeface="+mn-ea"/>
                <a:cs typeface="+mn-cs"/>
                <a:hlinkClick r:id="rId4"/>
              </a:rPr>
              <a:t>enable local recording</a:t>
            </a:r>
            <a:r>
              <a:rPr lang="en-GB" sz="1200" b="0" i="0" kern="1200" dirty="0">
                <a:solidFill>
                  <a:schemeClr val="tx1"/>
                </a:solidFill>
                <a:effectLst/>
                <a:latin typeface="+mn-lt"/>
                <a:ea typeface="+mn-ea"/>
                <a:cs typeface="+mn-cs"/>
              </a:rPr>
              <a:t> and that you continue to follow the </a:t>
            </a:r>
            <a:r>
              <a:rPr lang="en-GB" sz="1200" b="0" i="0" u="none" strike="noStrike" kern="1200" dirty="0">
                <a:solidFill>
                  <a:schemeClr val="tx1"/>
                </a:solidFill>
                <a:effectLst/>
                <a:latin typeface="+mn-lt"/>
                <a:ea typeface="+mn-ea"/>
                <a:cs typeface="+mn-cs"/>
                <a:hlinkClick r:id="rId5"/>
              </a:rPr>
              <a:t>University’s guidance on handling confidential data</a:t>
            </a:r>
            <a:r>
              <a:rPr lang="en-GB" sz="1200" b="0" i="0" kern="1200" dirty="0">
                <a:solidFill>
                  <a:schemeClr val="tx1"/>
                </a:solidFill>
                <a:effectLst/>
                <a:latin typeface="+mn-lt"/>
                <a:ea typeface="+mn-ea"/>
                <a:cs typeface="+mn-cs"/>
              </a:rPr>
              <a:t>.</a:t>
            </a:r>
          </a:p>
          <a:p>
            <a:r>
              <a:rPr lang="en-GB" sz="1200" b="0" i="0" u="none" strike="noStrike" kern="1200" dirty="0">
                <a:solidFill>
                  <a:schemeClr val="tx1"/>
                </a:solidFill>
                <a:effectLst/>
                <a:latin typeface="+mn-lt"/>
                <a:ea typeface="+mn-ea"/>
                <a:cs typeface="+mn-cs"/>
                <a:hlinkClick r:id="rId6"/>
              </a:rPr>
              <a:t>Zoom is not recommended for highly confidential or sensitive data</a:t>
            </a:r>
            <a:r>
              <a:rPr lang="en-GB" sz="1200" b="0" i="0" kern="1200" dirty="0">
                <a:solidFill>
                  <a:schemeClr val="tx1"/>
                </a:solidFill>
                <a:effectLst/>
                <a:latin typeface="+mn-lt"/>
                <a:ea typeface="+mn-ea"/>
                <a:cs typeface="+mn-cs"/>
              </a:rPr>
              <a:t>; you should use </a:t>
            </a:r>
            <a:r>
              <a:rPr lang="en-GB" sz="1200" b="0" i="0" u="none" strike="noStrike" kern="1200" dirty="0">
                <a:solidFill>
                  <a:schemeClr val="tx1"/>
                </a:solidFill>
                <a:effectLst/>
                <a:latin typeface="+mn-lt"/>
                <a:ea typeface="+mn-ea"/>
                <a:cs typeface="+mn-cs"/>
                <a:hlinkClick r:id="rId7"/>
              </a:rPr>
              <a:t>UofG Microsoft Teams</a:t>
            </a:r>
            <a:r>
              <a:rPr lang="en-GB" sz="1200" b="0" i="0" kern="1200" dirty="0">
                <a:solidFill>
                  <a:schemeClr val="tx1"/>
                </a:solidFill>
                <a:effectLst/>
                <a:latin typeface="+mn-lt"/>
                <a:ea typeface="+mn-ea"/>
                <a:cs typeface="+mn-cs"/>
              </a:rPr>
              <a:t> instead.</a:t>
            </a:r>
          </a:p>
          <a:p>
            <a:endParaRPr lang="en-GB" dirty="0"/>
          </a:p>
        </p:txBody>
      </p:sp>
      <p:sp>
        <p:nvSpPr>
          <p:cNvPr id="4" name="Slide Number Placeholder 3"/>
          <p:cNvSpPr>
            <a:spLocks noGrp="1"/>
          </p:cNvSpPr>
          <p:nvPr>
            <p:ph type="sldNum" sz="quarter" idx="5"/>
          </p:nvPr>
        </p:nvSpPr>
        <p:spPr/>
        <p:txBody>
          <a:bodyPr/>
          <a:lstStyle/>
          <a:p>
            <a:fld id="{3C7FD7FD-B22A-4C31-A06B-1A8B07B91B63}" type="slidenum">
              <a:rPr lang="en-GB" smtClean="0"/>
              <a:pPr/>
              <a:t>17</a:t>
            </a:fld>
            <a:endParaRPr lang="en-GB"/>
          </a:p>
        </p:txBody>
      </p:sp>
    </p:spTree>
    <p:extLst>
      <p:ext uri="{BB962C8B-B14F-4D97-AF65-F5344CB8AC3E}">
        <p14:creationId xmlns:p14="http://schemas.microsoft.com/office/powerpoint/2010/main" val="1835559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previously discussed, the use of data already in the public domain does not normally need to go through ethical approval.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ethics review is not required for anonymised data sets that exist in the public domain. This includes, for example, datasets available through the UK Data Service where appropriate permissions have already been obtained and where it is not possible to identify individuals from the information provided.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 you may have to seek approval for certain forms of social media analysis and other secondary datasets where anonymity and ethical approval are not established. </a:t>
            </a:r>
          </a:p>
          <a:p>
            <a:endParaRPr lang="en-GB" dirty="0"/>
          </a:p>
        </p:txBody>
      </p:sp>
      <p:sp>
        <p:nvSpPr>
          <p:cNvPr id="4" name="Slide Number Placeholder 3"/>
          <p:cNvSpPr>
            <a:spLocks noGrp="1"/>
          </p:cNvSpPr>
          <p:nvPr>
            <p:ph type="sldNum" sz="quarter" idx="5"/>
          </p:nvPr>
        </p:nvSpPr>
        <p:spPr/>
        <p:txBody>
          <a:bodyPr/>
          <a:lstStyle/>
          <a:p>
            <a:fld id="{3C7FD7FD-B22A-4C31-A06B-1A8B07B91B63}" type="slidenum">
              <a:rPr lang="en-GB" smtClean="0"/>
              <a:pPr/>
              <a:t>19</a:t>
            </a:fld>
            <a:endParaRPr lang="en-GB"/>
          </a:p>
        </p:txBody>
      </p:sp>
    </p:spTree>
    <p:extLst>
      <p:ext uri="{BB962C8B-B14F-4D97-AF65-F5344CB8AC3E}">
        <p14:creationId xmlns:p14="http://schemas.microsoft.com/office/powerpoint/2010/main" val="1409778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relation to social media research, one of the main issues relates to consent – and whether participants can reasonably expect their data to be used for research purposes. So, for example, a</a:t>
            </a:r>
            <a:r>
              <a:rPr lang="en-GB" sz="1200" dirty="0"/>
              <a:t> distinction is usually made between users that have posted information on freely accessible asynchronous forums versus those engaging in synchronous forms of communication and/or using online platforms that accessed through a password or other safeguard.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Where there is any ambiguity, then you need to consider the extent to which disclosure may be potentially damaging to participants – and respond proportionately. </a:t>
            </a:r>
            <a:r>
              <a:rPr lang="en-GB" sz="1200" b="0" i="0" u="none" strike="noStrike" kern="1200" dirty="0">
                <a:solidFill>
                  <a:schemeClr val="tx1"/>
                </a:solidFill>
                <a:effectLst/>
                <a:latin typeface="+mn-lt"/>
                <a:ea typeface="+mn-ea"/>
                <a:cs typeface="+mn-cs"/>
              </a:rPr>
              <a:t>Options include: testing the traceability of a tweet, using quote but not user name, paraphrasing instead of verbatim quotes, seeking informed consent to use verbatim quotes, images or </a:t>
            </a:r>
            <a:r>
              <a:rPr lang="en-GB" sz="1200" b="0" i="0" u="none" strike="noStrike" kern="1200">
                <a:solidFill>
                  <a:schemeClr val="tx1"/>
                </a:solidFill>
                <a:effectLst/>
                <a:latin typeface="+mn-lt"/>
                <a:ea typeface="+mn-ea"/>
                <a:cs typeface="+mn-cs"/>
              </a:rPr>
              <a:t>video.</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As a general rule, the </a:t>
            </a:r>
            <a:r>
              <a:rPr lang="en-GB" dirty="0"/>
              <a:t>public nature of any communication or information on the Internet should always be critically examined and the identity of individuals protected unless it is critical to the research - such as in statements by public officials.</a:t>
            </a:r>
          </a:p>
          <a:p>
            <a:endParaRPr lang="en-GB" dirty="0"/>
          </a:p>
        </p:txBody>
      </p:sp>
      <p:sp>
        <p:nvSpPr>
          <p:cNvPr id="4" name="Slide Number Placeholder 3"/>
          <p:cNvSpPr>
            <a:spLocks noGrp="1"/>
          </p:cNvSpPr>
          <p:nvPr>
            <p:ph type="sldNum" sz="quarter" idx="5"/>
          </p:nvPr>
        </p:nvSpPr>
        <p:spPr/>
        <p:txBody>
          <a:bodyPr/>
          <a:lstStyle/>
          <a:p>
            <a:fld id="{3C7FD7FD-B22A-4C31-A06B-1A8B07B91B63}" type="slidenum">
              <a:rPr lang="en-GB" smtClean="0"/>
              <a:pPr/>
              <a:t>20</a:t>
            </a:fld>
            <a:endParaRPr lang="en-GB"/>
          </a:p>
        </p:txBody>
      </p:sp>
    </p:spTree>
    <p:extLst>
      <p:ext uri="{BB962C8B-B14F-4D97-AF65-F5344CB8AC3E}">
        <p14:creationId xmlns:p14="http://schemas.microsoft.com/office/powerpoint/2010/main" val="83699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Before I introduce the University of Glasgow’s institutional procedures for ethical approval, it is probably useful is I say something brief about research governance, the principles and processes intended to improve research quality and safeguard the public - of which institutional ethical procedures are part. </a:t>
            </a:r>
          </a:p>
          <a:p>
            <a:endParaRPr lang="en-GB" dirty="0"/>
          </a:p>
          <a:p>
            <a:r>
              <a:rPr lang="en-GB" sz="1200" kern="1200" dirty="0">
                <a:solidFill>
                  <a:schemeClr val="tx1"/>
                </a:solidFill>
                <a:effectLst/>
                <a:latin typeface="+mn-lt"/>
                <a:ea typeface="+mn-ea"/>
                <a:cs typeface="+mn-cs"/>
              </a:rPr>
              <a:t>Research ethics and research governance are sometimes confused, since both are concerned with protecting the rights, dignity, safety and wellbeing of those involved in research. However, the remit of research governance is broader, encompassing research ethics - </a:t>
            </a:r>
            <a:r>
              <a:rPr lang="en-GB" dirty="0"/>
              <a:t>alongside research integrity and data management. </a:t>
            </a:r>
          </a:p>
          <a:p>
            <a:endParaRPr lang="en-GB" sz="120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Research integrity means conducting research in a way which allows others to have trust and confidence in the methods used and the findings that result from this. Within the University, conducting research with integrity also means meeting the professional standards set out in the Code of Good Practice in Research.</a:t>
            </a:r>
            <a:endParaRPr lang="en-GB" sz="1200" b="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Research data management </a:t>
            </a:r>
            <a:r>
              <a:rPr lang="en-GB" sz="1200" b="0" i="0" u="none" strike="noStrike" kern="1200" dirty="0">
                <a:solidFill>
                  <a:schemeClr val="tx1"/>
                </a:solidFill>
                <a:effectLst/>
                <a:latin typeface="+mn-lt"/>
                <a:ea typeface="+mn-ea"/>
                <a:cs typeface="+mn-cs"/>
              </a:rPr>
              <a:t>refers to the organisation, storage and preservation of data created during a research project. It covers initial planning, day-to-day processes and long-term archiving and sharing.</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You can find out more about research governance, integrity and data management by searching on the University website. The Code of Good Practice in Research is a particularly helpful document, which will probably help you fill in your ethics application. </a:t>
            </a:r>
            <a:endParaRPr lang="en-GB" sz="1200" b="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fld id="{3C7FD7FD-B22A-4C31-A06B-1A8B07B91B63}" type="slidenum">
              <a:rPr lang="en-GB" smtClean="0"/>
              <a:pPr/>
              <a:t>2</a:t>
            </a:fld>
            <a:endParaRPr lang="en-GB"/>
          </a:p>
        </p:txBody>
      </p:sp>
    </p:spTree>
    <p:extLst>
      <p:ext uri="{BB962C8B-B14F-4D97-AF65-F5344CB8AC3E}">
        <p14:creationId xmlns:p14="http://schemas.microsoft.com/office/powerpoint/2010/main" val="1302996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79FC7C8-9737-5B4E-825D-56404A0B7F35}"/>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2067761D-39B2-B049-A784-A0A92C8789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Summing up, then, the key point that I would like you to take away from this presentation are that that the review process should be approached as a collaborative and supportive process, intended to encourage you to think through the potential issues arising in your research – as well as ways that you can address these to safeguard the interests of your participants. It is not intended to prevent ‘high risk’ research.</a:t>
            </a:r>
          </a:p>
          <a:p>
            <a:endParaRPr lang="en-US" altLang="en-US" dirty="0"/>
          </a:p>
          <a:p>
            <a:r>
              <a:rPr lang="en-US" altLang="en-US" dirty="0"/>
              <a:t>That said, even the most ethically robust project may still encounter challenges along the way – and one of the limitations of institutional review processes are that they tend to frontload ethical considerations and support. It is perhaps important to finish then by saying that the School Ethics Forum is also here to support during the process of doing your research – and so if you have any queries or concerns, please just ask!</a:t>
            </a:r>
          </a:p>
          <a:p>
            <a:endParaRPr lang="en-US" altLang="en-US" dirty="0"/>
          </a:p>
          <a:p>
            <a:r>
              <a:rPr lang="en-US" altLang="en-US" dirty="0"/>
              <a:t>Thanks for your attention today, everyone. And best of luck with your research!</a:t>
            </a:r>
          </a:p>
        </p:txBody>
      </p:sp>
      <p:sp>
        <p:nvSpPr>
          <p:cNvPr id="38916" name="Slide Number Placeholder 3">
            <a:extLst>
              <a:ext uri="{FF2B5EF4-FFF2-40B4-BE49-F238E27FC236}">
                <a16:creationId xmlns:a16="http://schemas.microsoft.com/office/drawing/2014/main" id="{AC0EA7E8-D0F6-494A-98A8-00D3E9359B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2"/>
                </a:solidFill>
                <a:latin typeface="TUOS Blake" pitchFamily="34" charset="0"/>
              </a:defRPr>
            </a:lvl1pPr>
            <a:lvl2pPr marL="742950" indent="-285750" eaLnBrk="0" hangingPunct="0">
              <a:defRPr sz="2400">
                <a:solidFill>
                  <a:schemeClr val="bg2"/>
                </a:solidFill>
                <a:latin typeface="TUOS Blake" pitchFamily="34" charset="0"/>
              </a:defRPr>
            </a:lvl2pPr>
            <a:lvl3pPr marL="1143000" indent="-228600" eaLnBrk="0" hangingPunct="0">
              <a:defRPr sz="2400">
                <a:solidFill>
                  <a:schemeClr val="bg2"/>
                </a:solidFill>
                <a:latin typeface="TUOS Blake" pitchFamily="34" charset="0"/>
              </a:defRPr>
            </a:lvl3pPr>
            <a:lvl4pPr marL="1600200" indent="-228600" eaLnBrk="0" hangingPunct="0">
              <a:defRPr sz="2400">
                <a:solidFill>
                  <a:schemeClr val="bg2"/>
                </a:solidFill>
                <a:latin typeface="TUOS Blake" pitchFamily="34" charset="0"/>
              </a:defRPr>
            </a:lvl4pPr>
            <a:lvl5pPr marL="2057400" indent="-228600" eaLnBrk="0" hangingPunct="0">
              <a:defRPr sz="2400">
                <a:solidFill>
                  <a:schemeClr val="bg2"/>
                </a:solidFill>
                <a:latin typeface="TUOS Blake" pitchFamily="34" charset="0"/>
              </a:defRPr>
            </a:lvl5pPr>
            <a:lvl6pPr marL="2514600" indent="-228600" eaLnBrk="0" fontAlgn="base" hangingPunct="0">
              <a:lnSpc>
                <a:spcPct val="80000"/>
              </a:lnSpc>
              <a:spcBef>
                <a:spcPct val="30000"/>
              </a:spcBef>
              <a:spcAft>
                <a:spcPct val="0"/>
              </a:spcAft>
              <a:buChar char="•"/>
              <a:defRPr sz="2400">
                <a:solidFill>
                  <a:schemeClr val="bg2"/>
                </a:solidFill>
                <a:latin typeface="TUOS Blake" pitchFamily="34" charset="0"/>
              </a:defRPr>
            </a:lvl6pPr>
            <a:lvl7pPr marL="2971800" indent="-228600" eaLnBrk="0" fontAlgn="base" hangingPunct="0">
              <a:lnSpc>
                <a:spcPct val="80000"/>
              </a:lnSpc>
              <a:spcBef>
                <a:spcPct val="30000"/>
              </a:spcBef>
              <a:spcAft>
                <a:spcPct val="0"/>
              </a:spcAft>
              <a:buChar char="•"/>
              <a:defRPr sz="2400">
                <a:solidFill>
                  <a:schemeClr val="bg2"/>
                </a:solidFill>
                <a:latin typeface="TUOS Blake" pitchFamily="34" charset="0"/>
              </a:defRPr>
            </a:lvl7pPr>
            <a:lvl8pPr marL="3429000" indent="-228600" eaLnBrk="0" fontAlgn="base" hangingPunct="0">
              <a:lnSpc>
                <a:spcPct val="80000"/>
              </a:lnSpc>
              <a:spcBef>
                <a:spcPct val="30000"/>
              </a:spcBef>
              <a:spcAft>
                <a:spcPct val="0"/>
              </a:spcAft>
              <a:buChar char="•"/>
              <a:defRPr sz="2400">
                <a:solidFill>
                  <a:schemeClr val="bg2"/>
                </a:solidFill>
                <a:latin typeface="TUOS Blake" pitchFamily="34" charset="0"/>
              </a:defRPr>
            </a:lvl8pPr>
            <a:lvl9pPr marL="3886200" indent="-228600" eaLnBrk="0" fontAlgn="base" hangingPunct="0">
              <a:lnSpc>
                <a:spcPct val="80000"/>
              </a:lnSpc>
              <a:spcBef>
                <a:spcPct val="30000"/>
              </a:spcBef>
              <a:spcAft>
                <a:spcPct val="0"/>
              </a:spcAft>
              <a:buChar char="•"/>
              <a:defRPr sz="2400">
                <a:solidFill>
                  <a:schemeClr val="bg2"/>
                </a:solidFill>
                <a:latin typeface="TUOS Blake" pitchFamily="34" charset="0"/>
              </a:defRPr>
            </a:lvl9pPr>
          </a:lstStyle>
          <a:p>
            <a:fld id="{F88FDF73-0F87-D34E-9710-9323DAE59DF5}" type="slidenum">
              <a:rPr lang="en-GB" altLang="en-US" sz="1200">
                <a:solidFill>
                  <a:schemeClr val="tx1"/>
                </a:solidFill>
                <a:latin typeface="TUOS Stephenson" pitchFamily="18" charset="0"/>
              </a:rPr>
              <a:pPr/>
              <a:t>21</a:t>
            </a:fld>
            <a:endParaRPr lang="en-GB" altLang="en-US" sz="1200">
              <a:solidFill>
                <a:schemeClr val="tx1"/>
              </a:solidFill>
              <a:latin typeface="TUOS Stephenson" pitchFamily="18" charset="0"/>
            </a:endParaRPr>
          </a:p>
        </p:txBody>
      </p:sp>
    </p:spTree>
    <p:extLst>
      <p:ext uri="{BB962C8B-B14F-4D97-AF65-F5344CB8AC3E}">
        <p14:creationId xmlns:p14="http://schemas.microsoft.com/office/powerpoint/2010/main" val="2132272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FD7FD-B22A-4C31-A06B-1A8B07B91B63}" type="slidenum">
              <a:rPr lang="en-GB" smtClean="0"/>
              <a:pPr/>
              <a:t>22</a:t>
            </a:fld>
            <a:endParaRPr lang="en-GB"/>
          </a:p>
        </p:txBody>
      </p:sp>
    </p:spTree>
    <p:extLst>
      <p:ext uri="{BB962C8B-B14F-4D97-AF65-F5344CB8AC3E}">
        <p14:creationId xmlns:p14="http://schemas.microsoft.com/office/powerpoint/2010/main" val="426537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Research ethics are the moral principles that govern how researchers should carry out their work </a:t>
            </a:r>
            <a:r>
              <a:rPr lang="en-GB" sz="1200" kern="1200" dirty="0">
                <a:solidFill>
                  <a:schemeClr val="tx1"/>
                </a:solidFill>
                <a:effectLst/>
                <a:latin typeface="+mn-lt"/>
                <a:ea typeface="+mn-ea"/>
                <a:cs typeface="+mn-cs"/>
              </a:rPr>
              <a:t>throughout the research process - from the initial idea, through data collection, reporting and dissemination. </a:t>
            </a:r>
            <a:endParaRPr lang="en-GB" dirty="0"/>
          </a:p>
          <a:p>
            <a:endParaRPr lang="en-GB" dirty="0"/>
          </a:p>
          <a:p>
            <a:r>
              <a:rPr lang="en-GB" dirty="0"/>
              <a:t>Within the social sciences, standards for research ethics are set out in the Economic and Social Research Council Research Ethics Framework, as follows:</a:t>
            </a:r>
          </a:p>
          <a:p>
            <a:endParaRPr lang="en-GB" dirty="0"/>
          </a:p>
          <a:p>
            <a:pPr marL="171450" indent="-171450">
              <a:buFont typeface="Arial" panose="020B0604020202020204" pitchFamily="34" charset="0"/>
              <a:buChar char="•"/>
            </a:pPr>
            <a:r>
              <a:rPr lang="en-GB" sz="1200" dirty="0"/>
              <a:t>Research should be designed, reviewed and undertaken to ensure integrity and quality </a:t>
            </a:r>
          </a:p>
          <a:p>
            <a:pPr marL="171450" indent="-171450">
              <a:buFont typeface="Arial" panose="020B0604020202020204" pitchFamily="34" charset="0"/>
              <a:buChar char="•"/>
            </a:pPr>
            <a:r>
              <a:rPr lang="en-GB" sz="1200" dirty="0"/>
              <a:t>Research staff and subjects must be informed fully about the purpose, methods and intended possible uses of the research, what their participation in the research entails and what risks, if any, are involved. </a:t>
            </a:r>
          </a:p>
          <a:p>
            <a:pPr marL="171450" indent="-171450">
              <a:buFont typeface="Arial" panose="020B0604020202020204" pitchFamily="34" charset="0"/>
              <a:buChar char="•"/>
            </a:pPr>
            <a:r>
              <a:rPr lang="en-GB" sz="1200" dirty="0"/>
              <a:t>The confidentiality of information supplied by research subjects and the anonymity of respondents must be respected </a:t>
            </a:r>
          </a:p>
          <a:p>
            <a:pPr marL="171450" indent="-171450">
              <a:buFont typeface="Arial" panose="020B0604020202020204" pitchFamily="34" charset="0"/>
              <a:buChar char="•"/>
            </a:pPr>
            <a:r>
              <a:rPr lang="en-GB" sz="1200" dirty="0"/>
              <a:t>Research participants must participate in a voluntary way, free from any coercion </a:t>
            </a:r>
          </a:p>
          <a:p>
            <a:pPr marL="171450" indent="-171450">
              <a:buFont typeface="Arial" panose="020B0604020202020204" pitchFamily="34" charset="0"/>
              <a:buChar char="•"/>
            </a:pPr>
            <a:r>
              <a:rPr lang="en-GB" sz="1200" dirty="0"/>
              <a:t>Harm to research participants must be avoided </a:t>
            </a:r>
          </a:p>
          <a:p>
            <a:pPr marL="171450" indent="-171450">
              <a:buFont typeface="Arial" panose="020B0604020202020204" pitchFamily="34" charset="0"/>
              <a:buChar char="•"/>
            </a:pPr>
            <a:r>
              <a:rPr lang="en-GB" sz="1200" dirty="0"/>
              <a:t>The independence of research must be clear, and any conflicts of interest or partiality must be explicit</a:t>
            </a:r>
          </a:p>
          <a:p>
            <a:endParaRPr lang="en-GB" dirty="0"/>
          </a:p>
        </p:txBody>
      </p:sp>
      <p:sp>
        <p:nvSpPr>
          <p:cNvPr id="4" name="Slide Number Placeholder 3"/>
          <p:cNvSpPr>
            <a:spLocks noGrp="1"/>
          </p:cNvSpPr>
          <p:nvPr>
            <p:ph type="sldNum" sz="quarter" idx="5"/>
          </p:nvPr>
        </p:nvSpPr>
        <p:spPr/>
        <p:txBody>
          <a:bodyPr/>
          <a:lstStyle/>
          <a:p>
            <a:fld id="{3C7FD7FD-B22A-4C31-A06B-1A8B07B91B63}" type="slidenum">
              <a:rPr lang="en-GB" smtClean="0"/>
              <a:pPr/>
              <a:t>3</a:t>
            </a:fld>
            <a:endParaRPr lang="en-GB"/>
          </a:p>
        </p:txBody>
      </p:sp>
    </p:spTree>
    <p:extLst>
      <p:ext uri="{BB962C8B-B14F-4D97-AF65-F5344CB8AC3E}">
        <p14:creationId xmlns:p14="http://schemas.microsoft.com/office/powerpoint/2010/main" val="479580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implement these principles…</a:t>
            </a:r>
          </a:p>
          <a:p>
            <a:endParaRPr lang="en-GB" dirty="0"/>
          </a:p>
          <a:p>
            <a:pPr marL="171450" indent="-171450">
              <a:buFontTx/>
              <a:buChar char="-"/>
            </a:pPr>
            <a:r>
              <a:rPr lang="en-GB" dirty="0"/>
              <a:t>Within a dissertation context, overall responsibility for good research practice lies with the Research Supervisor – which is why they need to sign off your ethics application before submitting it to the committee.</a:t>
            </a:r>
          </a:p>
          <a:p>
            <a:pPr marL="171450" indent="-171450">
              <a:buFontTx/>
              <a:buChar char="-"/>
            </a:pPr>
            <a:r>
              <a:rPr lang="en-GB" dirty="0"/>
              <a:t>It is the responsibility of the University to review and monitor research projects – and so most Colleges and Schools will have their own dedicated ethics committees.</a:t>
            </a:r>
          </a:p>
          <a:p>
            <a:pPr marL="171450" indent="-171450">
              <a:buFontTx/>
              <a:buChar char="-"/>
            </a:pPr>
            <a:r>
              <a:rPr lang="en-GB" dirty="0"/>
              <a:t>In reviewing applications, committees level of scrutiny should be proportionate to the risk involved, which is why so-called ‘high risk’ applications are scrutinised by more than one reviewer. </a:t>
            </a:r>
          </a:p>
          <a:p>
            <a:pPr marL="171450" indent="-171450">
              <a:buFontTx/>
              <a:buChar char="-"/>
            </a:pPr>
            <a:r>
              <a:rPr lang="en-GB" dirty="0"/>
              <a:t>Finally, it is worth noting that breaches to ethical procedures are taken very seriously by the University and can, for example, result in a non-award. </a:t>
            </a:r>
          </a:p>
          <a:p>
            <a:r>
              <a:rPr lang="en-GB" dirty="0"/>
              <a:t> </a:t>
            </a:r>
          </a:p>
        </p:txBody>
      </p:sp>
      <p:sp>
        <p:nvSpPr>
          <p:cNvPr id="4" name="Slide Number Placeholder 3"/>
          <p:cNvSpPr>
            <a:spLocks noGrp="1"/>
          </p:cNvSpPr>
          <p:nvPr>
            <p:ph type="sldNum" sz="quarter" idx="5"/>
          </p:nvPr>
        </p:nvSpPr>
        <p:spPr/>
        <p:txBody>
          <a:bodyPr/>
          <a:lstStyle/>
          <a:p>
            <a:fld id="{3C7FD7FD-B22A-4C31-A06B-1A8B07B91B63}" type="slidenum">
              <a:rPr lang="en-GB" smtClean="0"/>
              <a:pPr/>
              <a:t>4</a:t>
            </a:fld>
            <a:endParaRPr lang="en-GB"/>
          </a:p>
        </p:txBody>
      </p:sp>
    </p:spTree>
    <p:extLst>
      <p:ext uri="{BB962C8B-B14F-4D97-AF65-F5344CB8AC3E}">
        <p14:creationId xmlns:p14="http://schemas.microsoft.com/office/powerpoint/2010/main" val="3630939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36573CA9-8A9B-441F-82F3-5E10F18CED8F}" type="slidenum">
              <a:rPr lang="en-US" smtClean="0"/>
              <a:pPr/>
              <a:t>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GB" sz="1200" b="0" i="0" kern="1200" dirty="0">
                <a:solidFill>
                  <a:schemeClr val="tx1"/>
                </a:solidFill>
                <a:effectLst/>
                <a:latin typeface="+mn-lt"/>
                <a:ea typeface="+mn-ea"/>
                <a:cs typeface="+mn-cs"/>
              </a:rPr>
              <a:t>It’s really important then, no matter what your research topic or method, to check with your Supervisor whether ethical review is needed before you start your research – and if in doubt your Supervisor can contact the School Forum for advice. </a:t>
            </a:r>
          </a:p>
          <a:p>
            <a:pPr eaLnBrk="1" hangingPunct="1"/>
            <a:endParaRPr lang="en-GB" sz="1200" b="0" i="0" kern="1200" dirty="0">
              <a:solidFill>
                <a:schemeClr val="tx1"/>
              </a:solidFill>
              <a:effectLst/>
              <a:latin typeface="+mn-lt"/>
              <a:ea typeface="+mn-ea"/>
              <a:cs typeface="+mn-cs"/>
            </a:endParaRPr>
          </a:p>
          <a:p>
            <a:pPr eaLnBrk="1" hangingPunct="1"/>
            <a:r>
              <a:rPr lang="en-GB" sz="1200" b="0" i="0" kern="1200" dirty="0">
                <a:solidFill>
                  <a:schemeClr val="tx1"/>
                </a:solidFill>
                <a:effectLst/>
                <a:latin typeface="+mn-lt"/>
                <a:ea typeface="+mn-ea"/>
                <a:cs typeface="+mn-cs"/>
              </a:rPr>
              <a:t>You MUST apply for and be awarded ethical approval prior to formal recruitment and data collection. Given that the review process can take some time it is important to plan your work accordingly – and not leave everything to the last minute.</a:t>
            </a:r>
          </a:p>
          <a:p>
            <a:pPr eaLnBrk="1" hangingPunct="1"/>
            <a:endParaRPr lang="en-GB" sz="1200" b="0" i="0" kern="1200" dirty="0">
              <a:solidFill>
                <a:schemeClr val="tx1"/>
              </a:solidFill>
              <a:effectLst/>
              <a:latin typeface="+mn-lt"/>
              <a:ea typeface="+mn-ea"/>
              <a:cs typeface="+mn-cs"/>
            </a:endParaRPr>
          </a:p>
          <a:p>
            <a:pPr eaLnBrk="1" hangingPunct="1"/>
            <a:r>
              <a:rPr lang="en-GB" sz="1200" b="0" i="0" kern="1200" dirty="0">
                <a:solidFill>
                  <a:schemeClr val="tx1"/>
                </a:solidFill>
                <a:effectLst/>
                <a:latin typeface="+mn-lt"/>
                <a:ea typeface="+mn-ea"/>
                <a:cs typeface="+mn-cs"/>
              </a:rPr>
              <a:t>In terms of institutional procedures, then, at the University of Glasgow, review of research involving human subjects, whether undertaken by University staff or students, or external researchers using University facilities or participants, is overseen by the University Ethics Committee, or UEC. </a:t>
            </a:r>
          </a:p>
          <a:p>
            <a:pPr eaLnBrk="1" hangingPunct="1"/>
            <a:endParaRPr lang="en-GB" sz="1200" b="0" i="0" kern="1200" dirty="0">
              <a:solidFill>
                <a:schemeClr val="tx1"/>
              </a:solidFill>
              <a:effectLst/>
              <a:latin typeface="+mn-lt"/>
              <a:ea typeface="+mn-ea"/>
              <a:cs typeface="+mn-cs"/>
            </a:endParaRPr>
          </a:p>
          <a:p>
            <a:pPr eaLnBrk="1" hangingPunct="1"/>
            <a:r>
              <a:rPr lang="en-GB" sz="1200" b="0" i="0" kern="1200" dirty="0">
                <a:solidFill>
                  <a:schemeClr val="tx1"/>
                </a:solidFill>
                <a:effectLst/>
                <a:latin typeface="+mn-lt"/>
                <a:ea typeface="+mn-ea"/>
                <a:cs typeface="+mn-cs"/>
              </a:rPr>
              <a:t>The UEC do not consider applications for ethical approval, however, and these are dealt with at the College level for staff and PGR students and the  School level for </a:t>
            </a:r>
            <a:r>
              <a:rPr lang="en-GB" dirty="0"/>
              <a:t>undergraduate and postgraduate taught </a:t>
            </a:r>
            <a:r>
              <a:rPr lang="en-GB" sz="1200" b="0" i="0" kern="1200" dirty="0">
                <a:solidFill>
                  <a:schemeClr val="tx1"/>
                </a:solidFill>
                <a:effectLst/>
                <a:latin typeface="+mn-lt"/>
                <a:ea typeface="+mn-ea"/>
                <a:cs typeface="+mn-cs"/>
              </a:rPr>
              <a:t>students. </a:t>
            </a:r>
          </a:p>
          <a:p>
            <a:pPr eaLnBrk="1" hangingPunct="1"/>
            <a:endParaRPr lang="en-GB" sz="1200" b="0" i="0" kern="1200" dirty="0">
              <a:solidFill>
                <a:schemeClr val="tx1"/>
              </a:solidFill>
              <a:effectLst/>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as I said at the outset, I am the Convenor of the School Ethics Forum for Social and Political Sciences and my role primarily involves overseeing the review of undergraduate and postgraduate taught applications, but I am also a member of the College Committee where I review staff and PGR applications. </a:t>
            </a:r>
          </a:p>
          <a:p>
            <a:endParaRPr lang="en-GB" dirty="0"/>
          </a:p>
          <a:p>
            <a:r>
              <a:rPr lang="en-GB" dirty="0"/>
              <a:t>On the School Forum, I am joined by 21 other colleagues – 19 reviewers and 2 admin staff. You can see your local ethics contacts on the current slide. These details are available at the bottom of the School ethics page. </a:t>
            </a:r>
          </a:p>
        </p:txBody>
      </p:sp>
      <p:sp>
        <p:nvSpPr>
          <p:cNvPr id="4" name="Slide Number Placeholder 3"/>
          <p:cNvSpPr>
            <a:spLocks noGrp="1"/>
          </p:cNvSpPr>
          <p:nvPr>
            <p:ph type="sldNum" sz="quarter" idx="5"/>
          </p:nvPr>
        </p:nvSpPr>
        <p:spPr/>
        <p:txBody>
          <a:bodyPr/>
          <a:lstStyle/>
          <a:p>
            <a:fld id="{3C7FD7FD-B22A-4C31-A06B-1A8B07B91B63}" type="slidenum">
              <a:rPr lang="en-GB" smtClean="0"/>
              <a:pPr/>
              <a:t>6</a:t>
            </a:fld>
            <a:endParaRPr lang="en-GB"/>
          </a:p>
        </p:txBody>
      </p:sp>
    </p:spTree>
    <p:extLst>
      <p:ext uri="{BB962C8B-B14F-4D97-AF65-F5344CB8AC3E}">
        <p14:creationId xmlns:p14="http://schemas.microsoft.com/office/powerpoint/2010/main" val="422119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rtl="0"/>
            <a:r>
              <a:rPr lang="en-GB" sz="1200" kern="1200" dirty="0">
                <a:solidFill>
                  <a:schemeClr val="tx1"/>
                </a:solidFill>
                <a:effectLst/>
                <a:latin typeface="+mn-lt"/>
                <a:ea typeface="+mn-ea"/>
                <a:cs typeface="+mn-cs"/>
              </a:rPr>
              <a:t>Ok, so on to the nuts and bolts of preparing and submitting an actual ethics application for your dissertation. The next slide provides an overview of the SEF review process, which starts after you have finalised your research proposal in conversation with your supervisor. As part of that process you should have already discussed the potential ethical issues raised by your proposed study.</a:t>
            </a:r>
          </a:p>
          <a:p>
            <a:pPr lvl="0" rtl="0"/>
            <a:endParaRPr lang="en-GB" sz="1200" kern="1200" dirty="0">
              <a:solidFill>
                <a:schemeClr val="tx1"/>
              </a:solidFill>
              <a:effectLst/>
              <a:latin typeface="+mn-lt"/>
              <a:ea typeface="+mn-ea"/>
              <a:cs typeface="+mn-cs"/>
            </a:endParaRPr>
          </a:p>
          <a:p>
            <a:pPr lvl="0" rtl="0"/>
            <a:r>
              <a:rPr lang="en-GB" sz="1200" kern="1200" dirty="0">
                <a:solidFill>
                  <a:schemeClr val="tx1"/>
                </a:solidFill>
                <a:effectLst/>
                <a:latin typeface="+mn-lt"/>
                <a:ea typeface="+mn-ea"/>
                <a:cs typeface="+mn-cs"/>
              </a:rPr>
              <a:t>The application form asks for quite a bit of detail on research design, as well as copies of interview themes/questionnaire etc., and so your project needs to be advanced to this stage before completing your ethics application. This should be done in consultation with your supervisor who will rate the application as low or high risk and include a signed supervisor statement outlining the key ethical concerns (alongside and the methods identified to address these). In that sense, they need to do the hard bit – but you also need to fill in quite a bit of information relating to confidentiality and anonymity, consent, data security and storage etc as well as information sheets and consent forms where required. So it is a fair amount of work.</a:t>
            </a:r>
          </a:p>
          <a:p>
            <a:pPr lvl="0" rtl="0"/>
            <a:endParaRPr lang="en-GB" sz="1200" kern="1200" dirty="0">
              <a:solidFill>
                <a:schemeClr val="tx1"/>
              </a:solidFill>
              <a:effectLst/>
              <a:latin typeface="+mn-lt"/>
              <a:ea typeface="+mn-ea"/>
              <a:cs typeface="+mn-cs"/>
            </a:endParaRPr>
          </a:p>
          <a:p>
            <a:pPr lvl="0" rtl="0"/>
            <a:r>
              <a:rPr lang="en-GB" sz="1200" kern="1200" dirty="0">
                <a:solidFill>
                  <a:schemeClr val="tx1"/>
                </a:solidFill>
                <a:effectLst/>
                <a:latin typeface="+mn-lt"/>
                <a:ea typeface="+mn-ea"/>
                <a:cs typeface="+mn-cs"/>
              </a:rPr>
              <a:t>Once you and your supervisor have finalised the application, it is submitted by the supervisor to one of the two ethics administrators, who will then allocates it to one or two anonymous reviewers, who should provide a response within two or three working weeks (depending on whether it is a low or high risk application). That said, most applications will go through some revision stages, so we recommend leaving at least </a:t>
            </a:r>
            <a:r>
              <a:rPr lang="en-GB" sz="1200" b="1" kern="1200" dirty="0">
                <a:solidFill>
                  <a:schemeClr val="tx1"/>
                </a:solidFill>
                <a:effectLst/>
                <a:latin typeface="+mn-lt"/>
                <a:ea typeface="+mn-ea"/>
                <a:cs typeface="+mn-cs"/>
              </a:rPr>
              <a:t>SIX WEEKS</a:t>
            </a:r>
            <a:r>
              <a:rPr lang="en-GB" sz="1200" kern="1200" dirty="0">
                <a:solidFill>
                  <a:schemeClr val="tx1"/>
                </a:solidFill>
                <a:effectLst/>
                <a:latin typeface="+mn-lt"/>
                <a:ea typeface="+mn-ea"/>
                <a:cs typeface="+mn-cs"/>
              </a:rPr>
              <a:t> before you plan to start fieldwork to allow time for any changes</a:t>
            </a:r>
            <a:r>
              <a:rPr lang="en-GB" dirty="0">
                <a:effectLst/>
              </a:rPr>
              <a:t> to be resubmitted and re-reviewed.</a:t>
            </a:r>
            <a:endParaRPr lang="en-GB" dirty="0"/>
          </a:p>
        </p:txBody>
      </p:sp>
      <p:sp>
        <p:nvSpPr>
          <p:cNvPr id="4" name="Slide Number Placeholder 3"/>
          <p:cNvSpPr>
            <a:spLocks noGrp="1"/>
          </p:cNvSpPr>
          <p:nvPr>
            <p:ph type="sldNum" sz="quarter" idx="5"/>
          </p:nvPr>
        </p:nvSpPr>
        <p:spPr/>
        <p:txBody>
          <a:bodyPr/>
          <a:lstStyle/>
          <a:p>
            <a:fld id="{3C7FD7FD-B22A-4C31-A06B-1A8B07B91B63}" type="slidenum">
              <a:rPr lang="en-GB" smtClean="0"/>
              <a:pPr/>
              <a:t>7</a:t>
            </a:fld>
            <a:endParaRPr lang="en-GB"/>
          </a:p>
        </p:txBody>
      </p:sp>
    </p:spTree>
    <p:extLst>
      <p:ext uri="{BB962C8B-B14F-4D97-AF65-F5344CB8AC3E}">
        <p14:creationId xmlns:p14="http://schemas.microsoft.com/office/powerpoint/2010/main" val="424073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a:t>Generally speaking ‘high risk’ refers to any project that requires heightened ethical scrutiny because of the ethical issues raised, so for example my own research on victim/survivors of violence not only focuses on a sensitive topic but involves </a:t>
            </a:r>
            <a:r>
              <a:rPr lang="en-GB" sz="1200" kern="1200" dirty="0">
                <a:solidFill>
                  <a:schemeClr val="tx1"/>
                </a:solidFill>
                <a:effectLst/>
                <a:latin typeface="+mn-lt"/>
                <a:ea typeface="+mn-ea"/>
                <a:cs typeface="+mn-cs"/>
              </a:rPr>
              <a:t>research with</a:t>
            </a:r>
            <a:r>
              <a:rPr lang="en-GB" dirty="0"/>
              <a:t> vulnerable participants.</a:t>
            </a:r>
          </a:p>
          <a:p>
            <a:endParaRPr lang="en-GB" dirty="0"/>
          </a:p>
          <a:p>
            <a:r>
              <a:rPr lang="en-GB" sz="1200" kern="1200" dirty="0">
                <a:solidFill>
                  <a:schemeClr val="tx1"/>
                </a:solidFill>
                <a:effectLst/>
                <a:latin typeface="+mn-lt"/>
                <a:ea typeface="+mn-ea"/>
                <a:cs typeface="+mn-cs"/>
              </a:rPr>
              <a:t>Because it involves potentially vulnerable groups, there are concerns around gaining valid informed consent and ensuring that no harm is caused as a result of participating in the research.  Given the focus on violence, there are important ethical issues around how to balance confidentiality and anonymity with the obligation to inform relevant services should a participant disclose information about abuse, or an intention to harm themselves or others. These concerns do not make the research inherently unethical, but rather they mean that we have develop more stringent measures to safeguard the safety of our participants – and also ourselves as researchers.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other words, just because a project is flagged as ‘high risk’ doesn’t mean that it is any less likely to gain ethical approval, but rather that the review process needs to be more stringent – and in the case of the School Forum that involves two reviewers looking at your application rather than just one.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guide their assessment of your project, Supervisors will need to consult the College Risk Guidance, which as you can hopefully see actually covers very broad range list of points. These need to be addressed by your supervisor in the ethical risks section – even if only to make the case that this feature does not qualify as high risk for whatever reason. </a:t>
            </a:r>
          </a:p>
        </p:txBody>
      </p:sp>
      <p:sp>
        <p:nvSpPr>
          <p:cNvPr id="4" name="Slide Number Placeholder 3"/>
          <p:cNvSpPr>
            <a:spLocks noGrp="1"/>
          </p:cNvSpPr>
          <p:nvPr>
            <p:ph type="sldNum" sz="quarter" idx="5"/>
          </p:nvPr>
        </p:nvSpPr>
        <p:spPr/>
        <p:txBody>
          <a:bodyPr/>
          <a:lstStyle/>
          <a:p>
            <a:fld id="{3C7FD7FD-B22A-4C31-A06B-1A8B07B91B63}" type="slidenum">
              <a:rPr lang="en-GB" smtClean="0"/>
              <a:pPr/>
              <a:t>8</a:t>
            </a:fld>
            <a:endParaRPr lang="en-GB"/>
          </a:p>
        </p:txBody>
      </p:sp>
    </p:spTree>
    <p:extLst>
      <p:ext uri="{BB962C8B-B14F-4D97-AF65-F5344CB8AC3E}">
        <p14:creationId xmlns:p14="http://schemas.microsoft.com/office/powerpoint/2010/main" val="15692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returning to the practicalities of how to apply for ethical approval, you need discuss ethics issues with your supervisor and then complete an ethics application form and accompanying documentation.</a:t>
            </a:r>
          </a:p>
          <a:p>
            <a:endParaRPr lang="en-GB" dirty="0"/>
          </a:p>
          <a:p>
            <a:r>
              <a:rPr lang="en-GB" dirty="0"/>
              <a:t>Your supervisor then checks everything over for you, completes their section of the form, and submits it to the appropriate ethics administrator. </a:t>
            </a:r>
          </a:p>
        </p:txBody>
      </p:sp>
      <p:sp>
        <p:nvSpPr>
          <p:cNvPr id="4" name="Slide Number Placeholder 3"/>
          <p:cNvSpPr>
            <a:spLocks noGrp="1"/>
          </p:cNvSpPr>
          <p:nvPr>
            <p:ph type="sldNum" sz="quarter" idx="5"/>
          </p:nvPr>
        </p:nvSpPr>
        <p:spPr/>
        <p:txBody>
          <a:bodyPr/>
          <a:lstStyle/>
          <a:p>
            <a:fld id="{3C7FD7FD-B22A-4C31-A06B-1A8B07B91B63}" type="slidenum">
              <a:rPr lang="en-GB" smtClean="0"/>
              <a:pPr/>
              <a:t>9</a:t>
            </a:fld>
            <a:endParaRPr lang="en-GB"/>
          </a:p>
        </p:txBody>
      </p:sp>
    </p:spTree>
    <p:extLst>
      <p:ext uri="{BB962C8B-B14F-4D97-AF65-F5344CB8AC3E}">
        <p14:creationId xmlns:p14="http://schemas.microsoft.com/office/powerpoint/2010/main" val="287618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GB"/>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0DDF93E-331C-4442-815D-AFC9E9EBC0F5}" type="datetimeFigureOut">
              <a:rPr lang="en-GB" smtClean="0"/>
              <a:pPr/>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CE860-E573-4A1E-A0D8-6DEC9CC7FE54}" type="slidenum">
              <a:rPr lang="en-GB" smtClean="0"/>
              <a:pPr/>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18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0DDF93E-331C-4442-815D-AFC9E9EBC0F5}" type="datetimeFigureOut">
              <a:rPr lang="en-GB" smtClean="0"/>
              <a:pPr/>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CE860-E573-4A1E-A0D8-6DEC9CC7FE54}" type="slidenum">
              <a:rPr lang="en-GB" smtClean="0"/>
              <a:pPr/>
              <a:t>‹#›</a:t>
            </a:fld>
            <a:endParaRPr lang="en-GB"/>
          </a:p>
        </p:txBody>
      </p:sp>
    </p:spTree>
    <p:extLst>
      <p:ext uri="{BB962C8B-B14F-4D97-AF65-F5344CB8AC3E}">
        <p14:creationId xmlns:p14="http://schemas.microsoft.com/office/powerpoint/2010/main" val="1474192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0DDF93E-331C-4442-815D-AFC9E9EBC0F5}" type="datetimeFigureOut">
              <a:rPr lang="en-GB" smtClean="0"/>
              <a:pPr/>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CE860-E573-4A1E-A0D8-6DEC9CC7FE54}" type="slidenum">
              <a:rPr lang="en-GB" smtClean="0"/>
              <a:pPr/>
              <a:t>‹#›</a:t>
            </a:fld>
            <a:endParaRPr lang="en-GB"/>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21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0DDF93E-331C-4442-815D-AFC9E9EBC0F5}" type="datetimeFigureOut">
              <a:rPr lang="en-GB" smtClean="0"/>
              <a:pPr/>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CE860-E573-4A1E-A0D8-6DEC9CC7FE54}" type="slidenum">
              <a:rPr lang="en-GB" smtClean="0"/>
              <a:pPr/>
              <a:t>‹#›</a:t>
            </a:fld>
            <a:endParaRPr lang="en-GB"/>
          </a:p>
        </p:txBody>
      </p:sp>
    </p:spTree>
    <p:extLst>
      <p:ext uri="{BB962C8B-B14F-4D97-AF65-F5344CB8AC3E}">
        <p14:creationId xmlns:p14="http://schemas.microsoft.com/office/powerpoint/2010/main" val="223994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0DDF93E-331C-4442-815D-AFC9E9EBC0F5}" type="datetimeFigureOut">
              <a:rPr lang="en-GB" smtClean="0"/>
              <a:pPr/>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CE860-E573-4A1E-A0D8-6DEC9CC7FE54}" type="slidenum">
              <a:rPr lang="en-GB" smtClean="0"/>
              <a:pPr/>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388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0DDF93E-331C-4442-815D-AFC9E9EBC0F5}" type="datetimeFigureOut">
              <a:rPr lang="en-GB" smtClean="0"/>
              <a:pPr/>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CE860-E573-4A1E-A0D8-6DEC9CC7FE54}" type="slidenum">
              <a:rPr lang="en-GB" smtClean="0"/>
              <a:pPr/>
              <a:t>‹#›</a:t>
            </a:fld>
            <a:endParaRPr lang="en-GB"/>
          </a:p>
        </p:txBody>
      </p:sp>
    </p:spTree>
    <p:extLst>
      <p:ext uri="{BB962C8B-B14F-4D97-AF65-F5344CB8AC3E}">
        <p14:creationId xmlns:p14="http://schemas.microsoft.com/office/powerpoint/2010/main" val="12211467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0DDF93E-331C-4442-815D-AFC9E9EBC0F5}" type="datetimeFigureOut">
              <a:rPr lang="en-GB" smtClean="0"/>
              <a:pPr/>
              <a:t>05/10/2021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0CE860-E573-4A1E-A0D8-6DEC9CC7FE54}" type="slidenum">
              <a:rPr lang="en-GB" smtClean="0"/>
              <a:pPr/>
              <a:t>‹#›</a:t>
            </a:fld>
            <a:endParaRPr lang="en-GB"/>
          </a:p>
        </p:txBody>
      </p:sp>
    </p:spTree>
    <p:extLst>
      <p:ext uri="{BB962C8B-B14F-4D97-AF65-F5344CB8AC3E}">
        <p14:creationId xmlns:p14="http://schemas.microsoft.com/office/powerpoint/2010/main" val="259625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0DDF93E-331C-4442-815D-AFC9E9EBC0F5}" type="datetimeFigureOut">
              <a:rPr lang="en-GB" smtClean="0"/>
              <a:pPr/>
              <a:t>05/10/2021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0CE860-E573-4A1E-A0D8-6DEC9CC7FE54}" type="slidenum">
              <a:rPr lang="en-GB" smtClean="0"/>
              <a:pPr/>
              <a:t>‹#›</a:t>
            </a:fld>
            <a:endParaRPr lang="en-GB"/>
          </a:p>
        </p:txBody>
      </p:sp>
    </p:spTree>
    <p:extLst>
      <p:ext uri="{BB962C8B-B14F-4D97-AF65-F5344CB8AC3E}">
        <p14:creationId xmlns:p14="http://schemas.microsoft.com/office/powerpoint/2010/main" val="314593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DF93E-331C-4442-815D-AFC9E9EBC0F5}" type="datetimeFigureOut">
              <a:rPr lang="en-GB" smtClean="0"/>
              <a:pPr/>
              <a:t>05/10/2021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0CE860-E573-4A1E-A0D8-6DEC9CC7FE54}" type="slidenum">
              <a:rPr lang="en-GB" smtClean="0"/>
              <a:pPr/>
              <a:t>‹#›</a:t>
            </a:fld>
            <a:endParaRPr lang="en-GB"/>
          </a:p>
        </p:txBody>
      </p:sp>
    </p:spTree>
    <p:extLst>
      <p:ext uri="{BB962C8B-B14F-4D97-AF65-F5344CB8AC3E}">
        <p14:creationId xmlns:p14="http://schemas.microsoft.com/office/powerpoint/2010/main" val="115892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GB"/>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0DDF93E-331C-4442-815D-AFC9E9EBC0F5}" type="datetimeFigureOut">
              <a:rPr lang="en-GB" smtClean="0"/>
              <a:pPr/>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CE860-E573-4A1E-A0D8-6DEC9CC7FE54}" type="slidenum">
              <a:rPr lang="en-GB" smtClean="0"/>
              <a:pPr/>
              <a:t>‹#›</a:t>
            </a:fld>
            <a:endParaRPr lang="en-GB"/>
          </a:p>
        </p:txBody>
      </p:sp>
    </p:spTree>
    <p:extLst>
      <p:ext uri="{BB962C8B-B14F-4D97-AF65-F5344CB8AC3E}">
        <p14:creationId xmlns:p14="http://schemas.microsoft.com/office/powerpoint/2010/main" val="63159887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D0DDF93E-331C-4442-815D-AFC9E9EBC0F5}" type="datetimeFigureOut">
              <a:rPr lang="en-GB" smtClean="0"/>
              <a:pPr/>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CE860-E573-4A1E-A0D8-6DEC9CC7FE54}" type="slidenum">
              <a:rPr lang="en-GB" smtClean="0"/>
              <a:pPr/>
              <a:t>‹#›</a:t>
            </a:fld>
            <a:endParaRPr lang="en-GB"/>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46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0DDF93E-331C-4442-815D-AFC9E9EBC0F5}" type="datetimeFigureOut">
              <a:rPr lang="en-GB" smtClean="0"/>
              <a:pPr/>
              <a:t>05/10/2021</a:t>
            </a:fld>
            <a:endParaRPr lang="en-GB"/>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C0CE860-E573-4A1E-A0D8-6DEC9CC7FE54}" type="slidenum">
              <a:rPr lang="en-GB" smtClean="0"/>
              <a:pPr/>
              <a:t>‹#›</a:t>
            </a:fld>
            <a:endParaRPr lang="en-GB"/>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06912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la.ac.uk/colleges/socialsciences/students/ethic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gla.ac.uk/colleges/socialsciences/students/ethics/forms/undergraduateandpostgraduatetaughtstudents/#ethicsformsandguidancenotes:ugandpg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gla.ac.uk/myglasgow/anywhere/office365/teams/" TargetMode="External"/><Relationship Id="rId3" Type="http://schemas.openxmlformats.org/officeDocument/2006/relationships/image" Target="../media/image10.jpeg"/><Relationship Id="rId7" Type="http://schemas.openxmlformats.org/officeDocument/2006/relationships/hyperlink" Target="https://www.gla.ac.uk/myglasgow/anywhere/zoom/zoomsecurit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gla.ac.uk/myglasgow/it/informationsecurity/confidentialdata/" TargetMode="External"/><Relationship Id="rId5" Type="http://schemas.openxmlformats.org/officeDocument/2006/relationships/hyperlink" Target="https://support.zoom.us/hc/en-us/articles/201362473-Local-Recording" TargetMode="External"/><Relationship Id="rId4" Type="http://schemas.openxmlformats.org/officeDocument/2006/relationships/hyperlink" Target="https://uofglasgow.zoom.u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onlinesurveys.ac.uk/"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s://www.gla.ac.uk/myglasgow/it/office365/forms/" TargetMode="External"/><Relationship Id="rId5" Type="http://schemas.openxmlformats.org/officeDocument/2006/relationships/hyperlink" Target="mailto:Christopher.Claassen@glasgow.ac.uk" TargetMode="External"/><Relationship Id="rId4" Type="http://schemas.openxmlformats.org/officeDocument/2006/relationships/hyperlink" Target="https://www.gla.ac.uk/research/strategy/ourpolicies/useofonlinesurveystoolforresearch/"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la.ac.uk/schools/socialpolitical/students/studentinfo/researchethics/" TargetMode="External"/><Relationship Id="rId7" Type="http://schemas.openxmlformats.org/officeDocument/2006/relationships/hyperlink" Target="mailto:socpol-pgt-ethics@glasgow.ac.u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socpol-ug-ethics@glasgow.ac.uk" TargetMode="External"/><Relationship Id="rId5" Type="http://schemas.openxmlformats.org/officeDocument/2006/relationships/hyperlink" Target="mailto:Susan.Batchelor@glasgow.ac.uk" TargetMode="External"/><Relationship Id="rId4" Type="http://schemas.openxmlformats.org/officeDocument/2006/relationships/hyperlink" Target="http://www.gla.ac.uk/colleges/socialsciences/students/ethic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gla.ac.uk/schools/socialpolitical/staff/christopherclaassen/" TargetMode="External"/><Relationship Id="rId13" Type="http://schemas.openxmlformats.org/officeDocument/2006/relationships/hyperlink" Target="https://www.gla.ac.uk/schools/socialpolitical/staff/giovannipicker/" TargetMode="External"/><Relationship Id="rId18" Type="http://schemas.openxmlformats.org/officeDocument/2006/relationships/hyperlink" Target="https://www.gla.ac.uk/schools/socialpolitical/staff/michellemcgachie/" TargetMode="External"/><Relationship Id="rId3" Type="http://schemas.openxmlformats.org/officeDocument/2006/relationships/hyperlink" Target="https://www.gla.ac.uk/schools/socialpolitical/staff/susanbatchelor/" TargetMode="External"/><Relationship Id="rId21" Type="http://schemas.openxmlformats.org/officeDocument/2006/relationships/hyperlink" Target="https://www.gla.ac.uk/schools/socialpolitical/staff/anastaciaryan/" TargetMode="External"/><Relationship Id="rId7" Type="http://schemas.openxmlformats.org/officeDocument/2006/relationships/hyperlink" Target="https://www.gla.ac.uk/schools/socialpolitical/staff/mauriziocarbone/" TargetMode="External"/><Relationship Id="rId12" Type="http://schemas.openxmlformats.org/officeDocument/2006/relationships/hyperlink" Target="https://www.gla.ac.uk/schools/socialpolitical/staff/ashlimullen/" TargetMode="External"/><Relationship Id="rId17" Type="http://schemas.openxmlformats.org/officeDocument/2006/relationships/hyperlink" Target="https://www.gla.ac.uk/schools/socialpolitical/staff/sohailahmad/" TargetMode="External"/><Relationship Id="rId2" Type="http://schemas.openxmlformats.org/officeDocument/2006/relationships/notesSlide" Target="../notesSlides/notesSlide6.xml"/><Relationship Id="rId16" Type="http://schemas.openxmlformats.org/officeDocument/2006/relationships/hyperlink" Target="https://www.gla.ac.uk/schools/socialpolitical/staff/francescascrinzi/" TargetMode="External"/><Relationship Id="rId20" Type="http://schemas.openxmlformats.org/officeDocument/2006/relationships/hyperlink" Target="https://www.gla.ac.uk/schools/socialpolitical/staff/tunbosunoyedokun/" TargetMode="External"/><Relationship Id="rId1" Type="http://schemas.openxmlformats.org/officeDocument/2006/relationships/slideLayout" Target="../slideLayouts/slideLayout2.xml"/><Relationship Id="rId6" Type="http://schemas.openxmlformats.org/officeDocument/2006/relationships/hyperlink" Target="https://www.gla.ac.uk/schools/socialpolitical/staff/louisbujnoch/" TargetMode="External"/><Relationship Id="rId11" Type="http://schemas.openxmlformats.org/officeDocument/2006/relationships/hyperlink" Target="https://www.gla.ac.uk/schools/socialpolitical/staff/timothypeace/" TargetMode="External"/><Relationship Id="rId24" Type="http://schemas.openxmlformats.org/officeDocument/2006/relationships/hyperlink" Target="https://www.gla.ac.uk/schools/socialpolitical/staff/index.html/staffcontact/person/4edfe7ed829f" TargetMode="External"/><Relationship Id="rId5" Type="http://schemas.openxmlformats.org/officeDocument/2006/relationships/hyperlink" Target="https://www.gla.ac.uk/schools/socialpolitical/staff/felicitycawley/" TargetMode="External"/><Relationship Id="rId15" Type="http://schemas.openxmlformats.org/officeDocument/2006/relationships/hyperlink" Target="https://www.gla.ac.uk/schools/socialpolitical/staff/kristinasaunders/" TargetMode="External"/><Relationship Id="rId23" Type="http://schemas.openxmlformats.org/officeDocument/2006/relationships/hyperlink" Target="mailto:socpol-ug-ethics@glasgow.ac.uk" TargetMode="External"/><Relationship Id="rId10" Type="http://schemas.openxmlformats.org/officeDocument/2006/relationships/hyperlink" Target="https://www.gla.ac.uk/schools/socialpolitical/staff/neilmunro/" TargetMode="External"/><Relationship Id="rId19" Type="http://schemas.openxmlformats.org/officeDocument/2006/relationships/hyperlink" Target="https://www.gla.ac.uk/schools/socialpolitical/staff/davidmckeever/" TargetMode="External"/><Relationship Id="rId4" Type="http://schemas.openxmlformats.org/officeDocument/2006/relationships/hyperlink" Target="https://www.gla.ac.uk/schools/socialpolitical/staff/federicaprina/" TargetMode="External"/><Relationship Id="rId9" Type="http://schemas.openxmlformats.org/officeDocument/2006/relationships/hyperlink" Target="https://www.gla.ac.uk/schools/socialpolitical/staff/jennifermorrison/" TargetMode="External"/><Relationship Id="rId14" Type="http://schemas.openxmlformats.org/officeDocument/2006/relationships/hyperlink" Target="https://www.gla.ac.uk/schools/socialpolitical/staff/gerdareith/" TargetMode="External"/><Relationship Id="rId22" Type="http://schemas.openxmlformats.org/officeDocument/2006/relationships/hyperlink" Target="https://www.gla.ac.uk/schools/socialpolitical/staff/qunshanzhao/"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la.ac.uk/colleges/socialsciences/students/ethic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socpol-pgt-ethics@glasgow.ac.uk" TargetMode="External"/><Relationship Id="rId4" Type="http://schemas.openxmlformats.org/officeDocument/2006/relationships/hyperlink" Target="mailto:socpol-ug-ethics@glasgow.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ormAutofit/>
          </a:bodyPr>
          <a:lstStyle/>
          <a:p>
            <a:r>
              <a:rPr lang="en-GB" sz="3700" dirty="0"/>
              <a:t>INSTITUTIONAL ETHICAL APPROVAL AND your Dissertation</a:t>
            </a:r>
          </a:p>
        </p:txBody>
      </p:sp>
      <p:sp>
        <p:nvSpPr>
          <p:cNvPr id="3" name="Subtitle 2"/>
          <p:cNvSpPr>
            <a:spLocks noGrp="1"/>
          </p:cNvSpPr>
          <p:nvPr>
            <p:ph type="subTitle" idx="1"/>
          </p:nvPr>
        </p:nvSpPr>
        <p:spPr>
          <a:xfrm>
            <a:off x="6457950" y="4960137"/>
            <a:ext cx="2400300" cy="1463040"/>
          </a:xfrm>
        </p:spPr>
        <p:txBody>
          <a:bodyPr>
            <a:normAutofit/>
          </a:bodyPr>
          <a:lstStyle/>
          <a:p>
            <a:r>
              <a:rPr lang="en-GB" dirty="0"/>
              <a:t>Susan A. Batchelor </a:t>
            </a:r>
          </a:p>
          <a:p>
            <a:r>
              <a:rPr lang="en-GB" dirty="0"/>
              <a:t>School Ethics Convenor</a:t>
            </a:r>
          </a:p>
        </p:txBody>
      </p:sp>
      <p:pic>
        <p:nvPicPr>
          <p:cNvPr id="5" name="Picture 4">
            <a:extLst>
              <a:ext uri="{FF2B5EF4-FFF2-40B4-BE49-F238E27FC236}">
                <a16:creationId xmlns:a16="http://schemas.microsoft.com/office/drawing/2014/main" id="{E4345BD7-7F62-483B-B0CF-2AF3C77CC956}"/>
              </a:ext>
            </a:extLst>
          </p:cNvPr>
          <p:cNvPicPr>
            <a:picLocks noChangeAspect="1"/>
          </p:cNvPicPr>
          <p:nvPr/>
        </p:nvPicPr>
        <p:blipFill rotWithShape="1">
          <a:blip r:embed="rId3"/>
          <a:srcRect t="6380" b="18714"/>
          <a:stretch/>
        </p:blipFill>
        <p:spPr>
          <a:xfrm>
            <a:off x="20" y="10"/>
            <a:ext cx="9143980" cy="45719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454A5-1796-C340-A802-3A33459A8ECE}"/>
              </a:ext>
            </a:extLst>
          </p:cNvPr>
          <p:cNvSpPr>
            <a:spLocks noGrp="1"/>
          </p:cNvSpPr>
          <p:nvPr>
            <p:ph type="title"/>
          </p:nvPr>
        </p:nvSpPr>
        <p:spPr>
          <a:xfrm>
            <a:off x="768096" y="585216"/>
            <a:ext cx="7290054" cy="1499616"/>
          </a:xfrm>
        </p:spPr>
        <p:txBody>
          <a:bodyPr>
            <a:noAutofit/>
          </a:bodyPr>
          <a:lstStyle/>
          <a:p>
            <a:r>
              <a:rPr lang="en-GB" sz="2400" dirty="0"/>
              <a:t>Visit the </a:t>
            </a:r>
            <a:r>
              <a:rPr lang="en-GB" sz="2400" dirty="0">
                <a:hlinkClick r:id="rId3"/>
              </a:rPr>
              <a:t>College Research Ethics page</a:t>
            </a:r>
            <a:r>
              <a:rPr lang="en-GB" sz="2400" dirty="0"/>
              <a:t> for detailed guidance and advice, including templates for the plain language statement, consent form and privacy statement:</a:t>
            </a:r>
          </a:p>
        </p:txBody>
      </p:sp>
      <p:sp>
        <p:nvSpPr>
          <p:cNvPr id="9" name="Content Placeholder 8">
            <a:extLst>
              <a:ext uri="{FF2B5EF4-FFF2-40B4-BE49-F238E27FC236}">
                <a16:creationId xmlns:a16="http://schemas.microsoft.com/office/drawing/2014/main" id="{FD21C18B-50F7-7E4D-8C46-2DFFA55A328A}"/>
              </a:ext>
            </a:extLst>
          </p:cNvPr>
          <p:cNvSpPr>
            <a:spLocks noGrp="1"/>
          </p:cNvSpPr>
          <p:nvPr>
            <p:ph idx="1"/>
          </p:nvPr>
        </p:nvSpPr>
        <p:spPr>
          <a:xfrm>
            <a:off x="0" y="6381328"/>
            <a:ext cx="9144000" cy="296974"/>
          </a:xfrm>
        </p:spPr>
        <p:txBody>
          <a:bodyPr>
            <a:normAutofit/>
          </a:bodyPr>
          <a:lstStyle/>
          <a:p>
            <a:pPr algn="ctr"/>
            <a:r>
              <a:rPr lang="en-GB" sz="1000" dirty="0">
                <a:hlinkClick r:id="rId4"/>
              </a:rPr>
              <a:t>https://www.gla.ac.uk/colleges/socialsciences/students/ethics/forms/undergraduateandpostgraduatetaughtstudents/#ethicsformsandguidancenotes:ugandpgt</a:t>
            </a:r>
            <a:r>
              <a:rPr lang="en-GB" sz="1000" dirty="0"/>
              <a:t> </a:t>
            </a:r>
          </a:p>
        </p:txBody>
      </p:sp>
      <p:pic>
        <p:nvPicPr>
          <p:cNvPr id="15" name="Picture 14">
            <a:extLst>
              <a:ext uri="{FF2B5EF4-FFF2-40B4-BE49-F238E27FC236}">
                <a16:creationId xmlns:a16="http://schemas.microsoft.com/office/drawing/2014/main" id="{7DB78FE3-8BF2-9940-A3D8-0DBB12E0A150}"/>
              </a:ext>
            </a:extLst>
          </p:cNvPr>
          <p:cNvPicPr>
            <a:picLocks noChangeAspect="1"/>
          </p:cNvPicPr>
          <p:nvPr/>
        </p:nvPicPr>
        <p:blipFill rotWithShape="1">
          <a:blip r:embed="rId5">
            <a:extLst>
              <a:ext uri="{28A0092B-C50C-407E-A947-70E740481C1C}">
                <a14:useLocalDpi xmlns:a14="http://schemas.microsoft.com/office/drawing/2010/main" val="0"/>
              </a:ext>
            </a:extLst>
          </a:blip>
          <a:srcRect t="-1" b="-255"/>
          <a:stretch/>
        </p:blipFill>
        <p:spPr>
          <a:xfrm>
            <a:off x="809479" y="2276872"/>
            <a:ext cx="7525041" cy="3564000"/>
          </a:xfrm>
          <a:prstGeom prst="rect">
            <a:avLst/>
          </a:prstGeom>
          <a:effectLst/>
        </p:spPr>
      </p:pic>
    </p:spTree>
    <p:extLst>
      <p:ext uri="{BB962C8B-B14F-4D97-AF65-F5344CB8AC3E}">
        <p14:creationId xmlns:p14="http://schemas.microsoft.com/office/powerpoint/2010/main" val="329682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F3D45596-EA0E-4DD4-956D-80389BE0D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ED1456-5FBB-C44D-BD0A-4162CD9A8E75}"/>
              </a:ext>
            </a:extLst>
          </p:cNvPr>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sz="3800" kern="1200" cap="all" spc="200" baseline="0" dirty="0">
                <a:solidFill>
                  <a:schemeClr val="tx1">
                    <a:lumMod val="95000"/>
                    <a:lumOff val="5000"/>
                  </a:schemeClr>
                </a:solidFill>
                <a:latin typeface="+mj-lt"/>
                <a:ea typeface="+mj-ea"/>
                <a:cs typeface="+mj-cs"/>
              </a:rPr>
              <a:t>The Standard Application Form</a:t>
            </a:r>
          </a:p>
        </p:txBody>
      </p:sp>
      <p:cxnSp>
        <p:nvCxnSpPr>
          <p:cNvPr id="19" name="Straight Connector 18">
            <a:extLst>
              <a:ext uri="{FF2B5EF4-FFF2-40B4-BE49-F238E27FC236}">
                <a16:creationId xmlns:a16="http://schemas.microsoft.com/office/drawing/2014/main" id="{8E6A78A1-C775-42C8-9A7B-6998977BCB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A4ACF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C9C815A-B3F4-874C-B062-1A8E9FA02D52}"/>
              </a:ext>
            </a:extLst>
          </p:cNvPr>
          <p:cNvPicPr>
            <a:picLocks noChangeAspect="1"/>
          </p:cNvPicPr>
          <p:nvPr/>
        </p:nvPicPr>
        <p:blipFill>
          <a:blip r:embed="rId3"/>
          <a:stretch>
            <a:fillRect/>
          </a:stretch>
        </p:blipFill>
        <p:spPr>
          <a:xfrm>
            <a:off x="325118" y="694342"/>
            <a:ext cx="8491478" cy="3975725"/>
          </a:xfrm>
          <a:prstGeom prst="rect">
            <a:avLst/>
          </a:prstGeom>
        </p:spPr>
      </p:pic>
    </p:spTree>
    <p:extLst>
      <p:ext uri="{BB962C8B-B14F-4D97-AF65-F5344CB8AC3E}">
        <p14:creationId xmlns:p14="http://schemas.microsoft.com/office/powerpoint/2010/main" val="2503233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D2A6B-3561-574E-9379-7332F854278F}"/>
              </a:ext>
            </a:extLst>
          </p:cNvPr>
          <p:cNvPicPr>
            <a:picLocks noChangeAspect="1"/>
          </p:cNvPicPr>
          <p:nvPr/>
        </p:nvPicPr>
        <p:blipFill>
          <a:blip r:embed="rId3"/>
          <a:stretch>
            <a:fillRect/>
          </a:stretch>
        </p:blipFill>
        <p:spPr>
          <a:xfrm>
            <a:off x="1227508" y="1844824"/>
            <a:ext cx="3187936" cy="4521664"/>
          </a:xfrm>
          <a:prstGeom prst="rect">
            <a:avLst/>
          </a:prstGeom>
        </p:spPr>
      </p:pic>
      <p:pic>
        <p:nvPicPr>
          <p:cNvPr id="5" name="Picture 4">
            <a:extLst>
              <a:ext uri="{FF2B5EF4-FFF2-40B4-BE49-F238E27FC236}">
                <a16:creationId xmlns:a16="http://schemas.microsoft.com/office/drawing/2014/main" id="{AF2BB96F-E133-B640-A78B-A97ADDE60BA3}"/>
              </a:ext>
            </a:extLst>
          </p:cNvPr>
          <p:cNvPicPr>
            <a:picLocks noChangeAspect="1"/>
          </p:cNvPicPr>
          <p:nvPr/>
        </p:nvPicPr>
        <p:blipFill>
          <a:blip r:embed="rId4"/>
          <a:stretch>
            <a:fillRect/>
          </a:stretch>
        </p:blipFill>
        <p:spPr>
          <a:xfrm>
            <a:off x="4728558" y="1844824"/>
            <a:ext cx="3187936" cy="4521665"/>
          </a:xfrm>
          <a:prstGeom prst="rect">
            <a:avLst/>
          </a:prstGeom>
        </p:spPr>
      </p:pic>
      <p:sp>
        <p:nvSpPr>
          <p:cNvPr id="2" name="Title 1">
            <a:extLst>
              <a:ext uri="{FF2B5EF4-FFF2-40B4-BE49-F238E27FC236}">
                <a16:creationId xmlns:a16="http://schemas.microsoft.com/office/drawing/2014/main" id="{E6DC567B-D779-2846-9E5C-4036063C11DE}"/>
              </a:ext>
            </a:extLst>
          </p:cNvPr>
          <p:cNvSpPr>
            <a:spLocks noGrp="1"/>
          </p:cNvSpPr>
          <p:nvPr>
            <p:ph type="title"/>
          </p:nvPr>
        </p:nvSpPr>
        <p:spPr/>
        <p:txBody>
          <a:bodyPr/>
          <a:lstStyle/>
          <a:p>
            <a:r>
              <a:rPr lang="en-GB" dirty="0"/>
              <a:t>ACCOMPANYING DOCUMENTATION</a:t>
            </a:r>
          </a:p>
        </p:txBody>
      </p:sp>
    </p:spTree>
    <p:extLst>
      <p:ext uri="{BB962C8B-B14F-4D97-AF65-F5344CB8AC3E}">
        <p14:creationId xmlns:p14="http://schemas.microsoft.com/office/powerpoint/2010/main" val="96319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7A7A3-0BB9-964F-810C-03DA3FE48406}"/>
              </a:ext>
            </a:extLst>
          </p:cNvPr>
          <p:cNvSpPr>
            <a:spLocks noGrp="1"/>
          </p:cNvSpPr>
          <p:nvPr>
            <p:ph type="title"/>
          </p:nvPr>
        </p:nvSpPr>
        <p:spPr>
          <a:xfrm>
            <a:off x="723591" y="804333"/>
            <a:ext cx="2543925" cy="5249334"/>
          </a:xfrm>
        </p:spPr>
        <p:txBody>
          <a:bodyPr>
            <a:normAutofit/>
          </a:bodyPr>
          <a:lstStyle/>
          <a:p>
            <a:pPr algn="r"/>
            <a:r>
              <a:rPr lang="en-GB" dirty="0"/>
              <a:t>Do I need to apply for ethical approval? </a:t>
            </a:r>
            <a:endParaRPr lang="en-GB"/>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2FEED7-00A2-A649-8BB3-802407B06E02}"/>
              </a:ext>
            </a:extLst>
          </p:cNvPr>
          <p:cNvSpPr>
            <a:spLocks noGrp="1"/>
          </p:cNvSpPr>
          <p:nvPr>
            <p:ph idx="1"/>
          </p:nvPr>
        </p:nvSpPr>
        <p:spPr>
          <a:xfrm>
            <a:off x="3749497" y="804333"/>
            <a:ext cx="4693291" cy="5249334"/>
          </a:xfrm>
        </p:spPr>
        <p:txBody>
          <a:bodyPr anchor="ctr">
            <a:normAutofit/>
          </a:bodyPr>
          <a:lstStyle/>
          <a:p>
            <a:pPr lvl="0"/>
            <a:r>
              <a:rPr lang="en-GB" dirty="0"/>
              <a:t>Many students do desk-based dissertations that do not need to go through the approval process (e.g. literature review, content analysis etc).  </a:t>
            </a:r>
          </a:p>
          <a:p>
            <a:pPr lvl="0"/>
            <a:r>
              <a:rPr lang="en-GB" dirty="0"/>
              <a:t>If you will be creating new data with humans (e.g. interviews, observations, questionnaires) you need to go through the ethical approval process, using the </a:t>
            </a:r>
            <a:r>
              <a:rPr lang="en-GB" b="1" dirty="0"/>
              <a:t>Standard Application Form</a:t>
            </a:r>
            <a:r>
              <a:rPr lang="en-GB" dirty="0"/>
              <a:t>. </a:t>
            </a:r>
          </a:p>
          <a:p>
            <a:r>
              <a:rPr lang="en-GB" dirty="0"/>
              <a:t>Unless it is open access, research involving social media data (e.g. Facebook, Twitter, blog posts etc.) and secondary data analysis needs to go through the ethics review process but utilises a different, shorter form – the </a:t>
            </a:r>
            <a:r>
              <a:rPr lang="en-GB" b="1" dirty="0"/>
              <a:t>‘Non-Standard Data’ application form </a:t>
            </a:r>
          </a:p>
        </p:txBody>
      </p:sp>
    </p:spTree>
    <p:extLst>
      <p:ext uri="{BB962C8B-B14F-4D97-AF65-F5344CB8AC3E}">
        <p14:creationId xmlns:p14="http://schemas.microsoft.com/office/powerpoint/2010/main" val="3408224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A06924DE-C86A-C74E-84EE-9943D1CF31AD}"/>
              </a:ext>
            </a:extLst>
          </p:cNvPr>
          <p:cNvSpPr/>
          <p:nvPr/>
        </p:nvSpPr>
        <p:spPr>
          <a:xfrm>
            <a:off x="807909" y="5229200"/>
            <a:ext cx="7230566" cy="86409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8E8C9E-A418-3244-BBC1-A764DDF62CF7}"/>
              </a:ext>
            </a:extLst>
          </p:cNvPr>
          <p:cNvSpPr>
            <a:spLocks noGrp="1"/>
          </p:cNvSpPr>
          <p:nvPr>
            <p:ph type="title"/>
          </p:nvPr>
        </p:nvSpPr>
        <p:spPr>
          <a:xfrm>
            <a:off x="768096" y="585216"/>
            <a:ext cx="7290054" cy="1499616"/>
          </a:xfrm>
        </p:spPr>
        <p:txBody>
          <a:bodyPr>
            <a:normAutofit fontScale="90000"/>
          </a:bodyPr>
          <a:lstStyle/>
          <a:p>
            <a:r>
              <a:rPr lang="en-GB" dirty="0"/>
              <a:t>Is Primary Data Collection Permitted, Under Current Covid19 restrictions? (last Updated 30/09/21)</a:t>
            </a:r>
          </a:p>
        </p:txBody>
      </p:sp>
      <p:sp>
        <p:nvSpPr>
          <p:cNvPr id="3" name="Content Placeholder 2">
            <a:extLst>
              <a:ext uri="{FF2B5EF4-FFF2-40B4-BE49-F238E27FC236}">
                <a16:creationId xmlns:a16="http://schemas.microsoft.com/office/drawing/2014/main" id="{56BB4273-1AF9-3544-928F-BAD747AFEE0F}"/>
              </a:ext>
            </a:extLst>
          </p:cNvPr>
          <p:cNvSpPr>
            <a:spLocks noGrp="1"/>
          </p:cNvSpPr>
          <p:nvPr>
            <p:ph idx="1"/>
          </p:nvPr>
        </p:nvSpPr>
        <p:spPr>
          <a:xfrm>
            <a:off x="826129" y="2286572"/>
            <a:ext cx="7212346" cy="3986212"/>
          </a:xfrm>
        </p:spPr>
        <p:txBody>
          <a:bodyPr>
            <a:normAutofit fontScale="85000" lnSpcReduction="10000"/>
          </a:bodyPr>
          <a:lstStyle/>
          <a:p>
            <a:r>
              <a:rPr lang="en-GB" dirty="0"/>
              <a:t>Face-to-face data collection is now permitted for UG and PGT students, subject to risk assessment by the Supervisor. But please note:</a:t>
            </a:r>
          </a:p>
          <a:p>
            <a:r>
              <a:rPr lang="en-GB" dirty="0"/>
              <a:t>- If you intend to conduct face-to-face research, you must comply with all relevant Scottish Government or relevant local government social distancing measures in place at the time of the proposed research.</a:t>
            </a:r>
          </a:p>
          <a:p>
            <a:r>
              <a:rPr lang="en-GB" dirty="0"/>
              <a:t>- The SEF will expect to see evidence of relevant social distancing requirements and compliance measures before any research is approved.</a:t>
            </a:r>
          </a:p>
          <a:p>
            <a:r>
              <a:rPr lang="en-GB" dirty="0"/>
              <a:t>- If lockdowns need to be introduced or re-instated at any point, face-to-face research may not be permitted and so you should develop a contingency plan for your research.</a:t>
            </a:r>
          </a:p>
          <a:p>
            <a:pPr marL="0" indent="0" algn="ctr">
              <a:spcBef>
                <a:spcPts val="2600"/>
              </a:spcBef>
              <a:spcAft>
                <a:spcPts val="0"/>
              </a:spcAft>
              <a:buNone/>
            </a:pPr>
            <a:r>
              <a:rPr lang="en-GB" sz="1800" i="1" dirty="0"/>
              <a:t>All research proposals involving human subjects must be approved by the SEF before data collection commences.  This includes both standard first person data collection and nonstandard data collection using social media and other online fora. The benefits of the research must clearly outweigh the risks and burden of research participation for approval to be granted</a:t>
            </a:r>
            <a:r>
              <a:rPr lang="en-GB" sz="1700" i="1" dirty="0"/>
              <a:t>.</a:t>
            </a:r>
          </a:p>
          <a:p>
            <a:endParaRPr lang="en-GB" dirty="0"/>
          </a:p>
        </p:txBody>
      </p:sp>
    </p:spTree>
    <p:extLst>
      <p:ext uri="{BB962C8B-B14F-4D97-AF65-F5344CB8AC3E}">
        <p14:creationId xmlns:p14="http://schemas.microsoft.com/office/powerpoint/2010/main" val="1651621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0C73-9923-E842-8528-546F9515B224}"/>
              </a:ext>
            </a:extLst>
          </p:cNvPr>
          <p:cNvSpPr>
            <a:spLocks noGrp="1"/>
          </p:cNvSpPr>
          <p:nvPr>
            <p:ph type="title"/>
          </p:nvPr>
        </p:nvSpPr>
        <p:spPr/>
        <p:txBody>
          <a:bodyPr/>
          <a:lstStyle/>
          <a:p>
            <a:r>
              <a:rPr lang="en-GB" dirty="0"/>
              <a:t>CONDUCTING FACE-TO-FACE RESEARCH</a:t>
            </a:r>
          </a:p>
        </p:txBody>
      </p:sp>
      <p:sp>
        <p:nvSpPr>
          <p:cNvPr id="3" name="Content Placeholder 2">
            <a:extLst>
              <a:ext uri="{FF2B5EF4-FFF2-40B4-BE49-F238E27FC236}">
                <a16:creationId xmlns:a16="http://schemas.microsoft.com/office/drawing/2014/main" id="{9BA0301A-86FC-B045-9FC7-7551AB1D0B2E}"/>
              </a:ext>
            </a:extLst>
          </p:cNvPr>
          <p:cNvSpPr>
            <a:spLocks noGrp="1"/>
          </p:cNvSpPr>
          <p:nvPr>
            <p:ph idx="1"/>
          </p:nvPr>
        </p:nvSpPr>
        <p:spPr/>
        <p:txBody>
          <a:bodyPr/>
          <a:lstStyle/>
          <a:p>
            <a:r>
              <a:rPr lang="en-GB" dirty="0"/>
              <a:t>Establish the current level of risk of COVID-19 in the country and specific location where the research will take place and note any relevant travel restrictions and/or social distancing measures.</a:t>
            </a:r>
          </a:p>
          <a:p>
            <a:r>
              <a:rPr lang="en-GB" dirty="0"/>
              <a:t>Identify the specific COVID-19 risks associated with the various aspects of your particular activity - and the measures you will take to mitigate these, e.g. minimising infection risk via use of screening questionnaire when scheduling research appointments, adhering to social distancing/hygiene measures, conducting fieldwork in places that are well-ventilated etc.</a:t>
            </a:r>
          </a:p>
          <a:p>
            <a:r>
              <a:rPr lang="en-GB" dirty="0"/>
              <a:t>Consider how you will communicate these measures to potential participants and how you might accommodate participants who feel uncomfortable with face-to-face fieldwork.</a:t>
            </a:r>
          </a:p>
        </p:txBody>
      </p:sp>
    </p:spTree>
    <p:extLst>
      <p:ext uri="{BB962C8B-B14F-4D97-AF65-F5344CB8AC3E}">
        <p14:creationId xmlns:p14="http://schemas.microsoft.com/office/powerpoint/2010/main" val="2834829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772CE-40F8-9D47-A39E-0628F90FDEF7}"/>
              </a:ext>
            </a:extLst>
          </p:cNvPr>
          <p:cNvSpPr>
            <a:spLocks noGrp="1"/>
          </p:cNvSpPr>
          <p:nvPr>
            <p:ph type="title"/>
          </p:nvPr>
        </p:nvSpPr>
        <p:spPr/>
        <p:txBody>
          <a:bodyPr/>
          <a:lstStyle/>
          <a:p>
            <a:r>
              <a:rPr lang="en-GB" dirty="0"/>
              <a:t>Conducting Online interviews</a:t>
            </a:r>
          </a:p>
        </p:txBody>
      </p:sp>
      <p:sp>
        <p:nvSpPr>
          <p:cNvPr id="3" name="Content Placeholder 2">
            <a:extLst>
              <a:ext uri="{FF2B5EF4-FFF2-40B4-BE49-F238E27FC236}">
                <a16:creationId xmlns:a16="http://schemas.microsoft.com/office/drawing/2014/main" id="{3CB49C2B-411A-A24A-91A3-0A8CFD9A20EF}"/>
              </a:ext>
            </a:extLst>
          </p:cNvPr>
          <p:cNvSpPr>
            <a:spLocks noGrp="1"/>
          </p:cNvSpPr>
          <p:nvPr>
            <p:ph idx="1"/>
          </p:nvPr>
        </p:nvSpPr>
        <p:spPr>
          <a:xfrm>
            <a:off x="768096" y="2084832"/>
            <a:ext cx="7607808" cy="4224528"/>
          </a:xfrm>
        </p:spPr>
        <p:txBody>
          <a:bodyPr>
            <a:noAutofit/>
          </a:bodyPr>
          <a:lstStyle/>
          <a:p>
            <a:pPr marL="0" indent="0">
              <a:buNone/>
            </a:pPr>
            <a:r>
              <a:rPr lang="en-GB" sz="2000" dirty="0"/>
              <a:t>Consider carefully if the topic is appropriate for an online interview, or if it poses potential risks. If the interview is on a sensitive, traumatic or intrusive topic, you will need to think about the implications this may have for well-being of the participant during and after the interview. </a:t>
            </a:r>
          </a:p>
          <a:p>
            <a:pPr marL="0" indent="0">
              <a:buNone/>
            </a:pPr>
            <a:r>
              <a:rPr lang="en-GB" sz="2000" dirty="0"/>
              <a:t>How will you ensure </a:t>
            </a:r>
            <a:r>
              <a:rPr lang="en-GB" dirty="0"/>
              <a:t>(and evidence) informed consent? </a:t>
            </a:r>
            <a:r>
              <a:rPr lang="en-GB" sz="2000" dirty="0"/>
              <a:t>In most cases, the participant should receive the PIS in advance of the interview, complete an electronic consent form, and email it to the researcher. </a:t>
            </a:r>
          </a:p>
          <a:p>
            <a:pPr marL="0" indent="0">
              <a:buNone/>
            </a:pPr>
            <a:r>
              <a:rPr lang="en-GB" sz="2000" dirty="0"/>
              <a:t>Consider carefully the setting of the interview so that both interviewer and interviewee have privacy on their devices. </a:t>
            </a:r>
          </a:p>
          <a:p>
            <a:pPr marL="0" indent="0">
              <a:buNone/>
            </a:pPr>
            <a:r>
              <a:rPr lang="en-GB" sz="2000" dirty="0"/>
              <a:t>Consider carefully how the interview will be recorded, where the recording will be stored, and whether any specific settings will be applied to ensure meetings’ security. </a:t>
            </a:r>
          </a:p>
          <a:p>
            <a:pPr marL="0" indent="0">
              <a:buNone/>
            </a:pPr>
            <a:endParaRPr lang="en-GB" sz="2000" dirty="0"/>
          </a:p>
          <a:p>
            <a:endParaRPr lang="en-GB" sz="2000" dirty="0"/>
          </a:p>
        </p:txBody>
      </p:sp>
    </p:spTree>
    <p:extLst>
      <p:ext uri="{BB962C8B-B14F-4D97-AF65-F5344CB8AC3E}">
        <p14:creationId xmlns:p14="http://schemas.microsoft.com/office/powerpoint/2010/main" val="1591157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DB24E45F-52BD-E548-84C3-AA4E2371209A}"/>
              </a:ext>
            </a:extLst>
          </p:cNvPr>
          <p:cNvPicPr>
            <a:picLocks noChangeAspect="1" noChangeArrowheads="1"/>
          </p:cNvPicPr>
          <p:nvPr/>
        </p:nvPicPr>
        <p:blipFill rotWithShape="1">
          <a:blip r:embed="rId3">
            <a:duotone>
              <a:schemeClr val="bg2">
                <a:shade val="45000"/>
                <a:satMod val="135000"/>
              </a:schemeClr>
              <a:prstClr val="white"/>
            </a:duotone>
            <a:alphaModFix amt="40000"/>
            <a:extLst>
              <a:ext uri="{28A0092B-C50C-407E-A947-70E740481C1C}">
                <a14:useLocalDpi xmlns:a14="http://schemas.microsoft.com/office/drawing/2010/main" val="0"/>
              </a:ext>
            </a:extLst>
          </a:blip>
          <a:srcRect l="12457" r="17542"/>
          <a:stretch/>
        </p:blipFill>
        <p:spPr bwMode="auto">
          <a:xfrm>
            <a:off x="20" y="10"/>
            <a:ext cx="9143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3969EA-F052-AF48-9946-3936C2D5DD71}"/>
              </a:ext>
            </a:extLst>
          </p:cNvPr>
          <p:cNvSpPr>
            <a:spLocks noGrp="1"/>
          </p:cNvSpPr>
          <p:nvPr>
            <p:ph type="title"/>
          </p:nvPr>
        </p:nvSpPr>
        <p:spPr>
          <a:xfrm>
            <a:off x="768096" y="585216"/>
            <a:ext cx="7290054" cy="1499616"/>
          </a:xfrm>
        </p:spPr>
        <p:txBody>
          <a:bodyPr>
            <a:normAutofit/>
          </a:bodyPr>
          <a:lstStyle/>
          <a:p>
            <a:r>
              <a:rPr lang="en-GB"/>
              <a:t>video conferencing TOOLS</a:t>
            </a:r>
            <a:endParaRPr lang="en-GB" dirty="0"/>
          </a:p>
        </p:txBody>
      </p:sp>
      <p:cxnSp>
        <p:nvCxnSpPr>
          <p:cNvPr id="2063" name="Straight Connector 74">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9F5722-3CF6-BF41-ABF9-7F6533DCF300}"/>
              </a:ext>
            </a:extLst>
          </p:cNvPr>
          <p:cNvSpPr>
            <a:spLocks noGrp="1"/>
          </p:cNvSpPr>
          <p:nvPr>
            <p:ph idx="1"/>
          </p:nvPr>
        </p:nvSpPr>
        <p:spPr>
          <a:xfrm>
            <a:off x="768096" y="2286000"/>
            <a:ext cx="7290054" cy="4023360"/>
          </a:xfrm>
        </p:spPr>
        <p:txBody>
          <a:bodyPr>
            <a:normAutofit/>
          </a:bodyPr>
          <a:lstStyle/>
          <a:p>
            <a:r>
              <a:rPr lang="en-GB"/>
              <a:t>Make sure the tool you use is compliant with GDPR requirements.</a:t>
            </a:r>
          </a:p>
          <a:p>
            <a:r>
              <a:rPr lang="en-GB"/>
              <a:t>Do not record confidential data to a cloud server if it is outside the European Union or adequate safeguarding is not in place.</a:t>
            </a:r>
          </a:p>
          <a:p>
            <a:r>
              <a:rPr lang="en-GB"/>
              <a:t>If you use the </a:t>
            </a:r>
            <a:r>
              <a:rPr lang="en-GB">
                <a:hlinkClick r:id="rId4"/>
              </a:rPr>
              <a:t>University of Glasgow’s Zoom service</a:t>
            </a:r>
            <a:r>
              <a:rPr lang="en-GB"/>
              <a:t> make sure you </a:t>
            </a:r>
            <a:r>
              <a:rPr lang="en-GB">
                <a:hlinkClick r:id="rId5"/>
              </a:rPr>
              <a:t>enable local recording</a:t>
            </a:r>
            <a:r>
              <a:rPr lang="en-GB"/>
              <a:t> and that you continue to follow the </a:t>
            </a:r>
            <a:r>
              <a:rPr lang="en-GB">
                <a:hlinkClick r:id="rId6"/>
              </a:rPr>
              <a:t>University’s guidance on handling confidential data</a:t>
            </a:r>
            <a:r>
              <a:rPr lang="en-GB"/>
              <a:t>.</a:t>
            </a:r>
          </a:p>
          <a:p>
            <a:r>
              <a:rPr lang="en-GB">
                <a:hlinkClick r:id="rId7"/>
              </a:rPr>
              <a:t>Zoom is not recommended for highly confidential or sensitive data</a:t>
            </a:r>
            <a:r>
              <a:rPr lang="en-GB"/>
              <a:t>; you should use </a:t>
            </a:r>
            <a:r>
              <a:rPr lang="en-GB">
                <a:hlinkClick r:id="rId8"/>
              </a:rPr>
              <a:t>UofG Microsoft Teams</a:t>
            </a:r>
            <a:r>
              <a:rPr lang="en-GB"/>
              <a:t> instead.</a:t>
            </a:r>
          </a:p>
          <a:p>
            <a:pPr marL="0" indent="0">
              <a:buNone/>
            </a:pPr>
            <a:endParaRPr lang="en-GB" dirty="0"/>
          </a:p>
        </p:txBody>
      </p:sp>
    </p:spTree>
    <p:extLst>
      <p:ext uri="{BB962C8B-B14F-4D97-AF65-F5344CB8AC3E}">
        <p14:creationId xmlns:p14="http://schemas.microsoft.com/office/powerpoint/2010/main" val="4060793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The Best Free and Premium Online Survey Tools - Make A Website Hub">
            <a:extLst>
              <a:ext uri="{FF2B5EF4-FFF2-40B4-BE49-F238E27FC236}">
                <a16:creationId xmlns:a16="http://schemas.microsoft.com/office/drawing/2014/main" id="{C0F3B3BF-919F-0A4C-A009-AEA542B36A6A}"/>
              </a:ext>
            </a:extLst>
          </p:cNvPr>
          <p:cNvPicPr>
            <a:picLocks noChangeAspect="1" noChangeArrowheads="1"/>
          </p:cNvPicPr>
          <p:nvPr/>
        </p:nvPicPr>
        <p:blipFill rotWithShape="1">
          <a:blip r:embed="rId2">
            <a:duotone>
              <a:schemeClr val="bg2">
                <a:shade val="45000"/>
                <a:satMod val="135000"/>
              </a:schemeClr>
              <a:prstClr val="white"/>
            </a:duotone>
            <a:alphaModFix amt="40000"/>
            <a:extLst>
              <a:ext uri="{28A0092B-C50C-407E-A947-70E740481C1C}">
                <a14:useLocalDpi xmlns:a14="http://schemas.microsoft.com/office/drawing/2010/main" val="0"/>
              </a:ext>
            </a:extLst>
          </a:blip>
          <a:srcRect l="5155" r="19845"/>
          <a:stretch/>
        </p:blipFill>
        <p:spPr bwMode="auto">
          <a:xfrm>
            <a:off x="20" y="10"/>
            <a:ext cx="9143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7EEAE1-42C4-6045-8730-7D7611406779}"/>
              </a:ext>
            </a:extLst>
          </p:cNvPr>
          <p:cNvSpPr>
            <a:spLocks noGrp="1"/>
          </p:cNvSpPr>
          <p:nvPr>
            <p:ph type="title"/>
          </p:nvPr>
        </p:nvSpPr>
        <p:spPr>
          <a:xfrm>
            <a:off x="768096" y="585216"/>
            <a:ext cx="7290054" cy="1499616"/>
          </a:xfrm>
        </p:spPr>
        <p:txBody>
          <a:bodyPr>
            <a:normAutofit/>
          </a:bodyPr>
          <a:lstStyle/>
          <a:p>
            <a:r>
              <a:rPr lang="en-GB" dirty="0"/>
              <a:t>ONLINE SURVEY TOOLS</a:t>
            </a:r>
          </a:p>
        </p:txBody>
      </p:sp>
      <p:cxnSp>
        <p:nvCxnSpPr>
          <p:cNvPr id="71" name="Straight Connector 70">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AF2E8D-F27E-1D43-B0C7-B53B1E362749}"/>
              </a:ext>
            </a:extLst>
          </p:cNvPr>
          <p:cNvSpPr>
            <a:spLocks noGrp="1"/>
          </p:cNvSpPr>
          <p:nvPr>
            <p:ph idx="1"/>
          </p:nvPr>
        </p:nvSpPr>
        <p:spPr>
          <a:xfrm>
            <a:off x="768096" y="2286000"/>
            <a:ext cx="7290054" cy="4023360"/>
          </a:xfrm>
        </p:spPr>
        <p:txBody>
          <a:bodyPr>
            <a:normAutofit/>
          </a:bodyPr>
          <a:lstStyle/>
          <a:p>
            <a:r>
              <a:rPr lang="en-GB" sz="1600"/>
              <a:t>SurveyMonkey, Google Surveys and other commercial survey tools are not supported for University work.</a:t>
            </a:r>
          </a:p>
          <a:p>
            <a:r>
              <a:rPr lang="en-GB" sz="1600"/>
              <a:t>If you wish to use an electronic survey tool to conduct your research, the University of Glasgow has an institutional licence for the </a:t>
            </a:r>
            <a:r>
              <a:rPr lang="en-GB" sz="1600">
                <a:hlinkClick r:id="rId3"/>
              </a:rPr>
              <a:t>Online Surveys tool</a:t>
            </a:r>
            <a:r>
              <a:rPr lang="en-GB" sz="1600"/>
              <a:t> that may be used by PGT (but not UG) students. Please see the University Research Strategy and Policies page on </a:t>
            </a:r>
            <a:r>
              <a:rPr lang="en-GB" sz="1600">
                <a:hlinkClick r:id="rId4"/>
              </a:rPr>
              <a:t>Use of Online Survey Tools for Research</a:t>
            </a:r>
            <a:r>
              <a:rPr lang="en-GB" sz="1600"/>
              <a:t> for guidance on how to apply to use this. Access is free but by application only. Ethical approval for your research project is required before this access will be granted.</a:t>
            </a:r>
          </a:p>
          <a:p>
            <a:r>
              <a:rPr lang="en-GB" sz="1600"/>
              <a:t>The School of Social and Political Sciences also has an institutional licence for Qualtrics, which has advanced functionality (e.g. randomised treatments), which is available to all UG and PGT students in the School with ethical approval for their project. Requests for access should be sent to the SPS Qualtrics Administrator, </a:t>
            </a:r>
            <a:r>
              <a:rPr lang="en-GB" sz="1600">
                <a:hlinkClick r:id="rId5"/>
              </a:rPr>
              <a:t>Christopher Claassen</a:t>
            </a:r>
            <a:r>
              <a:rPr lang="en-GB" sz="1600"/>
              <a:t>.</a:t>
            </a:r>
          </a:p>
          <a:p>
            <a:r>
              <a:rPr lang="en-GB" sz="1600">
                <a:hlinkClick r:id="rId6"/>
              </a:rPr>
              <a:t>Microsoft Forms</a:t>
            </a:r>
            <a:r>
              <a:rPr lang="en-GB" sz="1600"/>
              <a:t> is another supported service that can be used to create simple browser-based surveys, provided under the University's Office365 contract.</a:t>
            </a:r>
          </a:p>
        </p:txBody>
      </p:sp>
    </p:spTree>
    <p:extLst>
      <p:ext uri="{BB962C8B-B14F-4D97-AF65-F5344CB8AC3E}">
        <p14:creationId xmlns:p14="http://schemas.microsoft.com/office/powerpoint/2010/main" val="2572333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CF296-FCB5-B54A-B70C-77ED78C0B3BA}"/>
              </a:ext>
            </a:extLst>
          </p:cNvPr>
          <p:cNvSpPr>
            <a:spLocks noGrp="1"/>
          </p:cNvSpPr>
          <p:nvPr>
            <p:ph type="title"/>
          </p:nvPr>
        </p:nvSpPr>
        <p:spPr/>
        <p:txBody>
          <a:bodyPr/>
          <a:lstStyle/>
          <a:p>
            <a:r>
              <a:rPr lang="en-GB" dirty="0"/>
              <a:t>Use of data in the public domain</a:t>
            </a:r>
          </a:p>
        </p:txBody>
      </p:sp>
      <p:sp>
        <p:nvSpPr>
          <p:cNvPr id="3" name="Content Placeholder 2">
            <a:extLst>
              <a:ext uri="{FF2B5EF4-FFF2-40B4-BE49-F238E27FC236}">
                <a16:creationId xmlns:a16="http://schemas.microsoft.com/office/drawing/2014/main" id="{0E61095F-00C7-6B40-AB02-94B4AEEC171E}"/>
              </a:ext>
            </a:extLst>
          </p:cNvPr>
          <p:cNvSpPr>
            <a:spLocks noGrp="1"/>
          </p:cNvSpPr>
          <p:nvPr>
            <p:ph idx="1"/>
          </p:nvPr>
        </p:nvSpPr>
        <p:spPr>
          <a:xfrm>
            <a:off x="768096" y="1844824"/>
            <a:ext cx="7836352" cy="4464536"/>
          </a:xfrm>
        </p:spPr>
        <p:txBody>
          <a:bodyPr>
            <a:noAutofit/>
          </a:bodyPr>
          <a:lstStyle/>
          <a:p>
            <a:r>
              <a:rPr lang="en-GB" sz="1800" dirty="0"/>
              <a:t>Published biographies, newspaper accounts of an individual’s activities, and published minutes of a meeting would </a:t>
            </a:r>
            <a:r>
              <a:rPr lang="en-GB" sz="1800" u="sng" dirty="0"/>
              <a:t>not</a:t>
            </a:r>
            <a:r>
              <a:rPr lang="en-GB" sz="1800" dirty="0"/>
              <a:t> be considered ‘personal data’ or sensitive personal data requiring ethics review, nor would interviews broadcast on radio, television, or online and diaries or letters in the public domain. </a:t>
            </a:r>
          </a:p>
          <a:p>
            <a:r>
              <a:rPr lang="en-GB" sz="1800" dirty="0"/>
              <a:t>Information provided in forums or spaces on the Internet that are intentionally public </a:t>
            </a:r>
            <a:r>
              <a:rPr lang="en-GB" sz="1800" u="sng" dirty="0"/>
              <a:t>may</a:t>
            </a:r>
            <a:r>
              <a:rPr lang="en-GB" sz="1800" dirty="0"/>
              <a:t> be valid to consider ‘in the public domain’, but usually needs to go through formal ethical review to ensure that the relevant ethical issues have been considered and addressed.</a:t>
            </a:r>
          </a:p>
          <a:p>
            <a:r>
              <a:rPr lang="en-GB" sz="1800" dirty="0"/>
              <a:t>Ethics review </a:t>
            </a:r>
            <a:r>
              <a:rPr lang="en-GB" sz="1800" u="sng" dirty="0"/>
              <a:t>may</a:t>
            </a:r>
            <a:r>
              <a:rPr lang="en-GB" sz="1800" dirty="0"/>
              <a:t> also be required for analysis of secondary datasets, unless they are open access and do not contain any identifying or sensitive personal data. </a:t>
            </a:r>
          </a:p>
          <a:p>
            <a:r>
              <a:rPr lang="en-GB" sz="1800" dirty="0"/>
              <a:t>Whilst material in public archives can be considered to be in the public domain, there may be issues about ownership, publication and confidentiality that require ethical review. </a:t>
            </a:r>
          </a:p>
          <a:p>
            <a:r>
              <a:rPr lang="en-GB" sz="1800" u="sng" dirty="0">
                <a:solidFill>
                  <a:schemeClr val="tx2"/>
                </a:solidFill>
              </a:rPr>
              <a:t>If in doubt, approval should be sought using ‘Non-standard data’ protocol.</a:t>
            </a:r>
          </a:p>
        </p:txBody>
      </p:sp>
    </p:spTree>
    <p:extLst>
      <p:ext uri="{BB962C8B-B14F-4D97-AF65-F5344CB8AC3E}">
        <p14:creationId xmlns:p14="http://schemas.microsoft.com/office/powerpoint/2010/main" val="60632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D294-19ED-C44A-9F78-BBE7A835263E}"/>
              </a:ext>
            </a:extLst>
          </p:cNvPr>
          <p:cNvSpPr>
            <a:spLocks noGrp="1"/>
          </p:cNvSpPr>
          <p:nvPr>
            <p:ph type="title"/>
          </p:nvPr>
        </p:nvSpPr>
        <p:spPr>
          <a:xfrm>
            <a:off x="768096" y="585216"/>
            <a:ext cx="2350185" cy="1499616"/>
          </a:xfrm>
        </p:spPr>
        <p:txBody>
          <a:bodyPr>
            <a:normAutofit/>
          </a:bodyPr>
          <a:lstStyle/>
          <a:p>
            <a:r>
              <a:rPr lang="en-GB" sz="3500"/>
              <a:t>Research governance</a:t>
            </a:r>
          </a:p>
        </p:txBody>
      </p:sp>
      <p:sp>
        <p:nvSpPr>
          <p:cNvPr id="3" name="Content Placeholder 2">
            <a:extLst>
              <a:ext uri="{FF2B5EF4-FFF2-40B4-BE49-F238E27FC236}">
                <a16:creationId xmlns:a16="http://schemas.microsoft.com/office/drawing/2014/main" id="{A68BFEE6-51D7-FF48-A2B2-1925AA1012ED}"/>
              </a:ext>
            </a:extLst>
          </p:cNvPr>
          <p:cNvSpPr>
            <a:spLocks noGrp="1"/>
          </p:cNvSpPr>
          <p:nvPr>
            <p:ph idx="1"/>
          </p:nvPr>
        </p:nvSpPr>
        <p:spPr>
          <a:xfrm>
            <a:off x="768096" y="2286000"/>
            <a:ext cx="2713660" cy="3931920"/>
          </a:xfrm>
        </p:spPr>
        <p:txBody>
          <a:bodyPr>
            <a:normAutofit/>
          </a:bodyPr>
          <a:lstStyle/>
          <a:p>
            <a:r>
              <a:rPr lang="en-GB" altLang="en-US" sz="1600" dirty="0"/>
              <a:t>The principles and processes by which standards are set in research</a:t>
            </a:r>
          </a:p>
          <a:p>
            <a:r>
              <a:rPr lang="en-GB" altLang="en-US" sz="1600" dirty="0"/>
              <a:t>Intended to improve research and safeguard the public </a:t>
            </a:r>
          </a:p>
          <a:p>
            <a:pPr>
              <a:spcBef>
                <a:spcPts val="0"/>
              </a:spcBef>
              <a:spcAft>
                <a:spcPts val="0"/>
              </a:spcAft>
            </a:pPr>
            <a:endParaRPr lang="en-GB" altLang="en-US" sz="1600" dirty="0"/>
          </a:p>
          <a:p>
            <a:pPr marL="128016" lvl="1" indent="0">
              <a:buNone/>
            </a:pPr>
            <a:r>
              <a:rPr lang="en-GB" altLang="en-US" dirty="0"/>
              <a:t>- Research data management</a:t>
            </a:r>
          </a:p>
          <a:p>
            <a:pPr marL="128016" lvl="1" indent="0">
              <a:buNone/>
            </a:pPr>
            <a:r>
              <a:rPr lang="en-GB" altLang="en-US" dirty="0"/>
              <a:t>- Research integrity</a:t>
            </a:r>
          </a:p>
          <a:p>
            <a:pPr marL="128016" lvl="1" indent="0">
              <a:buNone/>
            </a:pPr>
            <a:r>
              <a:rPr lang="en-GB" altLang="en-US" dirty="0"/>
              <a:t>- Research ethics</a:t>
            </a:r>
          </a:p>
        </p:txBody>
      </p:sp>
      <p:pic>
        <p:nvPicPr>
          <p:cNvPr id="6" name="Picture 5">
            <a:extLst>
              <a:ext uri="{FF2B5EF4-FFF2-40B4-BE49-F238E27FC236}">
                <a16:creationId xmlns:a16="http://schemas.microsoft.com/office/drawing/2014/main" id="{FDE33849-FCC3-7A46-BD49-4838848E3262}"/>
              </a:ext>
            </a:extLst>
          </p:cNvPr>
          <p:cNvPicPr>
            <a:picLocks noChangeAspect="1"/>
          </p:cNvPicPr>
          <p:nvPr/>
        </p:nvPicPr>
        <p:blipFill>
          <a:blip r:embed="rId3"/>
          <a:stretch>
            <a:fillRect/>
          </a:stretch>
        </p:blipFill>
        <p:spPr>
          <a:xfrm>
            <a:off x="3710300" y="1850638"/>
            <a:ext cx="4894148" cy="3156724"/>
          </a:xfrm>
          <a:prstGeom prst="rect">
            <a:avLst/>
          </a:prstGeom>
        </p:spPr>
      </p:pic>
    </p:spTree>
    <p:extLst>
      <p:ext uri="{BB962C8B-B14F-4D97-AF65-F5344CB8AC3E}">
        <p14:creationId xmlns:p14="http://schemas.microsoft.com/office/powerpoint/2010/main" val="381872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CE1E-D749-D144-94DF-B92A8DEE1C92}"/>
              </a:ext>
            </a:extLst>
          </p:cNvPr>
          <p:cNvSpPr>
            <a:spLocks noGrp="1"/>
          </p:cNvSpPr>
          <p:nvPr>
            <p:ph type="title"/>
          </p:nvPr>
        </p:nvSpPr>
        <p:spPr>
          <a:xfrm>
            <a:off x="768096" y="585216"/>
            <a:ext cx="7290054" cy="1499616"/>
          </a:xfrm>
        </p:spPr>
        <p:txBody>
          <a:bodyPr/>
          <a:lstStyle/>
          <a:p>
            <a:r>
              <a:rPr lang="en-GB" dirty="0"/>
              <a:t>Social media research</a:t>
            </a:r>
          </a:p>
        </p:txBody>
      </p:sp>
      <p:sp>
        <p:nvSpPr>
          <p:cNvPr id="3" name="Content Placeholder 2">
            <a:extLst>
              <a:ext uri="{FF2B5EF4-FFF2-40B4-BE49-F238E27FC236}">
                <a16:creationId xmlns:a16="http://schemas.microsoft.com/office/drawing/2014/main" id="{8256F269-2F7A-AC47-A863-5A388E4FF5CB}"/>
              </a:ext>
            </a:extLst>
          </p:cNvPr>
          <p:cNvSpPr>
            <a:spLocks noGrp="1"/>
          </p:cNvSpPr>
          <p:nvPr>
            <p:ph idx="1"/>
          </p:nvPr>
        </p:nvSpPr>
        <p:spPr>
          <a:xfrm>
            <a:off x="768096" y="1844824"/>
            <a:ext cx="8196392" cy="4752528"/>
          </a:xfrm>
        </p:spPr>
        <p:txBody>
          <a:bodyPr>
            <a:noAutofit/>
          </a:bodyPr>
          <a:lstStyle/>
          <a:p>
            <a:pPr marL="0" indent="0">
              <a:buNone/>
            </a:pPr>
            <a:r>
              <a:rPr lang="en-GB" sz="1800" dirty="0"/>
              <a:t>One of the main ethical issues involved in social media research relates to whether consent of participants is required. The answer is often (but not always) no, and depends upon extent to which data should be considered within the public or private domain. </a:t>
            </a:r>
          </a:p>
          <a:p>
            <a:pPr marL="0" indent="0">
              <a:buNone/>
            </a:pPr>
            <a:r>
              <a:rPr lang="en-GB" sz="1800" dirty="0"/>
              <a:t>A distinction is usually made between users that have posted information on freely accessible asynchronous forums versus those engaging in synchronous forms of communication and/or using online platforms that accessed through a password or other safeguard.  </a:t>
            </a:r>
          </a:p>
          <a:p>
            <a:pPr marL="0" indent="0">
              <a:buNone/>
            </a:pPr>
            <a:r>
              <a:rPr lang="en-GB" sz="1800" dirty="0"/>
              <a:t>When there is any ambiguity, researchers should consider the extent to which disclosure may have potentially damaging effects for participants, before making a decision about whether or not consent is necessary. </a:t>
            </a:r>
          </a:p>
          <a:p>
            <a:pPr marL="0" indent="0">
              <a:buNone/>
            </a:pPr>
            <a:r>
              <a:rPr lang="en-GB" sz="1800" dirty="0"/>
              <a:t>As a general rule, the privacy of participants should be respected by removing any potential identifiers and paraphrasing, although an exception is sometimes made in relation to public figures/those posting in an official capacity.</a:t>
            </a:r>
          </a:p>
          <a:p>
            <a:pPr marL="0" indent="0">
              <a:buNone/>
            </a:pPr>
            <a:r>
              <a:rPr lang="en-GB" sz="1800" u="sng" dirty="0">
                <a:solidFill>
                  <a:schemeClr val="tx2"/>
                </a:solidFill>
              </a:rPr>
              <a:t>If in doubt, approval should be sought using ‘Non-standard data’ protocol.</a:t>
            </a:r>
            <a:endParaRPr lang="en-GB" sz="1800" dirty="0"/>
          </a:p>
          <a:p>
            <a:endParaRPr lang="en-GB" sz="1800" dirty="0"/>
          </a:p>
        </p:txBody>
      </p:sp>
    </p:spTree>
    <p:extLst>
      <p:ext uri="{BB962C8B-B14F-4D97-AF65-F5344CB8AC3E}">
        <p14:creationId xmlns:p14="http://schemas.microsoft.com/office/powerpoint/2010/main" val="3335228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search Ethics Committee review">
            <a:extLst>
              <a:ext uri="{FF2B5EF4-FFF2-40B4-BE49-F238E27FC236}">
                <a16:creationId xmlns:a16="http://schemas.microsoft.com/office/drawing/2014/main" id="{DA76D843-93E3-F442-8F77-6B2996EF2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48" r="28155" b="1"/>
          <a:stretch/>
        </p:blipFill>
        <p:spPr bwMode="auto">
          <a:xfrm>
            <a:off x="5148064" y="2084389"/>
            <a:ext cx="3538189" cy="419341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D1458DF2-04A3-0F4E-8DD7-662E036E97B2}"/>
              </a:ext>
            </a:extLst>
          </p:cNvPr>
          <p:cNvSpPr>
            <a:spLocks noGrp="1"/>
          </p:cNvSpPr>
          <p:nvPr>
            <p:ph type="title"/>
          </p:nvPr>
        </p:nvSpPr>
        <p:spPr>
          <a:xfrm>
            <a:off x="768096" y="585216"/>
            <a:ext cx="7290054" cy="1499616"/>
          </a:xfrm>
        </p:spPr>
        <p:txBody>
          <a:bodyPr>
            <a:normAutofit/>
          </a:bodyPr>
          <a:lstStyle/>
          <a:p>
            <a:r>
              <a:rPr lang="en-GB" altLang="en-US" dirty="0"/>
              <a:t>Key points to take away </a:t>
            </a:r>
            <a:endParaRPr lang="en-GB" dirty="0"/>
          </a:p>
        </p:txBody>
      </p:sp>
      <p:sp>
        <p:nvSpPr>
          <p:cNvPr id="7" name="Content Placeholder 6">
            <a:extLst>
              <a:ext uri="{FF2B5EF4-FFF2-40B4-BE49-F238E27FC236}">
                <a16:creationId xmlns:a16="http://schemas.microsoft.com/office/drawing/2014/main" id="{1C03DF7D-C678-EB49-9353-B82211783969}"/>
              </a:ext>
            </a:extLst>
          </p:cNvPr>
          <p:cNvSpPr>
            <a:spLocks noGrp="1"/>
          </p:cNvSpPr>
          <p:nvPr>
            <p:ph idx="1"/>
          </p:nvPr>
        </p:nvSpPr>
        <p:spPr>
          <a:xfrm>
            <a:off x="768350" y="2084389"/>
            <a:ext cx="4883770" cy="4187824"/>
          </a:xfrm>
          <a:noFill/>
        </p:spPr>
        <p:txBody>
          <a:bodyPr>
            <a:normAutofit/>
          </a:bodyPr>
          <a:lstStyle/>
          <a:p>
            <a:r>
              <a:rPr lang="en-GB" altLang="en-US" sz="1800" dirty="0"/>
              <a:t>Ethics review is about heightening risk awareness – not preventing ‘high risk’ research;</a:t>
            </a:r>
          </a:p>
          <a:p>
            <a:r>
              <a:rPr lang="en-GB" altLang="en-US" sz="1800" dirty="0"/>
              <a:t>Ethical review is about encouraging researchers to think through potential ethical challenges;</a:t>
            </a:r>
          </a:p>
          <a:p>
            <a:r>
              <a:rPr lang="en-GB" altLang="en-US" sz="1800" dirty="0"/>
              <a:t>Each research project is considered on a case by case basis but there are key principles;</a:t>
            </a:r>
          </a:p>
          <a:p>
            <a:r>
              <a:rPr lang="en-GB" altLang="en-US" sz="1800" dirty="0"/>
              <a:t>An ethically robust research project may still</a:t>
            </a:r>
            <a:br>
              <a:rPr lang="en-GB" altLang="en-US" sz="1800" dirty="0"/>
            </a:br>
            <a:r>
              <a:rPr lang="en-GB" altLang="en-US" sz="1800" dirty="0"/>
              <a:t>encounter unexpected ethical challenges;</a:t>
            </a:r>
          </a:p>
          <a:p>
            <a:r>
              <a:rPr lang="en-GB" altLang="en-US" sz="1800" dirty="0"/>
              <a:t>Conducting research involving participants is</a:t>
            </a:r>
            <a:br>
              <a:rPr lang="en-GB" altLang="en-US" sz="1800" dirty="0"/>
            </a:br>
            <a:r>
              <a:rPr lang="en-GB" altLang="en-US" sz="1800" dirty="0"/>
              <a:t>not an exact science - nor is the ethics review process</a:t>
            </a:r>
          </a:p>
          <a:p>
            <a:r>
              <a:rPr lang="en-GB" altLang="en-US" sz="1800" dirty="0"/>
              <a:t>If you are in doubt, please ask! </a:t>
            </a:r>
          </a:p>
          <a:p>
            <a:endParaRPr lang="en-GB" sz="1800" dirty="0"/>
          </a:p>
        </p:txBody>
      </p:sp>
    </p:spTree>
    <p:extLst>
      <p:ext uri="{BB962C8B-B14F-4D97-AF65-F5344CB8AC3E}">
        <p14:creationId xmlns:p14="http://schemas.microsoft.com/office/powerpoint/2010/main" val="3324437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A323D-C53B-8849-9666-5425B0AF46A1}"/>
              </a:ext>
            </a:extLst>
          </p:cNvPr>
          <p:cNvSpPr>
            <a:spLocks noGrp="1"/>
          </p:cNvSpPr>
          <p:nvPr>
            <p:ph type="title"/>
          </p:nvPr>
        </p:nvSpPr>
        <p:spPr/>
        <p:txBody>
          <a:bodyPr/>
          <a:lstStyle/>
          <a:p>
            <a:r>
              <a:rPr lang="en-GB" dirty="0"/>
              <a:t>Further Information and Guidance</a:t>
            </a:r>
          </a:p>
        </p:txBody>
      </p:sp>
      <p:sp>
        <p:nvSpPr>
          <p:cNvPr id="3" name="Content Placeholder 2">
            <a:extLst>
              <a:ext uri="{FF2B5EF4-FFF2-40B4-BE49-F238E27FC236}">
                <a16:creationId xmlns:a16="http://schemas.microsoft.com/office/drawing/2014/main" id="{9C44824D-2372-5D45-8470-D8FC9B5BFD43}"/>
              </a:ext>
            </a:extLst>
          </p:cNvPr>
          <p:cNvSpPr>
            <a:spLocks noGrp="1"/>
          </p:cNvSpPr>
          <p:nvPr>
            <p:ph idx="1"/>
          </p:nvPr>
        </p:nvSpPr>
        <p:spPr/>
        <p:txBody>
          <a:bodyPr>
            <a:normAutofit fontScale="92500" lnSpcReduction="10000"/>
          </a:bodyPr>
          <a:lstStyle/>
          <a:p>
            <a:pPr>
              <a:spcAft>
                <a:spcPts val="0"/>
              </a:spcAft>
            </a:pPr>
            <a:r>
              <a:rPr lang="en-GB" b="1" dirty="0"/>
              <a:t>School ethics pages</a:t>
            </a:r>
          </a:p>
          <a:p>
            <a:pPr>
              <a:spcBef>
                <a:spcPts val="0"/>
              </a:spcBef>
            </a:pPr>
            <a:r>
              <a:rPr lang="en-GB" b="1" dirty="0">
                <a:hlinkClick r:id="rId3"/>
              </a:rPr>
              <a:t>www.gla.ac.uk/schools/socialpolitical/students/studentinfo/researchethics/</a:t>
            </a:r>
            <a:r>
              <a:rPr lang="en-GB" b="1" dirty="0"/>
              <a:t> </a:t>
            </a:r>
          </a:p>
          <a:p>
            <a:r>
              <a:rPr lang="en-GB" b="1" dirty="0"/>
              <a:t>College ethics pages</a:t>
            </a:r>
          </a:p>
          <a:p>
            <a:pPr>
              <a:spcBef>
                <a:spcPts val="0"/>
              </a:spcBef>
              <a:spcAft>
                <a:spcPts val="0"/>
              </a:spcAft>
            </a:pPr>
            <a:r>
              <a:rPr lang="en-GB" b="1" dirty="0">
                <a:hlinkClick r:id="rId4"/>
              </a:rPr>
              <a:t>www.gla.ac.uk/colleges/socialsciences/students/ethics/</a:t>
            </a:r>
            <a:endParaRPr lang="en-GB" b="1" dirty="0"/>
          </a:p>
          <a:p>
            <a:endParaRPr lang="en-GB" dirty="0"/>
          </a:p>
          <a:p>
            <a:pPr>
              <a:spcBef>
                <a:spcPts val="0"/>
              </a:spcBef>
              <a:spcAft>
                <a:spcPts val="0"/>
              </a:spcAft>
            </a:pPr>
            <a:r>
              <a:rPr lang="en-GB" b="1" dirty="0"/>
              <a:t>UG/PGT Ethics Officer: </a:t>
            </a:r>
          </a:p>
          <a:p>
            <a:pPr>
              <a:spcBef>
                <a:spcPts val="0"/>
              </a:spcBef>
              <a:spcAft>
                <a:spcPts val="0"/>
              </a:spcAft>
            </a:pPr>
            <a:r>
              <a:rPr lang="en-GB" b="1" dirty="0"/>
              <a:t>Susan Batchelor – </a:t>
            </a:r>
            <a:r>
              <a:rPr lang="en-GB" b="1" u="sng" dirty="0">
                <a:hlinkClick r:id="rId5"/>
              </a:rPr>
              <a:t>Susan.Batchelor@glasgow.ac.uk</a:t>
            </a:r>
            <a:r>
              <a:rPr lang="en-GB" b="1" dirty="0"/>
              <a:t> </a:t>
            </a:r>
          </a:p>
          <a:p>
            <a:pPr>
              <a:spcBef>
                <a:spcPts val="0"/>
              </a:spcBef>
              <a:spcAft>
                <a:spcPts val="0"/>
              </a:spcAft>
            </a:pPr>
            <a:endParaRPr lang="en-GB" dirty="0"/>
          </a:p>
          <a:p>
            <a:pPr>
              <a:spcBef>
                <a:spcPts val="0"/>
              </a:spcBef>
              <a:spcAft>
                <a:spcPts val="0"/>
              </a:spcAft>
            </a:pPr>
            <a:r>
              <a:rPr lang="en-GB" b="1" dirty="0"/>
              <a:t>UG Ethics Administrator: </a:t>
            </a:r>
          </a:p>
          <a:p>
            <a:pPr>
              <a:spcBef>
                <a:spcPts val="0"/>
              </a:spcBef>
              <a:spcAft>
                <a:spcPts val="0"/>
              </a:spcAft>
            </a:pPr>
            <a:r>
              <a:rPr lang="en-GB" b="1" dirty="0"/>
              <a:t>Lesley Scott – </a:t>
            </a:r>
            <a:r>
              <a:rPr lang="en-GB" b="1" u="sng" dirty="0">
                <a:hlinkClick r:id="rId6"/>
              </a:rPr>
              <a:t>socpol-ug-ethics@glasgow.ac.uk</a:t>
            </a:r>
            <a:r>
              <a:rPr lang="en-GB" b="1" u="sng" dirty="0"/>
              <a:t> </a:t>
            </a:r>
          </a:p>
          <a:p>
            <a:pPr>
              <a:spcBef>
                <a:spcPts val="0"/>
              </a:spcBef>
              <a:spcAft>
                <a:spcPts val="0"/>
              </a:spcAft>
            </a:pPr>
            <a:endParaRPr lang="en-GB" dirty="0"/>
          </a:p>
          <a:p>
            <a:pPr>
              <a:spcBef>
                <a:spcPts val="0"/>
              </a:spcBef>
              <a:spcAft>
                <a:spcPts val="0"/>
              </a:spcAft>
            </a:pPr>
            <a:r>
              <a:rPr lang="en-GB" b="1" dirty="0"/>
              <a:t>PGT Ethics Administrator: </a:t>
            </a:r>
          </a:p>
          <a:p>
            <a:pPr>
              <a:spcBef>
                <a:spcPts val="0"/>
              </a:spcBef>
              <a:spcAft>
                <a:spcPts val="0"/>
              </a:spcAft>
            </a:pPr>
            <a:r>
              <a:rPr lang="en-GB" b="1" dirty="0" err="1"/>
              <a:t>Mhairi</a:t>
            </a:r>
            <a:r>
              <a:rPr lang="en-GB" b="1" dirty="0"/>
              <a:t> Cargill – </a:t>
            </a:r>
            <a:r>
              <a:rPr lang="en-GB" b="1" u="sng" dirty="0">
                <a:hlinkClick r:id="rId7"/>
              </a:rPr>
              <a:t>socpol-pgt-ethics@glasgow.ac.uk</a:t>
            </a:r>
            <a:r>
              <a:rPr lang="en-GB" dirty="0"/>
              <a:t> </a:t>
            </a:r>
          </a:p>
        </p:txBody>
      </p:sp>
    </p:spTree>
    <p:extLst>
      <p:ext uri="{BB962C8B-B14F-4D97-AF65-F5344CB8AC3E}">
        <p14:creationId xmlns:p14="http://schemas.microsoft.com/office/powerpoint/2010/main" val="1081516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B2C4-6FA7-4641-8C0D-EA15C920533D}"/>
              </a:ext>
            </a:extLst>
          </p:cNvPr>
          <p:cNvSpPr>
            <a:spLocks noGrp="1"/>
          </p:cNvSpPr>
          <p:nvPr>
            <p:ph type="title"/>
          </p:nvPr>
        </p:nvSpPr>
        <p:spPr>
          <a:xfrm>
            <a:off x="768096" y="585216"/>
            <a:ext cx="3323844" cy="1499616"/>
          </a:xfrm>
        </p:spPr>
        <p:txBody>
          <a:bodyPr>
            <a:normAutofit/>
          </a:bodyPr>
          <a:lstStyle/>
          <a:p>
            <a:r>
              <a:rPr lang="en-GB" sz="3700"/>
              <a:t>ESRC Research Ethics Framework</a:t>
            </a:r>
          </a:p>
        </p:txBody>
      </p:sp>
      <p:sp>
        <p:nvSpPr>
          <p:cNvPr id="3" name="Content Placeholder 2">
            <a:extLst>
              <a:ext uri="{FF2B5EF4-FFF2-40B4-BE49-F238E27FC236}">
                <a16:creationId xmlns:a16="http://schemas.microsoft.com/office/drawing/2014/main" id="{89A2B1EF-C0B0-204C-B3A9-F858058EB400}"/>
              </a:ext>
            </a:extLst>
          </p:cNvPr>
          <p:cNvSpPr>
            <a:spLocks noGrp="1"/>
          </p:cNvSpPr>
          <p:nvPr>
            <p:ph idx="1"/>
          </p:nvPr>
        </p:nvSpPr>
        <p:spPr>
          <a:xfrm>
            <a:off x="768096" y="2084832"/>
            <a:ext cx="3322211" cy="4133088"/>
          </a:xfrm>
        </p:spPr>
        <p:txBody>
          <a:bodyPr>
            <a:normAutofit fontScale="85000" lnSpcReduction="10000"/>
          </a:bodyPr>
          <a:lstStyle/>
          <a:p>
            <a:r>
              <a:rPr lang="en-GB" sz="1600" dirty="0"/>
              <a:t>Research should be designed, reviewed and undertaken to ensure integrity and quality </a:t>
            </a:r>
          </a:p>
          <a:p>
            <a:r>
              <a:rPr lang="en-GB" sz="1600" dirty="0"/>
              <a:t>Research staff and subjects must be informed fully about the purpose, methods and intended possible uses of the research, what their participation in the research entails and what risks, if any, are involved. </a:t>
            </a:r>
          </a:p>
          <a:p>
            <a:r>
              <a:rPr lang="en-GB" sz="1600" dirty="0"/>
              <a:t>The confidentiality of information supplied by research subjects and the anonymity of respondents must be respected </a:t>
            </a:r>
          </a:p>
          <a:p>
            <a:r>
              <a:rPr lang="en-GB" sz="1600" dirty="0"/>
              <a:t>Research participants must participate in a voluntary way, free from any coercion </a:t>
            </a:r>
          </a:p>
          <a:p>
            <a:r>
              <a:rPr lang="en-GB" sz="1600" dirty="0"/>
              <a:t>Harm to research participants must be avoided </a:t>
            </a:r>
          </a:p>
          <a:p>
            <a:r>
              <a:rPr lang="en-GB" sz="1600" dirty="0"/>
              <a:t>The independence of research must be clear, and any conflicts of interest or partiality must be explicit</a:t>
            </a:r>
          </a:p>
        </p:txBody>
      </p:sp>
      <p:pic>
        <p:nvPicPr>
          <p:cNvPr id="5" name="Picture 4" descr="Graphical user interface, website&#10;&#10;Description automatically generated">
            <a:extLst>
              <a:ext uri="{FF2B5EF4-FFF2-40B4-BE49-F238E27FC236}">
                <a16:creationId xmlns:a16="http://schemas.microsoft.com/office/drawing/2014/main" id="{3EDF5E80-A01C-6747-9161-1C2F2F3D1416}"/>
              </a:ext>
            </a:extLst>
          </p:cNvPr>
          <p:cNvPicPr>
            <a:picLocks noChangeAspect="1"/>
          </p:cNvPicPr>
          <p:nvPr/>
        </p:nvPicPr>
        <p:blipFill>
          <a:blip r:embed="rId3"/>
          <a:stretch>
            <a:fillRect/>
          </a:stretch>
        </p:blipFill>
        <p:spPr>
          <a:xfrm>
            <a:off x="4637837" y="640080"/>
            <a:ext cx="3960266" cy="5577840"/>
          </a:xfrm>
          <a:prstGeom prst="rect">
            <a:avLst/>
          </a:prstGeom>
          <a:effectLst>
            <a:outerShdw blurRad="317500" sx="102000" sy="102000" algn="ctr" rotWithShape="0">
              <a:prstClr val="black">
                <a:alpha val="40000"/>
              </a:prstClr>
            </a:outerShdw>
          </a:effectLst>
        </p:spPr>
      </p:pic>
    </p:spTree>
    <p:extLst>
      <p:ext uri="{BB962C8B-B14F-4D97-AF65-F5344CB8AC3E}">
        <p14:creationId xmlns:p14="http://schemas.microsoft.com/office/powerpoint/2010/main" val="144528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B2C4-6FA7-4641-8C0D-EA15C920533D}"/>
              </a:ext>
            </a:extLst>
          </p:cNvPr>
          <p:cNvSpPr>
            <a:spLocks noGrp="1"/>
          </p:cNvSpPr>
          <p:nvPr>
            <p:ph type="title"/>
          </p:nvPr>
        </p:nvSpPr>
        <p:spPr>
          <a:xfrm>
            <a:off x="768096" y="585216"/>
            <a:ext cx="3323844" cy="1499616"/>
          </a:xfrm>
        </p:spPr>
        <p:txBody>
          <a:bodyPr>
            <a:normAutofit/>
          </a:bodyPr>
          <a:lstStyle/>
          <a:p>
            <a:r>
              <a:rPr lang="en-GB" sz="3700"/>
              <a:t>ESRC Research Ethics Framework</a:t>
            </a:r>
          </a:p>
        </p:txBody>
      </p:sp>
      <p:sp>
        <p:nvSpPr>
          <p:cNvPr id="3" name="Content Placeholder 2">
            <a:extLst>
              <a:ext uri="{FF2B5EF4-FFF2-40B4-BE49-F238E27FC236}">
                <a16:creationId xmlns:a16="http://schemas.microsoft.com/office/drawing/2014/main" id="{89A2B1EF-C0B0-204C-B3A9-F858058EB400}"/>
              </a:ext>
            </a:extLst>
          </p:cNvPr>
          <p:cNvSpPr>
            <a:spLocks noGrp="1"/>
          </p:cNvSpPr>
          <p:nvPr>
            <p:ph idx="1"/>
          </p:nvPr>
        </p:nvSpPr>
        <p:spPr>
          <a:xfrm>
            <a:off x="768096" y="2084832"/>
            <a:ext cx="3322211" cy="4133088"/>
          </a:xfrm>
        </p:spPr>
        <p:txBody>
          <a:bodyPr>
            <a:normAutofit fontScale="70000" lnSpcReduction="20000"/>
          </a:bodyPr>
          <a:lstStyle/>
          <a:p>
            <a:r>
              <a:rPr lang="en-GB" sz="1600" dirty="0"/>
              <a:t>The responsibility for conduct of the research in line with relevant principles rests with the principal investigator. </a:t>
            </a:r>
          </a:p>
          <a:p>
            <a:r>
              <a:rPr lang="en-GB" sz="1600" dirty="0"/>
              <a:t>The responsibility for ensuring that research is subject to appropriate ethical review, approval and monitoring lies with the institution seeking or holding an award with the ESRC and which employs the researchers performing it, or some of the researchers when it is acting as the co-ordinator for collaborative research involving more than one organisation. Institutions should have clear, transparent, appropriate and effective procedures in place for ethical approval whenever it is necessary.</a:t>
            </a:r>
          </a:p>
          <a:p>
            <a:r>
              <a:rPr lang="en-GB" sz="1600" dirty="0"/>
              <a:t>Ethical review should always be proportionate to the potential risk, whether this involves primary or secondary data. Whilst the secondary use of some datasets may be relatively uncontroversial, and require only expedited ethical review, novel use of existing data and especially data linkage may, in some contexts, raise ethical issues. Research involving primary data collection will always raise ethical issues that must be addressed. </a:t>
            </a:r>
          </a:p>
          <a:p>
            <a:r>
              <a:rPr lang="en-GB" sz="1600" dirty="0"/>
              <a:t>Breaches of good ethical practice in ESRC-funded research will be treated as a very serious matter by the Council. They could result in the immediate suspension of the individual project and other projects based at or under the coordination of the contracting institution, and a halt to the consideration of further applications from that institution.</a:t>
            </a:r>
          </a:p>
        </p:txBody>
      </p:sp>
      <p:pic>
        <p:nvPicPr>
          <p:cNvPr id="5" name="Picture 4" descr="Graphical user interface, website&#10;&#10;Description automatically generated">
            <a:extLst>
              <a:ext uri="{FF2B5EF4-FFF2-40B4-BE49-F238E27FC236}">
                <a16:creationId xmlns:a16="http://schemas.microsoft.com/office/drawing/2014/main" id="{3EDF5E80-A01C-6747-9161-1C2F2F3D1416}"/>
              </a:ext>
            </a:extLst>
          </p:cNvPr>
          <p:cNvPicPr>
            <a:picLocks noChangeAspect="1"/>
          </p:cNvPicPr>
          <p:nvPr/>
        </p:nvPicPr>
        <p:blipFill>
          <a:blip r:embed="rId3"/>
          <a:stretch>
            <a:fillRect/>
          </a:stretch>
        </p:blipFill>
        <p:spPr>
          <a:xfrm>
            <a:off x="4637837" y="640080"/>
            <a:ext cx="3960266" cy="5577840"/>
          </a:xfrm>
          <a:prstGeom prst="rect">
            <a:avLst/>
          </a:prstGeom>
          <a:effectLst>
            <a:outerShdw blurRad="317500" sx="102000" sy="102000" algn="ctr" rotWithShape="0">
              <a:prstClr val="black">
                <a:alpha val="40000"/>
              </a:prstClr>
            </a:outerShdw>
          </a:effectLst>
        </p:spPr>
      </p:pic>
    </p:spTree>
    <p:extLst>
      <p:ext uri="{BB962C8B-B14F-4D97-AF65-F5344CB8AC3E}">
        <p14:creationId xmlns:p14="http://schemas.microsoft.com/office/powerpoint/2010/main" val="370987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8096" y="585216"/>
            <a:ext cx="7290054" cy="1499616"/>
          </a:xfrm>
        </p:spPr>
        <p:txBody>
          <a:bodyPr>
            <a:normAutofit/>
          </a:bodyPr>
          <a:lstStyle/>
          <a:p>
            <a:r>
              <a:rPr lang="en-US"/>
              <a:t>UNIVERSITY OF GLASGOW PROCEDURES</a:t>
            </a:r>
            <a:endParaRPr lang="en-US" dirty="0"/>
          </a:p>
        </p:txBody>
      </p:sp>
      <p:graphicFrame>
        <p:nvGraphicFramePr>
          <p:cNvPr id="33797" name="Rectangle 3">
            <a:extLst>
              <a:ext uri="{FF2B5EF4-FFF2-40B4-BE49-F238E27FC236}">
                <a16:creationId xmlns:a16="http://schemas.microsoft.com/office/drawing/2014/main" id="{0F641103-92F5-40F1-A9C8-F4702EFFCA18}"/>
              </a:ext>
            </a:extLst>
          </p:cNvPr>
          <p:cNvGraphicFramePr>
            <a:graphicFrameLocks noGrp="1"/>
          </p:cNvGraphicFramePr>
          <p:nvPr>
            <p:ph idx="1"/>
            <p:extLst>
              <p:ext uri="{D42A27DB-BD31-4B8C-83A1-F6EECF244321}">
                <p14:modId xmlns:p14="http://schemas.microsoft.com/office/powerpoint/2010/main" val="111474118"/>
              </p:ext>
            </p:extLst>
          </p:nvPr>
        </p:nvGraphicFramePr>
        <p:xfrm>
          <a:off x="2051720" y="2286000"/>
          <a:ext cx="600643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2E0C431-7ACA-F24B-A9A9-468ED498EF06}"/>
              </a:ext>
            </a:extLst>
          </p:cNvPr>
          <p:cNvSpPr txBox="1"/>
          <p:nvPr/>
        </p:nvSpPr>
        <p:spPr>
          <a:xfrm>
            <a:off x="768350" y="2084388"/>
            <a:ext cx="5099794" cy="2215991"/>
          </a:xfrm>
          <a:prstGeom prst="rect">
            <a:avLst/>
          </a:prstGeom>
          <a:noFill/>
        </p:spPr>
        <p:txBody>
          <a:bodyPr wrap="square" rtlCol="0">
            <a:spAutoFit/>
          </a:bodyPr>
          <a:lstStyle/>
          <a:p>
            <a:pPr>
              <a:spcAft>
                <a:spcPts val="1200"/>
              </a:spcAft>
            </a:pPr>
            <a:r>
              <a:rPr lang="en-US" sz="2000" dirty="0"/>
              <a:t>All research involving human data is subject to University of Glasgow ethical approval</a:t>
            </a:r>
          </a:p>
          <a:p>
            <a:pPr>
              <a:spcAft>
                <a:spcPts val="1200"/>
              </a:spcAft>
            </a:pPr>
            <a:r>
              <a:rPr lang="en-US" sz="2000" dirty="0"/>
              <a:t>You must apply for and be awarded ethical approval prior to formal recruitment and data collection</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1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F29778-C945-5C40-8DA2-27A0623FB95B}"/>
              </a:ext>
            </a:extLst>
          </p:cNvPr>
          <p:cNvSpPr>
            <a:spLocks noGrp="1"/>
          </p:cNvSpPr>
          <p:nvPr>
            <p:ph type="title"/>
          </p:nvPr>
        </p:nvSpPr>
        <p:spPr>
          <a:xfrm>
            <a:off x="768096" y="459317"/>
            <a:ext cx="3291840" cy="1749552"/>
          </a:xfrm>
        </p:spPr>
        <p:txBody>
          <a:bodyPr>
            <a:normAutofit/>
          </a:bodyPr>
          <a:lstStyle/>
          <a:p>
            <a:r>
              <a:rPr lang="en-GB" sz="3800"/>
              <a:t>School Ethics Forum (SEF)</a:t>
            </a:r>
          </a:p>
        </p:txBody>
      </p:sp>
      <p:cxnSp>
        <p:nvCxnSpPr>
          <p:cNvPr id="73" name="Straight Connector 72">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C55F14-07CC-B84F-BB6F-41272CE42628}"/>
              </a:ext>
            </a:extLst>
          </p:cNvPr>
          <p:cNvSpPr>
            <a:spLocks noGrp="1"/>
          </p:cNvSpPr>
          <p:nvPr>
            <p:ph idx="1"/>
          </p:nvPr>
        </p:nvSpPr>
        <p:spPr>
          <a:xfrm>
            <a:off x="768096" y="2286000"/>
            <a:ext cx="3291840" cy="3931920"/>
          </a:xfrm>
        </p:spPr>
        <p:txBody>
          <a:bodyPr>
            <a:normAutofit/>
          </a:bodyPr>
          <a:lstStyle/>
          <a:p>
            <a:r>
              <a:rPr lang="en-GB" sz="1600" dirty="0"/>
              <a:t>We are a group of 20 academic staff from across the School of Social and Political Sciences, supported by two admin colleagues, responsible for the ethical review of research within the School.</a:t>
            </a:r>
          </a:p>
          <a:p>
            <a:r>
              <a:rPr lang="en-GB" sz="1600" dirty="0"/>
              <a:t>In practice, this involves reviewing UG &amp; PGT ethics applications, as well as providing guidance and training on research ethics and the institutional ethics review process. </a:t>
            </a:r>
          </a:p>
        </p:txBody>
      </p:sp>
      <p:graphicFrame>
        <p:nvGraphicFramePr>
          <p:cNvPr id="4" name="Table 3">
            <a:extLst>
              <a:ext uri="{FF2B5EF4-FFF2-40B4-BE49-F238E27FC236}">
                <a16:creationId xmlns:a16="http://schemas.microsoft.com/office/drawing/2014/main" id="{2D2A6D8C-48D1-F249-8210-1F4CE5B0020F}"/>
              </a:ext>
            </a:extLst>
          </p:cNvPr>
          <p:cNvGraphicFramePr>
            <a:graphicFrameLocks noGrp="1"/>
          </p:cNvGraphicFramePr>
          <p:nvPr>
            <p:extLst>
              <p:ext uri="{D42A27DB-BD31-4B8C-83A1-F6EECF244321}">
                <p14:modId xmlns:p14="http://schemas.microsoft.com/office/powerpoint/2010/main" val="1804563380"/>
              </p:ext>
            </p:extLst>
          </p:nvPr>
        </p:nvGraphicFramePr>
        <p:xfrm>
          <a:off x="4768592" y="260649"/>
          <a:ext cx="4571998" cy="6408710"/>
        </p:xfrm>
        <a:graphic>
          <a:graphicData uri="http://schemas.openxmlformats.org/drawingml/2006/table">
            <a:tbl>
              <a:tblPr/>
              <a:tblGrid>
                <a:gridCol w="2279777">
                  <a:extLst>
                    <a:ext uri="{9D8B030D-6E8A-4147-A177-3AD203B41FA5}">
                      <a16:colId xmlns:a16="http://schemas.microsoft.com/office/drawing/2014/main" val="335936307"/>
                    </a:ext>
                  </a:extLst>
                </a:gridCol>
                <a:gridCol w="2155103">
                  <a:extLst>
                    <a:ext uri="{9D8B030D-6E8A-4147-A177-3AD203B41FA5}">
                      <a16:colId xmlns:a16="http://schemas.microsoft.com/office/drawing/2014/main" val="1129973531"/>
                    </a:ext>
                  </a:extLst>
                </a:gridCol>
                <a:gridCol w="137118">
                  <a:extLst>
                    <a:ext uri="{9D8B030D-6E8A-4147-A177-3AD203B41FA5}">
                      <a16:colId xmlns:a16="http://schemas.microsoft.com/office/drawing/2014/main" val="3592273475"/>
                    </a:ext>
                  </a:extLst>
                </a:gridCol>
              </a:tblGrid>
              <a:tr h="308371">
                <a:tc>
                  <a:txBody>
                    <a:bodyPr/>
                    <a:lstStyle/>
                    <a:p>
                      <a:pPr algn="l"/>
                      <a:r>
                        <a:rPr lang="en-GB" sz="1000" b="1">
                          <a:effectLst/>
                          <a:latin typeface="PT Sans" panose="020B0503020203020204" pitchFamily="34" charset="77"/>
                        </a:rPr>
                        <a:t>Convenor</a:t>
                      </a:r>
                      <a:endParaRPr lang="en-GB" sz="1000">
                        <a:effectLst/>
                        <a:latin typeface="PT Sans" panose="020B0503020203020204" pitchFamily="34" charset="77"/>
                      </a:endParaRPr>
                    </a:p>
                  </a:txBody>
                  <a:tcPr marL="50284" marR="50284" marT="25142" marB="25142" anchor="ctr">
                    <a:lnL>
                      <a:noFill/>
                    </a:lnL>
                    <a:lnR>
                      <a:noFill/>
                    </a:lnR>
                    <a:lnT>
                      <a:noFill/>
                    </a:lnT>
                    <a:lnB>
                      <a:noFill/>
                    </a:lnB>
                    <a:solidFill>
                      <a:srgbClr val="FFFFFF"/>
                    </a:solidFill>
                  </a:tcPr>
                </a:tc>
                <a:tc>
                  <a:txBody>
                    <a:bodyPr/>
                    <a:lstStyle/>
                    <a:p>
                      <a:pPr algn="l"/>
                      <a:r>
                        <a:rPr lang="en-GB" sz="1000" u="none" strike="noStrike">
                          <a:solidFill>
                            <a:srgbClr val="005398"/>
                          </a:solidFill>
                          <a:effectLst/>
                          <a:latin typeface="PT Sans" panose="020B0503020203020204" pitchFamily="34" charset="77"/>
                          <a:hlinkClick r:id="rId3"/>
                        </a:rPr>
                        <a:t>Susan Batchelor</a:t>
                      </a:r>
                      <a:endParaRPr lang="en-GB" sz="1000">
                        <a:effectLst/>
                        <a:latin typeface="PT Sans" panose="020B0503020203020204" pitchFamily="34" charset="77"/>
                      </a:endParaRPr>
                    </a:p>
                  </a:txBody>
                  <a:tcPr marL="50284" marR="50284" marT="25142" marB="25142" anchor="ctr">
                    <a:lnL>
                      <a:noFill/>
                    </a:lnL>
                    <a:lnR>
                      <a:noFill/>
                    </a:lnR>
                    <a:lnT>
                      <a:noFill/>
                    </a:lnT>
                    <a:lnB>
                      <a:noFill/>
                    </a:lnB>
                    <a:solidFill>
                      <a:srgbClr val="FFFFFF"/>
                    </a:solidFill>
                  </a:tcPr>
                </a:tc>
                <a:tc>
                  <a:txBody>
                    <a:bodyPr/>
                    <a:lstStyle/>
                    <a:p>
                      <a:endParaRPr lang="en-GB" sz="1000"/>
                    </a:p>
                  </a:txBody>
                  <a:tcPr marL="50284" marR="50284" marT="25142" marB="25142">
                    <a:lnL>
                      <a:noFill/>
                    </a:lnL>
                  </a:tcPr>
                </a:tc>
                <a:extLst>
                  <a:ext uri="{0D108BD9-81ED-4DB2-BD59-A6C34878D82A}">
                    <a16:rowId xmlns:a16="http://schemas.microsoft.com/office/drawing/2014/main" val="3937302258"/>
                  </a:ext>
                </a:extLst>
              </a:tr>
              <a:tr h="308371">
                <a:tc>
                  <a:txBody>
                    <a:bodyPr/>
                    <a:lstStyle/>
                    <a:p>
                      <a:pPr algn="l"/>
                      <a:r>
                        <a:rPr lang="en-GB" sz="1000" b="1">
                          <a:effectLst/>
                          <a:latin typeface="PT Sans" panose="020B0503020203020204" pitchFamily="34" charset="77"/>
                        </a:rPr>
                        <a:t>Central &amp; East European Studies</a:t>
                      </a:r>
                      <a:endParaRPr lang="en-GB" sz="1000">
                        <a:effectLst/>
                        <a:latin typeface="PT Sans" panose="020B0503020203020204" pitchFamily="34" charset="77"/>
                      </a:endParaRPr>
                    </a:p>
                  </a:txBody>
                  <a:tcPr marL="50284" marR="50284" marT="25142" marB="25142" anchor="ctr">
                    <a:lnL>
                      <a:noFill/>
                    </a:lnL>
                    <a:lnR>
                      <a:noFill/>
                    </a:lnR>
                    <a:lnT>
                      <a:noFill/>
                    </a:lnT>
                    <a:lnB>
                      <a:noFill/>
                    </a:lnB>
                    <a:solidFill>
                      <a:srgbClr val="F1F1F1"/>
                    </a:solidFill>
                  </a:tcPr>
                </a:tc>
                <a:tc gridSpan="2">
                  <a:txBody>
                    <a:bodyPr/>
                    <a:lstStyle/>
                    <a:p>
                      <a:pPr algn="l"/>
                      <a:r>
                        <a:rPr lang="en-GB" sz="1000" u="none" strike="noStrike">
                          <a:solidFill>
                            <a:srgbClr val="005398"/>
                          </a:solidFill>
                          <a:effectLst/>
                          <a:latin typeface="PT Sans" panose="020B0503020203020204" pitchFamily="34" charset="77"/>
                          <a:hlinkClick r:id="rId4"/>
                        </a:rPr>
                        <a:t>Federica Prina</a:t>
                      </a:r>
                      <a:endParaRPr lang="en-GB" sz="1000">
                        <a:effectLst/>
                        <a:latin typeface="PT Sans" panose="020B0503020203020204" pitchFamily="34" charset="77"/>
                      </a:endParaRPr>
                    </a:p>
                  </a:txBody>
                  <a:tcPr marL="50284" marR="50284" marT="25142" marB="25142" anchor="ctr">
                    <a:lnL>
                      <a:noFill/>
                    </a:lnL>
                    <a:lnR>
                      <a:noFill/>
                    </a:lnR>
                    <a:lnT>
                      <a:noFill/>
                    </a:lnT>
                    <a:lnB>
                      <a:noFill/>
                    </a:lnB>
                    <a:solidFill>
                      <a:srgbClr val="F1F1F1"/>
                    </a:solidFill>
                  </a:tcPr>
                </a:tc>
                <a:tc hMerge="1">
                  <a:txBody>
                    <a:bodyPr/>
                    <a:lstStyle/>
                    <a:p>
                      <a:endParaRPr lang="en-GB"/>
                    </a:p>
                  </a:txBody>
                  <a:tcPr/>
                </a:tc>
                <a:extLst>
                  <a:ext uri="{0D108BD9-81ED-4DB2-BD59-A6C34878D82A}">
                    <a16:rowId xmlns:a16="http://schemas.microsoft.com/office/drawing/2014/main" val="1747847964"/>
                  </a:ext>
                </a:extLst>
              </a:tr>
              <a:tr h="308371">
                <a:tc>
                  <a:txBody>
                    <a:bodyPr/>
                    <a:lstStyle/>
                    <a:p>
                      <a:pPr algn="l"/>
                      <a:r>
                        <a:rPr lang="en-GB" sz="1000" b="1">
                          <a:effectLst/>
                          <a:latin typeface="PT Sans" panose="020B0503020203020204" pitchFamily="34" charset="77"/>
                        </a:rPr>
                        <a:t>Economic &amp; Social History</a:t>
                      </a:r>
                      <a:endParaRPr lang="en-GB" sz="1000">
                        <a:effectLst/>
                        <a:latin typeface="PT Sans" panose="020B0503020203020204" pitchFamily="34" charset="77"/>
                      </a:endParaRPr>
                    </a:p>
                  </a:txBody>
                  <a:tcPr marL="50284" marR="50284" marT="25142" marB="25142" anchor="ctr">
                    <a:lnL>
                      <a:noFill/>
                    </a:lnL>
                    <a:lnR>
                      <a:noFill/>
                    </a:lnR>
                    <a:lnT>
                      <a:noFill/>
                    </a:lnT>
                    <a:lnB>
                      <a:noFill/>
                    </a:lnB>
                    <a:solidFill>
                      <a:srgbClr val="FFFFFF"/>
                    </a:solidFill>
                  </a:tcPr>
                </a:tc>
                <a:tc gridSpan="2">
                  <a:txBody>
                    <a:bodyPr/>
                    <a:lstStyle/>
                    <a:p>
                      <a:pPr algn="l"/>
                      <a:r>
                        <a:rPr lang="en-GB" sz="1000" u="none" strike="noStrike">
                          <a:solidFill>
                            <a:srgbClr val="005398"/>
                          </a:solidFill>
                          <a:effectLst/>
                          <a:latin typeface="PT Sans" panose="020B0503020203020204" pitchFamily="34" charset="77"/>
                          <a:hlinkClick r:id="rId5"/>
                        </a:rPr>
                        <a:t>Felicity Cawley</a:t>
                      </a:r>
                      <a:endParaRPr lang="en-GB" sz="1000">
                        <a:effectLst/>
                        <a:latin typeface="PT Sans" panose="020B0503020203020204" pitchFamily="34" charset="77"/>
                      </a:endParaRPr>
                    </a:p>
                  </a:txBody>
                  <a:tcPr marL="50284" marR="50284" marT="25142" marB="25142" anchor="ctr">
                    <a:lnL>
                      <a:noFill/>
                    </a:lnL>
                    <a:lnR>
                      <a:noFill/>
                    </a:lnR>
                    <a:lnT>
                      <a:noFill/>
                    </a:lnT>
                    <a:lnB>
                      <a:noFill/>
                    </a:lnB>
                    <a:solidFill>
                      <a:srgbClr val="FFFFFF"/>
                    </a:solidFill>
                  </a:tcPr>
                </a:tc>
                <a:tc hMerge="1">
                  <a:txBody>
                    <a:bodyPr/>
                    <a:lstStyle/>
                    <a:p>
                      <a:endParaRPr lang="en-GB"/>
                    </a:p>
                  </a:txBody>
                  <a:tcPr/>
                </a:tc>
                <a:extLst>
                  <a:ext uri="{0D108BD9-81ED-4DB2-BD59-A6C34878D82A}">
                    <a16:rowId xmlns:a16="http://schemas.microsoft.com/office/drawing/2014/main" val="3508185855"/>
                  </a:ext>
                </a:extLst>
              </a:tr>
              <a:tr h="1467707">
                <a:tc>
                  <a:txBody>
                    <a:bodyPr/>
                    <a:lstStyle/>
                    <a:p>
                      <a:pPr algn="l"/>
                      <a:r>
                        <a:rPr lang="en-GB" sz="1000" b="1">
                          <a:effectLst/>
                          <a:latin typeface="PT Sans" panose="020B0503020203020204" pitchFamily="34" charset="77"/>
                        </a:rPr>
                        <a:t>Politics</a:t>
                      </a:r>
                      <a:endParaRPr lang="en-GB" sz="1000">
                        <a:effectLst/>
                        <a:latin typeface="PT Sans" panose="020B0503020203020204" pitchFamily="34" charset="77"/>
                      </a:endParaRPr>
                    </a:p>
                  </a:txBody>
                  <a:tcPr marL="50284" marR="50284" marT="25142" marB="25142" anchor="ctr">
                    <a:lnL>
                      <a:noFill/>
                    </a:lnL>
                    <a:lnR>
                      <a:noFill/>
                    </a:lnR>
                    <a:lnT>
                      <a:noFill/>
                    </a:lnT>
                    <a:lnB>
                      <a:noFill/>
                    </a:lnB>
                    <a:solidFill>
                      <a:srgbClr val="F1F1F1"/>
                    </a:solidFill>
                  </a:tcPr>
                </a:tc>
                <a:tc gridSpan="2">
                  <a:txBody>
                    <a:bodyPr/>
                    <a:lstStyle/>
                    <a:p>
                      <a:pPr algn="l"/>
                      <a:r>
                        <a:rPr lang="en-GB" sz="1000" u="none" strike="noStrike">
                          <a:solidFill>
                            <a:srgbClr val="005398"/>
                          </a:solidFill>
                          <a:effectLst/>
                          <a:latin typeface="PT Sans" panose="020B0503020203020204" pitchFamily="34" charset="77"/>
                          <a:hlinkClick r:id="rId6"/>
                        </a:rPr>
                        <a:t>Louis Bujnoch</a:t>
                      </a:r>
                      <a:endParaRPr lang="en-GB" sz="1000">
                        <a:effectLst/>
                        <a:latin typeface="PT Sans" panose="020B0503020203020204" pitchFamily="34" charset="77"/>
                      </a:endParaRPr>
                    </a:p>
                    <a:p>
                      <a:pPr algn="l"/>
                      <a:r>
                        <a:rPr lang="en-GB" sz="1000" u="none" strike="noStrike">
                          <a:solidFill>
                            <a:srgbClr val="005398"/>
                          </a:solidFill>
                          <a:effectLst/>
                          <a:latin typeface="PT Sans" panose="020B0503020203020204" pitchFamily="34" charset="77"/>
                          <a:hlinkClick r:id="rId7"/>
                        </a:rPr>
                        <a:t>Maurizio Carbone</a:t>
                      </a:r>
                      <a:endParaRPr lang="en-GB" sz="1000">
                        <a:effectLst/>
                        <a:latin typeface="PT Sans" panose="020B0503020203020204" pitchFamily="34" charset="77"/>
                      </a:endParaRPr>
                    </a:p>
                    <a:p>
                      <a:pPr algn="l"/>
                      <a:r>
                        <a:rPr lang="en-GB" sz="1000" u="none" strike="noStrike">
                          <a:solidFill>
                            <a:srgbClr val="005398"/>
                          </a:solidFill>
                          <a:effectLst/>
                          <a:latin typeface="PT Sans" panose="020B0503020203020204" pitchFamily="34" charset="77"/>
                          <a:hlinkClick r:id="rId8"/>
                        </a:rPr>
                        <a:t>Chris Claassen</a:t>
                      </a:r>
                      <a:endParaRPr lang="en-GB" sz="1000">
                        <a:effectLst/>
                        <a:latin typeface="PT Sans" panose="020B0503020203020204" pitchFamily="34" charset="77"/>
                      </a:endParaRPr>
                    </a:p>
                    <a:p>
                      <a:pPr algn="l"/>
                      <a:r>
                        <a:rPr lang="en-GB" sz="1000" u="none" strike="noStrike">
                          <a:solidFill>
                            <a:srgbClr val="005398"/>
                          </a:solidFill>
                          <a:effectLst/>
                          <a:latin typeface="PT Sans" panose="020B0503020203020204" pitchFamily="34" charset="77"/>
                          <a:hlinkClick r:id="rId9"/>
                        </a:rPr>
                        <a:t>Jenny Morrison</a:t>
                      </a:r>
                      <a:endParaRPr lang="en-GB" sz="1000">
                        <a:effectLst/>
                        <a:latin typeface="PT Sans" panose="020B0503020203020204" pitchFamily="34" charset="77"/>
                      </a:endParaRPr>
                    </a:p>
                    <a:p>
                      <a:pPr algn="l"/>
                      <a:r>
                        <a:rPr lang="en-GB" sz="1000" u="none" strike="noStrike">
                          <a:solidFill>
                            <a:srgbClr val="005398"/>
                          </a:solidFill>
                          <a:effectLst/>
                          <a:latin typeface="PT Sans" panose="020B0503020203020204" pitchFamily="34" charset="77"/>
                          <a:hlinkClick r:id="rId10"/>
                        </a:rPr>
                        <a:t>Neil Munro</a:t>
                      </a:r>
                      <a:r>
                        <a:rPr lang="en-GB" sz="1000">
                          <a:effectLst/>
                          <a:latin typeface="PT Sans" panose="020B0503020203020204" pitchFamily="34" charset="77"/>
                        </a:rPr>
                        <a:t> </a:t>
                      </a:r>
                    </a:p>
                    <a:p>
                      <a:pPr algn="l"/>
                      <a:r>
                        <a:rPr lang="en-GB" sz="1000" u="none" strike="noStrike">
                          <a:solidFill>
                            <a:srgbClr val="005398"/>
                          </a:solidFill>
                          <a:effectLst/>
                          <a:latin typeface="PT Sans" panose="020B0503020203020204" pitchFamily="34" charset="77"/>
                          <a:hlinkClick r:id="rId11"/>
                        </a:rPr>
                        <a:t>Tim Peace</a:t>
                      </a:r>
                      <a:endParaRPr lang="en-GB" sz="1000">
                        <a:effectLst/>
                        <a:latin typeface="PT Sans" panose="020B0503020203020204" pitchFamily="34" charset="77"/>
                      </a:endParaRPr>
                    </a:p>
                  </a:txBody>
                  <a:tcPr marL="50284" marR="50284" marT="25142" marB="25142" anchor="ctr">
                    <a:lnL>
                      <a:noFill/>
                    </a:lnL>
                    <a:lnR>
                      <a:noFill/>
                    </a:lnR>
                    <a:lnT>
                      <a:noFill/>
                    </a:lnT>
                    <a:lnB>
                      <a:noFill/>
                    </a:lnB>
                    <a:solidFill>
                      <a:srgbClr val="F1F1F1"/>
                    </a:solidFill>
                  </a:tcPr>
                </a:tc>
                <a:tc hMerge="1">
                  <a:txBody>
                    <a:bodyPr/>
                    <a:lstStyle/>
                    <a:p>
                      <a:endParaRPr lang="en-GB"/>
                    </a:p>
                  </a:txBody>
                  <a:tcPr/>
                </a:tc>
                <a:extLst>
                  <a:ext uri="{0D108BD9-81ED-4DB2-BD59-A6C34878D82A}">
                    <a16:rowId xmlns:a16="http://schemas.microsoft.com/office/drawing/2014/main" val="820026723"/>
                  </a:ext>
                </a:extLst>
              </a:tr>
              <a:tr h="1467707">
                <a:tc>
                  <a:txBody>
                    <a:bodyPr/>
                    <a:lstStyle/>
                    <a:p>
                      <a:pPr algn="l"/>
                      <a:r>
                        <a:rPr lang="en-GB" sz="1000" b="1">
                          <a:effectLst/>
                          <a:latin typeface="PT Sans" panose="020B0503020203020204" pitchFamily="34" charset="77"/>
                        </a:rPr>
                        <a:t>Sociology</a:t>
                      </a:r>
                      <a:endParaRPr lang="en-GB" sz="1000">
                        <a:effectLst/>
                        <a:latin typeface="PT Sans" panose="020B0503020203020204" pitchFamily="34" charset="77"/>
                      </a:endParaRPr>
                    </a:p>
                  </a:txBody>
                  <a:tcPr marL="50284" marR="50284" marT="25142" marB="25142" anchor="ctr">
                    <a:lnL>
                      <a:noFill/>
                    </a:lnL>
                    <a:lnR>
                      <a:noFill/>
                    </a:lnR>
                    <a:lnT>
                      <a:noFill/>
                    </a:lnT>
                    <a:lnB>
                      <a:noFill/>
                    </a:lnB>
                    <a:solidFill>
                      <a:srgbClr val="FFFFFF"/>
                    </a:solidFill>
                  </a:tcPr>
                </a:tc>
                <a:tc gridSpan="2">
                  <a:txBody>
                    <a:bodyPr/>
                    <a:lstStyle/>
                    <a:p>
                      <a:pPr algn="l"/>
                      <a:r>
                        <a:rPr lang="en-GB" sz="1000" u="none" strike="noStrike" dirty="0">
                          <a:solidFill>
                            <a:srgbClr val="005398"/>
                          </a:solidFill>
                          <a:effectLst/>
                          <a:latin typeface="PT Sans" panose="020B0503020203020204" pitchFamily="34" charset="77"/>
                          <a:hlinkClick r:id="rId3"/>
                        </a:rPr>
                        <a:t>Susan Batchelor</a:t>
                      </a:r>
                      <a:endParaRPr lang="en-GB" sz="1000" dirty="0">
                        <a:effectLst/>
                        <a:latin typeface="PT Sans" panose="020B0503020203020204" pitchFamily="34" charset="77"/>
                      </a:endParaRPr>
                    </a:p>
                    <a:p>
                      <a:pPr algn="l"/>
                      <a:r>
                        <a:rPr lang="en-GB" sz="1000" u="none" strike="noStrike" dirty="0">
                          <a:solidFill>
                            <a:srgbClr val="005398"/>
                          </a:solidFill>
                          <a:effectLst/>
                          <a:latin typeface="PT Sans" panose="020B0503020203020204" pitchFamily="34" charset="77"/>
                          <a:hlinkClick r:id="rId12"/>
                        </a:rPr>
                        <a:t>Ashli Mullen</a:t>
                      </a:r>
                      <a:r>
                        <a:rPr lang="en-GB" sz="1000" dirty="0">
                          <a:effectLst/>
                          <a:latin typeface="PT Sans" panose="020B0503020203020204" pitchFamily="34" charset="77"/>
                        </a:rPr>
                        <a:t> </a:t>
                      </a:r>
                    </a:p>
                    <a:p>
                      <a:pPr algn="l"/>
                      <a:r>
                        <a:rPr lang="en-GB" sz="1000" u="none" strike="noStrike" dirty="0">
                          <a:solidFill>
                            <a:srgbClr val="005398"/>
                          </a:solidFill>
                          <a:effectLst/>
                          <a:latin typeface="PT Sans" panose="020B0503020203020204" pitchFamily="34" charset="77"/>
                          <a:hlinkClick r:id="rId13"/>
                        </a:rPr>
                        <a:t>Giovanni Picker</a:t>
                      </a:r>
                      <a:r>
                        <a:rPr lang="en-GB" sz="1000" dirty="0">
                          <a:effectLst/>
                          <a:latin typeface="PT Sans" panose="020B0503020203020204" pitchFamily="34" charset="77"/>
                        </a:rPr>
                        <a:t> </a:t>
                      </a:r>
                    </a:p>
                    <a:p>
                      <a:pPr algn="l"/>
                      <a:r>
                        <a:rPr lang="en-GB" sz="1000" u="none" strike="noStrike" dirty="0">
                          <a:solidFill>
                            <a:srgbClr val="005398"/>
                          </a:solidFill>
                          <a:effectLst/>
                          <a:latin typeface="PT Sans" panose="020B0503020203020204" pitchFamily="34" charset="77"/>
                          <a:hlinkClick r:id="rId14"/>
                        </a:rPr>
                        <a:t>Gerda Reith</a:t>
                      </a:r>
                      <a:endParaRPr lang="en-GB" sz="1000" dirty="0">
                        <a:effectLst/>
                        <a:latin typeface="PT Sans" panose="020B0503020203020204" pitchFamily="34" charset="77"/>
                      </a:endParaRPr>
                    </a:p>
                    <a:p>
                      <a:pPr algn="l"/>
                      <a:r>
                        <a:rPr lang="en-GB" sz="1000" u="none" strike="noStrike" dirty="0">
                          <a:solidFill>
                            <a:srgbClr val="005398"/>
                          </a:solidFill>
                          <a:effectLst/>
                          <a:latin typeface="PT Sans" panose="020B0503020203020204" pitchFamily="34" charset="77"/>
                          <a:hlinkClick r:id="rId15"/>
                        </a:rPr>
                        <a:t>Kristina Saunders</a:t>
                      </a:r>
                      <a:endParaRPr lang="en-GB" sz="1000" dirty="0">
                        <a:effectLst/>
                        <a:latin typeface="PT Sans" panose="020B0503020203020204" pitchFamily="34" charset="77"/>
                      </a:endParaRPr>
                    </a:p>
                    <a:p>
                      <a:pPr algn="l"/>
                      <a:r>
                        <a:rPr lang="en-GB" sz="1000" u="none" strike="noStrike" dirty="0">
                          <a:solidFill>
                            <a:srgbClr val="005398"/>
                          </a:solidFill>
                          <a:effectLst/>
                          <a:latin typeface="PT Sans" panose="020B0503020203020204" pitchFamily="34" charset="77"/>
                          <a:hlinkClick r:id="rId16"/>
                        </a:rPr>
                        <a:t>Francesca Scrinzi</a:t>
                      </a:r>
                      <a:endParaRPr lang="en-GB" sz="1000" dirty="0">
                        <a:effectLst/>
                        <a:latin typeface="PT Sans" panose="020B0503020203020204" pitchFamily="34" charset="77"/>
                      </a:endParaRPr>
                    </a:p>
                  </a:txBody>
                  <a:tcPr marL="50284" marR="50284" marT="25142" marB="25142" anchor="ctr">
                    <a:lnL>
                      <a:noFill/>
                    </a:lnL>
                    <a:lnR>
                      <a:noFill/>
                    </a:lnR>
                    <a:lnT>
                      <a:noFill/>
                    </a:lnT>
                    <a:lnB>
                      <a:noFill/>
                    </a:lnB>
                    <a:solidFill>
                      <a:srgbClr val="FFFFFF"/>
                    </a:solidFill>
                  </a:tcPr>
                </a:tc>
                <a:tc hMerge="1">
                  <a:txBody>
                    <a:bodyPr/>
                    <a:lstStyle/>
                    <a:p>
                      <a:endParaRPr lang="en-GB"/>
                    </a:p>
                  </a:txBody>
                  <a:tcPr/>
                </a:tc>
                <a:extLst>
                  <a:ext uri="{0D108BD9-81ED-4DB2-BD59-A6C34878D82A}">
                    <a16:rowId xmlns:a16="http://schemas.microsoft.com/office/drawing/2014/main" val="615558359"/>
                  </a:ext>
                </a:extLst>
              </a:tr>
              <a:tr h="1467707">
                <a:tc>
                  <a:txBody>
                    <a:bodyPr/>
                    <a:lstStyle/>
                    <a:p>
                      <a:pPr algn="l"/>
                      <a:r>
                        <a:rPr lang="en-GB" sz="1000" b="1">
                          <a:effectLst/>
                          <a:latin typeface="PT Sans" panose="020B0503020203020204" pitchFamily="34" charset="77"/>
                        </a:rPr>
                        <a:t>Urban Studies</a:t>
                      </a:r>
                      <a:endParaRPr lang="en-GB" sz="1000">
                        <a:effectLst/>
                        <a:latin typeface="PT Sans" panose="020B0503020203020204" pitchFamily="34" charset="77"/>
                      </a:endParaRPr>
                    </a:p>
                  </a:txBody>
                  <a:tcPr marL="50284" marR="50284" marT="25142" marB="25142" anchor="ctr">
                    <a:lnL>
                      <a:noFill/>
                    </a:lnL>
                    <a:lnR>
                      <a:noFill/>
                    </a:lnR>
                    <a:lnT>
                      <a:noFill/>
                    </a:lnT>
                    <a:lnB>
                      <a:noFill/>
                    </a:lnB>
                    <a:solidFill>
                      <a:srgbClr val="F1F1F1"/>
                    </a:solidFill>
                  </a:tcPr>
                </a:tc>
                <a:tc gridSpan="2">
                  <a:txBody>
                    <a:bodyPr/>
                    <a:lstStyle/>
                    <a:p>
                      <a:pPr algn="l"/>
                      <a:r>
                        <a:rPr lang="en-GB" sz="1000" u="none" strike="noStrike" dirty="0">
                          <a:solidFill>
                            <a:srgbClr val="005398"/>
                          </a:solidFill>
                          <a:effectLst/>
                          <a:latin typeface="PT Sans" panose="020B0503020203020204" pitchFamily="34" charset="77"/>
                          <a:hlinkClick r:id="rId17"/>
                        </a:rPr>
                        <a:t>Sohail Ahmad</a:t>
                      </a:r>
                      <a:endParaRPr lang="en-GB" sz="1000" dirty="0">
                        <a:effectLst/>
                        <a:latin typeface="PT Sans" panose="020B0503020203020204" pitchFamily="34" charset="77"/>
                      </a:endParaRPr>
                    </a:p>
                    <a:p>
                      <a:pPr algn="l"/>
                      <a:r>
                        <a:rPr lang="en-GB" sz="1000" u="none" strike="noStrike" dirty="0">
                          <a:solidFill>
                            <a:srgbClr val="005398"/>
                          </a:solidFill>
                          <a:effectLst/>
                          <a:latin typeface="PT Sans" panose="020B0503020203020204" pitchFamily="34" charset="77"/>
                          <a:hlinkClick r:id="rId18"/>
                        </a:rPr>
                        <a:t>Michelle McGachie</a:t>
                      </a:r>
                      <a:endParaRPr lang="en-GB" sz="1000" dirty="0">
                        <a:effectLst/>
                        <a:latin typeface="PT Sans" panose="020B0503020203020204" pitchFamily="34" charset="77"/>
                      </a:endParaRPr>
                    </a:p>
                    <a:p>
                      <a:pPr algn="l"/>
                      <a:r>
                        <a:rPr lang="en-GB" sz="1000" u="none" strike="noStrike" dirty="0">
                          <a:solidFill>
                            <a:srgbClr val="005398"/>
                          </a:solidFill>
                          <a:effectLst/>
                          <a:latin typeface="PT Sans" panose="020B0503020203020204" pitchFamily="34" charset="77"/>
                          <a:hlinkClick r:id="rId19"/>
                        </a:rPr>
                        <a:t>Dave McKeever</a:t>
                      </a:r>
                      <a:endParaRPr lang="en-GB" sz="1000" dirty="0">
                        <a:effectLst/>
                        <a:latin typeface="PT Sans" panose="020B0503020203020204" pitchFamily="34" charset="77"/>
                      </a:endParaRPr>
                    </a:p>
                    <a:p>
                      <a:pPr algn="l"/>
                      <a:r>
                        <a:rPr lang="en-GB" sz="1000" u="none" strike="noStrike" dirty="0">
                          <a:solidFill>
                            <a:srgbClr val="005398"/>
                          </a:solidFill>
                          <a:effectLst/>
                          <a:latin typeface="PT Sans" panose="020B0503020203020204" pitchFamily="34" charset="77"/>
                          <a:hlinkClick r:id="rId20"/>
                        </a:rPr>
                        <a:t>Tunbosun Oyedokun</a:t>
                      </a:r>
                      <a:r>
                        <a:rPr lang="en-GB" sz="1000" dirty="0">
                          <a:effectLst/>
                          <a:latin typeface="PT Sans" panose="020B0503020203020204" pitchFamily="34" charset="77"/>
                        </a:rPr>
                        <a:t> </a:t>
                      </a:r>
                    </a:p>
                    <a:p>
                      <a:pPr algn="l"/>
                      <a:r>
                        <a:rPr lang="en-GB" sz="1000" u="none" strike="noStrike" dirty="0">
                          <a:solidFill>
                            <a:srgbClr val="005398"/>
                          </a:solidFill>
                          <a:effectLst/>
                          <a:latin typeface="PT Sans" panose="020B0503020203020204" pitchFamily="34" charset="77"/>
                          <a:hlinkClick r:id="rId21"/>
                        </a:rPr>
                        <a:t>Anastacia Ryan</a:t>
                      </a:r>
                      <a:endParaRPr lang="en-GB" sz="1000" dirty="0">
                        <a:effectLst/>
                        <a:latin typeface="PT Sans" panose="020B0503020203020204" pitchFamily="34" charset="77"/>
                      </a:endParaRPr>
                    </a:p>
                    <a:p>
                      <a:pPr algn="l"/>
                      <a:r>
                        <a:rPr lang="en-GB" sz="1000" u="none" strike="noStrike" dirty="0">
                          <a:solidFill>
                            <a:srgbClr val="005398"/>
                          </a:solidFill>
                          <a:effectLst/>
                          <a:latin typeface="PT Sans" panose="020B0503020203020204" pitchFamily="34" charset="77"/>
                          <a:hlinkClick r:id="rId22"/>
                        </a:rPr>
                        <a:t>Qunshan Zhao</a:t>
                      </a:r>
                      <a:endParaRPr lang="en-GB" sz="1000" dirty="0">
                        <a:effectLst/>
                        <a:latin typeface="PT Sans" panose="020B0503020203020204" pitchFamily="34" charset="77"/>
                      </a:endParaRPr>
                    </a:p>
                  </a:txBody>
                  <a:tcPr marL="50284" marR="50284" marT="25142" marB="25142" anchor="ctr">
                    <a:lnL>
                      <a:noFill/>
                    </a:lnL>
                    <a:lnR>
                      <a:noFill/>
                    </a:lnR>
                    <a:lnT>
                      <a:noFill/>
                    </a:lnT>
                    <a:lnB>
                      <a:noFill/>
                    </a:lnB>
                    <a:solidFill>
                      <a:srgbClr val="F1F1F1"/>
                    </a:solidFill>
                  </a:tcPr>
                </a:tc>
                <a:tc hMerge="1">
                  <a:txBody>
                    <a:bodyPr/>
                    <a:lstStyle/>
                    <a:p>
                      <a:endParaRPr lang="en-GB"/>
                    </a:p>
                  </a:txBody>
                  <a:tcPr/>
                </a:tc>
                <a:extLst>
                  <a:ext uri="{0D108BD9-81ED-4DB2-BD59-A6C34878D82A}">
                    <a16:rowId xmlns:a16="http://schemas.microsoft.com/office/drawing/2014/main" val="1246335568"/>
                  </a:ext>
                </a:extLst>
              </a:tr>
              <a:tr h="540238">
                <a:tc>
                  <a:txBody>
                    <a:bodyPr/>
                    <a:lstStyle/>
                    <a:p>
                      <a:pPr algn="l"/>
                      <a:r>
                        <a:rPr lang="en-GB" sz="1000" b="1">
                          <a:effectLst/>
                          <a:latin typeface="PT Sans" panose="020B0503020203020204" pitchFamily="34" charset="77"/>
                        </a:rPr>
                        <a:t>Undergraduate applications &amp; support</a:t>
                      </a:r>
                      <a:endParaRPr lang="en-GB" sz="1000">
                        <a:effectLst/>
                        <a:latin typeface="PT Sans" panose="020B0503020203020204" pitchFamily="34" charset="77"/>
                      </a:endParaRPr>
                    </a:p>
                  </a:txBody>
                  <a:tcPr marL="50284" marR="50284" marT="25142" marB="25142" anchor="ctr">
                    <a:lnL>
                      <a:noFill/>
                    </a:lnL>
                    <a:lnR>
                      <a:noFill/>
                    </a:lnR>
                    <a:lnT>
                      <a:noFill/>
                    </a:lnT>
                    <a:lnB>
                      <a:noFill/>
                    </a:lnB>
                    <a:solidFill>
                      <a:srgbClr val="FFFFFF"/>
                    </a:solidFill>
                  </a:tcPr>
                </a:tc>
                <a:tc>
                  <a:txBody>
                    <a:bodyPr/>
                    <a:lstStyle/>
                    <a:p>
                      <a:pPr algn="l"/>
                      <a:r>
                        <a:rPr lang="en-GB" sz="1000" u="none" strike="noStrike">
                          <a:solidFill>
                            <a:srgbClr val="005398"/>
                          </a:solidFill>
                          <a:effectLst/>
                          <a:latin typeface="PT Sans" panose="020B0503020203020204" pitchFamily="34" charset="77"/>
                          <a:hlinkClick r:id="rId23"/>
                        </a:rPr>
                        <a:t>Lesley Scott</a:t>
                      </a:r>
                      <a:endParaRPr lang="en-GB" sz="1000">
                        <a:effectLst/>
                        <a:latin typeface="PT Sans" panose="020B0503020203020204" pitchFamily="34" charset="77"/>
                      </a:endParaRPr>
                    </a:p>
                  </a:txBody>
                  <a:tcPr marL="50284" marR="50284" marT="25142" marB="25142" anchor="ctr">
                    <a:lnL>
                      <a:noFill/>
                    </a:lnL>
                    <a:lnR>
                      <a:noFill/>
                    </a:lnR>
                    <a:lnT>
                      <a:noFill/>
                    </a:lnT>
                    <a:lnB>
                      <a:noFill/>
                    </a:lnB>
                    <a:solidFill>
                      <a:srgbClr val="FFFFFF"/>
                    </a:solidFill>
                  </a:tcPr>
                </a:tc>
                <a:tc>
                  <a:txBody>
                    <a:bodyPr/>
                    <a:lstStyle/>
                    <a:p>
                      <a:endParaRPr lang="en-GB" sz="1000"/>
                    </a:p>
                  </a:txBody>
                  <a:tcPr marL="50284" marR="50284" marT="25142" marB="25142">
                    <a:lnL>
                      <a:noFill/>
                    </a:lnL>
                    <a:lnT>
                      <a:noFill/>
                    </a:lnT>
                  </a:tcPr>
                </a:tc>
                <a:extLst>
                  <a:ext uri="{0D108BD9-81ED-4DB2-BD59-A6C34878D82A}">
                    <a16:rowId xmlns:a16="http://schemas.microsoft.com/office/drawing/2014/main" val="3268988088"/>
                  </a:ext>
                </a:extLst>
              </a:tr>
              <a:tr h="540238">
                <a:tc>
                  <a:txBody>
                    <a:bodyPr/>
                    <a:lstStyle/>
                    <a:p>
                      <a:pPr algn="l"/>
                      <a:r>
                        <a:rPr lang="en-GB" sz="1000" b="1">
                          <a:effectLst/>
                          <a:latin typeface="PT Sans" panose="020B0503020203020204" pitchFamily="34" charset="77"/>
                        </a:rPr>
                        <a:t>Postgraduate applications &amp; support</a:t>
                      </a:r>
                      <a:endParaRPr lang="en-GB" sz="1000">
                        <a:effectLst/>
                        <a:latin typeface="PT Sans" panose="020B0503020203020204" pitchFamily="34" charset="77"/>
                      </a:endParaRPr>
                    </a:p>
                  </a:txBody>
                  <a:tcPr marL="50284" marR="50284" marT="25142" marB="25142" anchor="ctr">
                    <a:lnL>
                      <a:noFill/>
                    </a:lnL>
                    <a:lnR>
                      <a:noFill/>
                    </a:lnR>
                    <a:lnT>
                      <a:noFill/>
                    </a:lnT>
                    <a:lnB>
                      <a:noFill/>
                    </a:lnB>
                    <a:solidFill>
                      <a:srgbClr val="F1F1F1"/>
                    </a:solidFill>
                  </a:tcPr>
                </a:tc>
                <a:tc>
                  <a:txBody>
                    <a:bodyPr/>
                    <a:lstStyle/>
                    <a:p>
                      <a:pPr algn="l"/>
                      <a:r>
                        <a:rPr lang="en-GB" sz="1000" u="none" strike="noStrike">
                          <a:solidFill>
                            <a:srgbClr val="005398"/>
                          </a:solidFill>
                          <a:effectLst/>
                          <a:latin typeface="PT Sans" panose="020B0503020203020204" pitchFamily="34" charset="77"/>
                          <a:hlinkClick r:id="rId24"/>
                        </a:rPr>
                        <a:t>Mhairi Cargill</a:t>
                      </a:r>
                      <a:endParaRPr lang="en-GB" sz="1000">
                        <a:effectLst/>
                        <a:latin typeface="PT Sans" panose="020B0503020203020204" pitchFamily="34" charset="77"/>
                      </a:endParaRPr>
                    </a:p>
                  </a:txBody>
                  <a:tcPr marL="50284" marR="50284" marT="25142" marB="25142" anchor="ctr">
                    <a:lnL>
                      <a:noFill/>
                    </a:lnL>
                    <a:lnR>
                      <a:noFill/>
                    </a:lnR>
                    <a:lnT>
                      <a:noFill/>
                    </a:lnT>
                    <a:lnB>
                      <a:noFill/>
                    </a:lnB>
                    <a:solidFill>
                      <a:srgbClr val="F1F1F1"/>
                    </a:solidFill>
                  </a:tcPr>
                </a:tc>
                <a:tc>
                  <a:txBody>
                    <a:bodyPr/>
                    <a:lstStyle/>
                    <a:p>
                      <a:endParaRPr lang="en-GB" sz="1000" dirty="0"/>
                    </a:p>
                  </a:txBody>
                  <a:tcPr marL="50284" marR="50284" marT="25142" marB="25142">
                    <a:lnL>
                      <a:noFill/>
                    </a:lnL>
                  </a:tcPr>
                </a:tc>
                <a:extLst>
                  <a:ext uri="{0D108BD9-81ED-4DB2-BD59-A6C34878D82A}">
                    <a16:rowId xmlns:a16="http://schemas.microsoft.com/office/drawing/2014/main" val="3986260289"/>
                  </a:ext>
                </a:extLst>
              </a:tr>
            </a:tbl>
          </a:graphicData>
        </a:graphic>
      </p:graphicFrame>
    </p:spTree>
    <p:extLst>
      <p:ext uri="{BB962C8B-B14F-4D97-AF65-F5344CB8AC3E}">
        <p14:creationId xmlns:p14="http://schemas.microsoft.com/office/powerpoint/2010/main" val="1215790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8E2F-19D6-C841-8C41-10A311223EED}"/>
              </a:ext>
            </a:extLst>
          </p:cNvPr>
          <p:cNvSpPr>
            <a:spLocks noGrp="1"/>
          </p:cNvSpPr>
          <p:nvPr>
            <p:ph type="title"/>
          </p:nvPr>
        </p:nvSpPr>
        <p:spPr>
          <a:xfrm>
            <a:off x="768096" y="585216"/>
            <a:ext cx="7290054" cy="1499616"/>
          </a:xfrm>
        </p:spPr>
        <p:txBody>
          <a:bodyPr/>
          <a:lstStyle/>
          <a:p>
            <a:r>
              <a:rPr lang="en-GB" dirty="0"/>
              <a:t>SEF Application Process</a:t>
            </a:r>
          </a:p>
        </p:txBody>
      </p:sp>
      <p:graphicFrame>
        <p:nvGraphicFramePr>
          <p:cNvPr id="4" name="Content Placeholder 3">
            <a:extLst>
              <a:ext uri="{FF2B5EF4-FFF2-40B4-BE49-F238E27FC236}">
                <a16:creationId xmlns:a16="http://schemas.microsoft.com/office/drawing/2014/main" id="{3AF8D788-1C15-4C42-8923-E22681B26EB6}"/>
              </a:ext>
            </a:extLst>
          </p:cNvPr>
          <p:cNvGraphicFramePr>
            <a:graphicFrameLocks noGrp="1"/>
          </p:cNvGraphicFramePr>
          <p:nvPr>
            <p:ph idx="1"/>
            <p:extLst>
              <p:ext uri="{D42A27DB-BD31-4B8C-83A1-F6EECF244321}">
                <p14:modId xmlns:p14="http://schemas.microsoft.com/office/powerpoint/2010/main" val="940791768"/>
              </p:ext>
            </p:extLst>
          </p:nvPr>
        </p:nvGraphicFramePr>
        <p:xfrm>
          <a:off x="144016" y="1844824"/>
          <a:ext cx="889248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160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CF02F8C-65D4-A048-83B6-922A275D62DD}"/>
              </a:ext>
            </a:extLst>
          </p:cNvPr>
          <p:cNvPicPr>
            <a:picLocks noChangeAspect="1"/>
          </p:cNvPicPr>
          <p:nvPr/>
        </p:nvPicPr>
        <p:blipFill rotWithShape="1">
          <a:blip r:embed="rId3">
            <a:alphaModFix amt="45000"/>
          </a:blip>
          <a:srcRect l="1119" r="5239" b="1"/>
          <a:stretch/>
        </p:blipFill>
        <p:spPr>
          <a:xfrm>
            <a:off x="20" y="-1"/>
            <a:ext cx="9141694" cy="6858000"/>
          </a:xfrm>
          <a:prstGeom prst="rect">
            <a:avLst/>
          </a:prstGeom>
        </p:spPr>
      </p:pic>
      <p:sp>
        <p:nvSpPr>
          <p:cNvPr id="2" name="Title 1">
            <a:extLst>
              <a:ext uri="{FF2B5EF4-FFF2-40B4-BE49-F238E27FC236}">
                <a16:creationId xmlns:a16="http://schemas.microsoft.com/office/drawing/2014/main" id="{B8A394BE-629A-904A-9430-EF883E6D9FB1}"/>
              </a:ext>
            </a:extLst>
          </p:cNvPr>
          <p:cNvSpPr>
            <a:spLocks noGrp="1"/>
          </p:cNvSpPr>
          <p:nvPr>
            <p:ph type="title"/>
          </p:nvPr>
        </p:nvSpPr>
        <p:spPr>
          <a:xfrm>
            <a:off x="482600" y="643467"/>
            <a:ext cx="5373505" cy="5571066"/>
          </a:xfrm>
        </p:spPr>
        <p:txBody>
          <a:bodyPr vert="horz" lIns="91440" tIns="45720" rIns="91440" bIns="45720" rtlCol="0" anchor="ctr">
            <a:normAutofit/>
          </a:bodyPr>
          <a:lstStyle/>
          <a:p>
            <a:pPr algn="r"/>
            <a:r>
              <a:rPr lang="en-US" sz="5700" kern="1200" cap="all" spc="200" baseline="0" dirty="0">
                <a:solidFill>
                  <a:schemeClr val="tx1"/>
                </a:solidFill>
                <a:latin typeface="+mj-lt"/>
                <a:ea typeface="+mj-ea"/>
                <a:cs typeface="+mj-cs"/>
              </a:rPr>
              <a:t>What counts as </a:t>
            </a:r>
            <a:br>
              <a:rPr lang="en-US" sz="5700" kern="1200" cap="all" spc="200" baseline="0" dirty="0">
                <a:solidFill>
                  <a:schemeClr val="tx1"/>
                </a:solidFill>
                <a:latin typeface="+mj-lt"/>
                <a:ea typeface="+mj-ea"/>
                <a:cs typeface="+mj-cs"/>
              </a:rPr>
            </a:br>
            <a:r>
              <a:rPr lang="en-US" sz="5700" kern="1200" cap="all" spc="200" baseline="0" dirty="0">
                <a:solidFill>
                  <a:schemeClr val="tx1"/>
                </a:solidFill>
                <a:latin typeface="+mj-lt"/>
                <a:ea typeface="+mj-ea"/>
                <a:cs typeface="+mj-cs"/>
              </a:rPr>
              <a:t>‘high risk’ research?</a:t>
            </a:r>
          </a:p>
        </p:txBody>
      </p:sp>
      <p:cxnSp>
        <p:nvCxnSpPr>
          <p:cNvPr id="17" name="Straight Connector 16">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4703"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98578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8E2F-19D6-C841-8C41-10A311223EED}"/>
              </a:ext>
            </a:extLst>
          </p:cNvPr>
          <p:cNvSpPr>
            <a:spLocks noGrp="1"/>
          </p:cNvSpPr>
          <p:nvPr>
            <p:ph type="title"/>
          </p:nvPr>
        </p:nvSpPr>
        <p:spPr/>
        <p:txBody>
          <a:bodyPr/>
          <a:lstStyle/>
          <a:p>
            <a:r>
              <a:rPr lang="en-GB" dirty="0"/>
              <a:t>How Do I Apply?</a:t>
            </a:r>
          </a:p>
        </p:txBody>
      </p:sp>
      <p:sp>
        <p:nvSpPr>
          <p:cNvPr id="3" name="Content Placeholder 2">
            <a:extLst>
              <a:ext uri="{FF2B5EF4-FFF2-40B4-BE49-F238E27FC236}">
                <a16:creationId xmlns:a16="http://schemas.microsoft.com/office/drawing/2014/main" id="{7632FFD8-BE8B-AD4B-909D-2BD86AB50A5E}"/>
              </a:ext>
            </a:extLst>
          </p:cNvPr>
          <p:cNvSpPr>
            <a:spLocks noGrp="1"/>
          </p:cNvSpPr>
          <p:nvPr>
            <p:ph idx="1"/>
          </p:nvPr>
        </p:nvSpPr>
        <p:spPr/>
        <p:txBody>
          <a:bodyPr>
            <a:noAutofit/>
          </a:bodyPr>
          <a:lstStyle/>
          <a:p>
            <a:pPr marL="0" indent="0">
              <a:buNone/>
            </a:pPr>
            <a:r>
              <a:rPr lang="en-GB" sz="1800" dirty="0"/>
              <a:t>Students seek ethics approval by completing an application form, which their  Supervisor then submits to the School Ethics Forum (SEF) on their behalf:</a:t>
            </a:r>
          </a:p>
          <a:p>
            <a:pPr marL="457200" indent="-457200">
              <a:buClr>
                <a:schemeClr val="tx1"/>
              </a:buClr>
              <a:buFont typeface="+mj-lt"/>
              <a:buAutoNum type="arabicPeriod"/>
            </a:pPr>
            <a:r>
              <a:rPr lang="en-GB" sz="1800" dirty="0"/>
              <a:t>Discuss research ethics issues with your supervisor.</a:t>
            </a:r>
          </a:p>
          <a:p>
            <a:pPr marL="457200" indent="-457200">
              <a:buClr>
                <a:schemeClr val="tx1"/>
              </a:buClr>
              <a:buFont typeface="+mj-lt"/>
              <a:buAutoNum type="arabicPeriod"/>
            </a:pPr>
            <a:r>
              <a:rPr lang="en-GB" sz="1800" dirty="0"/>
              <a:t>Download and complete the appropriate Ethics Application Form from the </a:t>
            </a:r>
            <a:r>
              <a:rPr lang="en-GB" sz="1800" dirty="0">
                <a:hlinkClick r:id="rId3"/>
              </a:rPr>
              <a:t>College Research Ethics page</a:t>
            </a:r>
            <a:r>
              <a:rPr lang="en-GB" sz="1800" dirty="0"/>
              <a:t> and ensure that you have included the required supporting documentation (for example: Plain Language Statement, Consent Form, Privacy Statement, Interview schedule etc.)</a:t>
            </a:r>
          </a:p>
          <a:p>
            <a:pPr marL="457200" indent="-457200">
              <a:buClr>
                <a:schemeClr val="tx1"/>
              </a:buClr>
              <a:buFont typeface="+mj-lt"/>
              <a:buAutoNum type="arabicPeriod"/>
            </a:pPr>
            <a:r>
              <a:rPr lang="en-GB" sz="1800" dirty="0"/>
              <a:t>Send the form to your supervisor and ask for the comments. Remember that your supervisor MUST complete the ‘Ethical Risks’ section.</a:t>
            </a:r>
          </a:p>
          <a:p>
            <a:pPr marL="457200" indent="-457200">
              <a:buClr>
                <a:schemeClr val="tx1"/>
              </a:buClr>
              <a:buFont typeface="+mj-lt"/>
              <a:buAutoNum type="arabicPeriod"/>
            </a:pPr>
            <a:r>
              <a:rPr lang="en-GB" sz="1800" dirty="0"/>
              <a:t>Your supervisor must submit the application by email for you:</a:t>
            </a:r>
          </a:p>
          <a:p>
            <a:pPr lvl="2"/>
            <a:r>
              <a:rPr lang="en-GB" sz="1800" b="1" dirty="0"/>
              <a:t>Undergraduate: </a:t>
            </a:r>
            <a:r>
              <a:rPr lang="en-GB" sz="1800" b="1" dirty="0">
                <a:hlinkClick r:id="rId4"/>
              </a:rPr>
              <a:t>socpol-ug-ethics@glasgow.ac.uk</a:t>
            </a:r>
            <a:endParaRPr lang="en-GB" sz="1800" dirty="0"/>
          </a:p>
          <a:p>
            <a:pPr lvl="2"/>
            <a:r>
              <a:rPr lang="en-GB" sz="1800" b="1" dirty="0"/>
              <a:t>Postgraduate: </a:t>
            </a:r>
            <a:r>
              <a:rPr lang="en-GB" sz="1800" b="1" dirty="0">
                <a:hlinkClick r:id="rId5"/>
              </a:rPr>
              <a:t>socpol-pgt-ethics@glasgow.ac.uk</a:t>
            </a:r>
            <a:endParaRPr lang="en-GB" sz="1800" dirty="0"/>
          </a:p>
        </p:txBody>
      </p:sp>
    </p:spTree>
    <p:extLst>
      <p:ext uri="{BB962C8B-B14F-4D97-AF65-F5344CB8AC3E}">
        <p14:creationId xmlns:p14="http://schemas.microsoft.com/office/powerpoint/2010/main" val="23445141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C207BC5956B243A0F5037EE682F86B" ma:contentTypeVersion="13" ma:contentTypeDescription="Create a new document." ma:contentTypeScope="" ma:versionID="0e04ce3023dcde5f1cfa6fc3b9b578f5">
  <xsd:schema xmlns:xsd="http://www.w3.org/2001/XMLSchema" xmlns:xs="http://www.w3.org/2001/XMLSchema" xmlns:p="http://schemas.microsoft.com/office/2006/metadata/properties" xmlns:ns3="f5a09b4a-6470-44d6-924f-22d7c8007f2c" xmlns:ns4="0585e40a-7b49-4056-977e-52cf66733c79" targetNamespace="http://schemas.microsoft.com/office/2006/metadata/properties" ma:root="true" ma:fieldsID="4e99aa7a05759146f50ca59c2871d3f0" ns3:_="" ns4:_="">
    <xsd:import namespace="f5a09b4a-6470-44d6-924f-22d7c8007f2c"/>
    <xsd:import namespace="0585e40a-7b49-4056-977e-52cf66733c7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a09b4a-6470-44d6-924f-22d7c8007f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85e40a-7b49-4056-977e-52cf66733c7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72DD48-C753-4F77-A7A2-DD8EA68E7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a09b4a-6470-44d6-924f-22d7c8007f2c"/>
    <ds:schemaRef ds:uri="0585e40a-7b49-4056-977e-52cf66733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57043E-53FF-4C88-BC7E-8BF0D49651ED}">
  <ds:schemaRefs>
    <ds:schemaRef ds:uri="http://schemas.microsoft.com/sharepoint/v3/contenttype/forms"/>
  </ds:schemaRefs>
</ds:datastoreItem>
</file>

<file path=customXml/itemProps3.xml><?xml version="1.0" encoding="utf-8"?>
<ds:datastoreItem xmlns:ds="http://schemas.openxmlformats.org/officeDocument/2006/customXml" ds:itemID="{B1976596-8ED1-4FA9-A4E9-C3E490102DA4}">
  <ds:schemaRefs>
    <ds:schemaRef ds:uri="http://www.w3.org/XML/1998/namespace"/>
    <ds:schemaRef ds:uri="http://purl.org/dc/elements/1.1/"/>
    <ds:schemaRef ds:uri="http://purl.org/dc/terms/"/>
    <ds:schemaRef ds:uri="f5a09b4a-6470-44d6-924f-22d7c8007f2c"/>
    <ds:schemaRef ds:uri="http://schemas.microsoft.com/office/2006/metadata/properties"/>
    <ds:schemaRef ds:uri="http://schemas.microsoft.com/office/2006/documentManagement/types"/>
    <ds:schemaRef ds:uri="http://schemas.openxmlformats.org/package/2006/metadata/core-properties"/>
    <ds:schemaRef ds:uri="http://purl.org/dc/dcmitype/"/>
    <ds:schemaRef ds:uri="0585e40a-7b49-4056-977e-52cf66733c79"/>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620</TotalTime>
  <Words>5403</Words>
  <Application>Microsoft Macintosh PowerPoint</Application>
  <PresentationFormat>On-screen Show (4:3)</PresentationFormat>
  <Paragraphs>284</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TUOS Stephenson</vt:lpstr>
      <vt:lpstr>Arial</vt:lpstr>
      <vt:lpstr>Calibri</vt:lpstr>
      <vt:lpstr>PT Sans</vt:lpstr>
      <vt:lpstr>Tw Cen MT</vt:lpstr>
      <vt:lpstr>Tw Cen MT Condensed</vt:lpstr>
      <vt:lpstr>Wingdings 3</vt:lpstr>
      <vt:lpstr>Integral</vt:lpstr>
      <vt:lpstr>INSTITUTIONAL ETHICAL APPROVAL AND your Dissertation</vt:lpstr>
      <vt:lpstr>Research governance</vt:lpstr>
      <vt:lpstr>ESRC Research Ethics Framework</vt:lpstr>
      <vt:lpstr>ESRC Research Ethics Framework</vt:lpstr>
      <vt:lpstr>UNIVERSITY OF GLASGOW PROCEDURES</vt:lpstr>
      <vt:lpstr>School Ethics Forum (SEF)</vt:lpstr>
      <vt:lpstr>SEF Application Process</vt:lpstr>
      <vt:lpstr>What counts as  ‘high risk’ research?</vt:lpstr>
      <vt:lpstr>How Do I Apply?</vt:lpstr>
      <vt:lpstr>Visit the College Research Ethics page for detailed guidance and advice, including templates for the plain language statement, consent form and privacy statement:</vt:lpstr>
      <vt:lpstr>The Standard Application Form</vt:lpstr>
      <vt:lpstr>ACCOMPANYING DOCUMENTATION</vt:lpstr>
      <vt:lpstr>Do I need to apply for ethical approval? </vt:lpstr>
      <vt:lpstr>Is Primary Data Collection Permitted, Under Current Covid19 restrictions? (last Updated 30/09/21)</vt:lpstr>
      <vt:lpstr>CONDUCTING FACE-TO-FACE RESEARCH</vt:lpstr>
      <vt:lpstr>Conducting Online interviews</vt:lpstr>
      <vt:lpstr>video conferencing TOOLS</vt:lpstr>
      <vt:lpstr>ONLINE SURVEY TOOLS</vt:lpstr>
      <vt:lpstr>Use of data in the public domain</vt:lpstr>
      <vt:lpstr>Social media research</vt:lpstr>
      <vt:lpstr>Key points to take away </vt:lpstr>
      <vt:lpstr>Further Information and Guidance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ETHICAL APPROVAL AND your Dissertation</dc:title>
  <dc:creator>Susan Batchelor</dc:creator>
  <cp:lastModifiedBy>Susan Batchelor</cp:lastModifiedBy>
  <cp:revision>12</cp:revision>
  <dcterms:created xsi:type="dcterms:W3CDTF">2020-10-21T12:47:52Z</dcterms:created>
  <dcterms:modified xsi:type="dcterms:W3CDTF">2021-10-05T07:05:47Z</dcterms:modified>
</cp:coreProperties>
</file>