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3" r:id="rId1"/>
  </p:sldMasterIdLst>
  <p:sldIdLst>
    <p:sldId id="256" r:id="rId2"/>
    <p:sldId id="258" r:id="rId3"/>
    <p:sldId id="259" r:id="rId4"/>
    <p:sldId id="260" r:id="rId5"/>
    <p:sldId id="268" r:id="rId6"/>
    <p:sldId id="262" r:id="rId7"/>
    <p:sldId id="267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5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715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77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81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49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97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32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03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88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27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346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9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6EBD9057-9A29-41F8-8674-7B8B387D1F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"/>
          <a:stretch/>
        </p:blipFill>
        <p:spPr>
          <a:xfrm>
            <a:off x="8835078" y="5343787"/>
            <a:ext cx="2188056" cy="152260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753FB1-51FE-4EC0-BE95-12F6C6A74A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274"/>
          <a:stretch/>
        </p:blipFill>
        <p:spPr>
          <a:xfrm>
            <a:off x="7553860" y="-25169"/>
            <a:ext cx="4638140" cy="5186461"/>
          </a:xfrm>
          <a:prstGeom prst="rect">
            <a:avLst/>
          </a:prstGeom>
        </p:spPr>
      </p:pic>
      <p:sp>
        <p:nvSpPr>
          <p:cNvPr id="35" name="Rectangle 13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803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051EEC-65FE-4CE5-B742-7972035C6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0136" y="590062"/>
            <a:ext cx="5141964" cy="2838938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chemeClr val="bg1"/>
                </a:solidFill>
              </a:rPr>
              <a:t>AI and ESG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D7138-E9D7-4027-8673-440A06952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0136" y="3505199"/>
            <a:ext cx="5141949" cy="1198120"/>
          </a:xfrm>
        </p:spPr>
        <p:txBody>
          <a:bodyPr>
            <a:normAutofit fontScale="77500" lnSpcReduction="20000"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AI &amp; The Future of Law</a:t>
            </a:r>
          </a:p>
          <a:p>
            <a:r>
              <a:rPr lang="en-GB" sz="2000" dirty="0">
                <a:solidFill>
                  <a:schemeClr val="bg1"/>
                </a:solidFill>
              </a:rPr>
              <a:t>University of Glasgow School of Law</a:t>
            </a:r>
          </a:p>
          <a:p>
            <a:r>
              <a:rPr lang="en-GB" sz="2000" dirty="0">
                <a:solidFill>
                  <a:schemeClr val="bg1"/>
                </a:solidFill>
              </a:rPr>
              <a:t>Ida Levine </a:t>
            </a:r>
          </a:p>
          <a:p>
            <a:r>
              <a:rPr lang="en-GB" sz="2000" dirty="0">
                <a:solidFill>
                  <a:schemeClr val="bg1"/>
                </a:solidFill>
              </a:rPr>
              <a:t>2 December 2020</a:t>
            </a:r>
          </a:p>
        </p:txBody>
      </p:sp>
      <p:sp>
        <p:nvSpPr>
          <p:cNvPr id="36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7334" y="19317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16112" y="214158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1794" y="23854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9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5145" y="348489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712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8967C-A3E8-4DE3-A3BC-08F44D5E7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Marketing and Distribution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5CD7E-8F77-4385-8968-AB8923545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Proliferation of on-line platforms available to buy retail ESG  products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e.g., Abundance, Barclays Smart Investor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major stockbrokers’ platforms</a:t>
            </a:r>
          </a:p>
          <a:p>
            <a:r>
              <a:rPr lang="en-GB" sz="2000" dirty="0"/>
              <a:t>“Advice gap” – need for AI and tech solutions </a:t>
            </a:r>
          </a:p>
          <a:p>
            <a:r>
              <a:rPr lang="en-GB" sz="2000" dirty="0"/>
              <a:t>Robo-advisers use algorithms to invest – e.g., </a:t>
            </a:r>
            <a:r>
              <a:rPr lang="en-GB" sz="2000" dirty="0" err="1"/>
              <a:t>Wealthify</a:t>
            </a:r>
            <a:endParaRPr lang="en-GB" sz="2000" dirty="0"/>
          </a:p>
          <a:p>
            <a:r>
              <a:rPr lang="en-GB" sz="2000" dirty="0"/>
              <a:t>Risks include miss-selling, “green/ESG washing”</a:t>
            </a:r>
          </a:p>
          <a:p>
            <a:r>
              <a:rPr lang="en-GB" sz="2000" dirty="0"/>
              <a:t>Proposed new EU rules require ESG integration in asset manager and fund investment and operational processes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Suitability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Product Governance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Due diligence/resourcing/governance</a:t>
            </a:r>
          </a:p>
          <a:p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227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2405-7A76-437C-9D6B-F122BE16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Pension Schemes: Member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1BFE8-8EDF-4EC1-9D00-749947C59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Since 2012 “Generation auto-enrolment” placed in workplace pensions</a:t>
            </a:r>
          </a:p>
          <a:p>
            <a:r>
              <a:rPr lang="en-GB" sz="2000" dirty="0"/>
              <a:t>Scheme members may engage more with pensions invested according to ESG principles [Source: Legal &amp; General and NEST] </a:t>
            </a:r>
          </a:p>
          <a:p>
            <a:r>
              <a:rPr lang="en-GB" sz="2000" dirty="0"/>
              <a:t>L&amp;G research with Tumelo – will tech solutions turn good intentions into concrete actions? [Source:  Pensions Expert]</a:t>
            </a:r>
          </a:p>
          <a:p>
            <a:pPr lvl="1"/>
            <a:r>
              <a:rPr lang="en-GB" sz="2000" dirty="0"/>
              <a:t>On-line platform inspired by social media</a:t>
            </a:r>
          </a:p>
          <a:p>
            <a:pPr lvl="1"/>
            <a:r>
              <a:rPr lang="en-GB" sz="2000" dirty="0"/>
              <a:t>Access to pension dashboard with funds/investments</a:t>
            </a:r>
          </a:p>
          <a:p>
            <a:pPr lvl="1"/>
            <a:r>
              <a:rPr lang="en-GB" sz="2000" dirty="0"/>
              <a:t>Ability to cast votes at AGMs – view other scheme member/provider votes</a:t>
            </a:r>
          </a:p>
          <a:p>
            <a:pPr lvl="1"/>
            <a:r>
              <a:rPr lang="en-GB" sz="2000" dirty="0"/>
              <a:t>Most users from younger age bracket – 25-34; breakthrough for bringing early savers into pension journey</a:t>
            </a:r>
          </a:p>
          <a:p>
            <a:pPr lvl="1"/>
            <a:r>
              <a:rPr lang="en-GB" sz="2000" dirty="0"/>
              <a:t>Interest in investee companies </a:t>
            </a:r>
          </a:p>
          <a:p>
            <a:pPr lvl="1"/>
            <a:r>
              <a:rPr lang="en-GB" sz="2000" dirty="0"/>
              <a:t>1/3 of users viewed site on a monthly basis </a:t>
            </a:r>
          </a:p>
        </p:txBody>
      </p:sp>
    </p:spTree>
    <p:extLst>
      <p:ext uri="{BB962C8B-B14F-4D97-AF65-F5344CB8AC3E}">
        <p14:creationId xmlns:p14="http://schemas.microsoft.com/office/powerpoint/2010/main" val="107359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1EFFD-1535-409F-A0A3-579E93E4C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BBE53-B03E-4FD4-8C10-DEACD2BEF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5500" dirty="0">
                <a:cs typeface="Calibri" panose="020F0502020204030204" pitchFamily="34" charset="0"/>
              </a:rPr>
              <a:t>“ESG” (Environmental Social Governance) or “sustainable” investing is a rapidly expanding market</a:t>
            </a:r>
          </a:p>
          <a:p>
            <a:r>
              <a:rPr lang="en-GB" sz="5500" dirty="0">
                <a:cs typeface="Calibri" panose="020F0502020204030204" pitchFamily="34" charset="0"/>
              </a:rPr>
              <a:t>Commercial and regulatory drivers mean ESG is becoming mainstream </a:t>
            </a:r>
          </a:p>
          <a:p>
            <a:r>
              <a:rPr lang="en-GB" sz="5500" dirty="0">
                <a:cs typeface="Calibri" panose="020F0502020204030204" pitchFamily="34" charset="0"/>
              </a:rPr>
              <a:t>AI and Tech critical to orderly development of the market</a:t>
            </a:r>
          </a:p>
          <a:p>
            <a:r>
              <a:rPr lang="en-GB" sz="5500" dirty="0">
                <a:cs typeface="Calibri" panose="020F0502020204030204" pitchFamily="34" charset="0"/>
              </a:rPr>
              <a:t>Investee companies can provide tech solutions with environmental and social themes</a:t>
            </a:r>
          </a:p>
          <a:p>
            <a:r>
              <a:rPr lang="en-GB" sz="5500" dirty="0">
                <a:cs typeface="Calibri" panose="020F0502020204030204" pitchFamily="34" charset="0"/>
              </a:rPr>
              <a:t>Need for transparency with global, consistent and comparable data provided by companies and financial market participants</a:t>
            </a:r>
          </a:p>
          <a:p>
            <a:r>
              <a:rPr lang="en-GB" sz="5500" dirty="0">
                <a:cs typeface="Calibri" panose="020F0502020204030204" pitchFamily="34" charset="0"/>
              </a:rPr>
              <a:t>Several angles to a very broad topic: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5500" dirty="0">
                <a:cs typeface="Calibri" panose="020F0502020204030204" pitchFamily="34" charset="0"/>
              </a:rPr>
              <a:t>Tech for Good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5500" dirty="0">
                <a:cs typeface="Calibri" panose="020F0502020204030204" pitchFamily="34" charset="0"/>
              </a:rPr>
              <a:t>Data collection and providers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5500" dirty="0">
                <a:cs typeface="Calibri" panose="020F0502020204030204" pitchFamily="34" charset="0"/>
              </a:rPr>
              <a:t>Measurement and Reporting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5500" dirty="0">
                <a:cs typeface="Calibri" panose="020F0502020204030204" pitchFamily="34" charset="0"/>
              </a:rPr>
              <a:t>Product Marketing and Distribution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5500" dirty="0">
                <a:cs typeface="Calibri" panose="020F0502020204030204" pitchFamily="34" charset="0"/>
              </a:rPr>
              <a:t>Engagement with pension scheme members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4900" dirty="0"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GB" sz="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GB" sz="5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216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F56A-F809-44D4-BEBB-1FAB9D48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ESG trends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4400B-8B13-4D67-8A6E-2CA58E80D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Traditionally, investors made decisions based solely on financial factors - goal of maximizing risk-adjusted financial returns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ea typeface="Calibri" panose="020F0502020204030204" pitchFamily="34" charset="0"/>
                <a:cs typeface="Times New Roman" panose="02020603050405020304" pitchFamily="18" charset="0"/>
              </a:rPr>
              <a:t>Increasingly, </a:t>
            </a:r>
            <a:r>
              <a:rPr lang="en-GB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environmental, social and governance (“ESG”) factors are part of investment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Global assets applying ESG data to drive investment decisions has almost doubled over 4 years, and more than tripled over 8 years, to $40.5 trillion in 2020 [Source: Pensions and Investments]</a:t>
            </a:r>
            <a:endParaRPr lang="en-GB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“Sustainable Finance” is a pillar of economic policy in the EU and UK – other regions to follow 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7200" dirty="0">
                <a:ea typeface="Calibri" panose="020F0502020204030204" pitchFamily="34" charset="0"/>
                <a:cs typeface="Times New Roman" panose="02020603050405020304" pitchFamily="18" charset="0"/>
              </a:rPr>
              <a:t>EU Sustainable Finance Action Plan – UK has promised to match ambition post-Brexit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7200" dirty="0">
                <a:ea typeface="Calibri" panose="020F0502020204030204" pitchFamily="34" charset="0"/>
                <a:cs typeface="Times New Roman" panose="02020603050405020304" pitchFamily="18" charset="0"/>
              </a:rPr>
              <a:t>US has lagged behind with retrogressive retirement plan rules; Biden Administration likely to change course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Pandemic has reinforced appetite for ESG and placed emphasis on the S  alongside the E  – new mantra is “Build Back Better” [Source:  FT article, Moral Money, 14 October, 2020]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72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30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C391D-381C-46F7-B823-5C3EFA03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ESG investing?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7FBFC-19B1-4D08-992B-A4BAFE893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a typeface="Calibri" panose="020F0502020204030204" pitchFamily="34" charset="0"/>
                <a:cs typeface="Times New Roman" panose="02020603050405020304" pitchFamily="18" charset="0"/>
              </a:rPr>
              <a:t>Investment managers use different s</a:t>
            </a: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trategies/processes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“Negative Screening” excludes companies failing to meet pre-set ESG criteria – e.g., alcohol, tobacco or gambling or cluster munitions/land mines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“Positive Screening” </a:t>
            </a:r>
            <a:r>
              <a:rPr lang="en-GB" sz="1600" dirty="0">
                <a:ea typeface="Calibri" panose="020F0502020204030204" pitchFamily="34" charset="0"/>
                <a:cs typeface="Times New Roman" panose="02020603050405020304" pitchFamily="18" charset="0"/>
              </a:rPr>
              <a:t>uses </a:t>
            </a: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investment research to find companies that address ESG concerns well, e.g., net zero economy </a:t>
            </a:r>
            <a:r>
              <a:rPr lang="en-GB" sz="16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renewable energy, solar and wind power businesses)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“ESG Integration” factors relevant ESG factors into investment decision-making – defined by UNPRI as “[t]he systematic and explicit inclusion of material ESG factors into investment analysis and investment decisions”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“Best in Class” invests in companies that are leaders in their sector in meeting ESG criteria – e.g., tobacco or mining companies </a:t>
            </a:r>
            <a:r>
              <a:rPr lang="en-GB" sz="1600" dirty="0">
                <a:ea typeface="Calibri" panose="020F0502020204030204" pitchFamily="34" charset="0"/>
                <a:cs typeface="Calibri" panose="020F0502020204030204" pitchFamily="34" charset="0"/>
              </a:rPr>
              <a:t>rather than excluding them </a:t>
            </a:r>
            <a:r>
              <a:rPr lang="en-GB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“Thematic Investing” investin</a:t>
            </a:r>
            <a:r>
              <a:rPr lang="en-GB" sz="1600" dirty="0">
                <a:ea typeface="Calibri" panose="020F0502020204030204" pitchFamily="34" charset="0"/>
                <a:cs typeface="Calibri" panose="020F0502020204030204" pitchFamily="34" charset="0"/>
              </a:rPr>
              <a:t>g with a </a:t>
            </a:r>
            <a:r>
              <a:rPr lang="en-GB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specific ESG issue – e.g., “Green” or social housing funds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cs typeface="Calibri" panose="020F0502020204030204" pitchFamily="34" charset="0"/>
              </a:rPr>
              <a:t>A better approach is to look at an investor’s intention or purpose on the “Spectrum of Capital”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0939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932C45-68F2-4F36-BC62-717BAF0F80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672840"/>
              </p:ext>
            </p:extLst>
          </p:nvPr>
        </p:nvGraphicFramePr>
        <p:xfrm>
          <a:off x="1222625" y="274833"/>
          <a:ext cx="10243335" cy="6308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11648797" imgH="8229600" progId="AcroExch.Document.DC">
                  <p:embed/>
                </p:oleObj>
              </mc:Choice>
              <mc:Fallback>
                <p:oleObj name="Acrobat Document" r:id="rId3" imgW="11648797" imgH="8229600" progId="AcroExch.Document.DC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932C45-68F2-4F36-BC62-717BAF0F80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2625" y="274833"/>
                        <a:ext cx="10243335" cy="6308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572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E71B2-5384-4167-BB0F-3A55442F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 for Good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07AE7-56ED-44C8-A366-E6BA88421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ESG considerations are not only about responsible investment processes and strategy – can be used to help identify attractive tech investments</a:t>
            </a:r>
          </a:p>
          <a:p>
            <a:r>
              <a:rPr lang="en-GB" sz="1800" dirty="0"/>
              <a:t>“Tech for good” refers to tech companies providing solutions to key challenges facing the world  - e.g., AI in hospitals, ride sharing, electric or autonomous vehicles </a:t>
            </a:r>
          </a:p>
          <a:p>
            <a:r>
              <a:rPr lang="en-GB" sz="1800" dirty="0"/>
              <a:t>Investors looking for tech companies with “impact” – to achieve positive social and environmental outcomes</a:t>
            </a:r>
          </a:p>
          <a:p>
            <a:r>
              <a:rPr lang="en-GB" sz="1800" dirty="0"/>
              <a:t>Accelerator programmes and funding programmes help charities looking to use tech to achieve their aims</a:t>
            </a:r>
          </a:p>
          <a:p>
            <a:r>
              <a:rPr lang="en-GB" sz="1800" dirty="0"/>
              <a:t>BUT – not without challenges: 67% of CEOs think that AI and automation will have a negative effect on stakeholder trust within the next 5 years [Source:  PWC]</a:t>
            </a:r>
          </a:p>
          <a:p>
            <a:r>
              <a:rPr lang="en-GB" sz="1800" dirty="0"/>
              <a:t>Companies looking to address broader stakeholder concerns about: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dirty="0"/>
              <a:t>job security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dirty="0"/>
              <a:t>future of work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dirty="0"/>
              <a:t>safety and privacy concerns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68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4A7D-75B7-4818-A463-BD13B63C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 for Good –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9218F-B025-4117-B0D3-B3E3695D0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Vast body of technical work on harnessing AI to address ESG issues</a:t>
            </a:r>
          </a:p>
          <a:p>
            <a:r>
              <a:rPr lang="en-US" sz="1800" dirty="0"/>
              <a:t>PwC/WEF research on applying to tackle environmental challenges</a:t>
            </a:r>
          </a:p>
          <a:p>
            <a:r>
              <a:rPr lang="en-US" sz="1800" dirty="0"/>
              <a:t>McKinsey research on using AI to smooth disruption and improve well-being</a:t>
            </a:r>
            <a:endParaRPr lang="en-US" sz="1800" i="0" dirty="0">
              <a:solidFill>
                <a:srgbClr val="333333"/>
              </a:solidFill>
              <a:effectLst/>
            </a:endParaRPr>
          </a:p>
          <a:p>
            <a:r>
              <a:rPr lang="en-US" sz="1800" b="0" i="0" dirty="0">
                <a:solidFill>
                  <a:srgbClr val="333333"/>
                </a:solidFill>
                <a:effectLst/>
              </a:rPr>
              <a:t>AI has potential to address health issues</a:t>
            </a:r>
          </a:p>
          <a:p>
            <a:pPr lvl="1"/>
            <a:r>
              <a:rPr lang="en-US" sz="1800" b="0" i="0" dirty="0">
                <a:solidFill>
                  <a:srgbClr val="333333"/>
                </a:solidFill>
                <a:effectLst/>
              </a:rPr>
              <a:t>applications ranging from diagnosis of pneumonia, malaria, or Alzheimer’s to prediction of strokes and heart attacks, or of autism in infants</a:t>
            </a:r>
          </a:p>
          <a:p>
            <a:pPr lvl="1"/>
            <a:r>
              <a:rPr lang="en-US" sz="1800" dirty="0">
                <a:solidFill>
                  <a:srgbClr val="333333"/>
                </a:solidFill>
              </a:rPr>
              <a:t>r</a:t>
            </a:r>
            <a:r>
              <a:rPr lang="en-US" sz="1800" b="0" i="0" dirty="0">
                <a:solidFill>
                  <a:srgbClr val="333333"/>
                </a:solidFill>
                <a:effectLst/>
              </a:rPr>
              <a:t>obotics, has potential in surgery and other areas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7353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E002-7E94-4A16-9F73-B97A1847F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Collection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F224-19D6-430F-98A5-1DFD79FDF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/>
              <a:t>Data is at the heart of ESG investing – but it is a confusing, fragmented universe</a:t>
            </a:r>
          </a:p>
          <a:p>
            <a:r>
              <a:rPr lang="en-GB" sz="1800" dirty="0"/>
              <a:t>ESG scores are provided by a diverse and proliferating group of rating agencies – there are over 600 ESG ranking and ratings and over 4,000 ESG key performance indicators [Source: Euromoney]</a:t>
            </a:r>
          </a:p>
          <a:p>
            <a:r>
              <a:rPr lang="en-GB" sz="1800" dirty="0"/>
              <a:t>Historically, investors obtained data from companies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800" dirty="0"/>
              <a:t> Publicly available or from questionnaires or other sources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800" dirty="0"/>
              <a:t> Largely uncoordinated and burdensome for companies</a:t>
            </a:r>
          </a:p>
          <a:p>
            <a:r>
              <a:rPr lang="en-GB" sz="1800" dirty="0"/>
              <a:t>More detailed regulatory demands – means information from data providers is increasingly important; asset managers concerned about “data-gap”</a:t>
            </a:r>
          </a:p>
          <a:p>
            <a:r>
              <a:rPr lang="en-GB" sz="1800" dirty="0"/>
              <a:t>MSCI has around 1/3 of the market; S&amp;P Global, FTSE Russell, ISS ESG  and </a:t>
            </a:r>
            <a:r>
              <a:rPr lang="en-GB" sz="1800" dirty="0" err="1"/>
              <a:t>Sustainalytics</a:t>
            </a:r>
            <a:r>
              <a:rPr lang="en-GB" sz="1800" dirty="0"/>
              <a:t> also providing services [Source: Euromoney]</a:t>
            </a:r>
          </a:p>
          <a:p>
            <a:r>
              <a:rPr lang="en-GB" sz="1800" dirty="0"/>
              <a:t>Challenges: collecting self-disclosed data from companies, need for verification and cross-checking; regulators concerned about the lack of consensus on ratings</a:t>
            </a:r>
          </a:p>
        </p:txBody>
      </p:sp>
    </p:spTree>
    <p:extLst>
      <p:ext uri="{BB962C8B-B14F-4D97-AF65-F5344CB8AC3E}">
        <p14:creationId xmlns:p14="http://schemas.microsoft.com/office/powerpoint/2010/main" val="221202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07284-17B8-4F2C-88B0-384E0AE6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Measurement and Reporting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21F59-9E28-487F-AF8F-4F5F29E5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Given challenges around data collection and use – this area is key priority for regulators </a:t>
            </a:r>
          </a:p>
          <a:p>
            <a:r>
              <a:rPr lang="en-GB" sz="1800" dirty="0"/>
              <a:t>EU has taken the lead with the Non-Financial Reporting Regulation and Green Taxonomy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800" dirty="0"/>
              <a:t>Will incorporate “double-materiality” – reporting of impact of ESG on a company’s business/value and of company’s activities on environment and society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800" dirty="0"/>
              <a:t>New concept of “Dynamic materiality </a:t>
            </a:r>
          </a:p>
          <a:p>
            <a:r>
              <a:rPr lang="en-GB" sz="1800" dirty="0"/>
              <a:t>UK FCA/HMT separately reviewing Taxonomy and other Sustainable Finance reg post-Brexit </a:t>
            </a:r>
          </a:p>
          <a:p>
            <a:r>
              <a:rPr lang="en-GB" sz="1800" dirty="0"/>
              <a:t>IFRS (global accounting standard setter) consultation; new Sustainability Standards Board </a:t>
            </a:r>
          </a:p>
          <a:p>
            <a:r>
              <a:rPr lang="en-GB" sz="1800" dirty="0"/>
              <a:t>IOSCO committee on ESG reporting; coordinating with sustainability standard setters</a:t>
            </a:r>
          </a:p>
          <a:p>
            <a:r>
              <a:rPr lang="en-GB" sz="1800" dirty="0"/>
              <a:t>Group of Five:  GRI, CDP, IIRC, TCFD, SASB –  GRI/SASB collaboration and IIRC/SASB merger announced – fit between IFRS and standard-setters will be key</a:t>
            </a:r>
          </a:p>
          <a:p>
            <a:r>
              <a:rPr lang="en-GB" sz="1800" dirty="0"/>
              <a:t>Data management is key – data providers at the forefront while coherent, transparent and accessible reporting framework evolves </a:t>
            </a:r>
          </a:p>
          <a:p>
            <a:r>
              <a:rPr lang="en-GB" sz="1800" dirty="0"/>
              <a:t>Need for a central clearinghouse for ESG data – next generation of SEC’s EDGAR</a:t>
            </a:r>
          </a:p>
        </p:txBody>
      </p:sp>
    </p:spTree>
    <p:extLst>
      <p:ext uri="{BB962C8B-B14F-4D97-AF65-F5344CB8AC3E}">
        <p14:creationId xmlns:p14="http://schemas.microsoft.com/office/powerpoint/2010/main" val="66238736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1185</Words>
  <Application>Microsoft Macintosh PowerPoint</Application>
  <PresentationFormat>Widescreen</PresentationFormat>
  <Paragraphs>96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 Nova</vt:lpstr>
      <vt:lpstr>Wingdings</vt:lpstr>
      <vt:lpstr>GradientVTI</vt:lpstr>
      <vt:lpstr>Acrobat Document</vt:lpstr>
      <vt:lpstr>AI and ESG</vt:lpstr>
      <vt:lpstr>Introduction </vt:lpstr>
      <vt:lpstr>ESG trends </vt:lpstr>
      <vt:lpstr>What is ESG investing? </vt:lpstr>
      <vt:lpstr>PowerPoint Presentation</vt:lpstr>
      <vt:lpstr>Tech for Good </vt:lpstr>
      <vt:lpstr>Tech for Good – cont.</vt:lpstr>
      <vt:lpstr>Data Collection  </vt:lpstr>
      <vt:lpstr>Measurement and Reporting </vt:lpstr>
      <vt:lpstr>Marketing and Distribution </vt:lpstr>
      <vt:lpstr>Pension Schemes: Member engagement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and ESG</dc:title>
  <dc:creator>Ida Levine</dc:creator>
  <cp:lastModifiedBy>Federica Agostini</cp:lastModifiedBy>
  <cp:revision>11</cp:revision>
  <dcterms:created xsi:type="dcterms:W3CDTF">2020-11-27T10:08:27Z</dcterms:created>
  <dcterms:modified xsi:type="dcterms:W3CDTF">2020-12-02T12:57:45Z</dcterms:modified>
</cp:coreProperties>
</file>