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4" r:id="rId2"/>
    <p:sldId id="285" r:id="rId3"/>
    <p:sldId id="326" r:id="rId4"/>
    <p:sldId id="327" r:id="rId5"/>
    <p:sldId id="324" r:id="rId6"/>
    <p:sldId id="325" r:id="rId7"/>
    <p:sldId id="257" r:id="rId8"/>
    <p:sldId id="258" r:id="rId9"/>
    <p:sldId id="259" r:id="rId10"/>
    <p:sldId id="261" r:id="rId11"/>
    <p:sldId id="260" r:id="rId12"/>
    <p:sldId id="303" r:id="rId13"/>
    <p:sldId id="304" r:id="rId14"/>
    <p:sldId id="305" r:id="rId15"/>
    <p:sldId id="306" r:id="rId16"/>
    <p:sldId id="328" r:id="rId17"/>
    <p:sldId id="307" r:id="rId18"/>
    <p:sldId id="308" r:id="rId19"/>
    <p:sldId id="310" r:id="rId20"/>
    <p:sldId id="309" r:id="rId21"/>
    <p:sldId id="302" r:id="rId22"/>
    <p:sldId id="300" r:id="rId23"/>
    <p:sldId id="311" r:id="rId24"/>
    <p:sldId id="323" r:id="rId25"/>
    <p:sldId id="312" r:id="rId26"/>
    <p:sldId id="313" r:id="rId27"/>
    <p:sldId id="314" r:id="rId28"/>
    <p:sldId id="315" r:id="rId29"/>
    <p:sldId id="317" r:id="rId30"/>
    <p:sldId id="318" r:id="rId31"/>
    <p:sldId id="321" r:id="rId32"/>
    <p:sldId id="322" r:id="rId33"/>
    <p:sldId id="319" r:id="rId34"/>
    <p:sldId id="320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6E50C-8FBF-4A0D-8FDE-C58AD4407A41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CB95A-5D14-4AD4-BB86-F9873783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1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E5C291-88D0-4FB3-83BA-4E44451381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1EA657-8919-470D-B5B7-A45CC01508A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hiny.maths-stats.gla.ac.uk/nd29c/BESapp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 descr="PPTs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2911" r="68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500438"/>
            <a:ext cx="4968875" cy="1549400"/>
          </a:xfrm>
        </p:spPr>
        <p:txBody>
          <a:bodyPr/>
          <a:lstStyle/>
          <a:p>
            <a:r>
              <a:rPr lang="en-US" altLang="en-US" sz="3000" dirty="0">
                <a:solidFill>
                  <a:srgbClr val="002060"/>
                </a:solidFill>
              </a:rPr>
              <a:t>Dr Lito Tsitsou</a:t>
            </a:r>
          </a:p>
        </p:txBody>
      </p:sp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3A5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400">
              <a:solidFill>
                <a:srgbClr val="210A2F"/>
              </a:solidFill>
              <a:cs typeface="Arial" pitchFamily="34" charset="0"/>
            </a:endParaRPr>
          </a:p>
        </p:txBody>
      </p:sp>
      <p:pic>
        <p:nvPicPr>
          <p:cNvPr id="11268" name="Picture 11" descr="CollSocSci_key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886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07950" y="6396038"/>
            <a:ext cx="9036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200" i="1" dirty="0">
                <a:solidFill>
                  <a:srgbClr val="FFFFFF"/>
                </a:solidFill>
              </a:rPr>
              <a:t>Glasgow Politics Summer School, 1 </a:t>
            </a:r>
            <a:r>
              <a:rPr lang="en-US" altLang="en-US" sz="2200" i="1">
                <a:solidFill>
                  <a:srgbClr val="FFFFFF"/>
                </a:solidFill>
              </a:rPr>
              <a:t>July 2019</a:t>
            </a:r>
            <a:endParaRPr lang="en-US" altLang="en-US" sz="2200" i="1" dirty="0">
              <a:solidFill>
                <a:srgbClr val="FFFFFF"/>
              </a:solidFill>
            </a:endParaRPr>
          </a:p>
        </p:txBody>
      </p:sp>
      <p:pic>
        <p:nvPicPr>
          <p:cNvPr id="11270" name="Picture 2" descr="Q-St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0"/>
            <a:ext cx="3130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2132856"/>
            <a:ext cx="6157304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charset="0"/>
              </a:rPr>
              <a:t>Exploring Data</a:t>
            </a:r>
          </a:p>
        </p:txBody>
      </p:sp>
    </p:spTree>
    <p:extLst>
      <p:ext uri="{BB962C8B-B14F-4D97-AF65-F5344CB8AC3E}">
        <p14:creationId xmlns:p14="http://schemas.microsoft.com/office/powerpoint/2010/main" val="326710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3" y="1224417"/>
            <a:ext cx="8886843" cy="45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9575"/>
            <a:ext cx="889248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5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THE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Want to understand why people voted the way they did</a:t>
            </a:r>
          </a:p>
          <a:p>
            <a:endParaRPr lang="en-GB" dirty="0"/>
          </a:p>
          <a:p>
            <a:r>
              <a:rPr lang="en-GB" dirty="0"/>
              <a:t>What matters &amp; what doesn’t matter?</a:t>
            </a:r>
          </a:p>
          <a:p>
            <a:endParaRPr lang="en-GB" dirty="0"/>
          </a:p>
          <a:p>
            <a:r>
              <a:rPr lang="en-GB" dirty="0"/>
              <a:t>First, briefly, </a:t>
            </a:r>
            <a:r>
              <a:rPr lang="en-GB" b="1" dirty="0"/>
              <a:t>variables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6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Numeric data</a:t>
            </a:r>
          </a:p>
          <a:p>
            <a:endParaRPr lang="en-GB" dirty="0"/>
          </a:p>
          <a:p>
            <a:r>
              <a:rPr lang="en-GB" dirty="0"/>
              <a:t>Assigns numeric values to each case/observation</a:t>
            </a:r>
          </a:p>
          <a:p>
            <a:pPr lvl="1"/>
            <a:r>
              <a:rPr lang="en-GB" dirty="0"/>
              <a:t>Person</a:t>
            </a:r>
          </a:p>
          <a:p>
            <a:pPr lvl="1"/>
            <a:r>
              <a:rPr lang="en-GB" dirty="0"/>
              <a:t>City</a:t>
            </a:r>
          </a:p>
          <a:p>
            <a:pPr lvl="1"/>
            <a:r>
              <a:rPr lang="en-GB" dirty="0"/>
              <a:t>Country</a:t>
            </a:r>
          </a:p>
          <a:p>
            <a:pPr marL="36576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9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9490"/>
            <a:ext cx="8892480" cy="49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2810"/>
            <a:ext cx="8784976" cy="415664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11560" y="4149080"/>
            <a:ext cx="1152000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11560" y="4581128"/>
            <a:ext cx="1080120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11560" y="5085184"/>
            <a:ext cx="108012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1680" y="573325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RESPONDENTS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43608" y="476672"/>
            <a:ext cx="1512168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5776" y="476672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55776" y="18428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VARIABLES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86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Dependent Variables:</a:t>
            </a:r>
          </a:p>
          <a:p>
            <a:pPr lvl="1"/>
            <a:r>
              <a:rPr lang="en-GB" dirty="0"/>
              <a:t>Variables we are interested in explaining</a:t>
            </a:r>
          </a:p>
          <a:p>
            <a:endParaRPr lang="en-GB" dirty="0"/>
          </a:p>
          <a:p>
            <a:r>
              <a:rPr lang="en-GB" dirty="0"/>
              <a:t>Independent Variables:</a:t>
            </a:r>
          </a:p>
          <a:p>
            <a:pPr lvl="1"/>
            <a:r>
              <a:rPr lang="en-GB" dirty="0"/>
              <a:t>Variables we use to explain dependent variables</a:t>
            </a:r>
          </a:p>
          <a:p>
            <a:pPr marL="36576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2014 SCOTTISH SOCIAL ATTITUDES SURVEY – REFERENDUM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Dependent variable:</a:t>
            </a:r>
          </a:p>
          <a:p>
            <a:pPr lvl="1"/>
            <a:r>
              <a:rPr lang="en-GB" dirty="0"/>
              <a:t>Vote – plan to vote “yes” or “no” for independence</a:t>
            </a:r>
          </a:p>
          <a:p>
            <a:pPr lvl="1"/>
            <a:endParaRPr lang="en-GB" dirty="0"/>
          </a:p>
          <a:p>
            <a:r>
              <a:rPr lang="en-GB" dirty="0"/>
              <a:t>Independent variables: </a:t>
            </a:r>
          </a:p>
          <a:p>
            <a:pPr lvl="1"/>
            <a:r>
              <a:rPr lang="en-GB" dirty="0"/>
              <a:t>Age – 18-92</a:t>
            </a:r>
          </a:p>
          <a:p>
            <a:pPr lvl="1"/>
            <a:r>
              <a:rPr lang="en-GB" dirty="0"/>
              <a:t>Education – 7 values; no </a:t>
            </a:r>
            <a:r>
              <a:rPr lang="en-GB" dirty="0" err="1"/>
              <a:t>quals</a:t>
            </a:r>
            <a:r>
              <a:rPr lang="en-GB" dirty="0"/>
              <a:t> to post-grad</a:t>
            </a:r>
          </a:p>
          <a:p>
            <a:pPr lvl="1"/>
            <a:r>
              <a:rPr lang="en-GB" dirty="0"/>
              <a:t>Employment – employed or not</a:t>
            </a:r>
          </a:p>
          <a:p>
            <a:pPr lvl="1"/>
            <a:r>
              <a:rPr lang="en-GB" dirty="0"/>
              <a:t>Gender</a:t>
            </a:r>
          </a:p>
          <a:p>
            <a:pPr lvl="1"/>
            <a:r>
              <a:rPr lang="en-GB" dirty="0"/>
              <a:t>Trust Gov’t – 4 values; “never trust” to “always trust”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2014 SCOTTISH SOCIAL ATTITUDES SURVEY – REFERENDUM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Independent variables continued:</a:t>
            </a:r>
          </a:p>
          <a:p>
            <a:pPr lvl="1"/>
            <a:r>
              <a:rPr lang="en-GB" dirty="0"/>
              <a:t>Political Ideology – 1 to 5; 1=very liberal, 5=very conservative</a:t>
            </a:r>
          </a:p>
          <a:p>
            <a:pPr lvl="1"/>
            <a:r>
              <a:rPr lang="en-GB" dirty="0"/>
              <a:t>Immigration – 5 values; ‘reduce a lot’ to ‘increase a lot’</a:t>
            </a:r>
          </a:p>
          <a:p>
            <a:pPr lvl="1"/>
            <a:r>
              <a:rPr lang="en-GB" dirty="0"/>
              <a:t>Income – increasing quartiles</a:t>
            </a:r>
          </a:p>
          <a:p>
            <a:pPr lvl="1"/>
            <a:r>
              <a:rPr lang="en-GB" dirty="0"/>
              <a:t>Married – yes or no</a:t>
            </a:r>
          </a:p>
          <a:p>
            <a:pPr lvl="1"/>
            <a:r>
              <a:rPr lang="en-GB" dirty="0"/>
              <a:t>Strength of Scottish Identity – 7 values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97152"/>
            <a:ext cx="930565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4869161"/>
            <a:ext cx="807451" cy="158417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11760" y="5157192"/>
            <a:ext cx="46085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2014 SCOTTISH SOCIAL ATTITUDES SURVEY – REFERENDUM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Now, </a:t>
            </a:r>
            <a:r>
              <a:rPr lang="en-GB" sz="3600" b="1" dirty="0"/>
              <a:t>WORKSHEET &amp;</a:t>
            </a:r>
            <a:r>
              <a:rPr lang="en-GB" sz="3600" dirty="0"/>
              <a:t> </a:t>
            </a:r>
            <a:r>
              <a:rPr lang="en-GB" sz="3600" b="1" dirty="0"/>
              <a:t>SMALL GROUPS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7849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What is Q-Step?</a:t>
            </a:r>
          </a:p>
          <a:p>
            <a:pPr marL="0" indent="0">
              <a:buFontTx/>
              <a:buNone/>
            </a:pPr>
            <a:endParaRPr lang="en-US" altLang="en-US"/>
          </a:p>
        </p:txBody>
      </p:sp>
      <p:pic>
        <p:nvPicPr>
          <p:cNvPr id="12291" name="Picture 2" descr="Q-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41663"/>
            <a:ext cx="47863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37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2014 SCOTTISH SOCIAL ATTITUDES SURVEY – REFERENDUM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LET’S EXPLORE THE DATA: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https://shiny.maths-stats.gla.ac.uk/nd29c/BESapp/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82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SCOTTISH INDEPENDENCE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What about more recently?</a:t>
            </a:r>
          </a:p>
          <a:p>
            <a:endParaRPr lang="en-GB" dirty="0"/>
          </a:p>
          <a:p>
            <a:r>
              <a:rPr lang="en-GB" dirty="0"/>
              <a:t>Do people want another independence referendum?</a:t>
            </a:r>
          </a:p>
          <a:p>
            <a:endParaRPr lang="en-GB" dirty="0"/>
          </a:p>
          <a:p>
            <a:r>
              <a:rPr lang="en-GB" dirty="0"/>
              <a:t>Do people think Scotland should be an independent country?</a:t>
            </a:r>
          </a:p>
          <a:p>
            <a:endParaRPr lang="en-GB" dirty="0"/>
          </a:p>
          <a:p>
            <a:r>
              <a:rPr lang="en-GB" dirty="0"/>
              <a:t>Let’s look at some visualisations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85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0" y="620688"/>
            <a:ext cx="8345940" cy="5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7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758190"/>
            <a:ext cx="8206740" cy="53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90" y="188640"/>
            <a:ext cx="6381328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678180"/>
            <a:ext cx="83439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3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811530"/>
            <a:ext cx="8252460" cy="52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56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735330"/>
            <a:ext cx="8244840" cy="53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3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BREXIT &amp; SCOTTISH INDEPENDENCE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How did Scotland vote in the EU Referendum?</a:t>
            </a:r>
          </a:p>
          <a:p>
            <a:endParaRPr lang="en-GB" dirty="0"/>
          </a:p>
          <a:p>
            <a:r>
              <a:rPr lang="en-GB" dirty="0"/>
              <a:t>Let’s look at some visualisations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34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694"/>
            <a:ext cx="7418362" cy="661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en-US" altLang="en-US" sz="3200" dirty="0"/>
              <a:t>Why Quantitative Methods (QM) </a:t>
            </a:r>
            <a:r>
              <a:rPr lang="en-US" altLang="en-US" sz="3200" dirty="0" err="1"/>
              <a:t>Programme</a:t>
            </a:r>
            <a:r>
              <a:rPr lang="en-US" altLang="en-US" sz="3200" dirty="0"/>
              <a:t> at Glasgow?</a:t>
            </a:r>
          </a:p>
          <a:p>
            <a:r>
              <a:rPr lang="en-GB" altLang="en-US" dirty="0"/>
              <a:t>Focus on answering social science questions with data</a:t>
            </a:r>
          </a:p>
          <a:p>
            <a:r>
              <a:rPr lang="en-GB" altLang="en-US" dirty="0"/>
              <a:t>Hands-on data analysis approach; limited maths</a:t>
            </a:r>
          </a:p>
          <a:p>
            <a:r>
              <a:rPr lang="en-GB" altLang="en-US" dirty="0"/>
              <a:t>Skills learned mirror social science PhD training</a:t>
            </a:r>
          </a:p>
          <a:p>
            <a:r>
              <a:rPr lang="en-GB" altLang="en-US" dirty="0"/>
              <a:t>Small class sizes</a:t>
            </a:r>
          </a:p>
          <a:p>
            <a:r>
              <a:rPr lang="en-GB" altLang="en-US" dirty="0"/>
              <a:t>Paid research internships</a:t>
            </a:r>
          </a:p>
          <a:p>
            <a:r>
              <a:rPr lang="en-GB" altLang="en-US" dirty="0"/>
              <a:t>Access to additional QM training opportunities</a:t>
            </a:r>
          </a:p>
          <a:p>
            <a:r>
              <a:rPr lang="en-GB" altLang="en-US" dirty="0"/>
              <a:t>Increased employability/grad school competitiveness </a:t>
            </a: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962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6" y="155441"/>
            <a:ext cx="3535687" cy="6547117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5652120" y="764704"/>
            <a:ext cx="115212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48264" y="62068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There’s the islands</a:t>
            </a:r>
            <a:endParaRPr lang="en-US" sz="2200" dirty="0"/>
          </a:p>
        </p:txBody>
      </p:sp>
      <p:sp>
        <p:nvSpPr>
          <p:cNvPr id="5" name="Left Arrow 4"/>
          <p:cNvSpPr/>
          <p:nvPr/>
        </p:nvSpPr>
        <p:spPr>
          <a:xfrm rot="18949370">
            <a:off x="5570830" y="3943604"/>
            <a:ext cx="1152128" cy="1800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2240" y="3284984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But, horrible colour contrasts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6024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BREXIT &amp; SCOTTISH INDEPENDENCE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What role might BREXIT have on a second Scottish Independent vote?</a:t>
            </a:r>
          </a:p>
          <a:p>
            <a:pPr lvl="1"/>
            <a:r>
              <a:rPr lang="en-GB" dirty="0"/>
              <a:t>Will Scottish voters how voted REMAIN be more in favour of INDEPENDENCE due to BREXIT?</a:t>
            </a:r>
          </a:p>
          <a:p>
            <a:endParaRPr lang="en-GB" dirty="0"/>
          </a:p>
          <a:p>
            <a:r>
              <a:rPr lang="en-GB" b="1" dirty="0"/>
              <a:t>WORKSHEET &amp; SMALL GROUPS</a:t>
            </a:r>
          </a:p>
          <a:p>
            <a:endParaRPr lang="en-GB" dirty="0"/>
          </a:p>
          <a:p>
            <a:r>
              <a:rPr lang="en-GB" dirty="0"/>
              <a:t>Let’s look at some visualisations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8892480" cy="59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1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739140"/>
            <a:ext cx="8260080" cy="53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8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756"/>
            <a:ext cx="8964488" cy="44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6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Answer social science questions with data</a:t>
            </a:r>
          </a:p>
          <a:p>
            <a:endParaRPr lang="en-GB" dirty="0"/>
          </a:p>
          <a:p>
            <a:r>
              <a:rPr lang="en-GB" dirty="0"/>
              <a:t>Opinions with data are better than opinions without data</a:t>
            </a:r>
          </a:p>
          <a:p>
            <a:endParaRPr lang="en-GB" dirty="0"/>
          </a:p>
          <a:p>
            <a:r>
              <a:rPr lang="en-GB" dirty="0"/>
              <a:t>Glasgow Q-Step (@</a:t>
            </a:r>
            <a:r>
              <a:rPr lang="en-GB" dirty="0" err="1"/>
              <a:t>GlasgowQStep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2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3200" dirty="0"/>
              <a:t>Why Quantitative Methods (QM) </a:t>
            </a:r>
            <a:r>
              <a:rPr lang="en-US" altLang="en-US" sz="3200" dirty="0" err="1"/>
              <a:t>Programme</a:t>
            </a:r>
            <a:r>
              <a:rPr lang="en-US" altLang="en-US" sz="3200" dirty="0"/>
              <a:t> at Glasgow?</a:t>
            </a:r>
          </a:p>
          <a:p>
            <a:r>
              <a:rPr lang="en-GB" altLang="en-US" dirty="0"/>
              <a:t>First group just graduated (~10):</a:t>
            </a:r>
          </a:p>
          <a:p>
            <a:pPr lvl="1"/>
            <a:r>
              <a:rPr lang="en-GB" altLang="en-US" dirty="0"/>
              <a:t>Adam Smith Prize Winner (2018)</a:t>
            </a:r>
          </a:p>
          <a:p>
            <a:pPr lvl="1"/>
            <a:r>
              <a:rPr lang="en-GB" altLang="en-US" dirty="0"/>
              <a:t>MSc/PhD placements:</a:t>
            </a:r>
          </a:p>
          <a:p>
            <a:pPr lvl="2"/>
            <a:r>
              <a:rPr lang="en-GB" altLang="en-US" dirty="0"/>
              <a:t>Glasgow</a:t>
            </a:r>
          </a:p>
          <a:p>
            <a:pPr lvl="2"/>
            <a:r>
              <a:rPr lang="en-GB" altLang="en-US" dirty="0"/>
              <a:t>Exeter</a:t>
            </a:r>
          </a:p>
          <a:p>
            <a:pPr lvl="2"/>
            <a:r>
              <a:rPr lang="en-GB" altLang="en-US" dirty="0"/>
              <a:t>Stirling</a:t>
            </a:r>
          </a:p>
          <a:p>
            <a:pPr lvl="2"/>
            <a:r>
              <a:rPr lang="en-GB" altLang="en-US" dirty="0"/>
              <a:t>Sheffield</a:t>
            </a:r>
            <a:endParaRPr lang="en-US" altLang="en-US" dirty="0"/>
          </a:p>
          <a:p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675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3200" dirty="0"/>
              <a:t>Quantitative Methods (QM) </a:t>
            </a:r>
            <a:r>
              <a:rPr lang="en-US" altLang="en-US" sz="3200" dirty="0" err="1"/>
              <a:t>Programme</a:t>
            </a:r>
            <a:r>
              <a:rPr lang="en-US" altLang="en-US" sz="3200" dirty="0"/>
              <a:t> at Glasgow:</a:t>
            </a:r>
          </a:p>
          <a:p>
            <a:r>
              <a:rPr lang="en-GB" altLang="en-US" dirty="0"/>
              <a:t>A ‘With Quantitative Methods’ degree for 5 Honours programmes:</a:t>
            </a:r>
          </a:p>
          <a:p>
            <a:pPr lvl="1"/>
            <a:r>
              <a:rPr lang="en-GB" altLang="en-US" dirty="0"/>
              <a:t>Politics with QM</a:t>
            </a:r>
          </a:p>
          <a:p>
            <a:pPr lvl="1"/>
            <a:r>
              <a:rPr lang="en-GB" altLang="en-US" dirty="0"/>
              <a:t>Sociology with QM</a:t>
            </a:r>
          </a:p>
          <a:p>
            <a:pPr lvl="1"/>
            <a:r>
              <a:rPr lang="en-GB" altLang="en-US" dirty="0"/>
              <a:t>Social &amp; Public Policy with QM</a:t>
            </a:r>
          </a:p>
          <a:p>
            <a:pPr lvl="1"/>
            <a:r>
              <a:rPr lang="en-GB" altLang="en-US" dirty="0"/>
              <a:t>Economic &amp; Social History with QM</a:t>
            </a:r>
          </a:p>
          <a:p>
            <a:pPr lvl="1"/>
            <a:r>
              <a:rPr lang="en-GB" altLang="en-US" dirty="0"/>
              <a:t>Central &amp; Eastern European Studies with QM</a:t>
            </a: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042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68" y="1672538"/>
            <a:ext cx="5839559" cy="50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5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2014 SCOTTISH INDEPENDENCE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What was it?</a:t>
            </a:r>
          </a:p>
          <a:p>
            <a:endParaRPr lang="en-GB" dirty="0"/>
          </a:p>
          <a:p>
            <a:r>
              <a:rPr lang="en-GB" dirty="0"/>
              <a:t>What made the vote special for “young people”?</a:t>
            </a:r>
          </a:p>
          <a:p>
            <a:endParaRPr lang="en-GB" dirty="0"/>
          </a:p>
          <a:p>
            <a:r>
              <a:rPr lang="en-GB" dirty="0"/>
              <a:t>What was the outcome?</a:t>
            </a:r>
          </a:p>
          <a:p>
            <a:endParaRPr lang="en-GB" dirty="0"/>
          </a:p>
          <a:p>
            <a:r>
              <a:rPr lang="en-GB" dirty="0"/>
              <a:t>Let’s explore some data visualisations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91" y="260648"/>
            <a:ext cx="436087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8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455624" cy="64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83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1510</TotalTime>
  <Words>524</Words>
  <Application>Microsoft Office PowerPoint</Application>
  <PresentationFormat>On-screen Show (4:3)</PresentationFormat>
  <Paragraphs>115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Tw Cen MT</vt:lpstr>
      <vt:lpstr>Wingdings</vt:lpstr>
      <vt:lpstr>Wingdings 2</vt:lpstr>
      <vt:lpstr>Median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2014 SCOTTISH INDEPENDENCE VOTE</vt:lpstr>
      <vt:lpstr>PowerPoint Presentation</vt:lpstr>
      <vt:lpstr>PowerPoint Presentation</vt:lpstr>
      <vt:lpstr>PowerPoint Presentation</vt:lpstr>
      <vt:lpstr>PowerPoint Presentation</vt:lpstr>
      <vt:lpstr>UNDERSTANDING THE VOTE</vt:lpstr>
      <vt:lpstr>VARIABLES </vt:lpstr>
      <vt:lpstr>PowerPoint Presentation</vt:lpstr>
      <vt:lpstr>PowerPoint Presentation</vt:lpstr>
      <vt:lpstr>VARIABLES </vt:lpstr>
      <vt:lpstr>2014 SCOTTISH SOCIAL ATTITUDES SURVEY – REFERENDUM EDITION</vt:lpstr>
      <vt:lpstr>2014 SCOTTISH SOCIAL ATTITUDES SURVEY – REFERENDUM EDITION</vt:lpstr>
      <vt:lpstr>2014 SCOTTISH SOCIAL ATTITUDES SURVEY – REFERENDUM EDITION</vt:lpstr>
      <vt:lpstr>2014 SCOTTISH SOCIAL ATTITUDES SURVEY – REFERENDUM EDITION</vt:lpstr>
      <vt:lpstr>SCOTTISH INDEPENDENCE VOTE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BREXIT &amp; SCOTTISH INDEPENDENCE VOTE</vt:lpstr>
      <vt:lpstr>PowerPoint Presentation</vt:lpstr>
      <vt:lpstr>PowerPoint Presentation</vt:lpstr>
      <vt:lpstr>BREXIT &amp; SCOTTISH INDEPENDENCE VOTE</vt:lpstr>
      <vt:lpstr>PowerPoint Presentation</vt:lpstr>
      <vt:lpstr>PowerPoint Presentation</vt:lpstr>
      <vt:lpstr>PowerPoint Presentation</vt:lpstr>
      <vt:lpstr>CONCLUSION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data: 2014 Scottish independence vote  Dr. brian fogarty</dc:title>
  <dc:creator>Brian Fogarty</dc:creator>
  <cp:lastModifiedBy>Lito Tsitsou</cp:lastModifiedBy>
  <cp:revision>102</cp:revision>
  <dcterms:created xsi:type="dcterms:W3CDTF">2017-06-13T09:21:15Z</dcterms:created>
  <dcterms:modified xsi:type="dcterms:W3CDTF">2019-07-01T08:14:32Z</dcterms:modified>
</cp:coreProperties>
</file>