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4" r:id="rId22"/>
    <p:sldId id="280" r:id="rId23"/>
    <p:sldId id="277" r:id="rId24"/>
    <p:sldId id="278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90" d="100"/>
          <a:sy n="90" d="100"/>
        </p:scale>
        <p:origin x="1392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hiny.maths-stats.gla.ac.uk/nd29c/BESapp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3DD0B-1BEB-4B79-A924-5962CEA949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 </a:t>
            </a:r>
            <a:br>
              <a:rPr lang="en-GB" dirty="0"/>
            </a:br>
            <a:r>
              <a:rPr lang="en-GB" dirty="0"/>
              <a:t> </a:t>
            </a:r>
            <a:br>
              <a:rPr lang="en-GB" dirty="0"/>
            </a:br>
            <a:r>
              <a:rPr lang="en-GB" dirty="0"/>
              <a:t> </a:t>
            </a:r>
            <a:br>
              <a:rPr lang="en-GB" dirty="0"/>
            </a:br>
            <a:br>
              <a:rPr lang="en-GB" dirty="0"/>
            </a:br>
            <a:r>
              <a:rPr lang="en-GB" sz="4400" dirty="0">
                <a:solidFill>
                  <a:srgbClr val="FF0000"/>
                </a:solidFill>
              </a:rPr>
              <a:t>Examine and Predict Election Results under your own steam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BF36D-E9A7-499D-ABBF-B7F9462AB2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Exploring Data: Social Characteristics and Voting Behaviour</a:t>
            </a:r>
          </a:p>
          <a:p>
            <a:endParaRPr lang="en-GB" dirty="0"/>
          </a:p>
          <a:p>
            <a:r>
              <a:rPr lang="en-GB" b="1" dirty="0"/>
              <a:t>University of Glasgow Q-Step Centre</a:t>
            </a:r>
          </a:p>
        </p:txBody>
      </p:sp>
    </p:spTree>
    <p:extLst>
      <p:ext uri="{BB962C8B-B14F-4D97-AF65-F5344CB8AC3E}">
        <p14:creationId xmlns:p14="http://schemas.microsoft.com/office/powerpoint/2010/main" val="3635691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623B3-CCBC-4607-9A19-DE0B801DC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Calculating the Mode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648A-C99F-4C90-8DCA-1199F648C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64119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/>
              <a:t>Respondent         1 Yes </a:t>
            </a:r>
          </a:p>
          <a:p>
            <a:r>
              <a:rPr lang="en-GB" dirty="0"/>
              <a:t>                     2 Yes </a:t>
            </a:r>
          </a:p>
          <a:p>
            <a:r>
              <a:rPr lang="en-GB" dirty="0"/>
              <a:t>                     </a:t>
            </a:r>
            <a:r>
              <a:rPr lang="es-ES_tradnl" dirty="0"/>
              <a:t>3 No </a:t>
            </a:r>
            <a:endParaRPr lang="en-GB" dirty="0"/>
          </a:p>
          <a:p>
            <a:r>
              <a:rPr lang="es-ES_tradnl" dirty="0"/>
              <a:t>                     4 No </a:t>
            </a:r>
            <a:endParaRPr lang="en-GB" dirty="0"/>
          </a:p>
          <a:p>
            <a:r>
              <a:rPr lang="es-ES_tradnl" dirty="0"/>
              <a:t>                     5 Yes</a:t>
            </a:r>
            <a:endParaRPr lang="en-GB" dirty="0"/>
          </a:p>
          <a:p>
            <a:r>
              <a:rPr lang="es-ES_tradnl" dirty="0"/>
              <a:t>                     6 No</a:t>
            </a:r>
            <a:endParaRPr lang="en-GB" dirty="0"/>
          </a:p>
          <a:p>
            <a:r>
              <a:rPr lang="es-ES_tradnl" dirty="0"/>
              <a:t>                     7 Yes</a:t>
            </a:r>
            <a:endParaRPr lang="en-GB" dirty="0"/>
          </a:p>
          <a:p>
            <a:r>
              <a:rPr lang="es-ES_tradnl" dirty="0"/>
              <a:t>                     8 No </a:t>
            </a:r>
            <a:endParaRPr lang="en-GB" dirty="0"/>
          </a:p>
          <a:p>
            <a:r>
              <a:rPr lang="es-ES_tradnl" dirty="0"/>
              <a:t>                     </a:t>
            </a:r>
            <a:r>
              <a:rPr lang="en-GB" dirty="0"/>
              <a:t>9 Yes </a:t>
            </a:r>
          </a:p>
          <a:p>
            <a:r>
              <a:rPr lang="en-GB" dirty="0"/>
              <a:t>                    10 No </a:t>
            </a:r>
          </a:p>
          <a:p>
            <a:r>
              <a:rPr lang="en-GB" dirty="0"/>
              <a:t>                    11 Yes</a:t>
            </a:r>
          </a:p>
          <a:p>
            <a:r>
              <a:rPr lang="en-GB" dirty="0"/>
              <a:t>                    12 Yes</a:t>
            </a:r>
          </a:p>
          <a:p>
            <a:r>
              <a:rPr lang="en-GB" dirty="0"/>
              <a:t>                    13 No </a:t>
            </a:r>
          </a:p>
          <a:p>
            <a:r>
              <a:rPr lang="en-GB" dirty="0"/>
              <a:t>                    14 Yes </a:t>
            </a:r>
          </a:p>
          <a:p>
            <a:r>
              <a:rPr lang="en-GB" dirty="0"/>
              <a:t>                    15 Yes </a:t>
            </a:r>
          </a:p>
          <a:p>
            <a:r>
              <a:rPr lang="en-GB" dirty="0"/>
              <a:t>                    </a:t>
            </a:r>
            <a:r>
              <a:rPr lang="es-ES_tradnl" dirty="0"/>
              <a:t>16 Yes </a:t>
            </a:r>
            <a:endParaRPr lang="en-GB" dirty="0"/>
          </a:p>
          <a:p>
            <a:r>
              <a:rPr lang="es-ES_tradnl" dirty="0"/>
              <a:t>                    17 Yes </a:t>
            </a:r>
            <a:endParaRPr lang="en-GB" dirty="0"/>
          </a:p>
          <a:p>
            <a:r>
              <a:rPr lang="es-ES_tradnl" dirty="0"/>
              <a:t>                    18 Yes </a:t>
            </a:r>
            <a:endParaRPr lang="en-GB" dirty="0"/>
          </a:p>
          <a:p>
            <a:r>
              <a:rPr lang="es-ES_tradnl" dirty="0"/>
              <a:t>                    19 No </a:t>
            </a:r>
            <a:endParaRPr lang="en-GB" dirty="0"/>
          </a:p>
          <a:p>
            <a:r>
              <a:rPr lang="es-ES_tradnl" dirty="0"/>
              <a:t>                    20 No </a:t>
            </a:r>
            <a:endParaRPr lang="en-GB" dirty="0"/>
          </a:p>
          <a:p>
            <a:r>
              <a:rPr lang="es-ES_tradnl" dirty="0"/>
              <a:t>                    21 No </a:t>
            </a:r>
            <a:endParaRPr lang="en-GB" dirty="0"/>
          </a:p>
          <a:p>
            <a:r>
              <a:rPr lang="es-ES_tradnl" dirty="0"/>
              <a:t>                    </a:t>
            </a:r>
            <a:r>
              <a:rPr lang="en-GB" dirty="0"/>
              <a:t>22 No </a:t>
            </a:r>
          </a:p>
          <a:p>
            <a:r>
              <a:rPr lang="en-GB" dirty="0"/>
              <a:t>                    23 Yes </a:t>
            </a:r>
          </a:p>
          <a:p>
            <a:r>
              <a:rPr lang="en-GB" dirty="0"/>
              <a:t>                    24 No </a:t>
            </a:r>
          </a:p>
          <a:p>
            <a:r>
              <a:rPr lang="en-GB" dirty="0"/>
              <a:t>                    25 No 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221E06-932E-42B1-932B-114AE9F70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/>
              <a:t>What is the modal case?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Take 2 minutes to locate it in the following list: check your handout also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702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DDDEC-7178-4E8B-9CFD-0A7656F44A0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95500" y="2058988"/>
            <a:ext cx="8382000" cy="1468437"/>
          </a:xfrm>
        </p:spPr>
        <p:txBody>
          <a:bodyPr/>
          <a:lstStyle/>
          <a:p>
            <a:r>
              <a:rPr lang="en-GB" dirty="0"/>
              <a:t>                    Yes:15, No:12 </a:t>
            </a:r>
          </a:p>
        </p:txBody>
      </p:sp>
    </p:spTree>
    <p:extLst>
      <p:ext uri="{BB962C8B-B14F-4D97-AF65-F5344CB8AC3E}">
        <p14:creationId xmlns:p14="http://schemas.microsoft.com/office/powerpoint/2010/main" val="4264782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A9A80-6C89-4B0A-BB32-B519FA7C8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</a:t>
            </a:r>
            <a:r>
              <a:rPr lang="en-GB" dirty="0">
                <a:solidFill>
                  <a:srgbClr val="FF0000"/>
                </a:solidFill>
              </a:rPr>
              <a:t>Mean Value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F5D18-DCBF-4C64-991A-1B7B49152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Average Value for a set of observations: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A common technique we use on a day-to-day basis Comparing prices; what is expensive what is cheap </a:t>
            </a:r>
          </a:p>
          <a:p>
            <a:r>
              <a:rPr lang="en-GB" dirty="0"/>
              <a:t>Is a particular salary low or high </a:t>
            </a:r>
          </a:p>
          <a:p>
            <a:r>
              <a:rPr lang="en-GB" dirty="0"/>
              <a:t>On average, what do you expect to see?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Examples: Life Expectancy </a:t>
            </a:r>
          </a:p>
          <a:p>
            <a:r>
              <a:rPr lang="en-GB" dirty="0"/>
              <a:t>Unemployment Rate </a:t>
            </a:r>
          </a:p>
          <a:p>
            <a:r>
              <a:rPr lang="en-GB" dirty="0"/>
              <a:t>Voter turnout </a:t>
            </a:r>
          </a:p>
          <a:p>
            <a:r>
              <a:rPr lang="en-GB" dirty="0"/>
              <a:t>Government Spending </a:t>
            </a:r>
          </a:p>
          <a:p>
            <a:r>
              <a:rPr lang="en-GB" dirty="0"/>
              <a:t>Seasonal or regional temperatures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804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28CA3-75F7-4A2E-8776-7FDBE7AB4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</a:t>
            </a:r>
            <a:r>
              <a:rPr lang="en-GB" dirty="0">
                <a:solidFill>
                  <a:srgbClr val="FF0000"/>
                </a:solidFill>
              </a:rPr>
              <a:t>Calculating the Mean </a:t>
            </a:r>
            <a:br>
              <a:rPr lang="en-GB" dirty="0"/>
            </a:b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E03B35-D82F-45CD-803E-F2C086A5E7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dirty="0"/>
                  <a:t>How do you locate it? </a:t>
                </a:r>
              </a:p>
              <a:p>
                <a:r>
                  <a:rPr lang="en-GB" dirty="0"/>
                  <a:t>Add up all your values and divide by the number of observations 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/>
                      <m:t>x</m:t>
                    </m:r>
                    <m:r>
                      <m:rPr>
                        <m:nor/>
                      </m:rPr>
                      <a:rPr lang="en-GB"/>
                      <m:t>̅</m:t>
                    </m:r>
                    <m:r>
                      <m:rPr>
                        <m:nor/>
                      </m:rPr>
                      <a:rPr lang="en-GB"/>
                      <m:t> 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GB" i="1" dirty="0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GB" b="0" i="1" dirty="0" smtClean="0">
                                <a:latin typeface="Cambria Math" panose="02040503050406030204" pitchFamily="18" charset="0"/>
                              </a:rPr>
                              <m:t>𝑋𝑖</m:t>
                            </m:r>
                          </m:e>
                        </m:nary>
                      </m:num>
                      <m:den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GB" dirty="0"/>
              </a:p>
              <a:p>
                <a:r>
                  <a:rPr lang="en-GB" dirty="0"/>
                  <a:t>X is a generic letter used to represent a variable X could be Age, Income, Fees, etc. </a:t>
                </a:r>
              </a:p>
              <a:p>
                <a:r>
                  <a:rPr lang="en-GB" dirty="0"/>
                  <a:t> x̅  =Mean for variable X </a:t>
                </a:r>
              </a:p>
              <a:p>
                <a:r>
                  <a:rPr lang="en-GB" dirty="0"/>
                  <a:t>Σ=Sum up(add together) all observations </a:t>
                </a:r>
              </a:p>
              <a:p>
                <a:r>
                  <a:rPr lang="en-GB" dirty="0"/>
                  <a:t>Xi =All observations in variable X </a:t>
                </a:r>
              </a:p>
              <a:p>
                <a:r>
                  <a:rPr lang="en-GB" dirty="0"/>
                  <a:t>n=the total number of observations </a:t>
                </a:r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E03B35-D82F-45CD-803E-F2C086A5E7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061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1B882A-8941-45BE-95E4-9DD5DE0C6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Mean Value Calculation Example </a:t>
            </a:r>
            <a:br>
              <a:rPr lang="en-GB" dirty="0"/>
            </a:b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5C53F7-6C05-4499-BCE6-52624CD5D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3012" y="212651"/>
            <a:ext cx="5181600" cy="645484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4000" dirty="0"/>
              <a:t>Respondent Age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18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18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24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20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25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 19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18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19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  27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  20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19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18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19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18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46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26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35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 37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 18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19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 19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 20 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 23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19</a:t>
            </a:r>
          </a:p>
          <a:p>
            <a:pPr lvl="0">
              <a:buFont typeface="+mj-lt"/>
              <a:buAutoNum type="arabicPeriod"/>
            </a:pPr>
            <a:r>
              <a:rPr lang="en-GB" sz="4000" dirty="0"/>
              <a:t>33 </a:t>
            </a:r>
          </a:p>
          <a:p>
            <a:pPr lvl="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6B4FE83-8E44-4C4B-8283-62229E286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GB" sz="1800" dirty="0"/>
          </a:p>
          <a:p>
            <a:r>
              <a:rPr lang="en-GB" sz="1600" dirty="0">
                <a:solidFill>
                  <a:srgbClr val="FF0000"/>
                </a:solidFill>
              </a:rPr>
              <a:t>Example: Mean age of a class</a:t>
            </a:r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/>
              <a:t>What is the mean value</a:t>
            </a:r>
            <a:r>
              <a:rPr lang="en-GB" dirty="0"/>
              <a:t>? </a:t>
            </a:r>
          </a:p>
          <a:p>
            <a:endParaRPr lang="en-GB" dirty="0"/>
          </a:p>
          <a:p>
            <a:r>
              <a:rPr lang="en-GB" dirty="0"/>
              <a:t>Take two minutes to calculate </a:t>
            </a:r>
          </a:p>
          <a:p>
            <a:endParaRPr lang="en-GB" dirty="0"/>
          </a:p>
          <a:p>
            <a:r>
              <a:rPr lang="en-GB" dirty="0"/>
              <a:t>Check your handout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942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458C125-FFBC-49AF-B3B8-8779EAD7B5D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577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GB" dirty="0"/>
                  <a:t>=</a:t>
                </a:r>
                <a:r>
                  <a:rPr lang="en-GB" sz="4000" dirty="0"/>
                  <a:t>23.29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458C125-FFBC-49AF-B3B8-8779EAD7B5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146" b="-53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D79B7-8F2C-474D-A686-A15DC8238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                                                           </a:t>
            </a:r>
            <a:r>
              <a:rPr lang="en-GB" sz="4400" dirty="0">
                <a:solidFill>
                  <a:srgbClr val="FF0000"/>
                </a:solidFill>
              </a:rPr>
              <a:t>23.29</a:t>
            </a:r>
          </a:p>
        </p:txBody>
      </p:sp>
    </p:spTree>
    <p:extLst>
      <p:ext uri="{BB962C8B-B14F-4D97-AF65-F5344CB8AC3E}">
        <p14:creationId xmlns:p14="http://schemas.microsoft.com/office/powerpoint/2010/main" val="2865228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1098A-E407-4FA1-B31B-993086FCF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           Mean Value Warning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F96DE-D3A0-45C3-9B33-28E6D6D71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Mean values can be biased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How? Mean values can be made larger or smaller based on a few atypical observations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Example- Annual Income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08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44B60-356A-4A37-BCEB-2A4D5D465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        Example- Annual Income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DEDAD-F756-48F1-816B-556C751F3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Observation </a:t>
            </a:r>
          </a:p>
          <a:p>
            <a:pPr lvl="0"/>
            <a:r>
              <a:rPr lang="en-GB" dirty="0"/>
              <a:t>1  20,000 </a:t>
            </a:r>
          </a:p>
          <a:p>
            <a:pPr lvl="0"/>
            <a:r>
              <a:rPr lang="en-GB" dirty="0"/>
              <a:t>2  25,000 </a:t>
            </a:r>
          </a:p>
          <a:p>
            <a:pPr lvl="0"/>
            <a:r>
              <a:rPr lang="en-GB" dirty="0"/>
              <a:t>3  18,000 </a:t>
            </a:r>
          </a:p>
          <a:p>
            <a:pPr lvl="0"/>
            <a:r>
              <a:rPr lang="en-GB" dirty="0"/>
              <a:t>4  30,000 </a:t>
            </a:r>
          </a:p>
          <a:p>
            <a:pPr lvl="0"/>
            <a:r>
              <a:rPr lang="en-GB" dirty="0"/>
              <a:t>5  28,000 </a:t>
            </a:r>
          </a:p>
          <a:p>
            <a:pPr lvl="0"/>
            <a:r>
              <a:rPr lang="en-GB" dirty="0"/>
              <a:t>6  500,000 </a:t>
            </a:r>
          </a:p>
          <a:p>
            <a:pPr lvl="0"/>
            <a:endParaRPr lang="en-GB" dirty="0"/>
          </a:p>
          <a:p>
            <a:pPr marL="0" indent="0">
              <a:buNone/>
            </a:pPr>
            <a:r>
              <a:rPr lang="en-GB" dirty="0"/>
              <a:t>What is the mean value? £103,500 </a:t>
            </a:r>
          </a:p>
          <a:p>
            <a:pPr marL="0" indent="0">
              <a:buNone/>
            </a:pPr>
            <a:r>
              <a:rPr lang="en-GB" dirty="0"/>
              <a:t>Why is this misleading?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866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0871C-4192-4C2F-86DC-CE6A61DB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</a:t>
            </a:r>
            <a:r>
              <a:rPr lang="en-GB" dirty="0">
                <a:solidFill>
                  <a:srgbClr val="FF0000"/>
                </a:solidFill>
              </a:rPr>
              <a:t>Median Value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F3751-A265-42EF-A508-B143FA984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Value that is in the middle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It is the value that  cuts your observations into two halves, 50% of your observations will be above and below </a:t>
            </a:r>
          </a:p>
          <a:p>
            <a:r>
              <a:rPr lang="en-GB" dirty="0"/>
              <a:t>It is not biased by extremely large or small values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How do you locate it? </a:t>
            </a:r>
          </a:p>
          <a:p>
            <a:r>
              <a:rPr lang="en-GB" dirty="0"/>
              <a:t>Order cases from largest to smallest Find the value that is halfway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883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547E5-17BB-4BAF-B974-543E9FBB3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</a:t>
            </a:r>
            <a:r>
              <a:rPr lang="en-GB" dirty="0">
                <a:solidFill>
                  <a:srgbClr val="FF0000"/>
                </a:solidFill>
              </a:rPr>
              <a:t>Calculating the Median Value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5C149-B2DE-4540-8708-E9BFA4799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Example-Liberal Conservative Self-Placement Scale </a:t>
            </a:r>
          </a:p>
          <a:p>
            <a:r>
              <a:rPr lang="en-GB" dirty="0"/>
              <a:t>Ranges from 1-7 (1 Very Liberal, 7 Very Conservative) </a:t>
            </a:r>
          </a:p>
          <a:p>
            <a:r>
              <a:rPr lang="en-GB" dirty="0"/>
              <a:t>What is the median value? </a:t>
            </a:r>
          </a:p>
          <a:p>
            <a:r>
              <a:rPr lang="en-GB" dirty="0"/>
              <a:t>4, 1, 3, 4, 5, 6, 3,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Arrange Values from smallest to largest 1, 3, 3, 4, 4, 5, 6 </a:t>
            </a:r>
          </a:p>
          <a:p>
            <a:r>
              <a:rPr lang="en-GB" dirty="0"/>
              <a:t>Locate the middle observation 1, 3, 3, 4, 4, 5, 6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48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78BAA-21DD-4510-B202-03B063961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sz="3200" dirty="0">
                <a:solidFill>
                  <a:srgbClr val="FF0000"/>
                </a:solidFill>
              </a:rPr>
              <a:t>Quantitative Data and the Social Sciences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FF2C8-DA09-4E7C-8C6B-DD05420E1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lvl="0"/>
            <a:r>
              <a:rPr lang="en-GB" dirty="0"/>
              <a:t>What is a social scientist? What do social scientists do?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 Part of our work is to collect information about the social world or otherwise known as data.</a:t>
            </a:r>
          </a:p>
          <a:p>
            <a:endParaRPr lang="en-GB" dirty="0"/>
          </a:p>
          <a:p>
            <a:r>
              <a:rPr lang="en-GB" dirty="0"/>
              <a:t>How do you understand the term data?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What types of data do social scientists work with?</a:t>
            </a:r>
          </a:p>
          <a:p>
            <a:endParaRPr lang="en-GB" dirty="0"/>
          </a:p>
          <a:p>
            <a:r>
              <a:rPr lang="en-GB" dirty="0"/>
              <a:t>Qualitative data: what is this?</a:t>
            </a:r>
          </a:p>
          <a:p>
            <a:r>
              <a:rPr lang="en-GB" dirty="0"/>
              <a:t>Quantitative data: what is this?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033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7FC88CA-7008-4FC0-9C17-056C5042DFC9}"/>
              </a:ext>
            </a:extLst>
          </p:cNvPr>
          <p:cNvSpPr/>
          <p:nvPr/>
        </p:nvSpPr>
        <p:spPr>
          <a:xfrm>
            <a:off x="4561366" y="2764464"/>
            <a:ext cx="24880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               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8AA923-C51A-4B30-AFF7-2438BDA5C4EF}"/>
              </a:ext>
            </a:extLst>
          </p:cNvPr>
          <p:cNvSpPr/>
          <p:nvPr/>
        </p:nvSpPr>
        <p:spPr>
          <a:xfrm>
            <a:off x="4284921" y="2573079"/>
            <a:ext cx="33279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        1, 3, 3, </a:t>
            </a:r>
            <a:r>
              <a:rPr lang="en-GB" dirty="0">
                <a:solidFill>
                  <a:srgbClr val="FF0000"/>
                </a:solidFill>
              </a:rPr>
              <a:t>4, </a:t>
            </a:r>
            <a:r>
              <a:rPr lang="en-GB" dirty="0"/>
              <a:t>4, 5, 6 </a:t>
            </a:r>
          </a:p>
        </p:txBody>
      </p:sp>
    </p:spTree>
    <p:extLst>
      <p:ext uri="{BB962C8B-B14F-4D97-AF65-F5344CB8AC3E}">
        <p14:creationId xmlns:p14="http://schemas.microsoft.com/office/powerpoint/2010/main" val="704719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07717FC-7A66-41CF-A12F-F0AD6D3AF09F}"/>
              </a:ext>
            </a:extLst>
          </p:cNvPr>
          <p:cNvSpPr/>
          <p:nvPr/>
        </p:nvSpPr>
        <p:spPr>
          <a:xfrm>
            <a:off x="3048000" y="2551837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Lets check at the app. </a:t>
            </a:r>
          </a:p>
          <a:p>
            <a:endParaRPr lang="en-GB" dirty="0"/>
          </a:p>
          <a:p>
            <a:r>
              <a:rPr lang="en-GB" dirty="0"/>
              <a:t>Find the median and mode of the variables age and education 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Now look at the EU view? What is the median, and mean? </a:t>
            </a:r>
          </a:p>
          <a:p>
            <a:endParaRPr lang="en-GB" dirty="0"/>
          </a:p>
          <a:p>
            <a:r>
              <a:rPr lang="en-GB" dirty="0"/>
              <a:t>What do these numbers show?</a:t>
            </a:r>
          </a:p>
        </p:txBody>
      </p:sp>
    </p:spTree>
    <p:extLst>
      <p:ext uri="{BB962C8B-B14F-4D97-AF65-F5344CB8AC3E}">
        <p14:creationId xmlns:p14="http://schemas.microsoft.com/office/powerpoint/2010/main" val="1398017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7C9C-CAC6-4293-B804-AE351B74E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              Range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E7FDF-49B4-4D15-BA8A-84093BCA0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Example-UK Expenditures on Social Protection</a:t>
            </a:r>
          </a:p>
          <a:p>
            <a:r>
              <a:rPr lang="en-GB" dirty="0"/>
              <a:t>Year Expenditure £</a:t>
            </a:r>
          </a:p>
          <a:p>
            <a:r>
              <a:rPr lang="en-GB" dirty="0"/>
              <a:t>2000 144,540</a:t>
            </a:r>
          </a:p>
          <a:p>
            <a:r>
              <a:rPr lang="en-GB" dirty="0"/>
              <a:t>2001 155,124</a:t>
            </a:r>
          </a:p>
          <a:p>
            <a:r>
              <a:rPr lang="en-GB" dirty="0"/>
              <a:t>2002 164,924</a:t>
            </a:r>
          </a:p>
          <a:p>
            <a:r>
              <a:rPr lang="en-GB" dirty="0"/>
              <a:t>2003 177,209</a:t>
            </a:r>
          </a:p>
          <a:p>
            <a:r>
              <a:rPr lang="en-GB" dirty="0"/>
              <a:t>2004 188,248</a:t>
            </a:r>
          </a:p>
          <a:p>
            <a:r>
              <a:rPr lang="en-GB" dirty="0"/>
              <a:t>2005 197,597</a:t>
            </a:r>
          </a:p>
          <a:p>
            <a:r>
              <a:rPr lang="en-GB" dirty="0"/>
              <a:t>2006 203,847</a:t>
            </a:r>
          </a:p>
          <a:p>
            <a:r>
              <a:rPr lang="en-GB" dirty="0"/>
              <a:t>2007 215,446</a:t>
            </a:r>
          </a:p>
          <a:p>
            <a:r>
              <a:rPr lang="en-GB" dirty="0"/>
              <a:t>2008 229,984</a:t>
            </a:r>
          </a:p>
          <a:p>
            <a:r>
              <a:rPr lang="en-GB" dirty="0"/>
              <a:t>2009 250,932</a:t>
            </a:r>
          </a:p>
          <a:p>
            <a:r>
              <a:rPr lang="en-GB" dirty="0"/>
              <a:t>2010 262,563</a:t>
            </a:r>
          </a:p>
          <a:p>
            <a:r>
              <a:rPr lang="en-GB" dirty="0">
                <a:solidFill>
                  <a:srgbClr val="FF0000"/>
                </a:solidFill>
              </a:rPr>
              <a:t>Mean Value= $199,128.55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32C60-A5E6-486F-95C1-C4AEF1349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/>
              <a:t>What is the range?</a:t>
            </a:r>
          </a:p>
          <a:p>
            <a:r>
              <a:rPr lang="en-GB" dirty="0"/>
              <a:t>Differences between smallest and largest observation</a:t>
            </a:r>
          </a:p>
          <a:p>
            <a:r>
              <a:rPr lang="en-GB" dirty="0"/>
              <a:t>Range = </a:t>
            </a:r>
            <a:r>
              <a:rPr lang="en-GB" dirty="0" err="1"/>
              <a:t>MaximumValue</a:t>
            </a:r>
            <a:r>
              <a:rPr lang="en-GB" dirty="0"/>
              <a:t> – </a:t>
            </a:r>
            <a:r>
              <a:rPr lang="en-GB" dirty="0" err="1"/>
              <a:t>MinimumValue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is the range?</a:t>
            </a:r>
          </a:p>
          <a:p>
            <a:r>
              <a:rPr lang="en-GB" dirty="0">
                <a:solidFill>
                  <a:srgbClr val="FF0000"/>
                </a:solidFill>
              </a:rPr>
              <a:t>262,563-144,540=118,023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Why can it be useful?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257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D1DC3-3BC8-4084-83E1-B09B43D3E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</a:t>
            </a:r>
            <a:r>
              <a:rPr lang="en-GB" dirty="0">
                <a:solidFill>
                  <a:srgbClr val="FF0000"/>
                </a:solidFill>
              </a:rPr>
              <a:t>Visual Guide to Looking at Data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4B636-6767-4D89-B23E-29BDFF5F1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You can examine your data numerically </a:t>
            </a:r>
          </a:p>
          <a:p>
            <a:pPr marL="0" indent="0">
              <a:buNone/>
            </a:pPr>
            <a:r>
              <a:rPr lang="en-GB" dirty="0"/>
              <a:t>Measures of Central Tendency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Or, you can examine your data visually </a:t>
            </a:r>
          </a:p>
          <a:p>
            <a:pPr marL="0" indent="0">
              <a:buNone/>
            </a:pPr>
            <a:r>
              <a:rPr lang="en-GB" dirty="0"/>
              <a:t>Bar Charts 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75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B8B27-178E-47A9-B09F-98FC3FAB3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              </a:t>
            </a:r>
            <a:r>
              <a:rPr lang="en-GB" dirty="0">
                <a:solidFill>
                  <a:srgbClr val="FF0000"/>
                </a:solidFill>
              </a:rPr>
              <a:t>Distribution of Data </a:t>
            </a:r>
            <a:br>
              <a:rPr lang="en-GB" dirty="0"/>
            </a:br>
            <a:r>
              <a:rPr lang="en-GB" dirty="0"/>
              <a:t>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64D99-CAC1-44B4-8CF7-B855A9B51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Let’s take the example of Party Vote  on our app;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Are observations clustered together? </a:t>
            </a:r>
          </a:p>
          <a:p>
            <a:r>
              <a:rPr lang="en-GB" dirty="0"/>
              <a:t>Are observations spread out over the range of possible values? </a:t>
            </a:r>
          </a:p>
          <a:p>
            <a:r>
              <a:rPr lang="en-GB" dirty="0"/>
              <a:t>Which values are observed the most?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 groups check the charts for variables income, Immigration and Economy and Political ideology, what can you see? Is visual representation useful? Why?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2964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6B4A9-1DA9-46E3-8B5F-B4970C95D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</a:t>
            </a:r>
            <a:r>
              <a:rPr lang="en-GB" dirty="0">
                <a:solidFill>
                  <a:srgbClr val="FF0000"/>
                </a:solidFill>
              </a:rPr>
              <a:t>Hypotheses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A5E0E-8A1F-45BD-A1C6-1AEDD3B50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Research usually is not just about individual variables, traits, or concepts </a:t>
            </a:r>
          </a:p>
          <a:p>
            <a:pPr marL="0" indent="0">
              <a:buNone/>
            </a:pPr>
            <a:r>
              <a:rPr lang="en-GB" dirty="0"/>
              <a:t>We are interested in how things interact with each other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Based on research, observation, and even intuition we develop ideas about how things work </a:t>
            </a:r>
          </a:p>
          <a:p>
            <a:r>
              <a:rPr lang="en-GB" dirty="0"/>
              <a:t>These ideas are our hypotheses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Then using data we test, if these hypotheses hold up and how well an idea works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6014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BED4-12D9-4D64-98DE-D77362B3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</a:t>
            </a:r>
            <a:r>
              <a:rPr lang="en-GB" dirty="0">
                <a:solidFill>
                  <a:srgbClr val="FF0000"/>
                </a:solidFill>
              </a:rPr>
              <a:t>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83152-B16E-408B-A8D1-7E206A63C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Hypotheses come in a variety of forms </a:t>
            </a:r>
          </a:p>
          <a:p>
            <a:pPr marL="0" indent="0">
              <a:buNone/>
            </a:pPr>
            <a:r>
              <a:rPr lang="en-GB" dirty="0"/>
              <a:t>Equations, Words </a:t>
            </a:r>
          </a:p>
          <a:p>
            <a:r>
              <a:rPr lang="en-GB" dirty="0"/>
              <a:t>Hypotheses can indicate different types of expectations: </a:t>
            </a:r>
          </a:p>
          <a:p>
            <a:pPr marL="0" indent="0">
              <a:buNone/>
            </a:pPr>
            <a:r>
              <a:rPr lang="en-GB" dirty="0"/>
              <a:t>Two things are related to one another </a:t>
            </a:r>
          </a:p>
          <a:p>
            <a:pPr marL="0" indent="0">
              <a:buNone/>
            </a:pPr>
            <a:r>
              <a:rPr lang="en-GB" dirty="0"/>
              <a:t>Two things are related in a positive-way</a:t>
            </a:r>
          </a:p>
          <a:p>
            <a:pPr marL="0" indent="0">
              <a:buNone/>
            </a:pPr>
            <a:r>
              <a:rPr lang="en-GB" dirty="0"/>
              <a:t>Two things are related in a negative way </a:t>
            </a:r>
          </a:p>
          <a:p>
            <a:r>
              <a:rPr lang="en-GB" dirty="0"/>
              <a:t>Time spent studying and exam scores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Many other possible outcomes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263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67F80-4993-45F2-960A-5204A9AD0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     </a:t>
            </a:r>
            <a:r>
              <a:rPr lang="en-GB" dirty="0">
                <a:solidFill>
                  <a:srgbClr val="FF0000"/>
                </a:solidFill>
              </a:rPr>
              <a:t>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9DCE1-222D-496F-85A8-1B7A2BAA7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Looking at the set of variables in the app, think about which concepts/variables you think might be related to one another ?</a:t>
            </a:r>
          </a:p>
          <a:p>
            <a:r>
              <a:rPr lang="en-GB" dirty="0"/>
              <a:t>Then decide if you have any reasonable expectation about how these concepts are related </a:t>
            </a:r>
          </a:p>
          <a:p>
            <a:r>
              <a:rPr lang="en-GB" dirty="0"/>
              <a:t>Positive Relationship/ Negative Relationship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 types of relationships do you think might exist?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97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317E2-0E61-4E97-8FDA-91D496A81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     </a:t>
            </a:r>
            <a:r>
              <a:rPr lang="en-GB" dirty="0">
                <a:solidFill>
                  <a:srgbClr val="FF0000"/>
                </a:solidFill>
              </a:rPr>
              <a:t>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F7AEB-C49F-40B6-A7C7-7D83EF2C8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Using the comparison tab examine the bar -charts for paired relationships you listed in the above question. </a:t>
            </a:r>
          </a:p>
          <a:p>
            <a:pPr lvl="0"/>
            <a:r>
              <a:rPr lang="en-GB" dirty="0"/>
              <a:t>Does the pattern in the chart support the direction of the relationship you expected to see between the variables? </a:t>
            </a:r>
          </a:p>
          <a:p>
            <a:pPr lvl="0"/>
            <a:r>
              <a:rPr lang="en-GB" dirty="0"/>
              <a:t>How strong is the relationship between the variables? </a:t>
            </a:r>
          </a:p>
          <a:p>
            <a:pPr lvl="0"/>
            <a:r>
              <a:rPr lang="en-GB" dirty="0"/>
              <a:t>Overall, do you believe you found evidence to support your hypothesised relationships?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9901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7CA4B-3F75-4AAA-8CFB-9687BF234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</a:t>
            </a:r>
            <a:r>
              <a:rPr lang="en-GB" dirty="0">
                <a:solidFill>
                  <a:srgbClr val="FF0000"/>
                </a:solidFill>
              </a:rPr>
              <a:t>Extra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82A5F-2C4F-46B1-9F2F-EC57D76FD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Click on the Brexit comparisons Tab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For the first set of comparison chose Brexit Vote and Gender</a:t>
            </a:r>
          </a:p>
          <a:p>
            <a:endParaRPr lang="en-GB" dirty="0"/>
          </a:p>
          <a:p>
            <a:r>
              <a:rPr lang="en-GB" dirty="0"/>
              <a:t>Add percentages</a:t>
            </a:r>
          </a:p>
          <a:p>
            <a:endParaRPr lang="en-GB" dirty="0"/>
          </a:p>
          <a:p>
            <a:r>
              <a:rPr lang="en-GB" dirty="0"/>
              <a:t>Explain what you see? Do you think there is significant difference between how me and women voted?</a:t>
            </a:r>
          </a:p>
          <a:p>
            <a:endParaRPr lang="en-GB" dirty="0"/>
          </a:p>
          <a:p>
            <a:r>
              <a:rPr lang="en-GB" dirty="0"/>
              <a:t>Second set of comparisons: Vote Pty and Vote EU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Any patterns there?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91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CBBCC-6D0C-4FC6-B3E3-6886A5B41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Quantitative Data and the Social Sciences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9355D-DBB3-467D-A607-CA92DCECC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Where does quantitative data come from?</a:t>
            </a:r>
          </a:p>
          <a:p>
            <a:endParaRPr lang="en-GB" dirty="0"/>
          </a:p>
          <a:p>
            <a:r>
              <a:rPr lang="en-GB" dirty="0"/>
              <a:t>Primary data : collecting  sample data through surveying and questionnaires</a:t>
            </a:r>
          </a:p>
          <a:p>
            <a:endParaRPr lang="en-GB" dirty="0"/>
          </a:p>
          <a:p>
            <a:r>
              <a:rPr lang="en-GB" dirty="0"/>
              <a:t>Secondary data: data already collected- available publicly to be reused.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Data are organised in categories called </a:t>
            </a:r>
            <a:r>
              <a:rPr lang="en-GB" i="1" dirty="0"/>
              <a:t>variables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4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56154-81F0-4FFD-99B7-C83BB61B6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Quantitative Data and the Social Sciences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75F00-D92A-4F5D-B068-E97EC21F0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do we do with that data?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Attempt to understand a social phenomenon</a:t>
            </a:r>
          </a:p>
          <a:p>
            <a:r>
              <a:rPr lang="en-GB" dirty="0"/>
              <a:t>Why events happen</a:t>
            </a:r>
          </a:p>
          <a:p>
            <a:r>
              <a:rPr lang="en-GB" dirty="0"/>
              <a:t>When events happen</a:t>
            </a:r>
          </a:p>
          <a:p>
            <a:r>
              <a:rPr lang="en-GB" dirty="0"/>
              <a:t>What traits matter more/less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1679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12FC2-9256-4E27-AAD4-0B99D593A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Today’s Data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7C0DD-384C-4C38-BA01-3760AF53C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British Elections Survey data using our online application to look at the voters’ characteristics  and link these attributes to voting intention/behaviour using our online application:  </a:t>
            </a:r>
            <a:r>
              <a:rPr lang="en-GB" u="sng" dirty="0">
                <a:hlinkClick r:id="rId2"/>
              </a:rPr>
              <a:t>https://shiny.maths-stats.gla.ac.uk/nd29c/BESapp/</a:t>
            </a:r>
            <a:r>
              <a:rPr lang="en-GB" dirty="0"/>
              <a:t> </a:t>
            </a:r>
          </a:p>
          <a:p>
            <a:endParaRPr lang="en-GB" dirty="0"/>
          </a:p>
          <a:p>
            <a:pPr lvl="1"/>
            <a:r>
              <a:rPr lang="en-GB" dirty="0"/>
              <a:t>Identifying key characteristics of voters</a:t>
            </a:r>
          </a:p>
          <a:p>
            <a:pPr lvl="1"/>
            <a:r>
              <a:rPr lang="en-GB" dirty="0"/>
              <a:t>Locating potential relationships between voter characteristics and voting intentions/behaviour </a:t>
            </a:r>
          </a:p>
          <a:p>
            <a:pPr lvl="1"/>
            <a:r>
              <a:rPr lang="en-GB" dirty="0"/>
              <a:t>Generating hypotheses about relationships between voter traits and voter preferences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variables/characteristics included: check your handout/ the app </a:t>
            </a:r>
            <a:r>
              <a:rPr lang="en-GB" b="1" dirty="0"/>
              <a:t>(3 mins)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155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F3FE8-CF3C-453F-8CBB-DE40E61DA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                       Variables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CFCB2-F2D1-4326-A5AC-39C85C398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73200"/>
            <a:ext cx="8915400" cy="4876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r>
              <a:rPr lang="en-US" sz="2500" dirty="0"/>
              <a:t>Party Vote: Which Party you voted for</a:t>
            </a:r>
            <a:endParaRPr lang="en-GB" sz="2500" dirty="0"/>
          </a:p>
          <a:p>
            <a:r>
              <a:rPr lang="en-US" sz="2600" dirty="0"/>
              <a:t>General party Vote: which party do you affiliate with politically</a:t>
            </a:r>
            <a:endParaRPr lang="en-GB" sz="2600" dirty="0"/>
          </a:p>
          <a:p>
            <a:r>
              <a:rPr lang="en-US" sz="2600" dirty="0"/>
              <a:t>Brexit Vote: How did you vote in the EU Referendum  </a:t>
            </a:r>
            <a:endParaRPr lang="en-GB" sz="2600" dirty="0"/>
          </a:p>
          <a:p>
            <a:r>
              <a:rPr lang="en-US" sz="2600" dirty="0"/>
              <a:t>Second Brexit Vote: if there was a second referendum </a:t>
            </a:r>
            <a:endParaRPr lang="en-GB" sz="2600" dirty="0"/>
          </a:p>
          <a:p>
            <a:r>
              <a:rPr lang="en-US" sz="2600" dirty="0"/>
              <a:t>Scottish Referendum: How did you vote?</a:t>
            </a:r>
            <a:endParaRPr lang="en-GB" sz="2600" dirty="0"/>
          </a:p>
          <a:p>
            <a:r>
              <a:rPr lang="en-US" sz="2600" dirty="0" err="1"/>
              <a:t>EUview</a:t>
            </a:r>
            <a:r>
              <a:rPr lang="en-US" sz="2600" dirty="0"/>
              <a:t>: Which of these comes closest to your own views on a scale from 1-10 Britain Should: 1= do all it can to fully unite with Eu 10 =do all it can to protect its independence. </a:t>
            </a:r>
            <a:endParaRPr lang="en-GB" sz="2600" dirty="0"/>
          </a:p>
          <a:p>
            <a:r>
              <a:rPr lang="de-DE" sz="2600" dirty="0"/>
              <a:t>Gender</a:t>
            </a:r>
            <a:endParaRPr lang="en-GB" sz="2600" dirty="0"/>
          </a:p>
          <a:p>
            <a:r>
              <a:rPr lang="en-GB" sz="2600" dirty="0"/>
              <a:t>Region</a:t>
            </a:r>
          </a:p>
          <a:p>
            <a:r>
              <a:rPr lang="en-GB" sz="2600" dirty="0"/>
              <a:t>Political Ideology: on a scale from 1- 10  where 1 is left and 10 is right, where do you place yourself on the political spectrum. </a:t>
            </a:r>
          </a:p>
          <a:p>
            <a:r>
              <a:rPr lang="en-GB" sz="2600" dirty="0"/>
              <a:t>Immigration &amp; Economy: on a scale from 1-7 where 1 bad for the economy and 7 is good for the economy, what is your opinion on Immigration and Economy. </a:t>
            </a:r>
          </a:p>
          <a:p>
            <a:r>
              <a:rPr lang="en-GB" sz="2600" dirty="0"/>
              <a:t>College Education: What Qualifications do you have </a:t>
            </a:r>
          </a:p>
          <a:p>
            <a:r>
              <a:rPr lang="en-GB" sz="2600" dirty="0"/>
              <a:t>Average Income: What is your average income</a:t>
            </a:r>
          </a:p>
          <a:p>
            <a:r>
              <a:rPr lang="en-GB" sz="2600" dirty="0"/>
              <a:t>Age: age bands </a:t>
            </a:r>
          </a:p>
          <a:p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146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43D67-6B34-4F73-A9DB-D9A4120B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             How do we use data</a:t>
            </a:r>
            <a:br>
              <a:rPr lang="en-GB" dirty="0"/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DAD0D-D5E4-492D-8B84-10E002EBC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 talk about our sample ( what is a sample?):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do we see happening based on the data we have access to:</a:t>
            </a:r>
          </a:p>
          <a:p>
            <a:r>
              <a:rPr lang="en-GB" sz="1600" dirty="0"/>
              <a:t>Are there any relationships/connections/patterns?</a:t>
            </a:r>
          </a:p>
          <a:p>
            <a:r>
              <a:rPr lang="en-GB" sz="1600" dirty="0"/>
              <a:t>What is the most likely outcome? Can we predict what happens?</a:t>
            </a:r>
          </a:p>
          <a:p>
            <a:r>
              <a:rPr lang="en-GB" sz="1600" dirty="0"/>
              <a:t>What traits help us predict different outcomes </a:t>
            </a:r>
          </a:p>
          <a:p>
            <a:endParaRPr lang="en-GB" dirty="0"/>
          </a:p>
          <a:p>
            <a:r>
              <a:rPr lang="en-GB" dirty="0"/>
              <a:t>To talk about the population (all possible observations) :</a:t>
            </a:r>
          </a:p>
          <a:p>
            <a:r>
              <a:rPr lang="en-GB" sz="1600" dirty="0"/>
              <a:t>Using probability, we can talk about how likely it is that different traits influence all our observations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76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28D8D-756B-41B4-A5E8-1D1916C47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    </a:t>
            </a:r>
            <a:r>
              <a:rPr lang="en-GB" dirty="0">
                <a:solidFill>
                  <a:srgbClr val="FF0000"/>
                </a:solidFill>
              </a:rPr>
              <a:t>Measures of Central Tendency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B2049-7DC9-44BC-8E98-12BAF395C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i="1" dirty="0"/>
              <a:t>Mode, Median, Mean </a:t>
            </a:r>
          </a:p>
          <a:p>
            <a:endParaRPr lang="en-GB" dirty="0"/>
          </a:p>
          <a:p>
            <a:r>
              <a:rPr lang="en-GB" dirty="0"/>
              <a:t>Your best guess of what an observation will look like is the most commonly/frequently observed value</a:t>
            </a:r>
            <a:r>
              <a:rPr lang="en-GB" i="1" dirty="0"/>
              <a:t>: </a:t>
            </a:r>
            <a:r>
              <a:rPr lang="en-GB" i="1" dirty="0">
                <a:solidFill>
                  <a:srgbClr val="FF0000"/>
                </a:solidFill>
              </a:rPr>
              <a:t>Mode</a:t>
            </a:r>
          </a:p>
          <a:p>
            <a:pPr marL="0" indent="0">
              <a:buNone/>
            </a:pPr>
            <a:endParaRPr lang="en-GB" i="1" dirty="0">
              <a:solidFill>
                <a:srgbClr val="FF0000"/>
              </a:solidFill>
            </a:endParaRPr>
          </a:p>
          <a:p>
            <a:r>
              <a:rPr lang="en-GB" dirty="0"/>
              <a:t>Why might we care? </a:t>
            </a:r>
          </a:p>
          <a:p>
            <a:pPr marL="0" indent="0">
              <a:buNone/>
            </a:pPr>
            <a:r>
              <a:rPr lang="en-GB" dirty="0"/>
              <a:t>(1 observation versus 20 versus +200)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199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22152-BAFC-4307-8258-CC0B75A54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               Modal Value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95E8F-FC95-443B-9CC4-491237DD4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Modal Value </a:t>
            </a:r>
          </a:p>
          <a:p>
            <a:pPr marL="0" indent="0">
              <a:buNone/>
            </a:pPr>
            <a:r>
              <a:rPr lang="en-GB" dirty="0"/>
              <a:t>How do you locate it?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Count the number of cases in each category See which category has the most values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31728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334</TotalTime>
  <Words>1187</Words>
  <Application>Microsoft Office PowerPoint</Application>
  <PresentationFormat>Widescreen</PresentationFormat>
  <Paragraphs>300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Cambria Math</vt:lpstr>
      <vt:lpstr>Century Gothic</vt:lpstr>
      <vt:lpstr>Wingdings 3</vt:lpstr>
      <vt:lpstr>Wisp</vt:lpstr>
      <vt:lpstr>        Examine and Predict Election Results under your own steam </vt:lpstr>
      <vt:lpstr> Quantitative Data and the Social Sciences</vt:lpstr>
      <vt:lpstr>Quantitative Data and the Social Sciences </vt:lpstr>
      <vt:lpstr>Quantitative Data and the Social Sciences</vt:lpstr>
      <vt:lpstr>Today’s Data  </vt:lpstr>
      <vt:lpstr>                        Variables </vt:lpstr>
      <vt:lpstr>             How do we use data </vt:lpstr>
      <vt:lpstr>    Measures of Central Tendency  </vt:lpstr>
      <vt:lpstr>               Modal Value  </vt:lpstr>
      <vt:lpstr>Calculating the Mode  </vt:lpstr>
      <vt:lpstr>                    Yes:15, No:12 </vt:lpstr>
      <vt:lpstr>                     Mean Value  </vt:lpstr>
      <vt:lpstr>             Calculating the Mean  </vt:lpstr>
      <vt:lpstr>Mean Value Calculation Example  </vt:lpstr>
      <vt:lpstr>              577/25=23.29</vt:lpstr>
      <vt:lpstr>           Mean Value Warning  </vt:lpstr>
      <vt:lpstr>        Example- Annual Income  </vt:lpstr>
      <vt:lpstr>                    Median Value  </vt:lpstr>
      <vt:lpstr>      Calculating the Median Value  </vt:lpstr>
      <vt:lpstr>PowerPoint Presentation</vt:lpstr>
      <vt:lpstr>PowerPoint Presentation</vt:lpstr>
      <vt:lpstr>              Range </vt:lpstr>
      <vt:lpstr>   Visual Guide to Looking at Data  </vt:lpstr>
      <vt:lpstr>              Distribution of Data    </vt:lpstr>
      <vt:lpstr>                       Hypotheses </vt:lpstr>
      <vt:lpstr>                     Hypotheses</vt:lpstr>
      <vt:lpstr>                            Tasks</vt:lpstr>
      <vt:lpstr>                            Tasks</vt:lpstr>
      <vt:lpstr>                     Extra 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     Examine and Predict Election Results under your own steam </dc:title>
  <dc:creator>Lito Tsitsou</dc:creator>
  <cp:lastModifiedBy>Lito Tsitsou</cp:lastModifiedBy>
  <cp:revision>65</cp:revision>
  <dcterms:created xsi:type="dcterms:W3CDTF">2019-06-04T09:24:24Z</dcterms:created>
  <dcterms:modified xsi:type="dcterms:W3CDTF">2019-06-04T14:58:33Z</dcterms:modified>
</cp:coreProperties>
</file>