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437" r:id="rId5"/>
    <p:sldId id="444" r:id="rId6"/>
    <p:sldId id="447" r:id="rId7"/>
    <p:sldId id="44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398"/>
    <a:srgbClr val="003865"/>
    <a:srgbClr val="FFB948"/>
    <a:srgbClr val="4F59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4F390B-3AC1-44DD-BBF8-F5BABC899866}" v="13" dt="2019-09-12T14:09:54.2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80" autoAdjust="0"/>
    <p:restoredTop sz="94595" autoAdjust="0"/>
  </p:normalViewPr>
  <p:slideViewPr>
    <p:cSldViewPr snapToGrid="0">
      <p:cViewPr varScale="1">
        <p:scale>
          <a:sx n="85" d="100"/>
          <a:sy n="85" d="100"/>
        </p:scale>
        <p:origin x="2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2342C26-881A-4153-988E-867B26D0157F}"/>
              </a:ext>
            </a:extLst>
          </p:cNvPr>
          <p:cNvSpPr/>
          <p:nvPr userDrawn="1"/>
        </p:nvSpPr>
        <p:spPr bwMode="auto">
          <a:xfrm>
            <a:off x="0" y="3621021"/>
            <a:ext cx="5374433" cy="3236979"/>
          </a:xfrm>
          <a:prstGeom prst="rect">
            <a:avLst/>
          </a:prstGeom>
          <a:solidFill>
            <a:srgbClr val="003560"/>
          </a:solidFill>
          <a:ln w="9525"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0" marR="0" indent="0" algn="l" defTabSz="1219170" rtl="0" eaLnBrk="0" fontAlgn="base" latinLnBrk="0" hangingPunct="0">
              <a:lnSpc>
                <a:spcPct val="100000"/>
              </a:lnSpc>
              <a:spcBef>
                <a:spcPct val="0"/>
              </a:spcBef>
              <a:spcAft>
                <a:spcPct val="0"/>
              </a:spcAft>
              <a:buClrTx/>
              <a:buSzTx/>
              <a:buFontTx/>
              <a:buNone/>
              <a:tabLst/>
            </a:pPr>
            <a:endParaRPr kumimoji="0" lang="en-GB" sz="32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5" name="TextBox 4">
            <a:extLst>
              <a:ext uri="{FF2B5EF4-FFF2-40B4-BE49-F238E27FC236}">
                <a16:creationId xmlns:a16="http://schemas.microsoft.com/office/drawing/2014/main" id="{88A4BD39-B9F8-4E51-A3AB-EBA71ED4AA40}"/>
              </a:ext>
            </a:extLst>
          </p:cNvPr>
          <p:cNvSpPr txBox="1"/>
          <p:nvPr userDrawn="1"/>
        </p:nvSpPr>
        <p:spPr>
          <a:xfrm>
            <a:off x="8976320" y="164638"/>
            <a:ext cx="3072341" cy="625877"/>
          </a:xfrm>
          <a:prstGeom prst="rect">
            <a:avLst/>
          </a:prstGeom>
          <a:noFill/>
        </p:spPr>
        <p:txBody>
          <a:bodyPr wrap="square" rtlCol="0">
            <a:spAutoFit/>
          </a:bodyPr>
          <a:lstStyle/>
          <a:p>
            <a:pPr algn="ctr"/>
            <a:r>
              <a:rPr lang="en-GB" sz="1867" dirty="0">
                <a:solidFill>
                  <a:schemeClr val="bg1"/>
                </a:solidFill>
              </a:rPr>
              <a:t>World-Changing Glasgow </a:t>
            </a:r>
            <a:r>
              <a:rPr lang="en-GB" sz="1600" b="1" dirty="0">
                <a:solidFill>
                  <a:schemeClr val="bg1"/>
                </a:solidFill>
              </a:rPr>
              <a:t>Transformation</a:t>
            </a:r>
            <a:endParaRPr lang="en-GB" sz="1867" b="1" dirty="0">
              <a:solidFill>
                <a:schemeClr val="bg1"/>
              </a:solidFill>
            </a:endParaRPr>
          </a:p>
        </p:txBody>
      </p:sp>
    </p:spTree>
    <p:extLst>
      <p:ext uri="{BB962C8B-B14F-4D97-AF65-F5344CB8AC3E}">
        <p14:creationId xmlns:p14="http://schemas.microsoft.com/office/powerpoint/2010/main" val="1083471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14531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38CB292-13F2-4CEA-8B95-8AC6E4E58946}"/>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0" y="0"/>
            <a:ext cx="12192000" cy="1803400"/>
          </a:xfrm>
          <a:prstGeom prst="rect">
            <a:avLst/>
          </a:prstGeom>
        </p:spPr>
      </p:pic>
      <p:sp>
        <p:nvSpPr>
          <p:cNvPr id="3" name="TextBox 2">
            <a:extLst>
              <a:ext uri="{FF2B5EF4-FFF2-40B4-BE49-F238E27FC236}">
                <a16:creationId xmlns:a16="http://schemas.microsoft.com/office/drawing/2014/main" id="{81027649-AEF2-43FC-B3A2-E5C551961F3E}"/>
              </a:ext>
            </a:extLst>
          </p:cNvPr>
          <p:cNvSpPr txBox="1"/>
          <p:nvPr userDrawn="1"/>
        </p:nvSpPr>
        <p:spPr>
          <a:xfrm>
            <a:off x="8976320" y="164638"/>
            <a:ext cx="3072341" cy="625877"/>
          </a:xfrm>
          <a:prstGeom prst="rect">
            <a:avLst/>
          </a:prstGeom>
          <a:noFill/>
        </p:spPr>
        <p:txBody>
          <a:bodyPr wrap="square" rtlCol="0">
            <a:spAutoFit/>
          </a:bodyPr>
          <a:lstStyle/>
          <a:p>
            <a:pPr algn="ctr"/>
            <a:r>
              <a:rPr lang="en-GB" sz="1867" dirty="0">
                <a:solidFill>
                  <a:srgbClr val="003865"/>
                </a:solidFill>
              </a:rPr>
              <a:t>World-Changing Glasgow </a:t>
            </a:r>
            <a:r>
              <a:rPr lang="en-GB" sz="1600" b="1" dirty="0">
                <a:solidFill>
                  <a:srgbClr val="003865"/>
                </a:solidFill>
              </a:rPr>
              <a:t>Transformation</a:t>
            </a:r>
            <a:endParaRPr lang="en-GB" sz="1867" b="1" dirty="0">
              <a:solidFill>
                <a:srgbClr val="003865"/>
              </a:solidFill>
            </a:endParaRPr>
          </a:p>
        </p:txBody>
      </p:sp>
    </p:spTree>
    <p:extLst>
      <p:ext uri="{BB962C8B-B14F-4D97-AF65-F5344CB8AC3E}">
        <p14:creationId xmlns:p14="http://schemas.microsoft.com/office/powerpoint/2010/main" val="1061748564"/>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rtl="0" eaLnBrk="1" fontAlgn="base" hangingPunct="1">
        <a:lnSpc>
          <a:spcPct val="90000"/>
        </a:lnSpc>
        <a:spcBef>
          <a:spcPct val="0"/>
        </a:spcBef>
        <a:spcAft>
          <a:spcPct val="0"/>
        </a:spcAft>
        <a:defRPr sz="3733" b="1" spc="-13">
          <a:solidFill>
            <a:srgbClr val="483F6A"/>
          </a:solidFill>
          <a:latin typeface="Times New Roman"/>
          <a:ea typeface="ヒラギノ角ゴ Pro W3" charset="0"/>
          <a:cs typeface="Times New Roman"/>
        </a:defRPr>
      </a:lvl1pPr>
      <a:lvl2pPr algn="l" rtl="0" eaLnBrk="1" fontAlgn="base" hangingPunct="1">
        <a:lnSpc>
          <a:spcPct val="90000"/>
        </a:lnSpc>
        <a:spcBef>
          <a:spcPct val="0"/>
        </a:spcBef>
        <a:spcAft>
          <a:spcPct val="0"/>
        </a:spcAft>
        <a:defRPr sz="3733" b="1">
          <a:solidFill>
            <a:srgbClr val="483F6A"/>
          </a:solidFill>
          <a:latin typeface="Times New Roman" charset="0"/>
          <a:ea typeface="ヒラギノ角ゴ Pro W3" charset="0"/>
          <a:cs typeface="Times New Roman" pitchFamily="18" charset="0"/>
        </a:defRPr>
      </a:lvl2pPr>
      <a:lvl3pPr algn="l" rtl="0" eaLnBrk="1" fontAlgn="base" hangingPunct="1">
        <a:lnSpc>
          <a:spcPct val="90000"/>
        </a:lnSpc>
        <a:spcBef>
          <a:spcPct val="0"/>
        </a:spcBef>
        <a:spcAft>
          <a:spcPct val="0"/>
        </a:spcAft>
        <a:defRPr sz="3733" b="1">
          <a:solidFill>
            <a:srgbClr val="483F6A"/>
          </a:solidFill>
          <a:latin typeface="Times New Roman" charset="0"/>
          <a:ea typeface="ヒラギノ角ゴ Pro W3" charset="0"/>
          <a:cs typeface="Times New Roman" pitchFamily="18" charset="0"/>
        </a:defRPr>
      </a:lvl3pPr>
      <a:lvl4pPr algn="l" rtl="0" eaLnBrk="1" fontAlgn="base" hangingPunct="1">
        <a:lnSpc>
          <a:spcPct val="90000"/>
        </a:lnSpc>
        <a:spcBef>
          <a:spcPct val="0"/>
        </a:spcBef>
        <a:spcAft>
          <a:spcPct val="0"/>
        </a:spcAft>
        <a:defRPr sz="3733" b="1">
          <a:solidFill>
            <a:srgbClr val="483F6A"/>
          </a:solidFill>
          <a:latin typeface="Times New Roman" charset="0"/>
          <a:ea typeface="ヒラギノ角ゴ Pro W3" charset="0"/>
          <a:cs typeface="Times New Roman" pitchFamily="18" charset="0"/>
        </a:defRPr>
      </a:lvl4pPr>
      <a:lvl5pPr algn="l" rtl="0" eaLnBrk="1" fontAlgn="base" hangingPunct="1">
        <a:lnSpc>
          <a:spcPct val="90000"/>
        </a:lnSpc>
        <a:spcBef>
          <a:spcPct val="0"/>
        </a:spcBef>
        <a:spcAft>
          <a:spcPct val="0"/>
        </a:spcAft>
        <a:defRPr sz="3733" b="1">
          <a:solidFill>
            <a:srgbClr val="483F6A"/>
          </a:solidFill>
          <a:latin typeface="Times New Roman" charset="0"/>
          <a:ea typeface="ヒラギノ角ゴ Pro W3" charset="0"/>
          <a:cs typeface="Times New Roman" pitchFamily="18" charset="0"/>
        </a:defRPr>
      </a:lvl5pPr>
      <a:lvl6pPr marL="609585" algn="l" rtl="0" eaLnBrk="1" fontAlgn="base" hangingPunct="1">
        <a:spcBef>
          <a:spcPct val="0"/>
        </a:spcBef>
        <a:spcAft>
          <a:spcPct val="0"/>
        </a:spcAft>
        <a:defRPr sz="3733" b="1">
          <a:solidFill>
            <a:srgbClr val="00213B"/>
          </a:solidFill>
          <a:latin typeface="Arial" charset="0"/>
          <a:ea typeface="ＭＳ Ｐゴシック" charset="-128"/>
          <a:cs typeface="ＭＳ Ｐゴシック" charset="-128"/>
        </a:defRPr>
      </a:lvl6pPr>
      <a:lvl7pPr marL="1219170" algn="l" rtl="0" eaLnBrk="1" fontAlgn="base" hangingPunct="1">
        <a:spcBef>
          <a:spcPct val="0"/>
        </a:spcBef>
        <a:spcAft>
          <a:spcPct val="0"/>
        </a:spcAft>
        <a:defRPr sz="3733" b="1">
          <a:solidFill>
            <a:srgbClr val="00213B"/>
          </a:solidFill>
          <a:latin typeface="Arial" charset="0"/>
          <a:ea typeface="ＭＳ Ｐゴシック" charset="-128"/>
          <a:cs typeface="ＭＳ Ｐゴシック" charset="-128"/>
        </a:defRPr>
      </a:lvl7pPr>
      <a:lvl8pPr marL="1828754" algn="l" rtl="0" eaLnBrk="1" fontAlgn="base" hangingPunct="1">
        <a:spcBef>
          <a:spcPct val="0"/>
        </a:spcBef>
        <a:spcAft>
          <a:spcPct val="0"/>
        </a:spcAft>
        <a:defRPr sz="3733" b="1">
          <a:solidFill>
            <a:srgbClr val="00213B"/>
          </a:solidFill>
          <a:latin typeface="Arial" charset="0"/>
          <a:ea typeface="ＭＳ Ｐゴシック" charset="-128"/>
          <a:cs typeface="ＭＳ Ｐゴシック" charset="-128"/>
        </a:defRPr>
      </a:lvl8pPr>
      <a:lvl9pPr marL="2438339" algn="l" rtl="0" eaLnBrk="1" fontAlgn="base" hangingPunct="1">
        <a:spcBef>
          <a:spcPct val="0"/>
        </a:spcBef>
        <a:spcAft>
          <a:spcPct val="0"/>
        </a:spcAft>
        <a:defRPr sz="3733" b="1">
          <a:solidFill>
            <a:srgbClr val="00213B"/>
          </a:solidFill>
          <a:latin typeface="Arial" charset="0"/>
          <a:ea typeface="ＭＳ Ｐゴシック" charset="-128"/>
          <a:cs typeface="ＭＳ Ｐゴシック" charset="-128"/>
        </a:defRPr>
      </a:lvl9pPr>
    </p:titleStyle>
    <p:bodyStyle>
      <a:lvl1pPr marL="457189" indent="-457189" algn="l" rtl="0" eaLnBrk="1" fontAlgn="base" hangingPunct="1">
        <a:spcBef>
          <a:spcPct val="20000"/>
        </a:spcBef>
        <a:spcAft>
          <a:spcPct val="0"/>
        </a:spcAft>
        <a:defRPr sz="2133">
          <a:solidFill>
            <a:srgbClr val="4F5961"/>
          </a:solidFill>
          <a:latin typeface="+mn-lt"/>
          <a:ea typeface="ヒラギノ角ゴ Pro W3" charset="0"/>
          <a:cs typeface="ヒラギノ角ゴ Pro W3" charset="0"/>
        </a:defRPr>
      </a:lvl1pPr>
      <a:lvl2pPr marL="609585" algn="l" rtl="0" eaLnBrk="1" fontAlgn="base" hangingPunct="1">
        <a:spcBef>
          <a:spcPct val="20000"/>
        </a:spcBef>
        <a:spcAft>
          <a:spcPct val="0"/>
        </a:spcAft>
        <a:defRPr sz="1600">
          <a:solidFill>
            <a:srgbClr val="00213B"/>
          </a:solidFill>
          <a:latin typeface="+mn-lt"/>
          <a:ea typeface="ヒラギノ角ゴ Pro W3" charset="0"/>
          <a:cs typeface="ＭＳ Ｐゴシック" charset="0"/>
        </a:defRPr>
      </a:lvl2pPr>
      <a:lvl3pPr marL="1219170" algn="l" rtl="0" eaLnBrk="1" fontAlgn="base" hangingPunct="1">
        <a:spcBef>
          <a:spcPct val="20000"/>
        </a:spcBef>
        <a:spcAft>
          <a:spcPct val="0"/>
        </a:spcAft>
        <a:defRPr sz="1600" b="1">
          <a:solidFill>
            <a:srgbClr val="00213B"/>
          </a:solidFill>
          <a:latin typeface="+mn-lt"/>
          <a:ea typeface="ＭＳ Ｐゴシック" charset="0"/>
          <a:cs typeface="ＭＳ Ｐゴシック" charset="0"/>
        </a:defRPr>
      </a:lvl3pPr>
      <a:lvl4pPr marL="1828754" algn="l" rtl="0" eaLnBrk="1" fontAlgn="base" hangingPunct="1">
        <a:spcBef>
          <a:spcPct val="20000"/>
        </a:spcBef>
        <a:spcAft>
          <a:spcPct val="0"/>
        </a:spcAft>
        <a:defRPr sz="1600">
          <a:solidFill>
            <a:srgbClr val="00213B"/>
          </a:solidFill>
          <a:latin typeface="+mn-lt"/>
          <a:ea typeface="ＭＳ Ｐゴシック" charset="0"/>
          <a:cs typeface="ＭＳ Ｐゴシック" charset="0"/>
        </a:defRPr>
      </a:lvl4pPr>
      <a:lvl5pPr marL="2438339" algn="l" rtl="0" eaLnBrk="1" fontAlgn="base" hangingPunct="1">
        <a:spcBef>
          <a:spcPct val="20000"/>
        </a:spcBef>
        <a:spcAft>
          <a:spcPct val="0"/>
        </a:spcAft>
        <a:defRPr sz="1600">
          <a:solidFill>
            <a:srgbClr val="00213B"/>
          </a:solidFill>
          <a:latin typeface="+mn-lt"/>
          <a:ea typeface="ＭＳ Ｐゴシック" charset="0"/>
          <a:cs typeface="ＭＳ Ｐゴシック" charset="0"/>
        </a:defRPr>
      </a:lvl5pPr>
      <a:lvl6pPr marL="3352716" indent="-304792" algn="l" rtl="0" eaLnBrk="1" fontAlgn="base" hangingPunct="1">
        <a:spcBef>
          <a:spcPct val="20000"/>
        </a:spcBef>
        <a:spcAft>
          <a:spcPct val="0"/>
        </a:spcAft>
        <a:buChar char="»"/>
        <a:defRPr sz="2133">
          <a:solidFill>
            <a:srgbClr val="00213B"/>
          </a:solidFill>
          <a:latin typeface="+mn-lt"/>
          <a:ea typeface="+mn-ea"/>
        </a:defRPr>
      </a:lvl6pPr>
      <a:lvl7pPr marL="3962301" indent="-304792" algn="l" rtl="0" eaLnBrk="1" fontAlgn="base" hangingPunct="1">
        <a:spcBef>
          <a:spcPct val="20000"/>
        </a:spcBef>
        <a:spcAft>
          <a:spcPct val="0"/>
        </a:spcAft>
        <a:buChar char="»"/>
        <a:defRPr sz="2133">
          <a:solidFill>
            <a:srgbClr val="00213B"/>
          </a:solidFill>
          <a:latin typeface="+mn-lt"/>
          <a:ea typeface="+mn-ea"/>
        </a:defRPr>
      </a:lvl7pPr>
      <a:lvl8pPr marL="4571886" indent="-304792" algn="l" rtl="0" eaLnBrk="1" fontAlgn="base" hangingPunct="1">
        <a:spcBef>
          <a:spcPct val="20000"/>
        </a:spcBef>
        <a:spcAft>
          <a:spcPct val="0"/>
        </a:spcAft>
        <a:buChar char="»"/>
        <a:defRPr sz="2133">
          <a:solidFill>
            <a:srgbClr val="00213B"/>
          </a:solidFill>
          <a:latin typeface="+mn-lt"/>
          <a:ea typeface="+mn-ea"/>
        </a:defRPr>
      </a:lvl8pPr>
      <a:lvl9pPr marL="5181470" indent="-304792" algn="l" rtl="0" eaLnBrk="1" fontAlgn="base" hangingPunct="1">
        <a:spcBef>
          <a:spcPct val="20000"/>
        </a:spcBef>
        <a:spcAft>
          <a:spcPct val="0"/>
        </a:spcAft>
        <a:buChar char="»"/>
        <a:defRPr sz="2133">
          <a:solidFill>
            <a:srgbClr val="00213B"/>
          </a:solidFill>
          <a:latin typeface="+mn-lt"/>
          <a:ea typeface="+mn-ea"/>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svg"/><Relationship Id="rId3" Type="http://schemas.openxmlformats.org/officeDocument/2006/relationships/image" Target="../media/image5.svg"/><Relationship Id="rId7" Type="http://schemas.openxmlformats.org/officeDocument/2006/relationships/image" Target="../media/image9.svg"/><Relationship Id="rId12"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svg"/><Relationship Id="rId5" Type="http://schemas.openxmlformats.org/officeDocument/2006/relationships/image" Target="../media/image7.sv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svg"/><Relationship Id="rId14" Type="http://schemas.openxmlformats.org/officeDocument/2006/relationships/image" Target="../media/image16.png"/></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svg"/><Relationship Id="rId3" Type="http://schemas.openxmlformats.org/officeDocument/2006/relationships/image" Target="../media/image5.svg"/><Relationship Id="rId7" Type="http://schemas.openxmlformats.org/officeDocument/2006/relationships/image" Target="../media/image9.svg"/><Relationship Id="rId12"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svg"/><Relationship Id="rId5" Type="http://schemas.openxmlformats.org/officeDocument/2006/relationships/image" Target="../media/image7.sv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svg"/><Relationship Id="rId14" Type="http://schemas.openxmlformats.org/officeDocument/2006/relationships/image" Target="../media/image17.png"/></Relationships>
</file>

<file path=ppt/slides/_rels/slide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A03FC46-5BBB-43D6-812C-F7AA9DC9FB88}"/>
              </a:ext>
            </a:extLst>
          </p:cNvPr>
          <p:cNvSpPr txBox="1"/>
          <p:nvPr/>
        </p:nvSpPr>
        <p:spPr>
          <a:xfrm>
            <a:off x="71569" y="3703061"/>
            <a:ext cx="5708446" cy="2903424"/>
          </a:xfrm>
          <a:prstGeom prst="rect">
            <a:avLst/>
          </a:prstGeom>
          <a:noFill/>
        </p:spPr>
        <p:txBody>
          <a:bodyPr wrap="square" rtlCol="0">
            <a:spAutoFit/>
          </a:bodyPr>
          <a:lstStyle/>
          <a:p>
            <a:pPr defTabSz="1219170" fontAlgn="base">
              <a:spcBef>
                <a:spcPct val="0"/>
              </a:spcBef>
              <a:spcAft>
                <a:spcPct val="0"/>
              </a:spcAft>
              <a:defRPr/>
            </a:pPr>
            <a:r>
              <a:rPr lang="en-GB" sz="3200" dirty="0">
                <a:solidFill>
                  <a:srgbClr val="FFFFFE"/>
                </a:solidFill>
                <a:latin typeface="Arial" charset="0"/>
                <a:ea typeface="ヒラギノ角ゴ Pro W3" charset="-128"/>
              </a:rPr>
              <a:t>World-Changing Glasgow Transformation Programme Board Summary</a:t>
            </a:r>
          </a:p>
          <a:p>
            <a:pPr defTabSz="1219170" fontAlgn="base">
              <a:spcBef>
                <a:spcPct val="0"/>
              </a:spcBef>
              <a:spcAft>
                <a:spcPct val="0"/>
              </a:spcAft>
              <a:defRPr/>
            </a:pPr>
            <a:endParaRPr lang="en-GB" sz="2667" dirty="0">
              <a:solidFill>
                <a:srgbClr val="FFFFFE"/>
              </a:solidFill>
              <a:latin typeface="Arial" charset="0"/>
              <a:ea typeface="ヒラギノ角ゴ Pro W3" charset="-128"/>
            </a:endParaRPr>
          </a:p>
          <a:p>
            <a:pPr defTabSz="1219170" fontAlgn="base">
              <a:spcBef>
                <a:spcPct val="0"/>
              </a:spcBef>
              <a:spcAft>
                <a:spcPct val="0"/>
              </a:spcAft>
              <a:defRPr/>
            </a:pPr>
            <a:r>
              <a:rPr lang="en-GB" sz="2000" b="1" dirty="0">
                <a:solidFill>
                  <a:srgbClr val="FFFFFE"/>
                </a:solidFill>
                <a:latin typeface="Arial" charset="0"/>
                <a:ea typeface="ヒラギノ角ゴ Pro W3" charset="-128"/>
              </a:rPr>
              <a:t>Chris Green</a:t>
            </a:r>
            <a:br>
              <a:rPr lang="en-GB" sz="2000" dirty="0">
                <a:solidFill>
                  <a:srgbClr val="FFFFFE"/>
                </a:solidFill>
                <a:latin typeface="Arial" charset="0"/>
                <a:ea typeface="ヒラギノ角ゴ Pro W3" charset="-128"/>
              </a:rPr>
            </a:br>
            <a:r>
              <a:rPr lang="en-GB" sz="2000" dirty="0">
                <a:solidFill>
                  <a:srgbClr val="FFFFFE"/>
                </a:solidFill>
                <a:latin typeface="Arial" charset="0"/>
                <a:ea typeface="ヒラギノ角ゴ Pro W3" charset="-128"/>
              </a:rPr>
              <a:t>Chief Transformation Officer</a:t>
            </a:r>
            <a:br>
              <a:rPr lang="en-GB" sz="2000" dirty="0">
                <a:solidFill>
                  <a:srgbClr val="FFFFFE"/>
                </a:solidFill>
                <a:latin typeface="Arial" charset="0"/>
                <a:ea typeface="ヒラギノ角ゴ Pro W3" charset="-128"/>
              </a:rPr>
            </a:br>
            <a:r>
              <a:rPr lang="en-GB" sz="2000" dirty="0">
                <a:solidFill>
                  <a:srgbClr val="FFFFFE"/>
                </a:solidFill>
                <a:latin typeface="Arial" charset="0"/>
                <a:ea typeface="ヒラギノ角ゴ Pro W3" charset="-128"/>
              </a:rPr>
              <a:t>September 2019</a:t>
            </a:r>
          </a:p>
        </p:txBody>
      </p:sp>
    </p:spTree>
    <p:extLst>
      <p:ext uri="{BB962C8B-B14F-4D97-AF65-F5344CB8AC3E}">
        <p14:creationId xmlns:p14="http://schemas.microsoft.com/office/powerpoint/2010/main" val="3035576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108A87F-5959-4B65-8511-C0704DC8C5E6}"/>
              </a:ext>
            </a:extLst>
          </p:cNvPr>
          <p:cNvSpPr txBox="1"/>
          <p:nvPr/>
        </p:nvSpPr>
        <p:spPr>
          <a:xfrm>
            <a:off x="2510048" y="432160"/>
            <a:ext cx="7984579" cy="892552"/>
          </a:xfrm>
          <a:prstGeom prst="rect">
            <a:avLst/>
          </a:prstGeom>
          <a:noFill/>
        </p:spPr>
        <p:txBody>
          <a:bodyPr wrap="square" rtlCol="0">
            <a:spAutoFit/>
          </a:bodyPr>
          <a:lstStyle/>
          <a:p>
            <a:pPr defTabSz="1219170" fontAlgn="base">
              <a:spcBef>
                <a:spcPct val="0"/>
              </a:spcBef>
              <a:spcAft>
                <a:spcPct val="0"/>
              </a:spcAft>
            </a:pPr>
            <a:r>
              <a:rPr lang="en-GB" sz="3200" dirty="0">
                <a:solidFill>
                  <a:srgbClr val="002542"/>
                </a:solidFill>
                <a:latin typeface="Arial" charset="0"/>
                <a:ea typeface="ヒラギノ角ゴ Pro W3" charset="-128"/>
              </a:rPr>
              <a:t>Introduction</a:t>
            </a:r>
            <a:br>
              <a:rPr lang="en-GB" sz="3200" dirty="0">
                <a:solidFill>
                  <a:srgbClr val="002542"/>
                </a:solidFill>
                <a:latin typeface="Arial" charset="0"/>
                <a:ea typeface="ヒラギノ角ゴ Pro W3" charset="-128"/>
              </a:rPr>
            </a:br>
            <a:r>
              <a:rPr lang="en-GB" sz="2000" dirty="0">
                <a:solidFill>
                  <a:srgbClr val="002542"/>
                </a:solidFill>
                <a:latin typeface="Arial" charset="0"/>
                <a:ea typeface="ヒラギノ角ゴ Pro W3" charset="-128"/>
              </a:rPr>
              <a:t>A couple of things to ensure you get the most out of the information</a:t>
            </a:r>
            <a:endParaRPr lang="en-GB" sz="3200" dirty="0">
              <a:solidFill>
                <a:srgbClr val="002542"/>
              </a:solidFill>
              <a:latin typeface="Arial" charset="0"/>
              <a:ea typeface="ヒラギノ角ゴ Pro W3" charset="-128"/>
            </a:endParaRPr>
          </a:p>
        </p:txBody>
      </p:sp>
      <p:cxnSp>
        <p:nvCxnSpPr>
          <p:cNvPr id="8" name="Straight Connector 7">
            <a:extLst>
              <a:ext uri="{FF2B5EF4-FFF2-40B4-BE49-F238E27FC236}">
                <a16:creationId xmlns:a16="http://schemas.microsoft.com/office/drawing/2014/main" id="{93D7B945-94C2-47F6-B16D-24E313316492}"/>
              </a:ext>
            </a:extLst>
          </p:cNvPr>
          <p:cNvCxnSpPr>
            <a:cxnSpLocks/>
          </p:cNvCxnSpPr>
          <p:nvPr/>
        </p:nvCxnSpPr>
        <p:spPr bwMode="auto">
          <a:xfrm>
            <a:off x="5478011" y="1686187"/>
            <a:ext cx="0" cy="4949505"/>
          </a:xfrm>
          <a:prstGeom prst="line">
            <a:avLst/>
          </a:prstGeom>
          <a:solidFill>
            <a:schemeClr val="accent1"/>
          </a:solidFill>
          <a:ln w="9525" cap="flat" cmpd="sng" algn="ctr">
            <a:solidFill>
              <a:schemeClr val="tx2">
                <a:lumMod val="20000"/>
                <a:lumOff val="80000"/>
              </a:schemeClr>
            </a:solidFill>
            <a:prstDash val="solid"/>
            <a:round/>
            <a:headEnd type="none" w="med" len="med"/>
            <a:tailEnd type="none" w="med" len="med"/>
          </a:ln>
          <a:effectLst/>
        </p:spPr>
      </p:cxnSp>
      <p:sp>
        <p:nvSpPr>
          <p:cNvPr id="9" name="Rectangle 8">
            <a:extLst>
              <a:ext uri="{FF2B5EF4-FFF2-40B4-BE49-F238E27FC236}">
                <a16:creationId xmlns:a16="http://schemas.microsoft.com/office/drawing/2014/main" id="{5ECEB334-A26D-4D38-8AB9-CF12418EA3DF}"/>
              </a:ext>
            </a:extLst>
          </p:cNvPr>
          <p:cNvSpPr/>
          <p:nvPr/>
        </p:nvSpPr>
        <p:spPr>
          <a:xfrm>
            <a:off x="376116" y="1814823"/>
            <a:ext cx="4865611" cy="830997"/>
          </a:xfrm>
          <a:prstGeom prst="rect">
            <a:avLst/>
          </a:prstGeom>
        </p:spPr>
        <p:txBody>
          <a:bodyPr wrap="square">
            <a:spAutoFit/>
          </a:bodyPr>
          <a:lstStyle/>
          <a:p>
            <a:r>
              <a:rPr lang="en-GB" sz="1600" b="1" dirty="0">
                <a:latin typeface="Arial" panose="020B0604020202020204" pitchFamily="34" charset="0"/>
                <a:cs typeface="Arial" panose="020B0604020202020204" pitchFamily="34" charset="0"/>
              </a:rPr>
              <a:t>The University uses a traffic light system to indicate how well each project is progressing against the plan:</a:t>
            </a:r>
          </a:p>
        </p:txBody>
      </p:sp>
      <p:cxnSp>
        <p:nvCxnSpPr>
          <p:cNvPr id="33" name="Connector: Elbow 32">
            <a:extLst>
              <a:ext uri="{FF2B5EF4-FFF2-40B4-BE49-F238E27FC236}">
                <a16:creationId xmlns:a16="http://schemas.microsoft.com/office/drawing/2014/main" id="{A330DE8A-54DC-4A85-86C2-8A25D365B62E}"/>
              </a:ext>
            </a:extLst>
          </p:cNvPr>
          <p:cNvCxnSpPr/>
          <p:nvPr/>
        </p:nvCxnSpPr>
        <p:spPr bwMode="auto">
          <a:xfrm flipV="1">
            <a:off x="1161717" y="3357328"/>
            <a:ext cx="1258349" cy="334111"/>
          </a:xfrm>
          <a:prstGeom prst="bentConnector3">
            <a:avLst/>
          </a:prstGeom>
          <a:solidFill>
            <a:schemeClr val="accent1"/>
          </a:solidFill>
          <a:ln w="9525" cap="flat" cmpd="sng" algn="ctr">
            <a:solidFill>
              <a:srgbClr val="FF0000"/>
            </a:solidFill>
            <a:prstDash val="solid"/>
            <a:round/>
            <a:headEnd type="none" w="med" len="med"/>
            <a:tailEnd type="none" w="med" len="med"/>
          </a:ln>
          <a:effectLst/>
        </p:spPr>
      </p:cxnSp>
      <p:cxnSp>
        <p:nvCxnSpPr>
          <p:cNvPr id="37" name="Connector: Elbow 36">
            <a:extLst>
              <a:ext uri="{FF2B5EF4-FFF2-40B4-BE49-F238E27FC236}">
                <a16:creationId xmlns:a16="http://schemas.microsoft.com/office/drawing/2014/main" id="{76C78831-1C19-4288-B747-2EF8FDF68178}"/>
              </a:ext>
            </a:extLst>
          </p:cNvPr>
          <p:cNvCxnSpPr>
            <a:cxnSpLocks/>
          </p:cNvCxnSpPr>
          <p:nvPr/>
        </p:nvCxnSpPr>
        <p:spPr bwMode="auto">
          <a:xfrm>
            <a:off x="1144370" y="4589749"/>
            <a:ext cx="1258349" cy="334111"/>
          </a:xfrm>
          <a:prstGeom prst="bentConnector3">
            <a:avLst/>
          </a:prstGeom>
          <a:solidFill>
            <a:schemeClr val="accent1"/>
          </a:solidFill>
          <a:ln w="9525" cap="flat" cmpd="sng" algn="ctr">
            <a:solidFill>
              <a:srgbClr val="00B050"/>
            </a:solidFill>
            <a:prstDash val="solid"/>
            <a:round/>
            <a:headEnd type="none" w="med" len="med"/>
            <a:tailEnd type="none" w="med" len="med"/>
          </a:ln>
          <a:effectLst/>
        </p:spPr>
      </p:cxnSp>
      <p:cxnSp>
        <p:nvCxnSpPr>
          <p:cNvPr id="39" name="Straight Connector 38">
            <a:extLst>
              <a:ext uri="{FF2B5EF4-FFF2-40B4-BE49-F238E27FC236}">
                <a16:creationId xmlns:a16="http://schemas.microsoft.com/office/drawing/2014/main" id="{0CE7040D-0E2E-4D61-93A6-3D0FD3F8A65A}"/>
              </a:ext>
            </a:extLst>
          </p:cNvPr>
          <p:cNvCxnSpPr/>
          <p:nvPr/>
        </p:nvCxnSpPr>
        <p:spPr bwMode="auto">
          <a:xfrm>
            <a:off x="1144369" y="4137574"/>
            <a:ext cx="1258349" cy="0"/>
          </a:xfrm>
          <a:prstGeom prst="line">
            <a:avLst/>
          </a:prstGeom>
          <a:solidFill>
            <a:schemeClr val="accent1"/>
          </a:solidFill>
          <a:ln w="9525" cap="flat" cmpd="sng" algn="ctr">
            <a:solidFill>
              <a:srgbClr val="FFC000"/>
            </a:solidFill>
            <a:prstDash val="solid"/>
            <a:round/>
            <a:headEnd type="none" w="med" len="med"/>
            <a:tailEnd type="none" w="med" len="med"/>
          </a:ln>
          <a:effectLst/>
        </p:spPr>
      </p:cxnSp>
      <p:sp>
        <p:nvSpPr>
          <p:cNvPr id="40" name="TextBox 39">
            <a:extLst>
              <a:ext uri="{FF2B5EF4-FFF2-40B4-BE49-F238E27FC236}">
                <a16:creationId xmlns:a16="http://schemas.microsoft.com/office/drawing/2014/main" id="{ABF3EAC1-8FAF-4F82-8633-5F5AF3E69FD9}"/>
              </a:ext>
            </a:extLst>
          </p:cNvPr>
          <p:cNvSpPr txBox="1"/>
          <p:nvPr/>
        </p:nvSpPr>
        <p:spPr>
          <a:xfrm>
            <a:off x="2491805" y="4753231"/>
            <a:ext cx="1434516" cy="307777"/>
          </a:xfrm>
          <a:prstGeom prst="rect">
            <a:avLst/>
          </a:prstGeom>
          <a:noFill/>
        </p:spPr>
        <p:txBody>
          <a:bodyPr wrap="square" rtlCol="0">
            <a:spAutoFit/>
          </a:bodyPr>
          <a:lstStyle/>
          <a:p>
            <a:r>
              <a:rPr lang="en-GB" sz="1400" dirty="0">
                <a:latin typeface="Arial" panose="020B0604020202020204" pitchFamily="34" charset="0"/>
                <a:cs typeface="Arial" panose="020B0604020202020204" pitchFamily="34" charset="0"/>
              </a:rPr>
              <a:t>On track</a:t>
            </a:r>
          </a:p>
        </p:txBody>
      </p:sp>
      <p:sp>
        <p:nvSpPr>
          <p:cNvPr id="41" name="TextBox 40">
            <a:extLst>
              <a:ext uri="{FF2B5EF4-FFF2-40B4-BE49-F238E27FC236}">
                <a16:creationId xmlns:a16="http://schemas.microsoft.com/office/drawing/2014/main" id="{2530490A-8D39-4945-981C-2A242B667A2A}"/>
              </a:ext>
            </a:extLst>
          </p:cNvPr>
          <p:cNvSpPr txBox="1"/>
          <p:nvPr/>
        </p:nvSpPr>
        <p:spPr>
          <a:xfrm>
            <a:off x="2480544" y="3983685"/>
            <a:ext cx="2725341" cy="307777"/>
          </a:xfrm>
          <a:prstGeom prst="rect">
            <a:avLst/>
          </a:prstGeom>
          <a:noFill/>
        </p:spPr>
        <p:txBody>
          <a:bodyPr wrap="square" rtlCol="0">
            <a:spAutoFit/>
          </a:bodyPr>
          <a:lstStyle/>
          <a:p>
            <a:r>
              <a:rPr lang="en-GB" sz="1400" dirty="0">
                <a:latin typeface="Arial" panose="020B0604020202020204" pitchFamily="34" charset="0"/>
                <a:cs typeface="Arial" panose="020B0604020202020204" pitchFamily="34" charset="0"/>
              </a:rPr>
              <a:t>Some issues, being managed</a:t>
            </a:r>
          </a:p>
        </p:txBody>
      </p:sp>
      <p:sp>
        <p:nvSpPr>
          <p:cNvPr id="42" name="TextBox 41">
            <a:extLst>
              <a:ext uri="{FF2B5EF4-FFF2-40B4-BE49-F238E27FC236}">
                <a16:creationId xmlns:a16="http://schemas.microsoft.com/office/drawing/2014/main" id="{B9988608-9D12-4621-82A1-05DEC5AF05B8}"/>
              </a:ext>
            </a:extLst>
          </p:cNvPr>
          <p:cNvSpPr txBox="1"/>
          <p:nvPr/>
        </p:nvSpPr>
        <p:spPr>
          <a:xfrm>
            <a:off x="2492621" y="3082227"/>
            <a:ext cx="2985390" cy="523220"/>
          </a:xfrm>
          <a:prstGeom prst="rect">
            <a:avLst/>
          </a:prstGeom>
          <a:noFill/>
        </p:spPr>
        <p:txBody>
          <a:bodyPr wrap="square" rtlCol="0">
            <a:spAutoFit/>
          </a:bodyPr>
          <a:lstStyle/>
          <a:p>
            <a:r>
              <a:rPr lang="en-GB" sz="1400" dirty="0">
                <a:latin typeface="Arial" panose="020B0604020202020204" pitchFamily="34" charset="0"/>
                <a:cs typeface="Arial" panose="020B0604020202020204" pitchFamily="34" charset="0"/>
              </a:rPr>
              <a:t>Significant issues, immediate action needed</a:t>
            </a:r>
          </a:p>
        </p:txBody>
      </p:sp>
      <p:sp>
        <p:nvSpPr>
          <p:cNvPr id="43" name="Rectangle 42">
            <a:extLst>
              <a:ext uri="{FF2B5EF4-FFF2-40B4-BE49-F238E27FC236}">
                <a16:creationId xmlns:a16="http://schemas.microsoft.com/office/drawing/2014/main" id="{407A7150-9941-49BE-8595-8A988E9D32F2}"/>
              </a:ext>
            </a:extLst>
          </p:cNvPr>
          <p:cNvSpPr/>
          <p:nvPr/>
        </p:nvSpPr>
        <p:spPr>
          <a:xfrm>
            <a:off x="5655585" y="1623629"/>
            <a:ext cx="6160299" cy="307777"/>
          </a:xfrm>
          <a:prstGeom prst="rect">
            <a:avLst/>
          </a:prstGeom>
        </p:spPr>
        <p:txBody>
          <a:bodyPr wrap="square">
            <a:spAutoFit/>
          </a:bodyPr>
          <a:lstStyle/>
          <a:p>
            <a:r>
              <a:rPr lang="en-GB" sz="1400" b="1" dirty="0">
                <a:latin typeface="Arial" panose="020B0604020202020204" pitchFamily="34" charset="0"/>
                <a:cs typeface="Arial" panose="020B0604020202020204" pitchFamily="34" charset="0"/>
              </a:rPr>
              <a:t>Here is a summary of what our projects are setting out to achieve</a:t>
            </a:r>
          </a:p>
        </p:txBody>
      </p:sp>
      <p:graphicFrame>
        <p:nvGraphicFramePr>
          <p:cNvPr id="44" name="Table 43">
            <a:extLst>
              <a:ext uri="{FF2B5EF4-FFF2-40B4-BE49-F238E27FC236}">
                <a16:creationId xmlns:a16="http://schemas.microsoft.com/office/drawing/2014/main" id="{61A07516-5A2D-4643-A4ED-3E4EA30BE3A2}"/>
              </a:ext>
            </a:extLst>
          </p:cNvPr>
          <p:cNvGraphicFramePr>
            <a:graphicFrameLocks noGrp="1"/>
          </p:cNvGraphicFramePr>
          <p:nvPr>
            <p:extLst>
              <p:ext uri="{D42A27DB-BD31-4B8C-83A1-F6EECF244321}">
                <p14:modId xmlns:p14="http://schemas.microsoft.com/office/powerpoint/2010/main" val="631694987"/>
              </p:ext>
            </p:extLst>
          </p:nvPr>
        </p:nvGraphicFramePr>
        <p:xfrm>
          <a:off x="5704518" y="2709644"/>
          <a:ext cx="6160291" cy="3879402"/>
        </p:xfrm>
        <a:graphic>
          <a:graphicData uri="http://schemas.openxmlformats.org/drawingml/2006/table">
            <a:tbl>
              <a:tblPr bandRow="1">
                <a:tableStyleId>{5C22544A-7EE6-4342-B048-85BDC9FD1C3A}</a:tableStyleId>
              </a:tblPr>
              <a:tblGrid>
                <a:gridCol w="2138539">
                  <a:extLst>
                    <a:ext uri="{9D8B030D-6E8A-4147-A177-3AD203B41FA5}">
                      <a16:colId xmlns:a16="http://schemas.microsoft.com/office/drawing/2014/main" val="3215394029"/>
                    </a:ext>
                  </a:extLst>
                </a:gridCol>
                <a:gridCol w="4021752">
                  <a:extLst>
                    <a:ext uri="{9D8B030D-6E8A-4147-A177-3AD203B41FA5}">
                      <a16:colId xmlns:a16="http://schemas.microsoft.com/office/drawing/2014/main" val="4287201910"/>
                    </a:ext>
                  </a:extLst>
                </a:gridCol>
              </a:tblGrid>
              <a:tr h="646567">
                <a:tc>
                  <a:txBody>
                    <a:bodyPr/>
                    <a:lstStyle/>
                    <a:p>
                      <a:endParaRPr lang="en-GB" sz="1100" dirty="0">
                        <a:latin typeface="Arial" panose="020B0604020202020204" pitchFamily="34" charset="0"/>
                        <a:cs typeface="Arial" panose="020B0604020202020204" pitchFamily="34" charset="0"/>
                      </a:endParaRPr>
                    </a:p>
                  </a:txBody>
                  <a:tcPr>
                    <a:lnR w="12700" cap="flat" cmpd="sng" algn="ctr">
                      <a:noFill/>
                      <a:prstDash val="solid"/>
                      <a:round/>
                      <a:headEnd type="none" w="med" len="med"/>
                      <a:tailEnd type="none" w="med" len="med"/>
                    </a:lnR>
                    <a:lnB w="12700" cap="flat" cmpd="sng" algn="ctr">
                      <a:solidFill>
                        <a:schemeClr val="tx2">
                          <a:lumMod val="20000"/>
                          <a:lumOff val="80000"/>
                        </a:schemeClr>
                      </a:solidFill>
                      <a:prstDash val="solid"/>
                      <a:round/>
                      <a:headEnd type="none" w="med" len="med"/>
                      <a:tailEnd type="none" w="med" len="med"/>
                    </a:lnB>
                    <a:solidFill>
                      <a:schemeClr val="bg1"/>
                    </a:solidFill>
                  </a:tcPr>
                </a:tc>
                <a:tc>
                  <a:txBody>
                    <a:bodyPr/>
                    <a:lstStyle/>
                    <a:p>
                      <a:endParaRPr lang="en-GB"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tx2">
                          <a:lumMod val="20000"/>
                          <a:lumOff val="8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82710719"/>
                  </a:ext>
                </a:extLst>
              </a:tr>
              <a:tr h="646567">
                <a:tc>
                  <a:txBody>
                    <a:bodyPr/>
                    <a:lstStyle/>
                    <a:p>
                      <a:endParaRPr lang="en-GB" sz="1100" dirty="0">
                        <a:latin typeface="Arial" panose="020B0604020202020204" pitchFamily="34" charset="0"/>
                        <a:cs typeface="Arial" panose="020B0604020202020204" pitchFamily="34" charset="0"/>
                      </a:endParaRPr>
                    </a:p>
                  </a:txBody>
                  <a:tcPr>
                    <a:lnR w="12700" cap="flat" cmpd="sng" algn="ctr">
                      <a:no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solidFill>
                      <a:schemeClr val="bg1"/>
                    </a:solidFill>
                  </a:tcPr>
                </a:tc>
                <a:tc>
                  <a:txBody>
                    <a:bodyPr/>
                    <a:lstStyle/>
                    <a:p>
                      <a:endParaRPr lang="en-GB"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76135967"/>
                  </a:ext>
                </a:extLst>
              </a:tr>
              <a:tr h="646567">
                <a:tc>
                  <a:txBody>
                    <a:bodyPr/>
                    <a:lstStyle/>
                    <a:p>
                      <a:endParaRPr lang="en-GB" sz="1100" dirty="0">
                        <a:latin typeface="Arial" panose="020B0604020202020204" pitchFamily="34" charset="0"/>
                        <a:cs typeface="Arial" panose="020B0604020202020204" pitchFamily="34" charset="0"/>
                      </a:endParaRPr>
                    </a:p>
                  </a:txBody>
                  <a:tcPr>
                    <a:lnR w="12700" cap="flat" cmpd="sng" algn="ctr">
                      <a:no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solidFill>
                      <a:schemeClr val="bg1"/>
                    </a:solidFill>
                  </a:tcPr>
                </a:tc>
                <a:tc>
                  <a:txBody>
                    <a:bodyPr/>
                    <a:lstStyle/>
                    <a:p>
                      <a:endParaRPr lang="en-GB"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01460169"/>
                  </a:ext>
                </a:extLst>
              </a:tr>
              <a:tr h="646567">
                <a:tc>
                  <a:txBody>
                    <a:bodyPr/>
                    <a:lstStyle/>
                    <a:p>
                      <a:endParaRPr lang="en-GB" sz="1100" dirty="0">
                        <a:latin typeface="Arial" panose="020B0604020202020204" pitchFamily="34" charset="0"/>
                        <a:cs typeface="Arial" panose="020B0604020202020204" pitchFamily="34" charset="0"/>
                      </a:endParaRPr>
                    </a:p>
                  </a:txBody>
                  <a:tcPr>
                    <a:lnR w="12700" cap="flat" cmpd="sng" algn="ctr">
                      <a:no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solidFill>
                      <a:schemeClr val="bg1"/>
                    </a:solidFill>
                  </a:tcPr>
                </a:tc>
                <a:tc>
                  <a:txBody>
                    <a:bodyPr/>
                    <a:lstStyle/>
                    <a:p>
                      <a:endParaRPr lang="en-GB"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45198966"/>
                  </a:ext>
                </a:extLst>
              </a:tr>
              <a:tr h="646567">
                <a:tc>
                  <a:txBody>
                    <a:bodyPr/>
                    <a:lstStyle/>
                    <a:p>
                      <a:endParaRPr lang="en-GB" sz="1100" dirty="0">
                        <a:latin typeface="Arial" panose="020B0604020202020204" pitchFamily="34" charset="0"/>
                        <a:cs typeface="Arial" panose="020B0604020202020204" pitchFamily="34" charset="0"/>
                      </a:endParaRPr>
                    </a:p>
                  </a:txBody>
                  <a:tcPr>
                    <a:lnR w="12700" cap="flat" cmpd="sng" algn="ctr">
                      <a:no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solidFill>
                      <a:schemeClr val="bg1"/>
                    </a:solidFill>
                  </a:tcPr>
                </a:tc>
                <a:tc>
                  <a:txBody>
                    <a:bodyPr/>
                    <a:lstStyle/>
                    <a:p>
                      <a:endParaRPr lang="en-GB"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01957110"/>
                  </a:ext>
                </a:extLst>
              </a:tr>
              <a:tr h="646567">
                <a:tc>
                  <a:txBody>
                    <a:bodyPr/>
                    <a:lstStyle/>
                    <a:p>
                      <a:endParaRPr lang="en-GB" sz="1100" dirty="0">
                        <a:latin typeface="Arial" panose="020B0604020202020204" pitchFamily="34" charset="0"/>
                        <a:cs typeface="Arial" panose="020B0604020202020204" pitchFamily="34" charset="0"/>
                      </a:endParaRPr>
                    </a:p>
                  </a:txBody>
                  <a:tcPr>
                    <a:lnR w="12700" cap="flat" cmpd="sng" algn="ctr">
                      <a:no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solidFill>
                      <a:schemeClr val="bg1"/>
                    </a:solidFill>
                  </a:tcPr>
                </a:tc>
                <a:tc>
                  <a:txBody>
                    <a:bodyPr/>
                    <a:lstStyle/>
                    <a:p>
                      <a:endParaRPr lang="en-GB"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solidFill>
                      <a:schemeClr val="bg1"/>
                    </a:solidFill>
                  </a:tcPr>
                </a:tc>
                <a:extLst>
                  <a:ext uri="{0D108BD9-81ED-4DB2-BD59-A6C34878D82A}">
                    <a16:rowId xmlns:a16="http://schemas.microsoft.com/office/drawing/2014/main" val="1333734448"/>
                  </a:ext>
                </a:extLst>
              </a:tr>
            </a:tbl>
          </a:graphicData>
        </a:graphic>
      </p:graphicFrame>
      <p:sp>
        <p:nvSpPr>
          <p:cNvPr id="45" name="Rectangle 44">
            <a:extLst>
              <a:ext uri="{FF2B5EF4-FFF2-40B4-BE49-F238E27FC236}">
                <a16:creationId xmlns:a16="http://schemas.microsoft.com/office/drawing/2014/main" id="{3800E31D-7125-457E-BACE-853354183B19}"/>
              </a:ext>
            </a:extLst>
          </p:cNvPr>
          <p:cNvSpPr/>
          <p:nvPr/>
        </p:nvSpPr>
        <p:spPr>
          <a:xfrm>
            <a:off x="5666762" y="1907157"/>
            <a:ext cx="6096000" cy="646331"/>
          </a:xfrm>
          <a:prstGeom prst="rect">
            <a:avLst/>
          </a:prstGeom>
        </p:spPr>
        <p:txBody>
          <a:bodyPr>
            <a:spAutoFit/>
          </a:bodyPr>
          <a:lstStyle/>
          <a:p>
            <a:r>
              <a:rPr lang="en-GB" sz="1200" dirty="0">
                <a:latin typeface="Arial" panose="020B0604020202020204" pitchFamily="34" charset="0"/>
                <a:cs typeface="Arial" panose="020B0604020202020204" pitchFamily="34" charset="0"/>
              </a:rPr>
              <a:t>Our primary objective is to </a:t>
            </a:r>
            <a:r>
              <a:rPr lang="en-GB" sz="1200" b="1" dirty="0">
                <a:latin typeface="Arial" panose="020B0604020202020204" pitchFamily="34" charset="0"/>
                <a:cs typeface="Arial" panose="020B0604020202020204" pitchFamily="34" charset="0"/>
              </a:rPr>
              <a:t>improve the staff and student experience</a:t>
            </a:r>
            <a:r>
              <a:rPr lang="en-GB" sz="1200" dirty="0">
                <a:latin typeface="Arial" panose="020B0604020202020204" pitchFamily="34" charset="0"/>
                <a:cs typeface="Arial" panose="020B0604020202020204" pitchFamily="34" charset="0"/>
              </a:rPr>
              <a:t>. We will do that by reducing unnecessary bureaucracy and improving the way our systems and processes work. </a:t>
            </a:r>
          </a:p>
        </p:txBody>
      </p:sp>
      <p:sp>
        <p:nvSpPr>
          <p:cNvPr id="48" name="TextBox 47">
            <a:extLst>
              <a:ext uri="{FF2B5EF4-FFF2-40B4-BE49-F238E27FC236}">
                <a16:creationId xmlns:a16="http://schemas.microsoft.com/office/drawing/2014/main" id="{BDC33EDF-F0D1-4A0F-B264-4A9872BA1658}"/>
              </a:ext>
            </a:extLst>
          </p:cNvPr>
          <p:cNvSpPr txBox="1"/>
          <p:nvPr/>
        </p:nvSpPr>
        <p:spPr>
          <a:xfrm>
            <a:off x="5856452" y="3757013"/>
            <a:ext cx="1743975" cy="253916"/>
          </a:xfrm>
          <a:prstGeom prst="rect">
            <a:avLst/>
          </a:prstGeom>
          <a:noFill/>
        </p:spPr>
        <p:txBody>
          <a:bodyPr wrap="square" rtlCol="0">
            <a:spAutoFit/>
          </a:bodyPr>
          <a:lstStyle/>
          <a:p>
            <a:pPr algn="ctr"/>
            <a:r>
              <a:rPr lang="en-GB" sz="1050" dirty="0">
                <a:latin typeface="Arial" panose="020B0604020202020204" pitchFamily="34" charset="0"/>
                <a:cs typeface="Arial" panose="020B0604020202020204" pitchFamily="34" charset="0"/>
              </a:rPr>
              <a:t>Assessment &amp; Feedback</a:t>
            </a:r>
          </a:p>
        </p:txBody>
      </p:sp>
      <p:sp>
        <p:nvSpPr>
          <p:cNvPr id="49" name="TextBox 48">
            <a:extLst>
              <a:ext uri="{FF2B5EF4-FFF2-40B4-BE49-F238E27FC236}">
                <a16:creationId xmlns:a16="http://schemas.microsoft.com/office/drawing/2014/main" id="{57A2151A-D6BE-47DF-8D88-DDFD61A194F9}"/>
              </a:ext>
            </a:extLst>
          </p:cNvPr>
          <p:cNvSpPr txBox="1"/>
          <p:nvPr/>
        </p:nvSpPr>
        <p:spPr>
          <a:xfrm>
            <a:off x="5849625" y="5635400"/>
            <a:ext cx="1743975" cy="253916"/>
          </a:xfrm>
          <a:prstGeom prst="rect">
            <a:avLst/>
          </a:prstGeom>
          <a:noFill/>
        </p:spPr>
        <p:txBody>
          <a:bodyPr wrap="square" rtlCol="0">
            <a:spAutoFit/>
          </a:bodyPr>
          <a:lstStyle/>
          <a:p>
            <a:pPr algn="ctr"/>
            <a:r>
              <a:rPr lang="en-GB" sz="1050" dirty="0">
                <a:latin typeface="Arial" panose="020B0604020202020204" pitchFamily="34" charset="0"/>
                <a:cs typeface="Arial" panose="020B0604020202020204" pitchFamily="34" charset="0"/>
              </a:rPr>
              <a:t>HR Recruitment Process</a:t>
            </a:r>
          </a:p>
        </p:txBody>
      </p:sp>
      <p:sp>
        <p:nvSpPr>
          <p:cNvPr id="50" name="TextBox 49">
            <a:extLst>
              <a:ext uri="{FF2B5EF4-FFF2-40B4-BE49-F238E27FC236}">
                <a16:creationId xmlns:a16="http://schemas.microsoft.com/office/drawing/2014/main" id="{0B0E71FD-E69D-425E-BF9D-E690DA18CCB5}"/>
              </a:ext>
            </a:extLst>
          </p:cNvPr>
          <p:cNvSpPr txBox="1"/>
          <p:nvPr/>
        </p:nvSpPr>
        <p:spPr>
          <a:xfrm>
            <a:off x="5602933" y="5018929"/>
            <a:ext cx="2237361" cy="253916"/>
          </a:xfrm>
          <a:prstGeom prst="rect">
            <a:avLst/>
          </a:prstGeom>
          <a:noFill/>
        </p:spPr>
        <p:txBody>
          <a:bodyPr wrap="square" rtlCol="0">
            <a:spAutoFit/>
          </a:bodyPr>
          <a:lstStyle/>
          <a:p>
            <a:pPr algn="ctr"/>
            <a:r>
              <a:rPr lang="en-GB" sz="1050" dirty="0">
                <a:latin typeface="Arial" panose="020B0604020202020204" pitchFamily="34" charset="0"/>
                <a:cs typeface="Arial" panose="020B0604020202020204" pitchFamily="34" charset="0"/>
              </a:rPr>
              <a:t>Student &amp; Staff Service Delivery</a:t>
            </a:r>
          </a:p>
        </p:txBody>
      </p:sp>
      <p:sp>
        <p:nvSpPr>
          <p:cNvPr id="51" name="TextBox 50">
            <a:extLst>
              <a:ext uri="{FF2B5EF4-FFF2-40B4-BE49-F238E27FC236}">
                <a16:creationId xmlns:a16="http://schemas.microsoft.com/office/drawing/2014/main" id="{0AC69CD4-4B29-45B0-9411-C6C3CBA423FA}"/>
              </a:ext>
            </a:extLst>
          </p:cNvPr>
          <p:cNvSpPr txBox="1"/>
          <p:nvPr/>
        </p:nvSpPr>
        <p:spPr>
          <a:xfrm>
            <a:off x="5615432" y="4424883"/>
            <a:ext cx="2237361" cy="253916"/>
          </a:xfrm>
          <a:prstGeom prst="rect">
            <a:avLst/>
          </a:prstGeom>
          <a:noFill/>
        </p:spPr>
        <p:txBody>
          <a:bodyPr wrap="square" rtlCol="0">
            <a:spAutoFit/>
          </a:bodyPr>
          <a:lstStyle/>
          <a:p>
            <a:pPr algn="ctr"/>
            <a:r>
              <a:rPr lang="en-GB" sz="1050" dirty="0">
                <a:latin typeface="Arial" panose="020B0604020202020204" pitchFamily="34" charset="0"/>
                <a:cs typeface="Arial" panose="020B0604020202020204" pitchFamily="34" charset="0"/>
              </a:rPr>
              <a:t>Student Forecasting &amp; Enrolment</a:t>
            </a:r>
          </a:p>
        </p:txBody>
      </p:sp>
      <p:sp>
        <p:nvSpPr>
          <p:cNvPr id="52" name="TextBox 51">
            <a:extLst>
              <a:ext uri="{FF2B5EF4-FFF2-40B4-BE49-F238E27FC236}">
                <a16:creationId xmlns:a16="http://schemas.microsoft.com/office/drawing/2014/main" id="{C029E1D6-6219-4EDF-9D4B-2B9D6B6ABAD7}"/>
              </a:ext>
            </a:extLst>
          </p:cNvPr>
          <p:cNvSpPr txBox="1"/>
          <p:nvPr/>
        </p:nvSpPr>
        <p:spPr>
          <a:xfrm>
            <a:off x="5862124" y="3114884"/>
            <a:ext cx="1743975" cy="253916"/>
          </a:xfrm>
          <a:prstGeom prst="rect">
            <a:avLst/>
          </a:prstGeom>
          <a:noFill/>
        </p:spPr>
        <p:txBody>
          <a:bodyPr wrap="square" rtlCol="0">
            <a:spAutoFit/>
          </a:bodyPr>
          <a:lstStyle/>
          <a:p>
            <a:pPr algn="ctr"/>
            <a:r>
              <a:rPr lang="en-GB" sz="1050" dirty="0">
                <a:latin typeface="Arial" panose="020B0604020202020204" pitchFamily="34" charset="0"/>
                <a:cs typeface="Arial" panose="020B0604020202020204" pitchFamily="34" charset="0"/>
              </a:rPr>
              <a:t>Smart Campus</a:t>
            </a:r>
          </a:p>
        </p:txBody>
      </p:sp>
      <p:sp>
        <p:nvSpPr>
          <p:cNvPr id="53" name="TextBox 52">
            <a:extLst>
              <a:ext uri="{FF2B5EF4-FFF2-40B4-BE49-F238E27FC236}">
                <a16:creationId xmlns:a16="http://schemas.microsoft.com/office/drawing/2014/main" id="{3C2B2D74-54F0-4677-8EA4-E1545898DB06}"/>
              </a:ext>
            </a:extLst>
          </p:cNvPr>
          <p:cNvSpPr txBox="1"/>
          <p:nvPr/>
        </p:nvSpPr>
        <p:spPr>
          <a:xfrm>
            <a:off x="5849624" y="6350343"/>
            <a:ext cx="1743975" cy="253916"/>
          </a:xfrm>
          <a:prstGeom prst="rect">
            <a:avLst/>
          </a:prstGeom>
          <a:noFill/>
        </p:spPr>
        <p:txBody>
          <a:bodyPr wrap="square" rtlCol="0">
            <a:spAutoFit/>
          </a:bodyPr>
          <a:lstStyle/>
          <a:p>
            <a:pPr algn="ctr"/>
            <a:r>
              <a:rPr lang="en-GB" sz="1050" dirty="0">
                <a:latin typeface="Arial" panose="020B0604020202020204" pitchFamily="34" charset="0"/>
                <a:cs typeface="Arial" panose="020B0604020202020204" pitchFamily="34" charset="0"/>
              </a:rPr>
              <a:t>Professional Services</a:t>
            </a:r>
          </a:p>
        </p:txBody>
      </p:sp>
      <p:pic>
        <p:nvPicPr>
          <p:cNvPr id="55" name="Graphic 54" descr="Open book">
            <a:extLst>
              <a:ext uri="{FF2B5EF4-FFF2-40B4-BE49-F238E27FC236}">
                <a16:creationId xmlns:a16="http://schemas.microsoft.com/office/drawing/2014/main" id="{B856D0BC-DAB2-4452-85B1-A38A04ED901F}"/>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565551" y="3429619"/>
            <a:ext cx="325768" cy="325768"/>
          </a:xfrm>
          <a:prstGeom prst="rect">
            <a:avLst/>
          </a:prstGeom>
        </p:spPr>
      </p:pic>
      <p:pic>
        <p:nvPicPr>
          <p:cNvPr id="56" name="Graphic 55" descr="Backpack">
            <a:extLst>
              <a:ext uri="{FF2B5EF4-FFF2-40B4-BE49-F238E27FC236}">
                <a16:creationId xmlns:a16="http://schemas.microsoft.com/office/drawing/2014/main" id="{B3AD8091-BF6C-45F4-84B6-4AFA7A8B2824}"/>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6528762" y="4100188"/>
            <a:ext cx="385697" cy="324000"/>
          </a:xfrm>
          <a:prstGeom prst="rect">
            <a:avLst/>
          </a:prstGeom>
          <a:effectLst/>
        </p:spPr>
      </p:pic>
      <p:pic>
        <p:nvPicPr>
          <p:cNvPr id="58" name="Graphic 57" descr="Users">
            <a:extLst>
              <a:ext uri="{FF2B5EF4-FFF2-40B4-BE49-F238E27FC236}">
                <a16:creationId xmlns:a16="http://schemas.microsoft.com/office/drawing/2014/main" id="{F6EF3C68-EB10-4BC6-9FE9-EB5127594EB2}"/>
              </a:ext>
            </a:extLst>
          </p:cNvPr>
          <p:cNvPicPr>
            <a:picLocks noChangeAspect="1"/>
          </p:cNvPicPr>
          <p:nvPr/>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6523610" y="4667553"/>
            <a:ext cx="396000" cy="396000"/>
          </a:xfrm>
          <a:prstGeom prst="rect">
            <a:avLst/>
          </a:prstGeom>
        </p:spPr>
      </p:pic>
      <p:pic>
        <p:nvPicPr>
          <p:cNvPr id="60" name="Graphic 59" descr="Handshake">
            <a:extLst>
              <a:ext uri="{FF2B5EF4-FFF2-40B4-BE49-F238E27FC236}">
                <a16:creationId xmlns:a16="http://schemas.microsoft.com/office/drawing/2014/main" id="{43D8AF08-EBB1-4609-921B-29B719204E6C}"/>
              </a:ext>
            </a:extLst>
          </p:cNvPr>
          <p:cNvPicPr>
            <a:picLocks noChangeAspect="1"/>
          </p:cNvPicPr>
          <p:nvPr/>
        </p:nvPicPr>
        <p:blipFill>
          <a:blip r:embed="rId8" cstate="email">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p:blipFill>
        <p:spPr>
          <a:xfrm>
            <a:off x="6528762" y="5348914"/>
            <a:ext cx="396000" cy="396000"/>
          </a:xfrm>
          <a:prstGeom prst="rect">
            <a:avLst/>
          </a:prstGeom>
        </p:spPr>
      </p:pic>
      <p:pic>
        <p:nvPicPr>
          <p:cNvPr id="62" name="Graphic 61" descr="Wi-Fi">
            <a:extLst>
              <a:ext uri="{FF2B5EF4-FFF2-40B4-BE49-F238E27FC236}">
                <a16:creationId xmlns:a16="http://schemas.microsoft.com/office/drawing/2014/main" id="{0662D3F7-6D8E-40B2-A5CF-2B5030CFE427}"/>
              </a:ext>
            </a:extLst>
          </p:cNvPr>
          <p:cNvPicPr>
            <a:picLocks noChangeAspect="1"/>
          </p:cNvPicPr>
          <p:nvPr/>
        </p:nvPicPr>
        <p:blipFill>
          <a:blip r:embed="rId10" cstate="email">
            <a:extLst>
              <a:ext uri="{28A0092B-C50C-407E-A947-70E740481C1C}">
                <a14:useLocalDpi xmlns:a14="http://schemas.microsoft.com/office/drawing/2010/main"/>
              </a:ext>
              <a:ext uri="{96DAC541-7B7A-43D3-8B79-37D633B846F1}">
                <asvg:svgBlip xmlns:asvg="http://schemas.microsoft.com/office/drawing/2016/SVG/main" r:embed="rId11"/>
              </a:ext>
            </a:extLst>
          </a:blip>
          <a:stretch>
            <a:fillRect/>
          </a:stretch>
        </p:blipFill>
        <p:spPr>
          <a:xfrm>
            <a:off x="6523610" y="2771353"/>
            <a:ext cx="396000" cy="396000"/>
          </a:xfrm>
          <a:prstGeom prst="rect">
            <a:avLst/>
          </a:prstGeom>
        </p:spPr>
      </p:pic>
      <p:pic>
        <p:nvPicPr>
          <p:cNvPr id="64" name="Graphic 63" descr="Laptop">
            <a:extLst>
              <a:ext uri="{FF2B5EF4-FFF2-40B4-BE49-F238E27FC236}">
                <a16:creationId xmlns:a16="http://schemas.microsoft.com/office/drawing/2014/main" id="{7B299CC7-ED76-4D92-855C-FC6F53DEC8EE}"/>
              </a:ext>
            </a:extLst>
          </p:cNvPr>
          <p:cNvPicPr>
            <a:picLocks noChangeAspect="1"/>
          </p:cNvPicPr>
          <p:nvPr/>
        </p:nvPicPr>
        <p:blipFill>
          <a:blip r:embed="rId12" cstate="email">
            <a:extLst>
              <a:ext uri="{28A0092B-C50C-407E-A947-70E740481C1C}">
                <a14:useLocalDpi xmlns:a14="http://schemas.microsoft.com/office/drawing/2010/main"/>
              </a:ext>
              <a:ext uri="{96DAC541-7B7A-43D3-8B79-37D633B846F1}">
                <asvg:svgBlip xmlns:asvg="http://schemas.microsoft.com/office/drawing/2016/SVG/main" r:embed="rId13"/>
              </a:ext>
            </a:extLst>
          </a:blip>
          <a:stretch>
            <a:fillRect/>
          </a:stretch>
        </p:blipFill>
        <p:spPr>
          <a:xfrm>
            <a:off x="6519098" y="5950911"/>
            <a:ext cx="396000" cy="396000"/>
          </a:xfrm>
          <a:prstGeom prst="rect">
            <a:avLst/>
          </a:prstGeom>
        </p:spPr>
      </p:pic>
      <p:sp>
        <p:nvSpPr>
          <p:cNvPr id="65" name="TextBox 64">
            <a:extLst>
              <a:ext uri="{FF2B5EF4-FFF2-40B4-BE49-F238E27FC236}">
                <a16:creationId xmlns:a16="http://schemas.microsoft.com/office/drawing/2014/main" id="{C93D83BE-4A75-43F0-8F9A-3FAE85FDCF6C}"/>
              </a:ext>
            </a:extLst>
          </p:cNvPr>
          <p:cNvSpPr txBox="1"/>
          <p:nvPr/>
        </p:nvSpPr>
        <p:spPr>
          <a:xfrm>
            <a:off x="7738704" y="3385117"/>
            <a:ext cx="4084346" cy="600164"/>
          </a:xfrm>
          <a:prstGeom prst="rect">
            <a:avLst/>
          </a:prstGeom>
          <a:noFill/>
        </p:spPr>
        <p:txBody>
          <a:bodyPr wrap="square" rtlCol="0">
            <a:spAutoFit/>
          </a:bodyPr>
          <a:lstStyle/>
          <a:p>
            <a:r>
              <a:rPr lang="en-GB" sz="1100" dirty="0">
                <a:latin typeface="Arial" panose="020B0604020202020204" pitchFamily="34" charset="0"/>
                <a:cs typeface="Arial" panose="020B0604020202020204" pitchFamily="34" charset="0"/>
              </a:rPr>
              <a:t>This project was initiated in response to student and staff feedback, with the aim of improving the experience for all those involved in assessment and feedback work at the University</a:t>
            </a:r>
          </a:p>
        </p:txBody>
      </p:sp>
      <p:sp>
        <p:nvSpPr>
          <p:cNvPr id="66" name="Rectangle 65">
            <a:extLst>
              <a:ext uri="{FF2B5EF4-FFF2-40B4-BE49-F238E27FC236}">
                <a16:creationId xmlns:a16="http://schemas.microsoft.com/office/drawing/2014/main" id="{3D0CCF80-681F-4D60-B8C7-C94D3DC6E269}"/>
              </a:ext>
            </a:extLst>
          </p:cNvPr>
          <p:cNvSpPr/>
          <p:nvPr/>
        </p:nvSpPr>
        <p:spPr>
          <a:xfrm>
            <a:off x="7738704" y="4036609"/>
            <a:ext cx="4024060" cy="600164"/>
          </a:xfrm>
          <a:prstGeom prst="rect">
            <a:avLst/>
          </a:prstGeom>
        </p:spPr>
        <p:txBody>
          <a:bodyPr wrap="square">
            <a:spAutoFit/>
          </a:bodyPr>
          <a:lstStyle/>
          <a:p>
            <a:r>
              <a:rPr lang="en-GB" sz="1100" dirty="0">
                <a:latin typeface="Arial" panose="020B0604020202020204" pitchFamily="34" charset="0"/>
                <a:cs typeface="Arial" panose="020B0604020202020204" pitchFamily="34" charset="0"/>
              </a:rPr>
              <a:t>Enhancing the Year 1 and beyond student enrolment experience and enable effective decision-making and course selection</a:t>
            </a:r>
          </a:p>
        </p:txBody>
      </p:sp>
      <p:sp>
        <p:nvSpPr>
          <p:cNvPr id="67" name="Rectangle 66">
            <a:extLst>
              <a:ext uri="{FF2B5EF4-FFF2-40B4-BE49-F238E27FC236}">
                <a16:creationId xmlns:a16="http://schemas.microsoft.com/office/drawing/2014/main" id="{EC9B023D-61D9-4FB4-A01B-BFB6F790DCB6}"/>
              </a:ext>
            </a:extLst>
          </p:cNvPr>
          <p:cNvSpPr/>
          <p:nvPr/>
        </p:nvSpPr>
        <p:spPr>
          <a:xfrm>
            <a:off x="7738704" y="6066381"/>
            <a:ext cx="3939240" cy="430887"/>
          </a:xfrm>
          <a:prstGeom prst="rect">
            <a:avLst/>
          </a:prstGeom>
        </p:spPr>
        <p:txBody>
          <a:bodyPr wrap="square">
            <a:spAutoFit/>
          </a:bodyPr>
          <a:lstStyle/>
          <a:p>
            <a:r>
              <a:rPr lang="en-GB" sz="1100" dirty="0">
                <a:latin typeface="Arial" panose="020B0604020202020204" pitchFamily="34" charset="0"/>
                <a:cs typeface="Arial" panose="020B0604020202020204" pitchFamily="34" charset="0"/>
              </a:rPr>
              <a:t>Designing services to meet staff and student needs while eliminating unnecessary bureaucracy </a:t>
            </a:r>
          </a:p>
        </p:txBody>
      </p:sp>
      <p:sp>
        <p:nvSpPr>
          <p:cNvPr id="68" name="Rectangle 67">
            <a:extLst>
              <a:ext uri="{FF2B5EF4-FFF2-40B4-BE49-F238E27FC236}">
                <a16:creationId xmlns:a16="http://schemas.microsoft.com/office/drawing/2014/main" id="{37DF115A-AB34-4120-B5FA-E17001822955}"/>
              </a:ext>
            </a:extLst>
          </p:cNvPr>
          <p:cNvSpPr/>
          <p:nvPr/>
        </p:nvSpPr>
        <p:spPr>
          <a:xfrm>
            <a:off x="7738704" y="2776806"/>
            <a:ext cx="3856008" cy="600164"/>
          </a:xfrm>
          <a:prstGeom prst="rect">
            <a:avLst/>
          </a:prstGeom>
        </p:spPr>
        <p:txBody>
          <a:bodyPr wrap="square">
            <a:spAutoFit/>
          </a:bodyPr>
          <a:lstStyle/>
          <a:p>
            <a:r>
              <a:rPr lang="en-GB" sz="1100" dirty="0">
                <a:latin typeface="Arial" panose="020B0604020202020204" pitchFamily="34" charset="0"/>
                <a:cs typeface="Arial" panose="020B0604020202020204" pitchFamily="34" charset="0"/>
              </a:rPr>
              <a:t>Creating a world-changing, connected and vibrant university campus, with social, technological and economic impact for the city of Glasgow.</a:t>
            </a:r>
          </a:p>
        </p:txBody>
      </p:sp>
      <p:sp>
        <p:nvSpPr>
          <p:cNvPr id="69" name="Rectangle 68">
            <a:extLst>
              <a:ext uri="{FF2B5EF4-FFF2-40B4-BE49-F238E27FC236}">
                <a16:creationId xmlns:a16="http://schemas.microsoft.com/office/drawing/2014/main" id="{ACD3A40C-33B9-4BF7-99EB-D4051E6F811A}"/>
              </a:ext>
            </a:extLst>
          </p:cNvPr>
          <p:cNvSpPr/>
          <p:nvPr/>
        </p:nvSpPr>
        <p:spPr>
          <a:xfrm>
            <a:off x="7738704" y="5331471"/>
            <a:ext cx="3757406" cy="430887"/>
          </a:xfrm>
          <a:prstGeom prst="rect">
            <a:avLst/>
          </a:prstGeom>
        </p:spPr>
        <p:txBody>
          <a:bodyPr wrap="square">
            <a:spAutoFit/>
          </a:bodyPr>
          <a:lstStyle/>
          <a:p>
            <a:r>
              <a:rPr lang="en-GB" sz="1100" dirty="0">
                <a:latin typeface="Arial" panose="020B0604020202020204" pitchFamily="34" charset="0"/>
                <a:cs typeface="Arial" panose="020B0604020202020204" pitchFamily="34" charset="0"/>
              </a:rPr>
              <a:t>Creating a simpler, more consistent approach to how we manage the end-to-end recruitment process</a:t>
            </a:r>
          </a:p>
        </p:txBody>
      </p:sp>
      <p:sp>
        <p:nvSpPr>
          <p:cNvPr id="70" name="Rectangle 69">
            <a:extLst>
              <a:ext uri="{FF2B5EF4-FFF2-40B4-BE49-F238E27FC236}">
                <a16:creationId xmlns:a16="http://schemas.microsoft.com/office/drawing/2014/main" id="{F7E7513B-7C87-45FB-A587-0619AD18B614}"/>
              </a:ext>
            </a:extLst>
          </p:cNvPr>
          <p:cNvSpPr/>
          <p:nvPr/>
        </p:nvSpPr>
        <p:spPr>
          <a:xfrm>
            <a:off x="7738704" y="4764721"/>
            <a:ext cx="3779882" cy="430887"/>
          </a:xfrm>
          <a:prstGeom prst="rect">
            <a:avLst/>
          </a:prstGeom>
        </p:spPr>
        <p:txBody>
          <a:bodyPr wrap="square">
            <a:spAutoFit/>
          </a:bodyPr>
          <a:lstStyle/>
          <a:p>
            <a:r>
              <a:rPr lang="en-GB" sz="1100" dirty="0">
                <a:latin typeface="Arial" panose="020B0604020202020204" pitchFamily="34" charset="0"/>
                <a:cs typeface="Arial" panose="020B0604020202020204" pitchFamily="34" charset="0"/>
              </a:rPr>
              <a:t>Improving the way we provide services to our students and staff. This includes the new UofG Helpdesk.</a:t>
            </a:r>
          </a:p>
        </p:txBody>
      </p:sp>
      <p:pic>
        <p:nvPicPr>
          <p:cNvPr id="3" name="Picture 2">
            <a:extLst>
              <a:ext uri="{FF2B5EF4-FFF2-40B4-BE49-F238E27FC236}">
                <a16:creationId xmlns:a16="http://schemas.microsoft.com/office/drawing/2014/main" id="{9D6C824C-7B7C-473A-9F8E-E63572598967}"/>
              </a:ext>
            </a:extLst>
          </p:cNvPr>
          <p:cNvPicPr>
            <a:picLocks noChangeAspect="1"/>
          </p:cNvPicPr>
          <p:nvPr/>
        </p:nvPicPr>
        <p:blipFill>
          <a:blip r:embed="rId14"/>
          <a:stretch>
            <a:fillRect/>
          </a:stretch>
        </p:blipFill>
        <p:spPr>
          <a:xfrm>
            <a:off x="459408" y="3424624"/>
            <a:ext cx="666031" cy="1446895"/>
          </a:xfrm>
          <a:prstGeom prst="rect">
            <a:avLst/>
          </a:prstGeom>
        </p:spPr>
      </p:pic>
    </p:spTree>
    <p:extLst>
      <p:ext uri="{BB962C8B-B14F-4D97-AF65-F5344CB8AC3E}">
        <p14:creationId xmlns:p14="http://schemas.microsoft.com/office/powerpoint/2010/main" val="1695268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108A87F-5959-4B65-8511-C0704DC8C5E6}"/>
              </a:ext>
            </a:extLst>
          </p:cNvPr>
          <p:cNvSpPr txBox="1"/>
          <p:nvPr/>
        </p:nvSpPr>
        <p:spPr>
          <a:xfrm>
            <a:off x="2510049" y="432160"/>
            <a:ext cx="7338626" cy="892552"/>
          </a:xfrm>
          <a:prstGeom prst="rect">
            <a:avLst/>
          </a:prstGeom>
          <a:noFill/>
        </p:spPr>
        <p:txBody>
          <a:bodyPr wrap="square" rtlCol="0">
            <a:spAutoFit/>
          </a:bodyPr>
          <a:lstStyle/>
          <a:p>
            <a:pPr defTabSz="1219170" fontAlgn="base">
              <a:spcBef>
                <a:spcPct val="0"/>
              </a:spcBef>
              <a:spcAft>
                <a:spcPct val="0"/>
              </a:spcAft>
            </a:pPr>
            <a:r>
              <a:rPr lang="en-GB" sz="3200" dirty="0">
                <a:solidFill>
                  <a:srgbClr val="002542"/>
                </a:solidFill>
                <a:latin typeface="Arial" charset="0"/>
                <a:ea typeface="ヒラギノ角ゴ Pro W3" charset="-128"/>
              </a:rPr>
              <a:t>Overview of projects</a:t>
            </a:r>
            <a:br>
              <a:rPr lang="en-GB" sz="3200" dirty="0">
                <a:solidFill>
                  <a:srgbClr val="002542"/>
                </a:solidFill>
                <a:latin typeface="Arial" charset="0"/>
                <a:ea typeface="ヒラギノ角ゴ Pro W3" charset="-128"/>
              </a:rPr>
            </a:br>
            <a:r>
              <a:rPr lang="en-GB" sz="2000" dirty="0">
                <a:solidFill>
                  <a:srgbClr val="002542"/>
                </a:solidFill>
                <a:latin typeface="Arial" charset="0"/>
                <a:ea typeface="ヒラギノ角ゴ Pro W3" charset="-128"/>
              </a:rPr>
              <a:t>A quick and easy way to understand progress and any issues</a:t>
            </a:r>
            <a:endParaRPr lang="en-GB" sz="3200" dirty="0">
              <a:solidFill>
                <a:srgbClr val="002542"/>
              </a:solidFill>
              <a:latin typeface="Arial" charset="0"/>
              <a:ea typeface="ヒラギノ角ゴ Pro W3" charset="-128"/>
            </a:endParaRPr>
          </a:p>
        </p:txBody>
      </p:sp>
      <p:sp>
        <p:nvSpPr>
          <p:cNvPr id="4" name="Rectangle 3">
            <a:extLst>
              <a:ext uri="{FF2B5EF4-FFF2-40B4-BE49-F238E27FC236}">
                <a16:creationId xmlns:a16="http://schemas.microsoft.com/office/drawing/2014/main" id="{0B12FB91-7AD5-4ADA-83AB-FA8EEFD6820F}"/>
              </a:ext>
            </a:extLst>
          </p:cNvPr>
          <p:cNvSpPr/>
          <p:nvPr/>
        </p:nvSpPr>
        <p:spPr bwMode="auto">
          <a:xfrm>
            <a:off x="979135" y="1772902"/>
            <a:ext cx="1677799" cy="864000"/>
          </a:xfrm>
          <a:prstGeom prst="rect">
            <a:avLst/>
          </a:prstGeom>
          <a:solidFill>
            <a:schemeClr val="bg1"/>
          </a:solidFill>
          <a:ln w="1905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31" name="Rectangle 30">
            <a:extLst>
              <a:ext uri="{FF2B5EF4-FFF2-40B4-BE49-F238E27FC236}">
                <a16:creationId xmlns:a16="http://schemas.microsoft.com/office/drawing/2014/main" id="{1FC723C9-9F29-48B6-94A0-3F607F4D9393}"/>
              </a:ext>
            </a:extLst>
          </p:cNvPr>
          <p:cNvSpPr/>
          <p:nvPr/>
        </p:nvSpPr>
        <p:spPr bwMode="auto">
          <a:xfrm>
            <a:off x="5073574" y="1772902"/>
            <a:ext cx="1677799" cy="864000"/>
          </a:xfrm>
          <a:prstGeom prst="rect">
            <a:avLst/>
          </a:prstGeom>
          <a:solidFill>
            <a:schemeClr val="bg1"/>
          </a:solidFill>
          <a:ln w="19050" cap="flat" cmpd="sng" algn="ctr">
            <a:solidFill>
              <a:srgbClr val="00386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10" name="Rectangle 9">
            <a:extLst>
              <a:ext uri="{FF2B5EF4-FFF2-40B4-BE49-F238E27FC236}">
                <a16:creationId xmlns:a16="http://schemas.microsoft.com/office/drawing/2014/main" id="{4D3B7A22-FD99-4D66-A24D-A98D4BD26D23}"/>
              </a:ext>
            </a:extLst>
          </p:cNvPr>
          <p:cNvSpPr/>
          <p:nvPr/>
        </p:nvSpPr>
        <p:spPr bwMode="auto">
          <a:xfrm>
            <a:off x="5077690" y="4286403"/>
            <a:ext cx="1677799" cy="864000"/>
          </a:xfrm>
          <a:prstGeom prst="rect">
            <a:avLst/>
          </a:prstGeom>
          <a:solidFill>
            <a:schemeClr val="bg1"/>
          </a:solidFill>
          <a:ln w="19050"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12" name="Rectangle 11">
            <a:extLst>
              <a:ext uri="{FF2B5EF4-FFF2-40B4-BE49-F238E27FC236}">
                <a16:creationId xmlns:a16="http://schemas.microsoft.com/office/drawing/2014/main" id="{87375940-1C8C-4A29-B00A-D46789E6BD5A}"/>
              </a:ext>
            </a:extLst>
          </p:cNvPr>
          <p:cNvSpPr/>
          <p:nvPr/>
        </p:nvSpPr>
        <p:spPr bwMode="auto">
          <a:xfrm>
            <a:off x="983251" y="4286403"/>
            <a:ext cx="1677799" cy="864000"/>
          </a:xfrm>
          <a:prstGeom prst="rect">
            <a:avLst/>
          </a:prstGeom>
          <a:solidFill>
            <a:schemeClr val="bg1"/>
          </a:solidFill>
          <a:ln w="19050" cap="flat" cmpd="sng" algn="ctr">
            <a:solidFill>
              <a:schemeClr val="accent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13" name="Rectangle 12">
            <a:extLst>
              <a:ext uri="{FF2B5EF4-FFF2-40B4-BE49-F238E27FC236}">
                <a16:creationId xmlns:a16="http://schemas.microsoft.com/office/drawing/2014/main" id="{392F01A5-3989-45E6-916D-3AD85527E6D4}"/>
              </a:ext>
            </a:extLst>
          </p:cNvPr>
          <p:cNvSpPr/>
          <p:nvPr/>
        </p:nvSpPr>
        <p:spPr bwMode="auto">
          <a:xfrm>
            <a:off x="9172127" y="4286403"/>
            <a:ext cx="1677799" cy="864000"/>
          </a:xfrm>
          <a:prstGeom prst="rect">
            <a:avLst/>
          </a:prstGeom>
          <a:solidFill>
            <a:schemeClr val="bg1"/>
          </a:solidFill>
          <a:ln w="19050" cap="flat" cmpd="sng" algn="ctr">
            <a:solidFill>
              <a:srgbClr val="00539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14" name="Rectangle 13">
            <a:extLst>
              <a:ext uri="{FF2B5EF4-FFF2-40B4-BE49-F238E27FC236}">
                <a16:creationId xmlns:a16="http://schemas.microsoft.com/office/drawing/2014/main" id="{F3D57535-C8CC-4F05-8413-9896187CB056}"/>
              </a:ext>
            </a:extLst>
          </p:cNvPr>
          <p:cNvSpPr/>
          <p:nvPr/>
        </p:nvSpPr>
        <p:spPr bwMode="auto">
          <a:xfrm>
            <a:off x="9168011" y="1772902"/>
            <a:ext cx="1677799" cy="864000"/>
          </a:xfrm>
          <a:prstGeom prst="rect">
            <a:avLst/>
          </a:prstGeom>
          <a:solidFill>
            <a:schemeClr val="bg1"/>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pic>
        <p:nvPicPr>
          <p:cNvPr id="15" name="Graphic 14" descr="Open book">
            <a:extLst>
              <a:ext uri="{FF2B5EF4-FFF2-40B4-BE49-F238E27FC236}">
                <a16:creationId xmlns:a16="http://schemas.microsoft.com/office/drawing/2014/main" id="{40D4EEB7-DBB7-4DEF-8A41-8491C51355BE}"/>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551525" y="1803946"/>
            <a:ext cx="470875" cy="470875"/>
          </a:xfrm>
          <a:prstGeom prst="rect">
            <a:avLst/>
          </a:prstGeom>
        </p:spPr>
      </p:pic>
      <p:pic>
        <p:nvPicPr>
          <p:cNvPr id="16" name="Graphic 15" descr="Backpack">
            <a:extLst>
              <a:ext uri="{FF2B5EF4-FFF2-40B4-BE49-F238E27FC236}">
                <a16:creationId xmlns:a16="http://schemas.microsoft.com/office/drawing/2014/main" id="{9B409C82-7674-4D43-9FDD-9912D93885ED}"/>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1539035" y="4335245"/>
            <a:ext cx="516395" cy="433791"/>
          </a:xfrm>
          <a:prstGeom prst="rect">
            <a:avLst/>
          </a:prstGeom>
          <a:effectLst/>
        </p:spPr>
      </p:pic>
      <p:pic>
        <p:nvPicPr>
          <p:cNvPr id="17" name="Graphic 16" descr="Users">
            <a:extLst>
              <a:ext uri="{FF2B5EF4-FFF2-40B4-BE49-F238E27FC236}">
                <a16:creationId xmlns:a16="http://schemas.microsoft.com/office/drawing/2014/main" id="{DBAC3833-16C5-46FA-BD3C-A6D6ACC40546}"/>
              </a:ext>
            </a:extLst>
          </p:cNvPr>
          <p:cNvPicPr>
            <a:picLocks noChangeAspect="1"/>
          </p:cNvPicPr>
          <p:nvPr/>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5626274" y="1729164"/>
            <a:ext cx="572389" cy="572389"/>
          </a:xfrm>
          <a:prstGeom prst="rect">
            <a:avLst/>
          </a:prstGeom>
        </p:spPr>
      </p:pic>
      <p:pic>
        <p:nvPicPr>
          <p:cNvPr id="18" name="Graphic 17" descr="Handshake">
            <a:extLst>
              <a:ext uri="{FF2B5EF4-FFF2-40B4-BE49-F238E27FC236}">
                <a16:creationId xmlns:a16="http://schemas.microsoft.com/office/drawing/2014/main" id="{29A5620A-D474-4CBB-94F8-49A2F1A23ABC}"/>
              </a:ext>
            </a:extLst>
          </p:cNvPr>
          <p:cNvPicPr>
            <a:picLocks noChangeAspect="1"/>
          </p:cNvPicPr>
          <p:nvPr/>
        </p:nvPicPr>
        <p:blipFill>
          <a:blip r:embed="rId8" cstate="email">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p:blipFill>
        <p:spPr>
          <a:xfrm>
            <a:off x="9730561" y="1747198"/>
            <a:ext cx="572389" cy="572389"/>
          </a:xfrm>
          <a:prstGeom prst="rect">
            <a:avLst/>
          </a:prstGeom>
        </p:spPr>
      </p:pic>
      <p:pic>
        <p:nvPicPr>
          <p:cNvPr id="19" name="Graphic 18" descr="Wi-Fi">
            <a:extLst>
              <a:ext uri="{FF2B5EF4-FFF2-40B4-BE49-F238E27FC236}">
                <a16:creationId xmlns:a16="http://schemas.microsoft.com/office/drawing/2014/main" id="{3A56661F-3A96-4E6A-B8F8-47BE03F8A772}"/>
              </a:ext>
            </a:extLst>
          </p:cNvPr>
          <p:cNvPicPr>
            <a:picLocks noChangeAspect="1"/>
          </p:cNvPicPr>
          <p:nvPr/>
        </p:nvPicPr>
        <p:blipFill>
          <a:blip r:embed="rId10" cstate="email">
            <a:extLst>
              <a:ext uri="{28A0092B-C50C-407E-A947-70E740481C1C}">
                <a14:useLocalDpi xmlns:a14="http://schemas.microsoft.com/office/drawing/2010/main"/>
              </a:ext>
              <a:ext uri="{96DAC541-7B7A-43D3-8B79-37D633B846F1}">
                <asvg:svgBlip xmlns:asvg="http://schemas.microsoft.com/office/drawing/2016/SVG/main" r:embed="rId11"/>
              </a:ext>
            </a:extLst>
          </a:blip>
          <a:stretch>
            <a:fillRect/>
          </a:stretch>
        </p:blipFill>
        <p:spPr>
          <a:xfrm>
            <a:off x="5626273" y="4291780"/>
            <a:ext cx="572389" cy="572389"/>
          </a:xfrm>
          <a:prstGeom prst="rect">
            <a:avLst/>
          </a:prstGeom>
        </p:spPr>
      </p:pic>
      <p:pic>
        <p:nvPicPr>
          <p:cNvPr id="21" name="Graphic 20" descr="Laptop">
            <a:extLst>
              <a:ext uri="{FF2B5EF4-FFF2-40B4-BE49-F238E27FC236}">
                <a16:creationId xmlns:a16="http://schemas.microsoft.com/office/drawing/2014/main" id="{21F7B335-E781-44B5-AC3D-BA312F174E29}"/>
              </a:ext>
            </a:extLst>
          </p:cNvPr>
          <p:cNvPicPr>
            <a:picLocks noChangeAspect="1"/>
          </p:cNvPicPr>
          <p:nvPr/>
        </p:nvPicPr>
        <p:blipFill>
          <a:blip r:embed="rId12" cstate="email">
            <a:extLst>
              <a:ext uri="{28A0092B-C50C-407E-A947-70E740481C1C}">
                <a14:useLocalDpi xmlns:a14="http://schemas.microsoft.com/office/drawing/2010/main"/>
              </a:ext>
              <a:ext uri="{96DAC541-7B7A-43D3-8B79-37D633B846F1}">
                <asvg:svgBlip xmlns:asvg="http://schemas.microsoft.com/office/drawing/2016/SVG/main" r:embed="rId13"/>
              </a:ext>
            </a:extLst>
          </a:blip>
          <a:stretch>
            <a:fillRect/>
          </a:stretch>
        </p:blipFill>
        <p:spPr>
          <a:xfrm>
            <a:off x="9756480" y="4291866"/>
            <a:ext cx="520550" cy="520550"/>
          </a:xfrm>
          <a:prstGeom prst="rect">
            <a:avLst/>
          </a:prstGeom>
        </p:spPr>
      </p:pic>
      <p:sp>
        <p:nvSpPr>
          <p:cNvPr id="22" name="TextBox 21">
            <a:extLst>
              <a:ext uri="{FF2B5EF4-FFF2-40B4-BE49-F238E27FC236}">
                <a16:creationId xmlns:a16="http://schemas.microsoft.com/office/drawing/2014/main" id="{BD914F93-EDF5-4B13-8FAD-8E29F5363000}"/>
              </a:ext>
            </a:extLst>
          </p:cNvPr>
          <p:cNvSpPr txBox="1"/>
          <p:nvPr/>
        </p:nvSpPr>
        <p:spPr>
          <a:xfrm>
            <a:off x="946045" y="2337360"/>
            <a:ext cx="1743975" cy="253916"/>
          </a:xfrm>
          <a:prstGeom prst="rect">
            <a:avLst/>
          </a:prstGeom>
          <a:noFill/>
        </p:spPr>
        <p:txBody>
          <a:bodyPr wrap="square" rtlCol="0">
            <a:spAutoFit/>
          </a:bodyPr>
          <a:lstStyle/>
          <a:p>
            <a:pPr algn="ctr"/>
            <a:r>
              <a:rPr lang="en-GB" sz="1050" dirty="0">
                <a:latin typeface="Arial" panose="020B0604020202020204" pitchFamily="34" charset="0"/>
                <a:cs typeface="Arial" panose="020B0604020202020204" pitchFamily="34" charset="0"/>
              </a:rPr>
              <a:t>Assessment &amp; Feedback</a:t>
            </a:r>
          </a:p>
        </p:txBody>
      </p:sp>
      <p:sp>
        <p:nvSpPr>
          <p:cNvPr id="23" name="TextBox 22">
            <a:extLst>
              <a:ext uri="{FF2B5EF4-FFF2-40B4-BE49-F238E27FC236}">
                <a16:creationId xmlns:a16="http://schemas.microsoft.com/office/drawing/2014/main" id="{62896E37-BCD6-417A-8B0F-015403D41352}"/>
              </a:ext>
            </a:extLst>
          </p:cNvPr>
          <p:cNvSpPr txBox="1"/>
          <p:nvPr/>
        </p:nvSpPr>
        <p:spPr>
          <a:xfrm>
            <a:off x="1108480" y="4726491"/>
            <a:ext cx="1427336" cy="415498"/>
          </a:xfrm>
          <a:prstGeom prst="rect">
            <a:avLst/>
          </a:prstGeom>
          <a:noFill/>
        </p:spPr>
        <p:txBody>
          <a:bodyPr wrap="square" rtlCol="0">
            <a:spAutoFit/>
          </a:bodyPr>
          <a:lstStyle/>
          <a:p>
            <a:pPr algn="ctr"/>
            <a:r>
              <a:rPr lang="en-GB" sz="1050" dirty="0">
                <a:latin typeface="Arial" panose="020B0604020202020204" pitchFamily="34" charset="0"/>
                <a:cs typeface="Arial" panose="020B0604020202020204" pitchFamily="34" charset="0"/>
              </a:rPr>
              <a:t>Student Forecasting &amp; Enrolment</a:t>
            </a:r>
          </a:p>
        </p:txBody>
      </p:sp>
      <p:sp>
        <p:nvSpPr>
          <p:cNvPr id="24" name="TextBox 23">
            <a:extLst>
              <a:ext uri="{FF2B5EF4-FFF2-40B4-BE49-F238E27FC236}">
                <a16:creationId xmlns:a16="http://schemas.microsoft.com/office/drawing/2014/main" id="{ED854F77-6D6E-4FE1-9AAA-6F6CACA59DD1}"/>
              </a:ext>
            </a:extLst>
          </p:cNvPr>
          <p:cNvSpPr txBox="1"/>
          <p:nvPr/>
        </p:nvSpPr>
        <p:spPr>
          <a:xfrm>
            <a:off x="5073574" y="2196692"/>
            <a:ext cx="1677799" cy="415498"/>
          </a:xfrm>
          <a:prstGeom prst="rect">
            <a:avLst/>
          </a:prstGeom>
          <a:noFill/>
        </p:spPr>
        <p:txBody>
          <a:bodyPr wrap="square" rtlCol="0">
            <a:spAutoFit/>
          </a:bodyPr>
          <a:lstStyle/>
          <a:p>
            <a:pPr algn="ctr"/>
            <a:r>
              <a:rPr lang="en-GB" sz="1050" dirty="0">
                <a:latin typeface="Arial" panose="020B0604020202020204" pitchFamily="34" charset="0"/>
                <a:cs typeface="Arial" panose="020B0604020202020204" pitchFamily="34" charset="0"/>
              </a:rPr>
              <a:t>Student &amp; Staff Service Delivery</a:t>
            </a:r>
          </a:p>
        </p:txBody>
      </p:sp>
      <p:sp>
        <p:nvSpPr>
          <p:cNvPr id="25" name="TextBox 24">
            <a:extLst>
              <a:ext uri="{FF2B5EF4-FFF2-40B4-BE49-F238E27FC236}">
                <a16:creationId xmlns:a16="http://schemas.microsoft.com/office/drawing/2014/main" id="{48581861-48FC-45DA-9358-AA4DE3C7B990}"/>
              </a:ext>
            </a:extLst>
          </p:cNvPr>
          <p:cNvSpPr txBox="1"/>
          <p:nvPr/>
        </p:nvSpPr>
        <p:spPr>
          <a:xfrm>
            <a:off x="9135772" y="2277483"/>
            <a:ext cx="1743975" cy="253916"/>
          </a:xfrm>
          <a:prstGeom prst="rect">
            <a:avLst/>
          </a:prstGeom>
          <a:noFill/>
        </p:spPr>
        <p:txBody>
          <a:bodyPr wrap="square" rtlCol="0">
            <a:spAutoFit/>
          </a:bodyPr>
          <a:lstStyle/>
          <a:p>
            <a:pPr algn="ctr"/>
            <a:r>
              <a:rPr lang="en-GB" sz="1050" dirty="0">
                <a:latin typeface="Arial" panose="020B0604020202020204" pitchFamily="34" charset="0"/>
                <a:cs typeface="Arial" panose="020B0604020202020204" pitchFamily="34" charset="0"/>
              </a:rPr>
              <a:t>HR Recruitment Process</a:t>
            </a:r>
          </a:p>
        </p:txBody>
      </p:sp>
      <p:sp>
        <p:nvSpPr>
          <p:cNvPr id="30" name="TextBox 29">
            <a:extLst>
              <a:ext uri="{FF2B5EF4-FFF2-40B4-BE49-F238E27FC236}">
                <a16:creationId xmlns:a16="http://schemas.microsoft.com/office/drawing/2014/main" id="{33A28F4A-0ACF-4FC4-9D06-E408FBDEF991}"/>
              </a:ext>
            </a:extLst>
          </p:cNvPr>
          <p:cNvSpPr txBox="1"/>
          <p:nvPr/>
        </p:nvSpPr>
        <p:spPr>
          <a:xfrm>
            <a:off x="5044598" y="4737211"/>
            <a:ext cx="1743975" cy="253916"/>
          </a:xfrm>
          <a:prstGeom prst="rect">
            <a:avLst/>
          </a:prstGeom>
          <a:noFill/>
        </p:spPr>
        <p:txBody>
          <a:bodyPr wrap="square" rtlCol="0">
            <a:spAutoFit/>
          </a:bodyPr>
          <a:lstStyle/>
          <a:p>
            <a:pPr algn="ctr"/>
            <a:r>
              <a:rPr lang="en-GB" sz="1050" dirty="0">
                <a:latin typeface="Arial" panose="020B0604020202020204" pitchFamily="34" charset="0"/>
                <a:cs typeface="Arial" panose="020B0604020202020204" pitchFamily="34" charset="0"/>
              </a:rPr>
              <a:t>Smart Campus</a:t>
            </a:r>
          </a:p>
        </p:txBody>
      </p:sp>
      <p:sp>
        <p:nvSpPr>
          <p:cNvPr id="32" name="TextBox 31">
            <a:extLst>
              <a:ext uri="{FF2B5EF4-FFF2-40B4-BE49-F238E27FC236}">
                <a16:creationId xmlns:a16="http://schemas.microsoft.com/office/drawing/2014/main" id="{CB08B85E-658F-48D7-A959-A86A653CF70B}"/>
              </a:ext>
            </a:extLst>
          </p:cNvPr>
          <p:cNvSpPr txBox="1"/>
          <p:nvPr/>
        </p:nvSpPr>
        <p:spPr>
          <a:xfrm>
            <a:off x="9139037" y="4779385"/>
            <a:ext cx="1743975" cy="253916"/>
          </a:xfrm>
          <a:prstGeom prst="rect">
            <a:avLst/>
          </a:prstGeom>
          <a:noFill/>
        </p:spPr>
        <p:txBody>
          <a:bodyPr wrap="square" rtlCol="0">
            <a:spAutoFit/>
          </a:bodyPr>
          <a:lstStyle/>
          <a:p>
            <a:pPr algn="ctr"/>
            <a:r>
              <a:rPr lang="en-GB" sz="1050" dirty="0">
                <a:latin typeface="Arial" panose="020B0604020202020204" pitchFamily="34" charset="0"/>
                <a:cs typeface="Arial" panose="020B0604020202020204" pitchFamily="34" charset="0"/>
              </a:rPr>
              <a:t>Professional Services</a:t>
            </a:r>
          </a:p>
        </p:txBody>
      </p:sp>
      <p:grpSp>
        <p:nvGrpSpPr>
          <p:cNvPr id="40" name="Group 39">
            <a:extLst>
              <a:ext uri="{FF2B5EF4-FFF2-40B4-BE49-F238E27FC236}">
                <a16:creationId xmlns:a16="http://schemas.microsoft.com/office/drawing/2014/main" id="{A959D320-2C13-471A-A2BB-A60F43AD232C}"/>
              </a:ext>
            </a:extLst>
          </p:cNvPr>
          <p:cNvGrpSpPr/>
          <p:nvPr/>
        </p:nvGrpSpPr>
        <p:grpSpPr>
          <a:xfrm>
            <a:off x="4592165" y="4314116"/>
            <a:ext cx="281969" cy="808244"/>
            <a:chOff x="3475249" y="4290395"/>
            <a:chExt cx="281969" cy="808244"/>
          </a:xfrm>
        </p:grpSpPr>
        <p:grpSp>
          <p:nvGrpSpPr>
            <p:cNvPr id="41" name="Group 40">
              <a:extLst>
                <a:ext uri="{FF2B5EF4-FFF2-40B4-BE49-F238E27FC236}">
                  <a16:creationId xmlns:a16="http://schemas.microsoft.com/office/drawing/2014/main" id="{9A7ED1F0-30C8-4B55-ABF6-2066611EA646}"/>
                </a:ext>
              </a:extLst>
            </p:cNvPr>
            <p:cNvGrpSpPr/>
            <p:nvPr/>
          </p:nvGrpSpPr>
          <p:grpSpPr>
            <a:xfrm>
              <a:off x="3475249" y="4290395"/>
              <a:ext cx="281969" cy="808244"/>
              <a:chOff x="3475249" y="4237234"/>
              <a:chExt cx="281969" cy="808244"/>
            </a:xfrm>
          </p:grpSpPr>
          <p:sp>
            <p:nvSpPr>
              <p:cNvPr id="43" name="Rectangle: Rounded Corners 42">
                <a:extLst>
                  <a:ext uri="{FF2B5EF4-FFF2-40B4-BE49-F238E27FC236}">
                    <a16:creationId xmlns:a16="http://schemas.microsoft.com/office/drawing/2014/main" id="{EC23EF9D-A0BF-4553-A948-11924DA39F93}"/>
                  </a:ext>
                </a:extLst>
              </p:cNvPr>
              <p:cNvSpPr/>
              <p:nvPr/>
            </p:nvSpPr>
            <p:spPr>
              <a:xfrm>
                <a:off x="3475249" y="4237234"/>
                <a:ext cx="281969" cy="808244"/>
              </a:xfrm>
              <a:prstGeom prst="roundRect">
                <a:avLst/>
              </a:prstGeom>
              <a:solidFill>
                <a:sysClr val="window" lastClr="FFFFFF">
                  <a:lumMod val="85000"/>
                </a:sysClr>
              </a:solidFill>
              <a:ln w="3175"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44" name="Oval 43">
                <a:extLst>
                  <a:ext uri="{FF2B5EF4-FFF2-40B4-BE49-F238E27FC236}">
                    <a16:creationId xmlns:a16="http://schemas.microsoft.com/office/drawing/2014/main" id="{A4C3B6B7-7505-4B10-9306-535B48739F04}"/>
                  </a:ext>
                </a:extLst>
              </p:cNvPr>
              <p:cNvSpPr/>
              <p:nvPr/>
            </p:nvSpPr>
            <p:spPr>
              <a:xfrm>
                <a:off x="3509374" y="4281905"/>
                <a:ext cx="213718" cy="213718"/>
              </a:xfrm>
              <a:prstGeom prst="ellipse">
                <a:avLst/>
              </a:prstGeom>
              <a:solidFill>
                <a:sysClr val="window" lastClr="FFFFFF"/>
              </a:solidFill>
              <a:ln w="31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45" name="Oval 44">
                <a:extLst>
                  <a:ext uri="{FF2B5EF4-FFF2-40B4-BE49-F238E27FC236}">
                    <a16:creationId xmlns:a16="http://schemas.microsoft.com/office/drawing/2014/main" id="{CE6293A1-AAAF-4556-BE19-8109E8661C8C}"/>
                  </a:ext>
                </a:extLst>
              </p:cNvPr>
              <p:cNvSpPr/>
              <p:nvPr/>
            </p:nvSpPr>
            <p:spPr>
              <a:xfrm>
                <a:off x="3509374" y="4543326"/>
                <a:ext cx="213718" cy="213718"/>
              </a:xfrm>
              <a:prstGeom prst="ellipse">
                <a:avLst/>
              </a:prstGeom>
              <a:solidFill>
                <a:sysClr val="window" lastClr="FFFFFF"/>
              </a:solidFill>
              <a:ln w="31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pSp>
        <p:sp>
          <p:nvSpPr>
            <p:cNvPr id="42" name="Oval 41">
              <a:extLst>
                <a:ext uri="{FF2B5EF4-FFF2-40B4-BE49-F238E27FC236}">
                  <a16:creationId xmlns:a16="http://schemas.microsoft.com/office/drawing/2014/main" id="{544A354E-F1B3-4578-9D82-B4D10D1BFA0D}"/>
                </a:ext>
              </a:extLst>
            </p:cNvPr>
            <p:cNvSpPr/>
            <p:nvPr/>
          </p:nvSpPr>
          <p:spPr>
            <a:xfrm>
              <a:off x="3505777" y="4586877"/>
              <a:ext cx="213718" cy="213718"/>
            </a:xfrm>
            <a:prstGeom prst="ellipse">
              <a:avLst/>
            </a:prstGeom>
            <a:solidFill>
              <a:srgbClr val="FFC000"/>
            </a:solidFill>
            <a:ln w="3175"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64" name="Group 63">
            <a:extLst>
              <a:ext uri="{FF2B5EF4-FFF2-40B4-BE49-F238E27FC236}">
                <a16:creationId xmlns:a16="http://schemas.microsoft.com/office/drawing/2014/main" id="{9416271E-790E-4F77-A237-6C9DD8FABD72}"/>
              </a:ext>
            </a:extLst>
          </p:cNvPr>
          <p:cNvGrpSpPr/>
          <p:nvPr/>
        </p:nvGrpSpPr>
        <p:grpSpPr>
          <a:xfrm>
            <a:off x="4588784" y="1803946"/>
            <a:ext cx="281969" cy="808244"/>
            <a:chOff x="4592165" y="4399053"/>
            <a:chExt cx="281969" cy="808244"/>
          </a:xfrm>
        </p:grpSpPr>
        <p:grpSp>
          <p:nvGrpSpPr>
            <p:cNvPr id="65" name="Group 64">
              <a:extLst>
                <a:ext uri="{FF2B5EF4-FFF2-40B4-BE49-F238E27FC236}">
                  <a16:creationId xmlns:a16="http://schemas.microsoft.com/office/drawing/2014/main" id="{3D776682-4561-419B-8B0B-9EEF27EDAEC8}"/>
                </a:ext>
              </a:extLst>
            </p:cNvPr>
            <p:cNvGrpSpPr/>
            <p:nvPr/>
          </p:nvGrpSpPr>
          <p:grpSpPr>
            <a:xfrm>
              <a:off x="4592165" y="4399053"/>
              <a:ext cx="281969" cy="808244"/>
              <a:chOff x="3475249" y="4290395"/>
              <a:chExt cx="281969" cy="808244"/>
            </a:xfrm>
          </p:grpSpPr>
          <p:grpSp>
            <p:nvGrpSpPr>
              <p:cNvPr id="67" name="Group 66">
                <a:extLst>
                  <a:ext uri="{FF2B5EF4-FFF2-40B4-BE49-F238E27FC236}">
                    <a16:creationId xmlns:a16="http://schemas.microsoft.com/office/drawing/2014/main" id="{7D90D14D-48D8-46CA-8181-2217D51E63AA}"/>
                  </a:ext>
                </a:extLst>
              </p:cNvPr>
              <p:cNvGrpSpPr/>
              <p:nvPr/>
            </p:nvGrpSpPr>
            <p:grpSpPr>
              <a:xfrm>
                <a:off x="3475249" y="4290395"/>
                <a:ext cx="281969" cy="808244"/>
                <a:chOff x="3475249" y="4237234"/>
                <a:chExt cx="281969" cy="808244"/>
              </a:xfrm>
            </p:grpSpPr>
            <p:sp>
              <p:nvSpPr>
                <p:cNvPr id="69" name="Rectangle: Rounded Corners 68">
                  <a:extLst>
                    <a:ext uri="{FF2B5EF4-FFF2-40B4-BE49-F238E27FC236}">
                      <a16:creationId xmlns:a16="http://schemas.microsoft.com/office/drawing/2014/main" id="{86F2350E-6E57-44B7-A530-C49A9AC61589}"/>
                    </a:ext>
                  </a:extLst>
                </p:cNvPr>
                <p:cNvSpPr/>
                <p:nvPr/>
              </p:nvSpPr>
              <p:spPr>
                <a:xfrm>
                  <a:off x="3475249" y="4237234"/>
                  <a:ext cx="281969" cy="808244"/>
                </a:xfrm>
                <a:prstGeom prst="roundRect">
                  <a:avLst/>
                </a:prstGeom>
                <a:solidFill>
                  <a:sysClr val="window" lastClr="FFFFFF">
                    <a:lumMod val="85000"/>
                  </a:sysClr>
                </a:solidFill>
                <a:ln w="3175"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0" name="Oval 69">
                  <a:extLst>
                    <a:ext uri="{FF2B5EF4-FFF2-40B4-BE49-F238E27FC236}">
                      <a16:creationId xmlns:a16="http://schemas.microsoft.com/office/drawing/2014/main" id="{132207BC-D097-4B1F-B88D-A09A517D3012}"/>
                    </a:ext>
                  </a:extLst>
                </p:cNvPr>
                <p:cNvSpPr/>
                <p:nvPr/>
              </p:nvSpPr>
              <p:spPr>
                <a:xfrm>
                  <a:off x="3509374" y="4281905"/>
                  <a:ext cx="213718" cy="213718"/>
                </a:xfrm>
                <a:prstGeom prst="ellipse">
                  <a:avLst/>
                </a:prstGeom>
                <a:solidFill>
                  <a:sysClr val="window" lastClr="FFFFFF"/>
                </a:solidFill>
                <a:ln w="31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1" name="Oval 70">
                  <a:extLst>
                    <a:ext uri="{FF2B5EF4-FFF2-40B4-BE49-F238E27FC236}">
                      <a16:creationId xmlns:a16="http://schemas.microsoft.com/office/drawing/2014/main" id="{CC78E30E-9FB2-43E6-9962-3830ECFE2DE2}"/>
                    </a:ext>
                  </a:extLst>
                </p:cNvPr>
                <p:cNvSpPr/>
                <p:nvPr/>
              </p:nvSpPr>
              <p:spPr>
                <a:xfrm>
                  <a:off x="3509374" y="4543326"/>
                  <a:ext cx="213718" cy="213718"/>
                </a:xfrm>
                <a:prstGeom prst="ellipse">
                  <a:avLst/>
                </a:prstGeom>
                <a:solidFill>
                  <a:sysClr val="window" lastClr="FFFFFF"/>
                </a:solidFill>
                <a:ln w="31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pSp>
          <p:sp>
            <p:nvSpPr>
              <p:cNvPr id="68" name="Oval 67">
                <a:extLst>
                  <a:ext uri="{FF2B5EF4-FFF2-40B4-BE49-F238E27FC236}">
                    <a16:creationId xmlns:a16="http://schemas.microsoft.com/office/drawing/2014/main" id="{E82FA53B-A4C5-446A-8979-B1D98F498454}"/>
                  </a:ext>
                </a:extLst>
              </p:cNvPr>
              <p:cNvSpPr/>
              <p:nvPr/>
            </p:nvSpPr>
            <p:spPr>
              <a:xfrm>
                <a:off x="3505777" y="4586877"/>
                <a:ext cx="213718" cy="213718"/>
              </a:xfrm>
              <a:prstGeom prst="ellipse">
                <a:avLst/>
              </a:prstGeom>
              <a:solidFill>
                <a:schemeClr val="bg1"/>
              </a:solidFill>
              <a:ln w="31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pSp>
        <p:sp>
          <p:nvSpPr>
            <p:cNvPr id="66" name="Oval 65">
              <a:extLst>
                <a:ext uri="{FF2B5EF4-FFF2-40B4-BE49-F238E27FC236}">
                  <a16:creationId xmlns:a16="http://schemas.microsoft.com/office/drawing/2014/main" id="{5DF6D106-20FF-40F4-B74A-B7A55F082BDA}"/>
                </a:ext>
              </a:extLst>
            </p:cNvPr>
            <p:cNvSpPr/>
            <p:nvPr/>
          </p:nvSpPr>
          <p:spPr>
            <a:xfrm>
              <a:off x="4622243" y="4946611"/>
              <a:ext cx="213718" cy="213718"/>
            </a:xfrm>
            <a:prstGeom prst="ellipse">
              <a:avLst/>
            </a:prstGeom>
            <a:solidFill>
              <a:srgbClr val="00B050"/>
            </a:solidFill>
            <a:ln w="3175"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pSp>
      <p:sp>
        <p:nvSpPr>
          <p:cNvPr id="72" name="Oval 71">
            <a:extLst>
              <a:ext uri="{FF2B5EF4-FFF2-40B4-BE49-F238E27FC236}">
                <a16:creationId xmlns:a16="http://schemas.microsoft.com/office/drawing/2014/main" id="{7E1C039B-B0CF-4075-9E66-C36B3606D509}"/>
              </a:ext>
            </a:extLst>
          </p:cNvPr>
          <p:cNvSpPr/>
          <p:nvPr/>
        </p:nvSpPr>
        <p:spPr>
          <a:xfrm>
            <a:off x="4622693" y="4884268"/>
            <a:ext cx="213718" cy="213718"/>
          </a:xfrm>
          <a:prstGeom prst="ellipse">
            <a:avLst/>
          </a:prstGeom>
          <a:solidFill>
            <a:srgbClr val="00B050"/>
          </a:solidFill>
          <a:ln w="3175"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AFEBC8E7-891C-467F-B90C-64DD1163E4AA}"/>
              </a:ext>
            </a:extLst>
          </p:cNvPr>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552369" y="1803946"/>
            <a:ext cx="292633" cy="810838"/>
          </a:xfrm>
          <a:prstGeom prst="rect">
            <a:avLst/>
          </a:prstGeom>
        </p:spPr>
      </p:pic>
      <p:grpSp>
        <p:nvGrpSpPr>
          <p:cNvPr id="81" name="Group 80">
            <a:extLst>
              <a:ext uri="{FF2B5EF4-FFF2-40B4-BE49-F238E27FC236}">
                <a16:creationId xmlns:a16="http://schemas.microsoft.com/office/drawing/2014/main" id="{2F86A5F6-EB1C-49F0-B883-0A789B644B70}"/>
              </a:ext>
            </a:extLst>
          </p:cNvPr>
          <p:cNvGrpSpPr/>
          <p:nvPr/>
        </p:nvGrpSpPr>
        <p:grpSpPr>
          <a:xfrm>
            <a:off x="552369" y="4314116"/>
            <a:ext cx="281969" cy="808244"/>
            <a:chOff x="3475249" y="4290395"/>
            <a:chExt cx="281969" cy="808244"/>
          </a:xfrm>
        </p:grpSpPr>
        <p:grpSp>
          <p:nvGrpSpPr>
            <p:cNvPr id="82" name="Group 81">
              <a:extLst>
                <a:ext uri="{FF2B5EF4-FFF2-40B4-BE49-F238E27FC236}">
                  <a16:creationId xmlns:a16="http://schemas.microsoft.com/office/drawing/2014/main" id="{F7DB32F9-1EB8-403D-A0D0-194724446235}"/>
                </a:ext>
              </a:extLst>
            </p:cNvPr>
            <p:cNvGrpSpPr/>
            <p:nvPr/>
          </p:nvGrpSpPr>
          <p:grpSpPr>
            <a:xfrm>
              <a:off x="3475249" y="4290395"/>
              <a:ext cx="281969" cy="808244"/>
              <a:chOff x="3475249" y="4237234"/>
              <a:chExt cx="281969" cy="808244"/>
            </a:xfrm>
          </p:grpSpPr>
          <p:sp>
            <p:nvSpPr>
              <p:cNvPr id="84" name="Rectangle: Rounded Corners 83">
                <a:extLst>
                  <a:ext uri="{FF2B5EF4-FFF2-40B4-BE49-F238E27FC236}">
                    <a16:creationId xmlns:a16="http://schemas.microsoft.com/office/drawing/2014/main" id="{A708F386-A31F-4025-BB08-1A43DD616C1E}"/>
                  </a:ext>
                </a:extLst>
              </p:cNvPr>
              <p:cNvSpPr/>
              <p:nvPr/>
            </p:nvSpPr>
            <p:spPr>
              <a:xfrm>
                <a:off x="3475249" y="4237234"/>
                <a:ext cx="281969" cy="808244"/>
              </a:xfrm>
              <a:prstGeom prst="roundRect">
                <a:avLst/>
              </a:prstGeom>
              <a:solidFill>
                <a:sysClr val="window" lastClr="FFFFFF">
                  <a:lumMod val="85000"/>
                </a:sysClr>
              </a:solidFill>
              <a:ln w="3175"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5" name="Oval 84">
                <a:extLst>
                  <a:ext uri="{FF2B5EF4-FFF2-40B4-BE49-F238E27FC236}">
                    <a16:creationId xmlns:a16="http://schemas.microsoft.com/office/drawing/2014/main" id="{9C49C98B-FC40-4BE0-B5C3-04331B160D55}"/>
                  </a:ext>
                </a:extLst>
              </p:cNvPr>
              <p:cNvSpPr/>
              <p:nvPr/>
            </p:nvSpPr>
            <p:spPr>
              <a:xfrm>
                <a:off x="3509374" y="4281905"/>
                <a:ext cx="213718" cy="213718"/>
              </a:xfrm>
              <a:prstGeom prst="ellipse">
                <a:avLst/>
              </a:prstGeom>
              <a:solidFill>
                <a:sysClr val="window" lastClr="FFFFFF"/>
              </a:solidFill>
              <a:ln w="31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6" name="Oval 85">
                <a:extLst>
                  <a:ext uri="{FF2B5EF4-FFF2-40B4-BE49-F238E27FC236}">
                    <a16:creationId xmlns:a16="http://schemas.microsoft.com/office/drawing/2014/main" id="{DFB92681-E17D-4C7F-BD2A-6E9F5E89D78D}"/>
                  </a:ext>
                </a:extLst>
              </p:cNvPr>
              <p:cNvSpPr/>
              <p:nvPr/>
            </p:nvSpPr>
            <p:spPr>
              <a:xfrm>
                <a:off x="3509374" y="4543326"/>
                <a:ext cx="213718" cy="213718"/>
              </a:xfrm>
              <a:prstGeom prst="ellipse">
                <a:avLst/>
              </a:prstGeom>
              <a:solidFill>
                <a:sysClr val="window" lastClr="FFFFFF"/>
              </a:solidFill>
              <a:ln w="31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pSp>
        <p:sp>
          <p:nvSpPr>
            <p:cNvPr id="83" name="Oval 82">
              <a:extLst>
                <a:ext uri="{FF2B5EF4-FFF2-40B4-BE49-F238E27FC236}">
                  <a16:creationId xmlns:a16="http://schemas.microsoft.com/office/drawing/2014/main" id="{C176C363-98AC-4A5D-8996-E0C42C3FD886}"/>
                </a:ext>
              </a:extLst>
            </p:cNvPr>
            <p:cNvSpPr/>
            <p:nvPr/>
          </p:nvSpPr>
          <p:spPr>
            <a:xfrm>
              <a:off x="3505777" y="4586877"/>
              <a:ext cx="213718" cy="213718"/>
            </a:xfrm>
            <a:prstGeom prst="ellipse">
              <a:avLst/>
            </a:prstGeom>
            <a:solidFill>
              <a:srgbClr val="FFC000"/>
            </a:solidFill>
            <a:ln w="3175"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pSp>
      <p:sp>
        <p:nvSpPr>
          <p:cNvPr id="87" name="Oval 86">
            <a:extLst>
              <a:ext uri="{FF2B5EF4-FFF2-40B4-BE49-F238E27FC236}">
                <a16:creationId xmlns:a16="http://schemas.microsoft.com/office/drawing/2014/main" id="{25BD6A61-5CD6-423B-9645-B2C0AAEC9930}"/>
              </a:ext>
            </a:extLst>
          </p:cNvPr>
          <p:cNvSpPr/>
          <p:nvPr/>
        </p:nvSpPr>
        <p:spPr>
          <a:xfrm>
            <a:off x="582897" y="4868987"/>
            <a:ext cx="213718" cy="213718"/>
          </a:xfrm>
          <a:prstGeom prst="ellipse">
            <a:avLst/>
          </a:prstGeom>
          <a:solidFill>
            <a:schemeClr val="bg1"/>
          </a:solidFill>
          <a:ln w="31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A2A2AA34-1423-46DC-A793-80F83C51C432}"/>
              </a:ext>
            </a:extLst>
          </p:cNvPr>
          <p:cNvSpPr/>
          <p:nvPr/>
        </p:nvSpPr>
        <p:spPr>
          <a:xfrm>
            <a:off x="551679" y="2705560"/>
            <a:ext cx="2481311" cy="1384995"/>
          </a:xfrm>
          <a:prstGeom prst="rect">
            <a:avLst/>
          </a:prstGeom>
        </p:spPr>
        <p:txBody>
          <a:bodyPr wrap="square">
            <a:spAutoFit/>
          </a:bodyPr>
          <a:lstStyle/>
          <a:p>
            <a:r>
              <a:rPr lang="en-GB" sz="1050" dirty="0">
                <a:latin typeface="Arial" panose="020B0604020202020204" pitchFamily="34" charset="0"/>
                <a:cs typeface="Arial" panose="020B0604020202020204" pitchFamily="34" charset="0"/>
              </a:rPr>
              <a:t>The Vision and Principles for the Assessment and Feedback Practice Model have been finalised.  </a:t>
            </a:r>
          </a:p>
          <a:p>
            <a:r>
              <a:rPr lang="en-GB" sz="1050" dirty="0">
                <a:latin typeface="Arial" panose="020B0604020202020204" pitchFamily="34" charset="0"/>
                <a:cs typeface="Arial" panose="020B0604020202020204" pitchFamily="34" charset="0"/>
              </a:rPr>
              <a:t>We have completed an initial draft of the Academic and Operating Models detailing how the Vision and Principles drive practice, policy and process at UofG. </a:t>
            </a:r>
          </a:p>
        </p:txBody>
      </p:sp>
      <p:sp>
        <p:nvSpPr>
          <p:cNvPr id="88" name="TextBox 87">
            <a:extLst>
              <a:ext uri="{FF2B5EF4-FFF2-40B4-BE49-F238E27FC236}">
                <a16:creationId xmlns:a16="http://schemas.microsoft.com/office/drawing/2014/main" id="{B57CC7B2-0EC2-4033-AD2A-17C6045462AD}"/>
              </a:ext>
            </a:extLst>
          </p:cNvPr>
          <p:cNvSpPr txBox="1"/>
          <p:nvPr/>
        </p:nvSpPr>
        <p:spPr>
          <a:xfrm>
            <a:off x="4587844" y="2696854"/>
            <a:ext cx="2481311" cy="1546577"/>
          </a:xfrm>
          <a:prstGeom prst="rect">
            <a:avLst/>
          </a:prstGeom>
          <a:noFill/>
        </p:spPr>
        <p:txBody>
          <a:bodyPr wrap="square" rtlCol="0">
            <a:spAutoFit/>
          </a:bodyPr>
          <a:lstStyle/>
          <a:p>
            <a:r>
              <a:rPr lang="en-GB" sz="1050" dirty="0">
                <a:latin typeface="Arial" panose="020B0604020202020204" pitchFamily="34" charset="0"/>
                <a:cs typeface="Arial" panose="020B0604020202020204" pitchFamily="34" charset="0"/>
              </a:rPr>
              <a:t>Reach Out successfully launched on 9</a:t>
            </a:r>
            <a:r>
              <a:rPr lang="en-GB" sz="1050" baseline="30000" dirty="0">
                <a:latin typeface="Arial" panose="020B0604020202020204" pitchFamily="34" charset="0"/>
                <a:cs typeface="Arial" panose="020B0604020202020204" pitchFamily="34" charset="0"/>
              </a:rPr>
              <a:t>th</a:t>
            </a:r>
            <a:r>
              <a:rPr lang="en-GB" sz="1050" dirty="0">
                <a:latin typeface="Arial" panose="020B0604020202020204" pitchFamily="34" charset="0"/>
                <a:cs typeface="Arial" panose="020B0604020202020204" pitchFamily="34" charset="0"/>
              </a:rPr>
              <a:t> September. ESMS has had 34,979 service requests and incidents logged, 918 staff have been trained and 878 knowledge articles have been written. The project is on track to ‘complete’ by the end of September and the team is working to complete any remaining actions.</a:t>
            </a:r>
          </a:p>
        </p:txBody>
      </p:sp>
      <p:sp>
        <p:nvSpPr>
          <p:cNvPr id="89" name="TextBox 88">
            <a:extLst>
              <a:ext uri="{FF2B5EF4-FFF2-40B4-BE49-F238E27FC236}">
                <a16:creationId xmlns:a16="http://schemas.microsoft.com/office/drawing/2014/main" id="{2305868F-D653-477D-9BDB-11E7D2F6D86B}"/>
              </a:ext>
            </a:extLst>
          </p:cNvPr>
          <p:cNvSpPr txBox="1"/>
          <p:nvPr/>
        </p:nvSpPr>
        <p:spPr>
          <a:xfrm>
            <a:off x="8657987" y="2710407"/>
            <a:ext cx="2481311" cy="1223412"/>
          </a:xfrm>
          <a:prstGeom prst="rect">
            <a:avLst/>
          </a:prstGeom>
          <a:noFill/>
        </p:spPr>
        <p:txBody>
          <a:bodyPr wrap="square" rtlCol="0">
            <a:spAutoFit/>
          </a:bodyPr>
          <a:lstStyle/>
          <a:p>
            <a:r>
              <a:rPr lang="en-GB" sz="1050" dirty="0">
                <a:latin typeface="Arial" panose="020B0604020202020204" pitchFamily="34" charset="0"/>
                <a:cs typeface="Arial" panose="020B0604020202020204" pitchFamily="34" charset="0"/>
              </a:rPr>
              <a:t>The final process and system design has been signed off at the Project Board. The engagement and training campaign launches in October. The go-live of the new process and updated system is on the 23</a:t>
            </a:r>
            <a:r>
              <a:rPr lang="en-GB" sz="1050" baseline="30000" dirty="0">
                <a:latin typeface="Arial" panose="020B0604020202020204" pitchFamily="34" charset="0"/>
                <a:cs typeface="Arial" panose="020B0604020202020204" pitchFamily="34" charset="0"/>
              </a:rPr>
              <a:t>rd</a:t>
            </a:r>
            <a:r>
              <a:rPr lang="en-GB" sz="1050" dirty="0">
                <a:latin typeface="Arial" panose="020B0604020202020204" pitchFamily="34" charset="0"/>
                <a:cs typeface="Arial" panose="020B0604020202020204" pitchFamily="34" charset="0"/>
              </a:rPr>
              <a:t> December.</a:t>
            </a:r>
          </a:p>
        </p:txBody>
      </p:sp>
      <p:sp>
        <p:nvSpPr>
          <p:cNvPr id="90" name="TextBox 89">
            <a:extLst>
              <a:ext uri="{FF2B5EF4-FFF2-40B4-BE49-F238E27FC236}">
                <a16:creationId xmlns:a16="http://schemas.microsoft.com/office/drawing/2014/main" id="{30F46ACB-C360-45EA-86EC-711693C983CA}"/>
              </a:ext>
            </a:extLst>
          </p:cNvPr>
          <p:cNvSpPr txBox="1"/>
          <p:nvPr/>
        </p:nvSpPr>
        <p:spPr>
          <a:xfrm>
            <a:off x="546651" y="5212466"/>
            <a:ext cx="2480621" cy="1384995"/>
          </a:xfrm>
          <a:prstGeom prst="rect">
            <a:avLst/>
          </a:prstGeom>
          <a:noFill/>
        </p:spPr>
        <p:txBody>
          <a:bodyPr wrap="square" rtlCol="0">
            <a:spAutoFit/>
          </a:bodyPr>
          <a:lstStyle/>
          <a:p>
            <a:r>
              <a:rPr lang="en-GB" sz="1050" dirty="0">
                <a:latin typeface="Arial" panose="020B0604020202020204" pitchFamily="34" charset="0"/>
                <a:cs typeface="Arial" panose="020B0604020202020204" pitchFamily="34" charset="0"/>
              </a:rPr>
              <a:t>The Initiation phase is now complete and all workstreams (Forecasting, Process, User Experience) have now had their individual kick-off meetings.  We have some issues around capacity/capability constraints and the need to get an agreed plan and business case in place.</a:t>
            </a:r>
          </a:p>
        </p:txBody>
      </p:sp>
      <p:sp>
        <p:nvSpPr>
          <p:cNvPr id="91" name="TextBox 90">
            <a:extLst>
              <a:ext uri="{FF2B5EF4-FFF2-40B4-BE49-F238E27FC236}">
                <a16:creationId xmlns:a16="http://schemas.microsoft.com/office/drawing/2014/main" id="{CBADE0D8-7238-4A32-A86A-1F547FDECE4D}"/>
              </a:ext>
            </a:extLst>
          </p:cNvPr>
          <p:cNvSpPr txBox="1"/>
          <p:nvPr/>
        </p:nvSpPr>
        <p:spPr>
          <a:xfrm>
            <a:off x="4585252" y="5212466"/>
            <a:ext cx="2916903" cy="1061829"/>
          </a:xfrm>
          <a:prstGeom prst="rect">
            <a:avLst/>
          </a:prstGeom>
          <a:noFill/>
        </p:spPr>
        <p:txBody>
          <a:bodyPr wrap="square" rtlCol="0">
            <a:spAutoFit/>
          </a:bodyPr>
          <a:lstStyle/>
          <a:p>
            <a:r>
              <a:rPr lang="en-GB" sz="1050" dirty="0">
                <a:latin typeface="Arial" panose="020B0604020202020204" pitchFamily="34" charset="0"/>
                <a:cs typeface="Arial" panose="020B0604020202020204" pitchFamily="34" charset="0"/>
              </a:rPr>
              <a:t>The initial work for this project is progressing well, and we are on track to deliver the findings of our initial investigation into options. The current focus is on developing a Digital Masterplan and preparation for a potential procurement phase. </a:t>
            </a:r>
          </a:p>
        </p:txBody>
      </p:sp>
      <p:sp>
        <p:nvSpPr>
          <p:cNvPr id="92" name="TextBox 91">
            <a:extLst>
              <a:ext uri="{FF2B5EF4-FFF2-40B4-BE49-F238E27FC236}">
                <a16:creationId xmlns:a16="http://schemas.microsoft.com/office/drawing/2014/main" id="{E0D3B15D-FFE9-46B6-9986-AC2A38CAFFE9}"/>
              </a:ext>
            </a:extLst>
          </p:cNvPr>
          <p:cNvSpPr txBox="1"/>
          <p:nvPr/>
        </p:nvSpPr>
        <p:spPr>
          <a:xfrm>
            <a:off x="8657987" y="5212466"/>
            <a:ext cx="2848988" cy="1384995"/>
          </a:xfrm>
          <a:prstGeom prst="rect">
            <a:avLst/>
          </a:prstGeom>
          <a:noFill/>
        </p:spPr>
        <p:txBody>
          <a:bodyPr wrap="square" rtlCol="0">
            <a:spAutoFit/>
          </a:bodyPr>
          <a:lstStyle/>
          <a:p>
            <a:r>
              <a:rPr lang="en-GB" sz="1050" dirty="0">
                <a:latin typeface="Arial" panose="020B0604020202020204" pitchFamily="34" charset="0"/>
                <a:cs typeface="Arial" panose="020B0604020202020204" pitchFamily="34" charset="0"/>
              </a:rPr>
              <a:t>We have drafted documents with proposals about what each project within professional services should look at and we have also held workshops with Estates. A survey was  issued to staff and we have received over 700 responses. Our next action is to analyse this data and present this back to the Portfolio Board. </a:t>
            </a:r>
          </a:p>
        </p:txBody>
      </p:sp>
      <p:pic>
        <p:nvPicPr>
          <p:cNvPr id="53" name="Picture 52">
            <a:extLst>
              <a:ext uri="{FF2B5EF4-FFF2-40B4-BE49-F238E27FC236}">
                <a16:creationId xmlns:a16="http://schemas.microsoft.com/office/drawing/2014/main" id="{6026A45A-C384-49D4-87C4-3768361F5FD7}"/>
              </a:ext>
            </a:extLst>
          </p:cNvPr>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8708181" y="1803946"/>
            <a:ext cx="292633" cy="810838"/>
          </a:xfrm>
          <a:prstGeom prst="rect">
            <a:avLst/>
          </a:prstGeom>
        </p:spPr>
      </p:pic>
      <p:grpSp>
        <p:nvGrpSpPr>
          <p:cNvPr id="54" name="Group 53">
            <a:extLst>
              <a:ext uri="{FF2B5EF4-FFF2-40B4-BE49-F238E27FC236}">
                <a16:creationId xmlns:a16="http://schemas.microsoft.com/office/drawing/2014/main" id="{859B9886-1BD3-4A87-8043-777A679B00F0}"/>
              </a:ext>
            </a:extLst>
          </p:cNvPr>
          <p:cNvGrpSpPr/>
          <p:nvPr/>
        </p:nvGrpSpPr>
        <p:grpSpPr>
          <a:xfrm>
            <a:off x="8705876" y="4313335"/>
            <a:ext cx="281969" cy="808244"/>
            <a:chOff x="3475249" y="4290395"/>
            <a:chExt cx="281969" cy="808244"/>
          </a:xfrm>
        </p:grpSpPr>
        <p:grpSp>
          <p:nvGrpSpPr>
            <p:cNvPr id="55" name="Group 54">
              <a:extLst>
                <a:ext uri="{FF2B5EF4-FFF2-40B4-BE49-F238E27FC236}">
                  <a16:creationId xmlns:a16="http://schemas.microsoft.com/office/drawing/2014/main" id="{F9D74B02-0242-4B33-9F33-5C623B58185C}"/>
                </a:ext>
              </a:extLst>
            </p:cNvPr>
            <p:cNvGrpSpPr/>
            <p:nvPr/>
          </p:nvGrpSpPr>
          <p:grpSpPr>
            <a:xfrm>
              <a:off x="3475249" y="4290395"/>
              <a:ext cx="281969" cy="808244"/>
              <a:chOff x="3475249" y="4237234"/>
              <a:chExt cx="281969" cy="808244"/>
            </a:xfrm>
          </p:grpSpPr>
          <p:sp>
            <p:nvSpPr>
              <p:cNvPr id="57" name="Rectangle: Rounded Corners 56">
                <a:extLst>
                  <a:ext uri="{FF2B5EF4-FFF2-40B4-BE49-F238E27FC236}">
                    <a16:creationId xmlns:a16="http://schemas.microsoft.com/office/drawing/2014/main" id="{7E398572-4661-4771-9022-1DB9460CF37B}"/>
                  </a:ext>
                </a:extLst>
              </p:cNvPr>
              <p:cNvSpPr/>
              <p:nvPr/>
            </p:nvSpPr>
            <p:spPr>
              <a:xfrm>
                <a:off x="3475249" y="4237234"/>
                <a:ext cx="281969" cy="808244"/>
              </a:xfrm>
              <a:prstGeom prst="roundRect">
                <a:avLst/>
              </a:prstGeom>
              <a:solidFill>
                <a:sysClr val="window" lastClr="FFFFFF">
                  <a:lumMod val="85000"/>
                </a:sysClr>
              </a:solidFill>
              <a:ln w="3175"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58" name="Oval 57">
                <a:extLst>
                  <a:ext uri="{FF2B5EF4-FFF2-40B4-BE49-F238E27FC236}">
                    <a16:creationId xmlns:a16="http://schemas.microsoft.com/office/drawing/2014/main" id="{F4B44BAD-7159-47ED-B71D-981C83108EE0}"/>
                  </a:ext>
                </a:extLst>
              </p:cNvPr>
              <p:cNvSpPr/>
              <p:nvPr/>
            </p:nvSpPr>
            <p:spPr>
              <a:xfrm>
                <a:off x="3509374" y="4281905"/>
                <a:ext cx="213718" cy="213718"/>
              </a:xfrm>
              <a:prstGeom prst="ellipse">
                <a:avLst/>
              </a:prstGeom>
              <a:solidFill>
                <a:sysClr val="window" lastClr="FFFFFF"/>
              </a:solidFill>
              <a:ln w="31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59" name="Oval 58">
                <a:extLst>
                  <a:ext uri="{FF2B5EF4-FFF2-40B4-BE49-F238E27FC236}">
                    <a16:creationId xmlns:a16="http://schemas.microsoft.com/office/drawing/2014/main" id="{89486E9E-82CF-41BA-BD34-879FC864EB24}"/>
                  </a:ext>
                </a:extLst>
              </p:cNvPr>
              <p:cNvSpPr/>
              <p:nvPr/>
            </p:nvSpPr>
            <p:spPr>
              <a:xfrm>
                <a:off x="3509374" y="4543326"/>
                <a:ext cx="213718" cy="213718"/>
              </a:xfrm>
              <a:prstGeom prst="ellipse">
                <a:avLst/>
              </a:prstGeom>
              <a:solidFill>
                <a:sysClr val="window" lastClr="FFFFFF"/>
              </a:solidFill>
              <a:ln w="31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pSp>
        <p:sp>
          <p:nvSpPr>
            <p:cNvPr id="56" name="Oval 55">
              <a:extLst>
                <a:ext uri="{FF2B5EF4-FFF2-40B4-BE49-F238E27FC236}">
                  <a16:creationId xmlns:a16="http://schemas.microsoft.com/office/drawing/2014/main" id="{AA6F936F-C142-4167-A8AF-0E93514384EE}"/>
                </a:ext>
              </a:extLst>
            </p:cNvPr>
            <p:cNvSpPr/>
            <p:nvPr/>
          </p:nvSpPr>
          <p:spPr>
            <a:xfrm>
              <a:off x="3505777" y="4586877"/>
              <a:ext cx="213718" cy="213718"/>
            </a:xfrm>
            <a:prstGeom prst="ellipse">
              <a:avLst/>
            </a:prstGeom>
            <a:solidFill>
              <a:srgbClr val="FFC000"/>
            </a:solidFill>
            <a:ln w="3175"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pSp>
      <p:sp>
        <p:nvSpPr>
          <p:cNvPr id="60" name="Oval 59">
            <a:extLst>
              <a:ext uri="{FF2B5EF4-FFF2-40B4-BE49-F238E27FC236}">
                <a16:creationId xmlns:a16="http://schemas.microsoft.com/office/drawing/2014/main" id="{A01E29AA-7F81-4532-9245-25BDE812B3B3}"/>
              </a:ext>
            </a:extLst>
          </p:cNvPr>
          <p:cNvSpPr/>
          <p:nvPr/>
        </p:nvSpPr>
        <p:spPr>
          <a:xfrm>
            <a:off x="8741724" y="4870441"/>
            <a:ext cx="213718" cy="213718"/>
          </a:xfrm>
          <a:prstGeom prst="ellipse">
            <a:avLst/>
          </a:prstGeom>
          <a:solidFill>
            <a:schemeClr val="bg1"/>
          </a:solidFill>
          <a:ln w="31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8747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rrow: Pentagon 7">
            <a:extLst>
              <a:ext uri="{FF2B5EF4-FFF2-40B4-BE49-F238E27FC236}">
                <a16:creationId xmlns:a16="http://schemas.microsoft.com/office/drawing/2014/main" id="{349CA553-EC29-4FE0-A3EA-868E22BA2E98}"/>
              </a:ext>
            </a:extLst>
          </p:cNvPr>
          <p:cNvSpPr/>
          <p:nvPr/>
        </p:nvSpPr>
        <p:spPr bwMode="auto">
          <a:xfrm>
            <a:off x="0" y="5460652"/>
            <a:ext cx="11660977" cy="917444"/>
          </a:xfrm>
          <a:prstGeom prst="homePlate">
            <a:avLst/>
          </a:prstGeom>
          <a:solidFill>
            <a:schemeClr val="tx2">
              <a:lumMod val="20000"/>
              <a:lumOff val="80000"/>
              <a:alpha val="52000"/>
            </a:schemeClr>
          </a:solidFill>
          <a:ln w="9525" cap="flat" cmpd="sng" algn="ctr">
            <a:solidFill>
              <a:schemeClr val="tx2">
                <a:lumMod val="20000"/>
                <a:lumOff val="8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a typeface="ＭＳ Ｐゴシック" charset="-128"/>
              <a:cs typeface="ＭＳ Ｐゴシック" charset="-128"/>
            </a:endParaRPr>
          </a:p>
        </p:txBody>
      </p:sp>
      <p:sp>
        <p:nvSpPr>
          <p:cNvPr id="2" name="TextBox 1">
            <a:extLst>
              <a:ext uri="{FF2B5EF4-FFF2-40B4-BE49-F238E27FC236}">
                <a16:creationId xmlns:a16="http://schemas.microsoft.com/office/drawing/2014/main" id="{C108A87F-5959-4B65-8511-C0704DC8C5E6}"/>
              </a:ext>
            </a:extLst>
          </p:cNvPr>
          <p:cNvSpPr txBox="1"/>
          <p:nvPr/>
        </p:nvSpPr>
        <p:spPr>
          <a:xfrm>
            <a:off x="2510048" y="432160"/>
            <a:ext cx="8424651" cy="892552"/>
          </a:xfrm>
          <a:prstGeom prst="rect">
            <a:avLst/>
          </a:prstGeom>
          <a:noFill/>
        </p:spPr>
        <p:txBody>
          <a:bodyPr wrap="square" rtlCol="0">
            <a:spAutoFit/>
          </a:bodyPr>
          <a:lstStyle/>
          <a:p>
            <a:pPr defTabSz="1219170" fontAlgn="base">
              <a:spcBef>
                <a:spcPct val="0"/>
              </a:spcBef>
              <a:spcAft>
                <a:spcPct val="0"/>
              </a:spcAft>
            </a:pPr>
            <a:r>
              <a:rPr lang="en-GB" sz="3200" dirty="0">
                <a:solidFill>
                  <a:srgbClr val="002542"/>
                </a:solidFill>
                <a:latin typeface="Arial" charset="0"/>
                <a:ea typeface="ヒラギノ角ゴ Pro W3" charset="-128"/>
              </a:rPr>
              <a:t>Overview of key indicators</a:t>
            </a:r>
            <a:br>
              <a:rPr lang="en-GB" sz="3200" dirty="0">
                <a:solidFill>
                  <a:srgbClr val="002542"/>
                </a:solidFill>
                <a:latin typeface="Arial" charset="0"/>
                <a:ea typeface="ヒラギノ角ゴ Pro W3" charset="-128"/>
              </a:rPr>
            </a:br>
            <a:r>
              <a:rPr lang="en-GB" sz="2000" dirty="0">
                <a:solidFill>
                  <a:srgbClr val="002542"/>
                </a:solidFill>
                <a:latin typeface="Arial" charset="0"/>
                <a:ea typeface="ヒラギノ角ゴ Pro W3" charset="-128"/>
              </a:rPr>
              <a:t>Understand how we are doing from a plan, resources and risks viewpoint</a:t>
            </a:r>
            <a:endParaRPr lang="en-GB" sz="3200" dirty="0">
              <a:solidFill>
                <a:srgbClr val="002542"/>
              </a:solidFill>
              <a:latin typeface="Arial" charset="0"/>
              <a:ea typeface="ヒラギノ角ゴ Pro W3" charset="-128"/>
            </a:endParaRPr>
          </a:p>
        </p:txBody>
      </p:sp>
      <p:graphicFrame>
        <p:nvGraphicFramePr>
          <p:cNvPr id="9" name="Table 8">
            <a:extLst>
              <a:ext uri="{FF2B5EF4-FFF2-40B4-BE49-F238E27FC236}">
                <a16:creationId xmlns:a16="http://schemas.microsoft.com/office/drawing/2014/main" id="{44232E64-3D07-4813-B1EB-3F09162EA45C}"/>
              </a:ext>
            </a:extLst>
          </p:cNvPr>
          <p:cNvGraphicFramePr>
            <a:graphicFrameLocks noGrp="1"/>
          </p:cNvGraphicFramePr>
          <p:nvPr>
            <p:extLst>
              <p:ext uri="{D42A27DB-BD31-4B8C-83A1-F6EECF244321}">
                <p14:modId xmlns:p14="http://schemas.microsoft.com/office/powerpoint/2010/main" val="156577411"/>
              </p:ext>
            </p:extLst>
          </p:nvPr>
        </p:nvGraphicFramePr>
        <p:xfrm>
          <a:off x="71438" y="1637759"/>
          <a:ext cx="12049124" cy="3460745"/>
        </p:xfrm>
        <a:graphic>
          <a:graphicData uri="http://schemas.openxmlformats.org/drawingml/2006/table">
            <a:tbl>
              <a:tblPr firstRow="1" bandRow="1">
                <a:tableStyleId>{5C22544A-7EE6-4342-B048-85BDC9FD1C3A}</a:tableStyleId>
              </a:tblPr>
              <a:tblGrid>
                <a:gridCol w="3012281">
                  <a:extLst>
                    <a:ext uri="{9D8B030D-6E8A-4147-A177-3AD203B41FA5}">
                      <a16:colId xmlns:a16="http://schemas.microsoft.com/office/drawing/2014/main" val="2008675718"/>
                    </a:ext>
                  </a:extLst>
                </a:gridCol>
                <a:gridCol w="3012281">
                  <a:extLst>
                    <a:ext uri="{9D8B030D-6E8A-4147-A177-3AD203B41FA5}">
                      <a16:colId xmlns:a16="http://schemas.microsoft.com/office/drawing/2014/main" val="2123907561"/>
                    </a:ext>
                  </a:extLst>
                </a:gridCol>
                <a:gridCol w="3012281">
                  <a:extLst>
                    <a:ext uri="{9D8B030D-6E8A-4147-A177-3AD203B41FA5}">
                      <a16:colId xmlns:a16="http://schemas.microsoft.com/office/drawing/2014/main" val="4191475728"/>
                    </a:ext>
                  </a:extLst>
                </a:gridCol>
                <a:gridCol w="3012281">
                  <a:extLst>
                    <a:ext uri="{9D8B030D-6E8A-4147-A177-3AD203B41FA5}">
                      <a16:colId xmlns:a16="http://schemas.microsoft.com/office/drawing/2014/main" val="2975953193"/>
                    </a:ext>
                  </a:extLst>
                </a:gridCol>
              </a:tblGrid>
              <a:tr h="537092">
                <a:tc>
                  <a:txBody>
                    <a:bodyPr/>
                    <a:lstStyle/>
                    <a:p>
                      <a:r>
                        <a:rPr lang="en-GB" sz="1800" dirty="0">
                          <a:latin typeface="Arial" panose="020B0604020202020204" pitchFamily="34" charset="0"/>
                          <a:cs typeface="Arial" panose="020B0604020202020204" pitchFamily="34" charset="0"/>
                        </a:rPr>
                        <a:t>Plans</a:t>
                      </a:r>
                    </a:p>
                  </a:txBody>
                  <a:tcPr anchor="ctr">
                    <a:solidFill>
                      <a:srgbClr val="005398"/>
                    </a:solidFill>
                  </a:tcPr>
                </a:tc>
                <a:tc>
                  <a:txBody>
                    <a:bodyPr/>
                    <a:lstStyle/>
                    <a:p>
                      <a:r>
                        <a:rPr lang="en-GB" sz="1800" dirty="0">
                          <a:latin typeface="Arial" panose="020B0604020202020204" pitchFamily="34" charset="0"/>
                          <a:cs typeface="Arial" panose="020B0604020202020204" pitchFamily="34" charset="0"/>
                        </a:rPr>
                        <a:t>Resources</a:t>
                      </a:r>
                    </a:p>
                  </a:txBody>
                  <a:tcPr anchor="ctr">
                    <a:solidFill>
                      <a:srgbClr val="FFB948"/>
                    </a:solidFill>
                  </a:tcPr>
                </a:tc>
                <a:tc>
                  <a:txBody>
                    <a:bodyPr/>
                    <a:lstStyle/>
                    <a:p>
                      <a:r>
                        <a:rPr lang="en-GB" sz="1800" dirty="0">
                          <a:latin typeface="Arial" panose="020B0604020202020204" pitchFamily="34" charset="0"/>
                          <a:cs typeface="Arial" panose="020B0604020202020204" pitchFamily="34" charset="0"/>
                        </a:rPr>
                        <a:t>Risks</a:t>
                      </a:r>
                    </a:p>
                  </a:txBody>
                  <a:tcPr anchor="ctr">
                    <a:solidFill>
                      <a:srgbClr val="4F5961"/>
                    </a:solidFill>
                  </a:tcPr>
                </a:tc>
                <a:tc>
                  <a:txBody>
                    <a:bodyPr/>
                    <a:lstStyle/>
                    <a:p>
                      <a:r>
                        <a:rPr lang="en-GB" sz="1800" dirty="0">
                          <a:latin typeface="Arial" panose="020B0604020202020204" pitchFamily="34" charset="0"/>
                          <a:cs typeface="Arial" panose="020B0604020202020204" pitchFamily="34" charset="0"/>
                        </a:rPr>
                        <a:t>Overall Status</a:t>
                      </a:r>
                    </a:p>
                  </a:txBody>
                  <a:tcPr anchor="ctr">
                    <a:solidFill>
                      <a:srgbClr val="003865"/>
                    </a:solidFill>
                  </a:tcPr>
                </a:tc>
                <a:extLst>
                  <a:ext uri="{0D108BD9-81ED-4DB2-BD59-A6C34878D82A}">
                    <a16:rowId xmlns:a16="http://schemas.microsoft.com/office/drawing/2014/main" val="2576766327"/>
                  </a:ext>
                </a:extLst>
              </a:tr>
              <a:tr h="2923653">
                <a:tc>
                  <a:txBody>
                    <a:bodyPr/>
                    <a:lstStyle/>
                    <a:p>
                      <a:endParaRPr lang="en-GB" dirty="0"/>
                    </a:p>
                    <a:p>
                      <a:endParaRPr lang="en-GB" dirty="0"/>
                    </a:p>
                    <a:p>
                      <a:endParaRPr lang="en-GB" dirty="0"/>
                    </a:p>
                  </a:txBody>
                  <a:tcPr>
                    <a:lnB w="12700" cap="flat" cmpd="sng" algn="ctr">
                      <a:solidFill>
                        <a:srgbClr val="005398"/>
                      </a:solidFill>
                      <a:prstDash val="solid"/>
                      <a:round/>
                      <a:headEnd type="none" w="med" len="med"/>
                      <a:tailEnd type="none" w="med" len="med"/>
                    </a:lnB>
                    <a:solidFill>
                      <a:schemeClr val="bg1"/>
                    </a:solidFill>
                  </a:tcPr>
                </a:tc>
                <a:tc>
                  <a:txBody>
                    <a:bodyPr/>
                    <a:lstStyle/>
                    <a:p>
                      <a:endParaRPr lang="en-GB" dirty="0"/>
                    </a:p>
                  </a:txBody>
                  <a:tcPr>
                    <a:lnB w="12700" cap="flat" cmpd="sng" algn="ctr">
                      <a:solidFill>
                        <a:srgbClr val="FFB948"/>
                      </a:solidFill>
                      <a:prstDash val="solid"/>
                      <a:round/>
                      <a:headEnd type="none" w="med" len="med"/>
                      <a:tailEnd type="none" w="med" len="med"/>
                    </a:lnB>
                    <a:solidFill>
                      <a:schemeClr val="bg1"/>
                    </a:solidFill>
                  </a:tcPr>
                </a:tc>
                <a:tc>
                  <a:txBody>
                    <a:bodyPr/>
                    <a:lstStyle/>
                    <a:p>
                      <a:endParaRPr lang="en-GB" dirty="0"/>
                    </a:p>
                  </a:txBody>
                  <a:tcPr>
                    <a:lnB w="12700" cap="flat" cmpd="sng" algn="ctr">
                      <a:solidFill>
                        <a:srgbClr val="4F5961"/>
                      </a:solidFill>
                      <a:prstDash val="solid"/>
                      <a:round/>
                      <a:headEnd type="none" w="med" len="med"/>
                      <a:tailEnd type="none" w="med" len="med"/>
                    </a:lnB>
                    <a:solidFill>
                      <a:schemeClr val="bg1"/>
                    </a:solidFill>
                  </a:tcPr>
                </a:tc>
                <a:tc>
                  <a:txBody>
                    <a:bodyPr/>
                    <a:lstStyle/>
                    <a:p>
                      <a:endParaRPr lang="en-GB" dirty="0"/>
                    </a:p>
                  </a:txBody>
                  <a:tcPr>
                    <a:lnB w="12700" cap="flat" cmpd="sng" algn="ctr">
                      <a:solidFill>
                        <a:srgbClr val="003865"/>
                      </a:solidFill>
                      <a:prstDash val="solid"/>
                      <a:round/>
                      <a:headEnd type="none" w="med" len="med"/>
                      <a:tailEnd type="none" w="med" len="med"/>
                    </a:lnB>
                    <a:solidFill>
                      <a:schemeClr val="bg1"/>
                    </a:solidFill>
                  </a:tcPr>
                </a:tc>
                <a:extLst>
                  <a:ext uri="{0D108BD9-81ED-4DB2-BD59-A6C34878D82A}">
                    <a16:rowId xmlns:a16="http://schemas.microsoft.com/office/drawing/2014/main" val="584170376"/>
                  </a:ext>
                </a:extLst>
              </a:tr>
            </a:tbl>
          </a:graphicData>
        </a:graphic>
      </p:graphicFrame>
      <p:sp>
        <p:nvSpPr>
          <p:cNvPr id="55" name="TextBox 54">
            <a:extLst>
              <a:ext uri="{FF2B5EF4-FFF2-40B4-BE49-F238E27FC236}">
                <a16:creationId xmlns:a16="http://schemas.microsoft.com/office/drawing/2014/main" id="{55576AD0-8EC9-4410-A687-D92E8FF323ED}"/>
              </a:ext>
            </a:extLst>
          </p:cNvPr>
          <p:cNvSpPr txBox="1"/>
          <p:nvPr/>
        </p:nvSpPr>
        <p:spPr>
          <a:xfrm>
            <a:off x="71438" y="2154235"/>
            <a:ext cx="2476894" cy="769441"/>
          </a:xfrm>
          <a:prstGeom prst="rect">
            <a:avLst/>
          </a:prstGeom>
          <a:noFill/>
        </p:spPr>
        <p:txBody>
          <a:bodyPr wrap="square" rtlCol="0">
            <a:spAutoFit/>
          </a:bodyPr>
          <a:lstStyle/>
          <a:p>
            <a:r>
              <a:rPr lang="en-GB" sz="1100" dirty="0">
                <a:latin typeface="Arial" panose="020B0604020202020204" pitchFamily="34" charset="0"/>
                <a:cs typeface="Arial" panose="020B0604020202020204" pitchFamily="34" charset="0"/>
              </a:rPr>
              <a:t>We are reporting Amber because several next stage plans are under construction or not agreed by the relevant Project Board.​</a:t>
            </a:r>
          </a:p>
        </p:txBody>
      </p:sp>
      <p:sp>
        <p:nvSpPr>
          <p:cNvPr id="11" name="Rectangle 10">
            <a:extLst>
              <a:ext uri="{FF2B5EF4-FFF2-40B4-BE49-F238E27FC236}">
                <a16:creationId xmlns:a16="http://schemas.microsoft.com/office/drawing/2014/main" id="{7347DA78-10D9-41D0-94D6-FE28E4566E0B}"/>
              </a:ext>
            </a:extLst>
          </p:cNvPr>
          <p:cNvSpPr/>
          <p:nvPr/>
        </p:nvSpPr>
        <p:spPr>
          <a:xfrm>
            <a:off x="64036" y="3028488"/>
            <a:ext cx="2890837" cy="1277273"/>
          </a:xfrm>
          <a:prstGeom prst="rect">
            <a:avLst/>
          </a:prstGeom>
        </p:spPr>
        <p:txBody>
          <a:bodyPr wrap="square">
            <a:spAutoFit/>
          </a:bodyPr>
          <a:lstStyle/>
          <a:p>
            <a:r>
              <a:rPr lang="en-GB" sz="1100" dirty="0">
                <a:latin typeface="Arial" panose="020B0604020202020204" pitchFamily="34" charset="0"/>
                <a:cs typeface="Arial" panose="020B0604020202020204" pitchFamily="34" charset="0"/>
              </a:rPr>
              <a:t>Sarah Quinn, our Head of Portfolio Management Office (PMO) has joined the team and our focus is to complete all of the planning activity by the time of the next WCGT Board in October to identify where the real challenges lie in terms of outcomes, resources and impact.​</a:t>
            </a:r>
          </a:p>
        </p:txBody>
      </p:sp>
      <p:sp>
        <p:nvSpPr>
          <p:cNvPr id="58" name="TextBox 57">
            <a:extLst>
              <a:ext uri="{FF2B5EF4-FFF2-40B4-BE49-F238E27FC236}">
                <a16:creationId xmlns:a16="http://schemas.microsoft.com/office/drawing/2014/main" id="{7030C5A6-CCFD-4949-A037-784181309190}"/>
              </a:ext>
            </a:extLst>
          </p:cNvPr>
          <p:cNvSpPr txBox="1"/>
          <p:nvPr/>
        </p:nvSpPr>
        <p:spPr>
          <a:xfrm>
            <a:off x="3086362" y="2154235"/>
            <a:ext cx="2476894" cy="1785104"/>
          </a:xfrm>
          <a:prstGeom prst="rect">
            <a:avLst/>
          </a:prstGeom>
          <a:noFill/>
        </p:spPr>
        <p:txBody>
          <a:bodyPr wrap="square" rtlCol="0">
            <a:spAutoFit/>
          </a:bodyPr>
          <a:lstStyle/>
          <a:p>
            <a:r>
              <a:rPr lang="en-GB" sz="1100" dirty="0">
                <a:latin typeface="Arial" panose="020B0604020202020204" pitchFamily="34" charset="0"/>
                <a:cs typeface="Arial" panose="020B0604020202020204" pitchFamily="34" charset="0"/>
              </a:rPr>
              <a:t>The core WCGT team currently has 22 roles made up of: 12 ‘permanent’ staff; 6 secondees; and 4 contractors. We have 1 offer pending and 4 vacancies we are recruiting.​</a:t>
            </a:r>
          </a:p>
          <a:p>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We have started to onboard the WCGT College Design Team to add capability and capacity to the team.​</a:t>
            </a:r>
          </a:p>
        </p:txBody>
      </p:sp>
      <p:pic>
        <p:nvPicPr>
          <p:cNvPr id="26" name="Picture 25">
            <a:extLst>
              <a:ext uri="{FF2B5EF4-FFF2-40B4-BE49-F238E27FC236}">
                <a16:creationId xmlns:a16="http://schemas.microsoft.com/office/drawing/2014/main" id="{A72DC920-83C8-481C-90DB-2BD5C63296E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721815" y="2219213"/>
            <a:ext cx="286537" cy="810838"/>
          </a:xfrm>
          <a:prstGeom prst="rect">
            <a:avLst/>
          </a:prstGeom>
        </p:spPr>
      </p:pic>
      <p:sp>
        <p:nvSpPr>
          <p:cNvPr id="27" name="Rectangle 26">
            <a:extLst>
              <a:ext uri="{FF2B5EF4-FFF2-40B4-BE49-F238E27FC236}">
                <a16:creationId xmlns:a16="http://schemas.microsoft.com/office/drawing/2014/main" id="{CC05BCC7-B6FD-4B79-866C-A9CE6375039C}"/>
              </a:ext>
            </a:extLst>
          </p:cNvPr>
          <p:cNvSpPr/>
          <p:nvPr/>
        </p:nvSpPr>
        <p:spPr>
          <a:xfrm>
            <a:off x="6096001" y="2154235"/>
            <a:ext cx="2400300" cy="938719"/>
          </a:xfrm>
          <a:prstGeom prst="rect">
            <a:avLst/>
          </a:prstGeom>
        </p:spPr>
        <p:txBody>
          <a:bodyPr wrap="square">
            <a:spAutoFit/>
          </a:bodyPr>
          <a:lstStyle/>
          <a:p>
            <a:r>
              <a:rPr lang="en-GB" sz="1100" dirty="0">
                <a:latin typeface="Arial" panose="020B0604020202020204" pitchFamily="34" charset="0"/>
                <a:cs typeface="Arial" panose="020B0604020202020204" pitchFamily="34" charset="0"/>
              </a:rPr>
              <a:t>Currently, we believe our risks are manageable and have been stable over the past few months with realistic mitigations in place. </a:t>
            </a:r>
          </a:p>
          <a:p>
            <a:endParaRPr lang="en-GB" sz="1100" dirty="0">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3AB23252-859C-43AF-A919-3034D21FA11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686803" y="2219213"/>
            <a:ext cx="292633" cy="810838"/>
          </a:xfrm>
          <a:prstGeom prst="rect">
            <a:avLst/>
          </a:prstGeom>
        </p:spPr>
      </p:pic>
      <p:sp>
        <p:nvSpPr>
          <p:cNvPr id="33" name="Rectangle 32">
            <a:extLst>
              <a:ext uri="{FF2B5EF4-FFF2-40B4-BE49-F238E27FC236}">
                <a16:creationId xmlns:a16="http://schemas.microsoft.com/office/drawing/2014/main" id="{37112083-856C-46B9-9F0B-00D5ADA06095}"/>
              </a:ext>
            </a:extLst>
          </p:cNvPr>
          <p:cNvSpPr/>
          <p:nvPr/>
        </p:nvSpPr>
        <p:spPr>
          <a:xfrm>
            <a:off x="9105638" y="2154235"/>
            <a:ext cx="2555339" cy="2839239"/>
          </a:xfrm>
          <a:prstGeom prst="rect">
            <a:avLst/>
          </a:prstGeom>
        </p:spPr>
        <p:txBody>
          <a:bodyPr wrap="square">
            <a:spAutoFit/>
          </a:bodyPr>
          <a:lstStyle/>
          <a:p>
            <a:r>
              <a:rPr lang="en-GB" sz="1050" dirty="0">
                <a:latin typeface="Arial" panose="020B0604020202020204" pitchFamily="34" charset="0"/>
                <a:cs typeface="Arial" panose="020B0604020202020204" pitchFamily="34" charset="0"/>
              </a:rPr>
              <a:t>The Amber rating reflects the degree of confidence we have in delivering all of the changes intended by the WCGT Programme. It takes into account progress against plans, the resources – people and money – needed and our risks. ​This rating reflects growing challenges around the current scale of activity as most projects move into design and the ability to plan for and resource the next stage. ​</a:t>
            </a:r>
          </a:p>
          <a:p>
            <a:endParaRPr lang="en-GB" sz="1050" dirty="0">
              <a:latin typeface="Arial" panose="020B0604020202020204" pitchFamily="34" charset="0"/>
              <a:cs typeface="Arial" panose="020B0604020202020204" pitchFamily="34" charset="0"/>
            </a:endParaRPr>
          </a:p>
          <a:p>
            <a:r>
              <a:rPr lang="en-GB" sz="1050" dirty="0">
                <a:latin typeface="Arial" panose="020B0604020202020204" pitchFamily="34" charset="0"/>
                <a:cs typeface="Arial" panose="020B0604020202020204" pitchFamily="34" charset="0"/>
              </a:rPr>
              <a:t>We have actions in place to make sure the plans and resources align and are achievable  and where relevant, the business cases are completed to inform key decisions.</a:t>
            </a:r>
          </a:p>
        </p:txBody>
      </p:sp>
      <p:sp>
        <p:nvSpPr>
          <p:cNvPr id="34" name="Rectangle 33">
            <a:extLst>
              <a:ext uri="{FF2B5EF4-FFF2-40B4-BE49-F238E27FC236}">
                <a16:creationId xmlns:a16="http://schemas.microsoft.com/office/drawing/2014/main" id="{2BFD2E9F-754F-4967-9ECC-2CEC724AD281}"/>
              </a:ext>
            </a:extLst>
          </p:cNvPr>
          <p:cNvSpPr/>
          <p:nvPr/>
        </p:nvSpPr>
        <p:spPr>
          <a:xfrm>
            <a:off x="43322" y="5487135"/>
            <a:ext cx="11335878" cy="954107"/>
          </a:xfrm>
          <a:prstGeom prst="rect">
            <a:avLst/>
          </a:prstGeom>
        </p:spPr>
        <p:txBody>
          <a:bodyPr wrap="square">
            <a:spAutoFit/>
          </a:bodyPr>
          <a:lstStyle/>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As two of the six projects ‘complete’ and roll out new ways of supporting staff and students, our next big challenge is to make sure all of the design activity for the other four projects is planned out with the right mix of skills and experience to support the development of those designs. That includes supporting our colleagues in the WCGT College Design team who have made a great start. </a:t>
            </a:r>
          </a:p>
        </p:txBody>
      </p:sp>
      <p:sp>
        <p:nvSpPr>
          <p:cNvPr id="36" name="Rectangle 35">
            <a:extLst>
              <a:ext uri="{FF2B5EF4-FFF2-40B4-BE49-F238E27FC236}">
                <a16:creationId xmlns:a16="http://schemas.microsoft.com/office/drawing/2014/main" id="{ED7E2F4F-604A-446F-9E02-01763162AAE2}"/>
              </a:ext>
            </a:extLst>
          </p:cNvPr>
          <p:cNvSpPr/>
          <p:nvPr/>
        </p:nvSpPr>
        <p:spPr bwMode="auto">
          <a:xfrm>
            <a:off x="371476" y="5243999"/>
            <a:ext cx="1647825" cy="433306"/>
          </a:xfrm>
          <a:prstGeom prst="rect">
            <a:avLst/>
          </a:prstGeom>
          <a:solidFill>
            <a:srgbClr val="003865"/>
          </a:solidFill>
          <a:ln w="9525" cap="flat" cmpd="sng" algn="ctr">
            <a:solidFill>
              <a:srgbClr val="00386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a:ln>
                  <a:noFill/>
                </a:ln>
                <a:solidFill>
                  <a:schemeClr val="bg1"/>
                </a:solidFill>
                <a:effectLst/>
                <a:latin typeface="Arial" charset="0"/>
                <a:ea typeface="ＭＳ Ｐゴシック" charset="-128"/>
                <a:cs typeface="ＭＳ Ｐゴシック" charset="-128"/>
              </a:rPr>
              <a:t>Next steps</a:t>
            </a:r>
          </a:p>
        </p:txBody>
      </p:sp>
      <p:pic>
        <p:nvPicPr>
          <p:cNvPr id="18" name="Picture 17">
            <a:extLst>
              <a:ext uri="{FF2B5EF4-FFF2-40B4-BE49-F238E27FC236}">
                <a16:creationId xmlns:a16="http://schemas.microsoft.com/office/drawing/2014/main" id="{0CDF1D62-F5B5-44CB-B857-4ED36A163AF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614481" y="2217650"/>
            <a:ext cx="286537" cy="810838"/>
          </a:xfrm>
          <a:prstGeom prst="rect">
            <a:avLst/>
          </a:prstGeom>
        </p:spPr>
      </p:pic>
      <p:pic>
        <p:nvPicPr>
          <p:cNvPr id="19" name="Picture 18">
            <a:extLst>
              <a:ext uri="{FF2B5EF4-FFF2-40B4-BE49-F238E27FC236}">
                <a16:creationId xmlns:a16="http://schemas.microsoft.com/office/drawing/2014/main" id="{046DAAA2-04EB-4CC5-B1DA-F3FD525DDD2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660977" y="2217650"/>
            <a:ext cx="286537" cy="810838"/>
          </a:xfrm>
          <a:prstGeom prst="rect">
            <a:avLst/>
          </a:prstGeom>
        </p:spPr>
      </p:pic>
    </p:spTree>
    <p:extLst>
      <p:ext uri="{BB962C8B-B14F-4D97-AF65-F5344CB8AC3E}">
        <p14:creationId xmlns:p14="http://schemas.microsoft.com/office/powerpoint/2010/main" val="2883945409"/>
      </p:ext>
    </p:extLst>
  </p:cSld>
  <p:clrMapOvr>
    <a:masterClrMapping/>
  </p:clrMapOvr>
</p:sld>
</file>

<file path=ppt/theme/theme1.xml><?xml version="1.0" encoding="utf-8"?>
<a:theme xmlns:a="http://schemas.openxmlformats.org/drawingml/2006/main" name="UoG_PowerPoint_16.9">
  <a:themeElements>
    <a:clrScheme name="University colours">
      <a:dk1>
        <a:srgbClr val="002542"/>
      </a:dk1>
      <a:lt1>
        <a:srgbClr val="FFFFFE"/>
      </a:lt1>
      <a:dk2>
        <a:srgbClr val="354047"/>
      </a:dk2>
      <a:lt2>
        <a:srgbClr val="C54520"/>
      </a:lt2>
      <a:accent1>
        <a:srgbClr val="63548B"/>
      </a:accent1>
      <a:accent2>
        <a:srgbClr val="8D0C64"/>
      </a:accent2>
      <a:accent3>
        <a:srgbClr val="CF1C20"/>
      </a:accent3>
      <a:accent4>
        <a:srgbClr val="4B3B7D"/>
      </a:accent4>
      <a:accent5>
        <a:srgbClr val="003824"/>
      </a:accent5>
      <a:accent6>
        <a:srgbClr val="500B29"/>
      </a:accent6>
      <a:hlink>
        <a:srgbClr val="584B3D"/>
      </a:hlink>
      <a:folHlink>
        <a:srgbClr val="0068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F9541B7DEED9940AE7DF6BB253D9510" ma:contentTypeVersion="11" ma:contentTypeDescription="Create a new document." ma:contentTypeScope="" ma:versionID="3a7dc09e9c2591f605601797cf63c802">
  <xsd:schema xmlns:xsd="http://www.w3.org/2001/XMLSchema" xmlns:xs="http://www.w3.org/2001/XMLSchema" xmlns:p="http://schemas.microsoft.com/office/2006/metadata/properties" xmlns:ns3="15800298-4d94-4863-bbfd-1b97939e34fc" xmlns:ns4="8892f5b4-92ac-49c3-abd5-19db3b16d8e3" targetNamespace="http://schemas.microsoft.com/office/2006/metadata/properties" ma:root="true" ma:fieldsID="af4d3ffa37e234df22cb3d10a4b1a863" ns3:_="" ns4:_="">
    <xsd:import namespace="15800298-4d94-4863-bbfd-1b97939e34fc"/>
    <xsd:import namespace="8892f5b4-92ac-49c3-abd5-19db3b16d8e3"/>
    <xsd:element name="properties">
      <xsd:complexType>
        <xsd:sequence>
          <xsd:element name="documentManagement">
            <xsd:complexType>
              <xsd:all>
                <xsd:element ref="ns3:MediaServiceMetadata" minOccurs="0"/>
                <xsd:element ref="ns3:MediaServiceFastMetadata" minOccurs="0"/>
                <xsd:element ref="ns3:MediaServiceAutoTags" minOccurs="0"/>
                <xsd:element ref="ns4:SharedWithUsers" minOccurs="0"/>
                <xsd:element ref="ns4:SharedWithDetails" minOccurs="0"/>
                <xsd:element ref="ns4:SharingHintHash" minOccurs="0"/>
                <xsd:element ref="ns3:MediaServiceDateTaken" minOccurs="0"/>
                <xsd:element ref="ns3:MediaServiceOCR" minOccurs="0"/>
                <xsd:element ref="ns3:MediaServiceEventHashCode" minOccurs="0"/>
                <xsd:element ref="ns3:MediaServiceGenerationTim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800298-4d94-4863-bbfd-1b97939e34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Location" ma:index="18" nillable="true" ma:displayName="MediaServic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892f5b4-92ac-49c3-abd5-19db3b16d8e3"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A369970-FD93-4E88-8FE6-079CE2123724}">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8892f5b4-92ac-49c3-abd5-19db3b16d8e3"/>
    <ds:schemaRef ds:uri="http://purl.org/dc/elements/1.1/"/>
    <ds:schemaRef ds:uri="http://schemas.microsoft.com/office/2006/metadata/properties"/>
    <ds:schemaRef ds:uri="15800298-4d94-4863-bbfd-1b97939e34fc"/>
    <ds:schemaRef ds:uri="http://www.w3.org/XML/1998/namespace"/>
    <ds:schemaRef ds:uri="http://purl.org/dc/dcmitype/"/>
  </ds:schemaRefs>
</ds:datastoreItem>
</file>

<file path=customXml/itemProps2.xml><?xml version="1.0" encoding="utf-8"?>
<ds:datastoreItem xmlns:ds="http://schemas.openxmlformats.org/officeDocument/2006/customXml" ds:itemID="{6E3AA97E-F7FF-49B8-AD44-2EF3FB59242E}">
  <ds:schemaRefs>
    <ds:schemaRef ds:uri="http://schemas.microsoft.com/sharepoint/v3/contenttype/forms"/>
  </ds:schemaRefs>
</ds:datastoreItem>
</file>

<file path=customXml/itemProps3.xml><?xml version="1.0" encoding="utf-8"?>
<ds:datastoreItem xmlns:ds="http://schemas.openxmlformats.org/officeDocument/2006/customXml" ds:itemID="{83EC03CC-786B-46DF-B7A9-29121C87E8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5800298-4d94-4863-bbfd-1b97939e34fc"/>
    <ds:schemaRef ds:uri="8892f5b4-92ac-49c3-abd5-19db3b16d8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237</TotalTime>
  <Words>871</Words>
  <Application>Microsoft Office PowerPoint</Application>
  <PresentationFormat>Widescreen</PresentationFormat>
  <Paragraphs>55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Times New Roman</vt:lpstr>
      <vt:lpstr>UoG_PowerPoint_16.9</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Roisin Reilly</dc:creator>
  <cp:lastModifiedBy>Roisin Reilly</cp:lastModifiedBy>
  <cp:revision>7</cp:revision>
  <dcterms:created xsi:type="dcterms:W3CDTF">2019-07-26T12:49:51Z</dcterms:created>
  <dcterms:modified xsi:type="dcterms:W3CDTF">2019-09-12T15:41:02Z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0x0101006F9541B7DEED9940AE7DF6BB253D9510</vt:lpwstr>
  </property>
</Properties>
</file>