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2" r:id="rId3"/>
    <p:sldId id="279" r:id="rId4"/>
    <p:sldId id="286" r:id="rId5"/>
    <p:sldId id="287" r:id="rId6"/>
    <p:sldId id="288" r:id="rId7"/>
    <p:sldId id="290" r:id="rId8"/>
    <p:sldId id="291" r:id="rId9"/>
    <p:sldId id="289" r:id="rId10"/>
    <p:sldId id="281" r:id="rId11"/>
    <p:sldId id="292" r:id="rId12"/>
    <p:sldId id="285" r:id="rId13"/>
    <p:sldId id="293" r:id="rId14"/>
    <p:sldId id="283" r:id="rId15"/>
    <p:sldId id="280" r:id="rId16"/>
    <p:sldId id="276" r:id="rId17"/>
  </p:sldIdLst>
  <p:sldSz cx="9144000" cy="6858000" type="screen4x3"/>
  <p:notesSz cx="6889750" cy="100187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Honeychurch" userId="27699185-b0e2-4d36-afb9-e80f2c94aab7" providerId="ADAL" clId="{04497D42-C579-49D1-8436-5A496FB6620D}"/>
    <pc:docChg chg="addSld modSld sldOrd">
      <pc:chgData name="Sarah Honeychurch" userId="27699185-b0e2-4d36-afb9-e80f2c94aab7" providerId="ADAL" clId="{04497D42-C579-49D1-8436-5A496FB6620D}" dt="2019-03-13T16:40:42.980" v="18" actId="1076"/>
      <pc:docMkLst>
        <pc:docMk/>
      </pc:docMkLst>
      <pc:sldChg chg="delSp modAnim">
        <pc:chgData name="Sarah Honeychurch" userId="27699185-b0e2-4d36-afb9-e80f2c94aab7" providerId="ADAL" clId="{04497D42-C579-49D1-8436-5A496FB6620D}" dt="2019-03-13T13:31:36.666" v="0"/>
        <pc:sldMkLst>
          <pc:docMk/>
          <pc:sldMk cId="0" sldId="256"/>
        </pc:sldMkLst>
        <pc:picChg chg="del">
          <ac:chgData name="Sarah Honeychurch" userId="27699185-b0e2-4d36-afb9-e80f2c94aab7" providerId="ADAL" clId="{04497D42-C579-49D1-8436-5A496FB6620D}" dt="2019-03-13T13:31:36.666" v="0"/>
          <ac:picMkLst>
            <pc:docMk/>
            <pc:sldMk cId="0" sldId="256"/>
            <ac:picMk id="2" creationId="{00000000-0000-0000-0000-000000000000}"/>
          </ac:picMkLst>
        </pc:picChg>
      </pc:sldChg>
      <pc:sldChg chg="ord">
        <pc:chgData name="Sarah Honeychurch" userId="27699185-b0e2-4d36-afb9-e80f2c94aab7" providerId="ADAL" clId="{04497D42-C579-49D1-8436-5A496FB6620D}" dt="2019-03-13T16:19:00.544" v="4"/>
        <pc:sldMkLst>
          <pc:docMk/>
          <pc:sldMk cId="2664584790" sldId="276"/>
        </pc:sldMkLst>
      </pc:sldChg>
      <pc:sldChg chg="delSp modAnim">
        <pc:chgData name="Sarah Honeychurch" userId="27699185-b0e2-4d36-afb9-e80f2c94aab7" providerId="ADAL" clId="{04497D42-C579-49D1-8436-5A496FB6620D}" dt="2019-03-13T13:31:49.417" v="2"/>
        <pc:sldMkLst>
          <pc:docMk/>
          <pc:sldMk cId="1203448738" sldId="279"/>
        </pc:sldMkLst>
        <pc:picChg chg="del">
          <ac:chgData name="Sarah Honeychurch" userId="27699185-b0e2-4d36-afb9-e80f2c94aab7" providerId="ADAL" clId="{04497D42-C579-49D1-8436-5A496FB6620D}" dt="2019-03-13T13:31:49.417" v="2"/>
          <ac:picMkLst>
            <pc:docMk/>
            <pc:sldMk cId="1203448738" sldId="279"/>
            <ac:picMk id="4" creationId="{00000000-0000-0000-0000-000000000000}"/>
          </ac:picMkLst>
        </pc:picChg>
      </pc:sldChg>
      <pc:sldChg chg="delSp modAnim">
        <pc:chgData name="Sarah Honeychurch" userId="27699185-b0e2-4d36-afb9-e80f2c94aab7" providerId="ADAL" clId="{04497D42-C579-49D1-8436-5A496FB6620D}" dt="2019-03-13T13:31:57.446" v="3"/>
        <pc:sldMkLst>
          <pc:docMk/>
          <pc:sldMk cId="2841970496" sldId="281"/>
        </pc:sldMkLst>
        <pc:picChg chg="del">
          <ac:chgData name="Sarah Honeychurch" userId="27699185-b0e2-4d36-afb9-e80f2c94aab7" providerId="ADAL" clId="{04497D42-C579-49D1-8436-5A496FB6620D}" dt="2019-03-13T13:31:57.446" v="3"/>
          <ac:picMkLst>
            <pc:docMk/>
            <pc:sldMk cId="2841970496" sldId="281"/>
            <ac:picMk id="3" creationId="{00000000-0000-0000-0000-000000000000}"/>
          </ac:picMkLst>
        </pc:picChg>
      </pc:sldChg>
      <pc:sldChg chg="delSp modAnim">
        <pc:chgData name="Sarah Honeychurch" userId="27699185-b0e2-4d36-afb9-e80f2c94aab7" providerId="ADAL" clId="{04497D42-C579-49D1-8436-5A496FB6620D}" dt="2019-03-13T13:31:44.582" v="1"/>
        <pc:sldMkLst>
          <pc:docMk/>
          <pc:sldMk cId="633123678" sldId="282"/>
        </pc:sldMkLst>
        <pc:picChg chg="del">
          <ac:chgData name="Sarah Honeychurch" userId="27699185-b0e2-4d36-afb9-e80f2c94aab7" providerId="ADAL" clId="{04497D42-C579-49D1-8436-5A496FB6620D}" dt="2019-03-13T13:31:44.582" v="1"/>
          <ac:picMkLst>
            <pc:docMk/>
            <pc:sldMk cId="633123678" sldId="282"/>
            <ac:picMk id="4" creationId="{00000000-0000-0000-0000-000000000000}"/>
          </ac:picMkLst>
        </pc:picChg>
      </pc:sldChg>
      <pc:sldChg chg="addSp delSp modSp ord">
        <pc:chgData name="Sarah Honeychurch" userId="27699185-b0e2-4d36-afb9-e80f2c94aab7" providerId="ADAL" clId="{04497D42-C579-49D1-8436-5A496FB6620D}" dt="2019-03-13T16:40:42.980" v="18" actId="1076"/>
        <pc:sldMkLst>
          <pc:docMk/>
          <pc:sldMk cId="3740160202" sldId="289"/>
        </pc:sldMkLst>
        <pc:spChg chg="add del mod">
          <ac:chgData name="Sarah Honeychurch" userId="27699185-b0e2-4d36-afb9-e80f2c94aab7" providerId="ADAL" clId="{04497D42-C579-49D1-8436-5A496FB6620D}" dt="2019-03-13T16:40:31.986" v="14" actId="931"/>
          <ac:spMkLst>
            <pc:docMk/>
            <pc:sldMk cId="3740160202" sldId="289"/>
            <ac:spMk id="3" creationId="{DA2F3BC8-B78C-4740-8CAC-91DF396DA50C}"/>
          </ac:spMkLst>
        </pc:spChg>
        <pc:picChg chg="del">
          <ac:chgData name="Sarah Honeychurch" userId="27699185-b0e2-4d36-afb9-e80f2c94aab7" providerId="ADAL" clId="{04497D42-C579-49D1-8436-5A496FB6620D}" dt="2019-03-13T16:40:21.892" v="13"/>
          <ac:picMkLst>
            <pc:docMk/>
            <pc:sldMk cId="3740160202" sldId="289"/>
            <ac:picMk id="4" creationId="{00000000-0000-0000-0000-000000000000}"/>
          </ac:picMkLst>
        </pc:picChg>
        <pc:picChg chg="add mod">
          <ac:chgData name="Sarah Honeychurch" userId="27699185-b0e2-4d36-afb9-e80f2c94aab7" providerId="ADAL" clId="{04497D42-C579-49D1-8436-5A496FB6620D}" dt="2019-03-13T16:40:42.980" v="18" actId="1076"/>
          <ac:picMkLst>
            <pc:docMk/>
            <pc:sldMk cId="3740160202" sldId="289"/>
            <ac:picMk id="6" creationId="{CF58CD7E-0176-4EF7-AC08-9A8BBA20E782}"/>
          </ac:picMkLst>
        </pc:picChg>
      </pc:sldChg>
      <pc:sldChg chg="addSp delSp modSp add">
        <pc:chgData name="Sarah Honeychurch" userId="27699185-b0e2-4d36-afb9-e80f2c94aab7" providerId="ADAL" clId="{04497D42-C579-49D1-8436-5A496FB6620D}" dt="2019-03-13T16:37:56.957" v="12" actId="14100"/>
        <pc:sldMkLst>
          <pc:docMk/>
          <pc:sldMk cId="914483745" sldId="290"/>
        </pc:sldMkLst>
        <pc:spChg chg="add del mod">
          <ac:chgData name="Sarah Honeychurch" userId="27699185-b0e2-4d36-afb9-e80f2c94aab7" providerId="ADAL" clId="{04497D42-C579-49D1-8436-5A496FB6620D}" dt="2019-03-13T16:37:43.309" v="8" actId="931"/>
          <ac:spMkLst>
            <pc:docMk/>
            <pc:sldMk cId="914483745" sldId="290"/>
            <ac:spMk id="3" creationId="{FCC79742-2FC2-45D7-A4FC-6E8898A7D4CE}"/>
          </ac:spMkLst>
        </pc:spChg>
        <pc:picChg chg="del">
          <ac:chgData name="Sarah Honeychurch" userId="27699185-b0e2-4d36-afb9-e80f2c94aab7" providerId="ADAL" clId="{04497D42-C579-49D1-8436-5A496FB6620D}" dt="2019-03-13T16:31:36.460" v="6"/>
          <ac:picMkLst>
            <pc:docMk/>
            <pc:sldMk cId="914483745" sldId="290"/>
            <ac:picMk id="4" creationId="{00000000-0000-0000-0000-000000000000}"/>
          </ac:picMkLst>
        </pc:picChg>
        <pc:picChg chg="add mod">
          <ac:chgData name="Sarah Honeychurch" userId="27699185-b0e2-4d36-afb9-e80f2c94aab7" providerId="ADAL" clId="{04497D42-C579-49D1-8436-5A496FB6620D}" dt="2019-03-13T16:37:56.957" v="12" actId="14100"/>
          <ac:picMkLst>
            <pc:docMk/>
            <pc:sldMk cId="914483745" sldId="290"/>
            <ac:picMk id="6" creationId="{847933D6-88A6-47D4-BF74-ABC6EFF58B6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8850F03-E136-4448-B36A-9FF71F842C9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8A73AFD-BFCA-4E0C-81F5-BA19D000E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89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03044800-8FF8-4697-81B3-520C3258A4BD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6494BC4-7749-4AD5-BF11-DF34A73E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5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94BC4-7749-4AD5-BF11-DF34A73E5A7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652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94BC4-7749-4AD5-BF11-DF34A73E5A7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516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8D5EC-C352-42A9-8E86-501DBD835D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76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AF7C4-1E63-490C-AD34-DF19DCD1C9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997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D154A-CD24-4C02-BF45-26CEEBC530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518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DA3AE-2407-4265-8C41-F2FF3652A2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672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102E9-FBB5-4FD3-B5DB-802532C665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05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0EC43D-B0DA-4954-AA0E-F374495D4D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775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860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94178-A220-432D-A62A-98DCB87E0F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222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F3D00C-5B1B-4A41-B506-CD54AD8317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08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8E39B-AC47-4C25-9CBE-43EF62AF16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246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86000"/>
            <a:ext cx="8382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13B"/>
                </a:solidFill>
              </a:defRPr>
            </a:lvl1pPr>
          </a:lstStyle>
          <a:p>
            <a:fld id="{3D0E450A-41F9-47D3-BEFB-DBC32E802D7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400"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32" name="Picture 5" descr="UoG_keyline.eps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13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13B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rgbClr val="00213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13B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or.org/stable/43575435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/>
          <p:cNvSpPr>
            <a:spLocks noChangeArrowheads="1"/>
          </p:cNvSpPr>
          <p:nvPr/>
        </p:nvSpPr>
        <p:spPr bwMode="auto">
          <a:xfrm>
            <a:off x="0" y="116632"/>
            <a:ext cx="9144000" cy="6858000"/>
          </a:xfrm>
          <a:prstGeom prst="rect">
            <a:avLst/>
          </a:prstGeom>
          <a:solidFill>
            <a:srgbClr val="0021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400">
              <a:cs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988840"/>
            <a:ext cx="8001000" cy="2736304"/>
          </a:xfrm>
          <a:solidFill>
            <a:srgbClr val="00213B"/>
          </a:solidFill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Teaching Excellence Initiative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Marking Rubrics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Sarah Honeychurch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Teaching Fellow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Adam Smith Business School  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Sarah.Honeychurch@Glasgow.ac.uk</a:t>
            </a:r>
          </a:p>
        </p:txBody>
      </p:sp>
      <p:pic>
        <p:nvPicPr>
          <p:cNvPr id="11269" name="Picture 5" descr="UoG_keyli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49"/>
    </mc:Choice>
    <mc:Fallback xmlns="">
      <p:transition spd="slow" advTm="1034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schemeClr val="bg1"/>
                </a:solidFill>
              </a:rPr>
              <a:t>Blooms Taxonomy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2776"/>
            <a:ext cx="8382000" cy="4714875"/>
          </a:xfrm>
        </p:spPr>
      </p:pic>
    </p:spTree>
    <p:extLst>
      <p:ext uri="{BB962C8B-B14F-4D97-AF65-F5344CB8AC3E}">
        <p14:creationId xmlns:p14="http://schemas.microsoft.com/office/powerpoint/2010/main" val="284197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2"/>
    </mc:Choice>
    <mc:Fallback xmlns="">
      <p:transition spd="slow" advTm="612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schemeClr val="bg1"/>
                </a:solidFill>
              </a:rPr>
              <a:t>Blooms Taxonomy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12776"/>
            <a:ext cx="5328591" cy="5474463"/>
          </a:xfrm>
        </p:spPr>
      </p:pic>
    </p:spTree>
    <p:extLst>
      <p:ext uri="{BB962C8B-B14F-4D97-AF65-F5344CB8AC3E}">
        <p14:creationId xmlns:p14="http://schemas.microsoft.com/office/powerpoint/2010/main" val="239362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2"/>
    </mc:Choice>
    <mc:Fallback xmlns="">
      <p:transition spd="slow" advTm="612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schemeClr val="bg1"/>
                </a:solidFill>
              </a:rPr>
              <a:t>Biggs: SOLO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74793"/>
            <a:ext cx="6768752" cy="5076565"/>
          </a:xfrm>
        </p:spPr>
      </p:pic>
    </p:spTree>
    <p:extLst>
      <p:ext uri="{BB962C8B-B14F-4D97-AF65-F5344CB8AC3E}">
        <p14:creationId xmlns:p14="http://schemas.microsoft.com/office/powerpoint/2010/main" val="15458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9"/>
    </mc:Choice>
    <mc:Fallback xmlns="">
      <p:transition spd="slow" advTm="4559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schemeClr val="bg1"/>
                </a:solidFill>
              </a:rPr>
              <a:t>Biggs: SOLO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3993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SOLO taxonomy classifies understanding into five </a:t>
            </a:r>
            <a:r>
              <a:rPr lang="en-US" dirty="0" smtClean="0"/>
              <a:t>levels</a:t>
            </a:r>
            <a:r>
              <a:rPr lang="en-US" dirty="0"/>
              <a:t>:</a:t>
            </a:r>
          </a:p>
          <a:p>
            <a:r>
              <a:rPr lang="en-US" dirty="0" err="1"/>
              <a:t>Prestructural</a:t>
            </a:r>
            <a:r>
              <a:rPr lang="en-US" dirty="0"/>
              <a:t>: at this level the learner is missing the point</a:t>
            </a:r>
          </a:p>
          <a:p>
            <a:r>
              <a:rPr lang="en-US" dirty="0" err="1"/>
              <a:t>Unistructural</a:t>
            </a:r>
            <a:r>
              <a:rPr lang="en-US" dirty="0"/>
              <a:t>: a response based on a single point.</a:t>
            </a:r>
          </a:p>
          <a:p>
            <a:r>
              <a:rPr lang="en-US" dirty="0" err="1"/>
              <a:t>Multistructural</a:t>
            </a:r>
            <a:r>
              <a:rPr lang="en-US" dirty="0"/>
              <a:t>: a response with multiple unrelated points.</a:t>
            </a:r>
          </a:p>
          <a:p>
            <a:r>
              <a:rPr lang="en-US" dirty="0"/>
              <a:t>Relational: points presented in a logically related answer.</a:t>
            </a:r>
          </a:p>
          <a:p>
            <a:r>
              <a:rPr lang="en-US" dirty="0"/>
              <a:t>Extended abstract: demonstrating an abstract and deep understanding through unexpected extension.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16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9"/>
    </mc:Choice>
    <mc:Fallback xmlns="">
      <p:transition spd="slow" advTm="455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75252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Heidi Goodrich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Andrade (2000) Using Rubrics to Promote Thinking and Learning Educational Readership 57:5 13-18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Heidi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Goodrich Andrade (2005) Teaching With Rubrics: The Good, the Bad, and the Ugly, College Teaching, 53:1, 27-31, DOI: 10.3200/CTCH.53.1.27-31</a:t>
            </a:r>
          </a:p>
          <a:p>
            <a:pPr marL="0" indent="0">
              <a:buNone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Phillip Dawson (2017) Assessment rubrics: towards clearer and more replicable design, research and practice, Assessment &amp; Evaluation in Higher Education, 4</a:t>
            </a:r>
          </a:p>
          <a:p>
            <a:pPr marL="0" indent="0">
              <a:buNone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2:3, 347-360, DOI: 10.1080/02602938.2015.1111294</a:t>
            </a:r>
          </a:p>
          <a:p>
            <a:pPr marL="0" indent="0">
              <a:buNone/>
            </a:pPr>
            <a:r>
              <a:rPr lang="en-GB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Anastasiya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 A. </a:t>
            </a:r>
            <a:r>
              <a:rPr lang="en-GB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Lipnevich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, Leigh N. </a:t>
            </a:r>
            <a:r>
              <a:rPr lang="en-GB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McCallen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, Katharine Pace Miles and Jeffrey K. Smith (2014) Mind the gap! Students' use of exemplars and detailed rubrics as formative assessment. Instructional Science 42:4 539-559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https://www.jstor.org/stable/43575435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Y. </a:t>
            </a:r>
            <a:r>
              <a:rPr lang="en-GB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Malini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 Reddy &amp; Heidi Andrade (2010) A review of rubric use in higher education, Assessment &amp; Evaluation in Higher Education, 35:4, 435-448, DOI: 10.1080/02602930902862859</a:t>
            </a:r>
          </a:p>
          <a:p>
            <a:pPr marL="0" indent="0">
              <a:buNone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6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/>
          <p:cNvSpPr>
            <a:spLocks noChangeArrowheads="1"/>
          </p:cNvSpPr>
          <p:nvPr/>
        </p:nvSpPr>
        <p:spPr bwMode="auto">
          <a:xfrm>
            <a:off x="0" y="116632"/>
            <a:ext cx="9144000" cy="6858000"/>
          </a:xfrm>
          <a:prstGeom prst="rect">
            <a:avLst/>
          </a:prstGeom>
          <a:solidFill>
            <a:srgbClr val="0021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400">
              <a:cs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988840"/>
            <a:ext cx="8001000" cy="2736304"/>
          </a:xfrm>
          <a:solidFill>
            <a:srgbClr val="00213B"/>
          </a:solidFill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Teaching Excellence Initiative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Marking Rubrics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Sarah Honeychurch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Teaching Fellow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Adam Smith Business School  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Sarah.Honeychurch@Glasgow.ac.uk</a:t>
            </a:r>
          </a:p>
        </p:txBody>
      </p:sp>
      <p:pic>
        <p:nvPicPr>
          <p:cNvPr id="11269" name="Picture 5" descr="UoG_keylin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85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sz="2600" dirty="0">
                <a:solidFill>
                  <a:schemeClr val="bg1"/>
                </a:solidFill>
              </a:rPr>
              <a:t>Principles of Assessment and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8800"/>
            <a:ext cx="8382000" cy="475252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Good assessment and feedback practice that promotes self-regulation requires that students gain practice in: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formulating goals for learning and identifying 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making evaluative decisions about their own and others' work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generating explicit feedback for self and others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responding to and/or acting on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discussing work and its evaluation with others (e.g. with peers and teachers)</a:t>
            </a:r>
          </a:p>
        </p:txBody>
      </p:sp>
    </p:spTree>
    <p:extLst>
      <p:ext uri="{BB962C8B-B14F-4D97-AF65-F5344CB8AC3E}">
        <p14:creationId xmlns:p14="http://schemas.microsoft.com/office/powerpoint/2010/main" val="266458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2"/>
    </mc:Choice>
    <mc:Fallback xmlns="">
      <p:transition spd="slow" advTm="338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What is a rubric?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8800"/>
            <a:ext cx="8382000" cy="475252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 rubric is an assessment tool that lists the criteria for a piece of work or what counts (for example, purpose, organization, details, voice, and mechanics often are what count in a written essay) and articulates gradations of quality for each criterion, from excellent to poor. (Andrade 2005)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Criteria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Grading strategy</a:t>
            </a:r>
          </a:p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(Dawson 2017)</a:t>
            </a: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12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64"/>
    </mc:Choice>
    <mc:Fallback xmlns="">
      <p:transition spd="slow" advTm="826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Teacher and learner motivations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8800"/>
            <a:ext cx="8382000" cy="496855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Why are you using a rubric?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Teacher marking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Teacher feedback</a:t>
            </a:r>
          </a:p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“A good rubric allows me to provide individualized, constructive critique in a manageable time frame.” (Andrade 2005)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Understanding a task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Self assessment 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Peer assessment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Using to teach</a:t>
            </a:r>
          </a:p>
        </p:txBody>
      </p:sp>
    </p:spTree>
    <p:extLst>
      <p:ext uri="{BB962C8B-B14F-4D97-AF65-F5344CB8AC3E}">
        <p14:creationId xmlns:p14="http://schemas.microsoft.com/office/powerpoint/2010/main" val="120344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60"/>
    </mc:Choice>
    <mc:Fallback xmlns="">
      <p:transition spd="slow" advTm="996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Writing rubrics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799"/>
            <a:ext cx="8136904" cy="4776781"/>
          </a:xfrm>
        </p:spPr>
      </p:pic>
    </p:spTree>
    <p:extLst>
      <p:ext uri="{BB962C8B-B14F-4D97-AF65-F5344CB8AC3E}">
        <p14:creationId xmlns:p14="http://schemas.microsoft.com/office/powerpoint/2010/main" val="37059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Writing rubrics: Reddy &amp; Andrade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13" y="1484784"/>
            <a:ext cx="8484943" cy="4968552"/>
          </a:xfrm>
        </p:spPr>
      </p:pic>
    </p:spTree>
    <p:extLst>
      <p:ext uri="{BB962C8B-B14F-4D97-AF65-F5344CB8AC3E}">
        <p14:creationId xmlns:p14="http://schemas.microsoft.com/office/powerpoint/2010/main" val="258815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Writing rubrics: </a:t>
            </a:r>
            <a:r>
              <a:rPr lang="en-GB" dirty="0" err="1">
                <a:solidFill>
                  <a:schemeClr val="bg1"/>
                </a:solidFill>
              </a:rPr>
              <a:t>Lipnevich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818" y="1412776"/>
            <a:ext cx="8950113" cy="4988587"/>
          </a:xfrm>
        </p:spPr>
      </p:pic>
    </p:spTree>
    <p:extLst>
      <p:ext uri="{BB962C8B-B14F-4D97-AF65-F5344CB8AC3E}">
        <p14:creationId xmlns:p14="http://schemas.microsoft.com/office/powerpoint/2010/main" val="18157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Writing rubrics: </a:t>
            </a:r>
            <a:r>
              <a:rPr lang="en-GB" dirty="0" smtClean="0">
                <a:solidFill>
                  <a:schemeClr val="bg1"/>
                </a:solidFill>
              </a:rPr>
              <a:t>Anker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47933D6-88A6-47D4-BF74-ABC6EFF58B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33" y="1363078"/>
            <a:ext cx="9120892" cy="5162266"/>
          </a:xfrm>
        </p:spPr>
      </p:pic>
    </p:spTree>
    <p:extLst>
      <p:ext uri="{BB962C8B-B14F-4D97-AF65-F5344CB8AC3E}">
        <p14:creationId xmlns:p14="http://schemas.microsoft.com/office/powerpoint/2010/main" val="91448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Writing rubrics: </a:t>
            </a:r>
            <a:r>
              <a:rPr lang="en-GB" dirty="0" smtClean="0">
                <a:solidFill>
                  <a:schemeClr val="bg1"/>
                </a:solidFill>
              </a:rPr>
              <a:t>process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84784"/>
            <a:ext cx="8382000" cy="468741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Look at models of </a:t>
            </a:r>
            <a:r>
              <a:rPr lang="en-GB" sz="2200" dirty="0" smtClean="0"/>
              <a:t>previous student </a:t>
            </a:r>
            <a:r>
              <a:rPr lang="en-GB" sz="22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Look at course ILOs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List criteria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Pack and unpack criteria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Articulate levels of quality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Create a draft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Test the draft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Hand out the rubric with the assignment 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GB" sz="2200" dirty="0" smtClean="0"/>
              <a:t>Develop an exercise for students to co-create a rubric in class</a:t>
            </a:r>
          </a:p>
          <a:p>
            <a:r>
              <a:rPr lang="en-GB" sz="2200" dirty="0" smtClean="0"/>
              <a:t>Develop a peer review/self assessment exercise using a rubric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61946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905" y="332656"/>
            <a:ext cx="8382000" cy="685800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Writing rubrics: </a:t>
            </a:r>
            <a:r>
              <a:rPr lang="en-GB" dirty="0" err="1">
                <a:solidFill>
                  <a:schemeClr val="bg1"/>
                </a:solidFill>
              </a:rPr>
              <a:t>Proforma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F58CD7E-0176-4EF7-AC08-9A8BBA20E7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1628800"/>
            <a:ext cx="9119905" cy="4752528"/>
          </a:xfrm>
        </p:spPr>
      </p:pic>
    </p:spTree>
    <p:extLst>
      <p:ext uri="{BB962C8B-B14F-4D97-AF65-F5344CB8AC3E}">
        <p14:creationId xmlns:p14="http://schemas.microsoft.com/office/powerpoint/2010/main" val="374016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-Plain-cover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University-Plain-cover</Template>
  <TotalTime>1775</TotalTime>
  <Words>501</Words>
  <Application>Microsoft Office PowerPoint</Application>
  <PresentationFormat>On-screen Show (4:3)</PresentationFormat>
  <Paragraphs>60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ＭＳ Ｐゴシック</vt:lpstr>
      <vt:lpstr>Arial</vt:lpstr>
      <vt:lpstr>Calibri</vt:lpstr>
      <vt:lpstr>University-Plain-cover</vt:lpstr>
      <vt:lpstr>Teaching Excellence Initiative Marking Rubrics Sarah Honeychurch Teaching Fellow Adam Smith Business School   Sarah.Honeychurch@Glasgow.ac.uk</vt:lpstr>
      <vt:lpstr>What is a rubric?</vt:lpstr>
      <vt:lpstr>Teacher and learner motivations</vt:lpstr>
      <vt:lpstr>Writing rubrics</vt:lpstr>
      <vt:lpstr>Writing rubrics: Reddy &amp; Andrade</vt:lpstr>
      <vt:lpstr>Writing rubrics: Lipnevich</vt:lpstr>
      <vt:lpstr>Writing rubrics: Anker</vt:lpstr>
      <vt:lpstr>Writing rubrics: process</vt:lpstr>
      <vt:lpstr>Writing rubrics: Proforma</vt:lpstr>
      <vt:lpstr>Blooms Taxonomy</vt:lpstr>
      <vt:lpstr>Blooms Taxonomy</vt:lpstr>
      <vt:lpstr>Biggs: SOLO</vt:lpstr>
      <vt:lpstr>Biggs: SOLO</vt:lpstr>
      <vt:lpstr>References</vt:lpstr>
      <vt:lpstr>Teaching Excellence Initiative Marking Rubrics Sarah Honeychurch Teaching Fellow Adam Smith Business School   Sarah.Honeychurch@Glasgow.ac.uk</vt:lpstr>
      <vt:lpstr>Principles of Assessment and Feedback</vt:lpstr>
    </vt:vector>
  </TitlesOfParts>
  <Company>University of Glasgow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Assessment</dc:title>
  <dc:creator>sh131d</dc:creator>
  <cp:lastModifiedBy>Sarah Honeychurch</cp:lastModifiedBy>
  <cp:revision>130</cp:revision>
  <cp:lastPrinted>2018-09-10T18:50:42Z</cp:lastPrinted>
  <dcterms:created xsi:type="dcterms:W3CDTF">2016-05-10T14:14:47Z</dcterms:created>
  <dcterms:modified xsi:type="dcterms:W3CDTF">2019-03-14T11:26:10Z</dcterms:modified>
</cp:coreProperties>
</file>