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8" r:id="rId1"/>
  </p:sldMasterIdLst>
  <p:notesMasterIdLst>
    <p:notesMasterId r:id="rId6"/>
  </p:notesMasterIdLst>
  <p:handoutMasterIdLst>
    <p:handoutMasterId r:id="rId7"/>
  </p:handoutMasterIdLst>
  <p:sldIdLst>
    <p:sldId id="280" r:id="rId2"/>
    <p:sldId id="283" r:id="rId3"/>
    <p:sldId id="282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4D00"/>
    <a:srgbClr val="385A4F"/>
    <a:srgbClr val="00843D"/>
    <a:srgbClr val="D50032"/>
    <a:srgbClr val="0075B0"/>
    <a:srgbClr val="4F5961"/>
    <a:srgbClr val="5B4D94"/>
    <a:srgbClr val="005133"/>
    <a:srgbClr val="951272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3" autoAdjust="0"/>
    <p:restoredTop sz="96395" autoAdjust="0"/>
  </p:normalViewPr>
  <p:slideViewPr>
    <p:cSldViewPr snapToGrid="0">
      <p:cViewPr varScale="1">
        <p:scale>
          <a:sx n="95" d="100"/>
          <a:sy n="95" d="100"/>
        </p:scale>
        <p:origin x="8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2BB96-BA21-43DE-9C9C-1F5F025F4175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286C-2599-4879-B399-CBB46ECD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62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69F7A-95D3-4554-B757-D23C69119288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EB3FF-8B9C-41E9-875E-569DC5C00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2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-980"/>
            <a:ext cx="9124950" cy="55435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6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728899" y="5999834"/>
            <a:ext cx="2180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u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gla.ac.uk/</a:t>
            </a:r>
            <a:r>
              <a:rPr lang="en-GB" sz="1600" b="0" u="non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ltconference</a:t>
            </a:r>
            <a:endParaRPr lang="en-GB" sz="1600" b="1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865967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University of Glasgow Learning &amp; Teaching Conference   |   #LTConf19   |   @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UofGLEADS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martArt Placeholder 26"/>
          <p:cNvSpPr>
            <a:spLocks noGrp="1"/>
          </p:cNvSpPr>
          <p:nvPr>
            <p:ph type="dgm" sz="quarter" idx="14" hasCustomPrompt="1"/>
          </p:nvPr>
        </p:nvSpPr>
        <p:spPr>
          <a:xfrm>
            <a:off x="254270" y="4619455"/>
            <a:ext cx="8325708" cy="92409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[Progress indicator goes here. Can’t embed in Master slide or it’ll get locked. You’ll get one copy in a fresh file if you select File &gt; New and use our LEADS template.]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54000" y="4162425"/>
            <a:ext cx="7340600" cy="546100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237" indent="0">
              <a:buNone/>
              <a:defRPr>
                <a:solidFill>
                  <a:schemeClr val="bg1"/>
                </a:solidFill>
              </a:defRPr>
            </a:lvl2pPr>
            <a:lvl3pPr marL="960120" indent="0">
              <a:buNone/>
              <a:defRPr>
                <a:solidFill>
                  <a:schemeClr val="bg1"/>
                </a:solidFill>
              </a:defRPr>
            </a:lvl3pPr>
            <a:lvl4pPr marL="1417320" indent="0">
              <a:buNone/>
              <a:defRPr>
                <a:solidFill>
                  <a:schemeClr val="bg1"/>
                </a:solidFill>
              </a:defRPr>
            </a:lvl4pPr>
            <a:lvl5pPr marL="187452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[NAME] Series for College of [NAME] Students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121809"/>
          </a:xfrm>
          <a:prstGeom prst="rect">
            <a:avLst/>
          </a:prstGeom>
          <a:solidFill>
            <a:srgbClr val="BE4D00"/>
          </a:solidFill>
        </p:spPr>
        <p:txBody>
          <a:bodyPr vert="horz" wrap="square" lIns="273600" tIns="144000" rIns="273600" bIns="144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no descenders)</a:t>
            </a:r>
            <a:endParaRPr lang="en-GB" sz="60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4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4582682"/>
          </a:xfrm>
        </p:spPr>
        <p:txBody>
          <a:bodyPr anchor="ctr">
            <a:normAutofit/>
          </a:bodyPr>
          <a:lstStyle>
            <a:lvl1pPr algn="l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Photographic slide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032" y="6356350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7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570642" y="759598"/>
            <a:ext cx="8115232" cy="2778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570642" y="759599"/>
            <a:ext cx="8115231" cy="277833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70642" y="4807687"/>
            <a:ext cx="8115230" cy="1080124"/>
          </a:xfrm>
        </p:spPr>
        <p:txBody>
          <a:bodyPr/>
          <a:lstStyle>
            <a:lvl1pPr marL="265113" indent="-265113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047620" y="6281434"/>
            <a:ext cx="5334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gla.ac.uk/</a:t>
            </a:r>
            <a:r>
              <a:rPr lang="en-GB" sz="16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ltconference</a:t>
            </a:r>
            <a:r>
              <a:rPr lang="en-GB" sz="16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#LTConf19</a:t>
            </a:r>
            <a:r>
              <a:rPr lang="en-GB" sz="16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@</a:t>
            </a:r>
            <a:r>
              <a:rPr lang="en-GB" sz="1600" b="0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UofGLEADS</a:t>
            </a:r>
            <a:endParaRPr lang="en-GB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491" y="6165687"/>
            <a:ext cx="411545" cy="411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3570642" y="-1"/>
            <a:ext cx="8621358" cy="45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5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28899" y="5999834"/>
            <a:ext cx="2221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glasgow.ac.uk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/LEADS</a:t>
            </a: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731520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Enhancement</a:t>
            </a:r>
            <a:r>
              <a:rPr lang="en-GB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Academic Development Service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303567"/>
          </a:xfrm>
          <a:prstGeom prst="rect">
            <a:avLst/>
          </a:prstGeom>
          <a:solidFill>
            <a:srgbClr val="BE4D00"/>
          </a:solidFill>
        </p:spPr>
        <p:txBody>
          <a:bodyPr vert="horz" wrap="square" lIns="273600" tIns="216000" rIns="273600" bIns="252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descenders)</a:t>
            </a:r>
            <a:endParaRPr lang="en-GB" sz="6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0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eneral slide variant 1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9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</a:t>
            </a:r>
          </a:p>
        </p:txBody>
      </p:sp>
    </p:spTree>
    <p:extLst>
      <p:ext uri="{BB962C8B-B14F-4D97-AF65-F5344CB8AC3E}">
        <p14:creationId xmlns:p14="http://schemas.microsoft.com/office/powerpoint/2010/main" val="99371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slide variant 2 with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2255656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 with 2 rows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90550" y="3975102"/>
            <a:ext cx="11049000" cy="2272928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4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eneral slide variant 1 with two columns and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 and headers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2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45303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542411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8855" y="1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9" y="8124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8124"/>
            <a:ext cx="153092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5431023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3</a:t>
            </a:r>
          </a:p>
        </p:txBody>
      </p:sp>
    </p:spTree>
    <p:extLst>
      <p:ext uri="{BB962C8B-B14F-4D97-AF65-F5344CB8AC3E}">
        <p14:creationId xmlns:p14="http://schemas.microsoft.com/office/powerpoint/2010/main" val="405430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2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443591" cy="6858000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8775" lvl="0" indent="-358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8855" y="63482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919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9" r:id="rId2"/>
    <p:sldLayoutId id="2147483860" r:id="rId3"/>
    <p:sldLayoutId id="2147483861" r:id="rId4"/>
    <p:sldLayoutId id="2147483863" r:id="rId5"/>
    <p:sldLayoutId id="2147483864" r:id="rId6"/>
    <p:sldLayoutId id="2147483862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0075B0"/>
        </a:buClr>
        <a:buFont typeface="Wingdings 2" pitchFamily="18" charset="2"/>
        <a:buChar char=""/>
        <a:defRPr lang="en-US" sz="3200" kern="12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3275" indent="-300038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162" r="31293"/>
          <a:stretch/>
        </p:blipFill>
        <p:spPr>
          <a:xfrm>
            <a:off x="0" y="-8546"/>
            <a:ext cx="9118363" cy="5563312"/>
          </a:xfrm>
        </p:spPr>
      </p:pic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610600" y="5882640"/>
            <a:ext cx="3417276" cy="857558"/>
          </a:xfrm>
        </p:spPr>
        <p:txBody>
          <a:bodyPr>
            <a:noAutofit/>
          </a:bodyPr>
          <a:lstStyle/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Miranda Broom &amp; Dzachary Zainudden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2238047b@student.gla.ac.uk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40175"/>
            <a:ext cx="8214809" cy="1519592"/>
          </a:xfrm>
          <a:solidFill>
            <a:srgbClr val="BE4D00"/>
          </a:solidFill>
        </p:spPr>
        <p:txBody>
          <a:bodyPr lIns="273600" tIns="216000" rIns="36000" bIns="144000" anchor="t" anchorCtr="0">
            <a:normAutofit fontScale="90000"/>
          </a:bodyPr>
          <a:lstStyle/>
          <a:p>
            <a:r>
              <a:rPr lang="en-GB" dirty="0" smtClean="0"/>
              <a:t>Augmenting </a:t>
            </a:r>
            <a:r>
              <a:rPr lang="en-GB" dirty="0"/>
              <a:t>assessment and feedback for 21</a:t>
            </a:r>
            <a:r>
              <a:rPr lang="en-GB" baseline="30000" dirty="0"/>
              <a:t>st</a:t>
            </a:r>
            <a:r>
              <a:rPr lang="en-GB" dirty="0"/>
              <a:t>-century employability through a staff-student partnership</a:t>
            </a:r>
            <a:br>
              <a:rPr lang="en-GB" dirty="0"/>
            </a:br>
            <a:r>
              <a:rPr lang="en-GB" sz="6000" dirty="0" err="1" smtClean="0"/>
              <a:t>itle</a:t>
            </a:r>
            <a:r>
              <a:rPr lang="en-GB" sz="6000" dirty="0" smtClean="0"/>
              <a:t> </a:t>
            </a:r>
            <a:r>
              <a:rPr lang="en-GB" sz="6000" dirty="0" smtClean="0"/>
              <a:t>(box resizable)</a:t>
            </a:r>
            <a:endParaRPr lang="en-GB" sz="600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Goals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D5F105-8DAC-7E40-BBE3-7D7AFE435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598" y="1123837"/>
            <a:ext cx="7315200" cy="512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200" dirty="0" smtClean="0"/>
              <a:t>Aim: Enhance </a:t>
            </a:r>
            <a:r>
              <a:rPr lang="en-GB" sz="2200" dirty="0"/>
              <a:t>the strategy of embedding employability skills into assessment and </a:t>
            </a:r>
            <a:r>
              <a:rPr lang="en-GB" sz="2200" dirty="0" smtClean="0"/>
              <a:t>feedback in a Level 2 course</a:t>
            </a:r>
          </a:p>
          <a:p>
            <a:endParaRPr lang="en-GB" sz="2200" dirty="0" smtClean="0"/>
          </a:p>
          <a:p>
            <a:r>
              <a:rPr lang="en-GB" sz="2200" dirty="0" smtClean="0"/>
              <a:t>Focus group to investigate:</a:t>
            </a:r>
          </a:p>
          <a:p>
            <a:pPr marL="457200" indent="-457200">
              <a:buAutoNum type="alphaUcParenR"/>
            </a:pPr>
            <a:r>
              <a:rPr lang="en-GB" sz="2200" dirty="0" smtClean="0"/>
              <a:t>The most effective way to deliver employability skills</a:t>
            </a:r>
          </a:p>
          <a:p>
            <a:pPr marL="457200" indent="-457200">
              <a:buAutoNum type="alphaUcParenR"/>
            </a:pPr>
            <a:r>
              <a:rPr lang="en-GB" sz="2200" dirty="0" smtClean="0"/>
              <a:t>Motivation/Drivers behind student engagement with employability sessions</a:t>
            </a:r>
          </a:p>
          <a:p>
            <a:pPr marL="457200" indent="-457200">
              <a:buAutoNum type="alphaUcParenR"/>
            </a:pPr>
            <a:r>
              <a:rPr lang="en-GB" sz="2200" dirty="0" smtClean="0"/>
              <a:t>How to use feedback on assessments to enhance skills development</a:t>
            </a:r>
          </a:p>
          <a:p>
            <a:pPr marL="457200" indent="-457200">
              <a:buAutoNum type="alphaUcParenR"/>
            </a:pPr>
            <a:endParaRPr lang="en-GB" sz="2200" dirty="0"/>
          </a:p>
          <a:p>
            <a:r>
              <a:rPr lang="en-GB" sz="2200" dirty="0" smtClean="0"/>
              <a:t>Development of digital resources to support student learning, reflection and feedback</a:t>
            </a:r>
          </a:p>
          <a:p>
            <a:endParaRPr lang="en-GB" sz="2200" dirty="0" smtClean="0"/>
          </a:p>
          <a:p>
            <a:r>
              <a:rPr lang="en-GB" sz="2200" dirty="0" smtClean="0"/>
              <a:t>Delivering a workshop linking assessment &amp; feedback to employability supported by an ‘Assessing for Employability’ tool</a:t>
            </a:r>
          </a:p>
          <a:p>
            <a:endParaRPr lang="en-GB" sz="20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192"/>
          <a:stretch/>
        </p:blipFill>
        <p:spPr>
          <a:xfrm>
            <a:off x="292916" y="4166049"/>
            <a:ext cx="2867487" cy="2034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633972"/>
            <a:ext cx="2952448" cy="204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Progress &amp; Lessons learned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5C0B6-1ED7-9E46-81EA-14D54BEAC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b="1" dirty="0" smtClean="0"/>
              <a:t>Focus Group outcomes:</a:t>
            </a:r>
          </a:p>
          <a:p>
            <a:pPr marL="0" indent="0">
              <a:buNone/>
            </a:pPr>
            <a:r>
              <a:rPr lang="en-US" sz="2800" dirty="0" smtClean="0"/>
              <a:t>A) Guest speakers from industry from experts in the field</a:t>
            </a:r>
          </a:p>
          <a:p>
            <a:pPr marL="0" indent="0">
              <a:buNone/>
            </a:pPr>
            <a:r>
              <a:rPr lang="en-US" sz="2800" dirty="0" smtClean="0"/>
              <a:t>B) Learn about external opportunities; short sessions integrated into practical lab sessions</a:t>
            </a:r>
          </a:p>
          <a:p>
            <a:pPr marL="0" indent="0">
              <a:buNone/>
            </a:pPr>
            <a:r>
              <a:rPr lang="en-US" sz="2800" dirty="0" smtClean="0"/>
              <a:t>C) Improve communication so students receive feedback in the first place; feedback needs to be written in a style associated with skills development &amp; feedforward</a:t>
            </a: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4000" b="1" dirty="0" smtClean="0"/>
              <a:t>Lessons learned</a:t>
            </a:r>
            <a:r>
              <a:rPr lang="en-US" sz="4000" b="1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-Communication via Moodle not effective!</a:t>
            </a:r>
          </a:p>
          <a:p>
            <a:pPr marL="0" indent="0">
              <a:buNone/>
            </a:pPr>
            <a:r>
              <a:rPr lang="en-US" sz="2800" dirty="0" smtClean="0"/>
              <a:t>-MCQ assessments-no skills learned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4500" b="1" dirty="0" smtClean="0"/>
              <a:t>Next:</a:t>
            </a:r>
          </a:p>
          <a:p>
            <a:pPr marL="0" indent="0">
              <a:buNone/>
            </a:pPr>
            <a:r>
              <a:rPr lang="en-US" sz="2800" dirty="0" smtClean="0"/>
              <a:t>-Development of an Assessment/ Feedback ‘Fact or Fiction’ tool</a:t>
            </a:r>
          </a:p>
          <a:p>
            <a:pPr marL="0" indent="0">
              <a:buNone/>
            </a:pPr>
            <a:r>
              <a:rPr lang="en-US" sz="2800" dirty="0" smtClean="0"/>
              <a:t>-Digital revision resources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68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570644" y="4787900"/>
            <a:ext cx="8115230" cy="937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12</a:t>
            </a:r>
            <a:r>
              <a:rPr lang="en-GB" baseline="30000" dirty="0" smtClean="0"/>
              <a:t>th</a:t>
            </a:r>
            <a:r>
              <a:rPr lang="en-GB" dirty="0" smtClean="0"/>
              <a:t> Annual University of Glasgow Learning &amp; Teaching Conference</a:t>
            </a:r>
            <a:endParaRPr lang="en-GB" dirty="0"/>
          </a:p>
          <a:p>
            <a:pPr marL="0" indent="0">
              <a:buNone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Nicola.Veitch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@glasgow.ac.uk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71789" y="622998"/>
            <a:ext cx="28235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Student-Staff Partnership: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Miranda Broom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Dzachary Zainudden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Nicola Veitch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Anna McGregor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Fiona Stubbs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School of Life Sciences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Funded by: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LEADS Learning &amp; Teaching Development Fund 2018-19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balt plus accents">
  <a:themeElements>
    <a:clrScheme name="Sky Blue">
      <a:dk1>
        <a:srgbClr val="000000"/>
      </a:dk1>
      <a:lt1>
        <a:srgbClr val="FFFFFF"/>
      </a:lt1>
      <a:dk2>
        <a:srgbClr val="0075B0"/>
      </a:dk2>
      <a:lt2>
        <a:srgbClr val="BFBFBF"/>
      </a:lt2>
      <a:accent1>
        <a:srgbClr val="0A5597"/>
      </a:accent1>
      <a:accent2>
        <a:srgbClr val="4D9EC8"/>
      </a:accent2>
      <a:accent3>
        <a:srgbClr val="52473B"/>
      </a:accent3>
      <a:accent4>
        <a:srgbClr val="A9A39D"/>
      </a:accent4>
      <a:accent5>
        <a:srgbClr val="4F5961"/>
      </a:accent5>
      <a:accent6>
        <a:srgbClr val="959BA0"/>
      </a:accent6>
      <a:hlink>
        <a:srgbClr val="0645AD"/>
      </a:hlink>
      <a:folHlink>
        <a:srgbClr val="0B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FDD6233-8A3E-4BF1-A78D-61E22BD428AA}" vid="{1FD8A86B-DEC2-4340-A38D-72894B3130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Cobalt plus accents</Template>
  <TotalTime>122</TotalTime>
  <Words>228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 2</vt:lpstr>
      <vt:lpstr>Cobalt plus accents</vt:lpstr>
      <vt:lpstr>Augmenting assessment and feedback for 21st-century employability through a staff-student partnership itle (box resizable)</vt:lpstr>
      <vt:lpstr>Project Goals</vt:lpstr>
      <vt:lpstr>Progress &amp; Lessons learned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title</dc:title>
  <dc:creator>Andrew Struan</dc:creator>
  <cp:lastModifiedBy>Nicola Veitch</cp:lastModifiedBy>
  <cp:revision>28</cp:revision>
  <dcterms:created xsi:type="dcterms:W3CDTF">2018-10-02T11:17:22Z</dcterms:created>
  <dcterms:modified xsi:type="dcterms:W3CDTF">2019-03-28T15:58:03Z</dcterms:modified>
</cp:coreProperties>
</file>