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handoutMasterIdLst>
    <p:handoutMasterId r:id="rId30"/>
  </p:handoutMasterIdLst>
  <p:sldIdLst>
    <p:sldId id="266" r:id="rId2"/>
    <p:sldId id="267" r:id="rId3"/>
    <p:sldId id="290" r:id="rId4"/>
    <p:sldId id="293" r:id="rId5"/>
    <p:sldId id="276" r:id="rId6"/>
    <p:sldId id="279" r:id="rId7"/>
    <p:sldId id="277" r:id="rId8"/>
    <p:sldId id="286" r:id="rId9"/>
    <p:sldId id="278" r:id="rId10"/>
    <p:sldId id="280" r:id="rId11"/>
    <p:sldId id="269" r:id="rId12"/>
    <p:sldId id="282" r:id="rId13"/>
    <p:sldId id="283" r:id="rId14"/>
    <p:sldId id="270" r:id="rId15"/>
    <p:sldId id="296" r:id="rId16"/>
    <p:sldId id="287" r:id="rId17"/>
    <p:sldId id="281" r:id="rId18"/>
    <p:sldId id="271" r:id="rId19"/>
    <p:sldId id="285" r:id="rId20"/>
    <p:sldId id="284" r:id="rId21"/>
    <p:sldId id="288" r:id="rId22"/>
    <p:sldId id="289" r:id="rId23"/>
    <p:sldId id="291" r:id="rId24"/>
    <p:sldId id="292" r:id="rId25"/>
    <p:sldId id="294" r:id="rId26"/>
    <p:sldId id="273" r:id="rId27"/>
    <p:sldId id="274" r:id="rId28"/>
  </p:sldIdLst>
  <p:sldSz cx="9144000" cy="5143500" type="screen16x9"/>
  <p:notesSz cx="6797675" cy="9926638"/>
  <p:custDataLst>
    <p:tags r:id="rId31"/>
  </p:custDataLst>
  <p:defaultTextStyle>
    <a:defPPr>
      <a:defRPr lang="en-GB"/>
    </a:defPPr>
    <a:lvl1pPr algn="l" rtl="0" fontAlgn="base">
      <a:spcBef>
        <a:spcPct val="0"/>
      </a:spcBef>
      <a:spcAft>
        <a:spcPct val="0"/>
      </a:spcAft>
      <a:defRPr kern="1200">
        <a:solidFill>
          <a:schemeClr val="tx1"/>
        </a:solidFill>
        <a:latin typeface="Arial" charset="0"/>
        <a:ea typeface="ＭＳ Ｐゴシック" pitchFamily="-107"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107"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107"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107"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107" charset="-128"/>
        <a:cs typeface="+mn-cs"/>
      </a:defRPr>
    </a:lvl5pPr>
    <a:lvl6pPr marL="2286000" algn="l" defTabSz="914400" rtl="0" eaLnBrk="1" latinLnBrk="0" hangingPunct="1">
      <a:defRPr kern="1200">
        <a:solidFill>
          <a:schemeClr val="tx1"/>
        </a:solidFill>
        <a:latin typeface="Arial" charset="0"/>
        <a:ea typeface="ＭＳ Ｐゴシック" pitchFamily="-107" charset="-128"/>
        <a:cs typeface="+mn-cs"/>
      </a:defRPr>
    </a:lvl6pPr>
    <a:lvl7pPr marL="2743200" algn="l" defTabSz="914400" rtl="0" eaLnBrk="1" latinLnBrk="0" hangingPunct="1">
      <a:defRPr kern="1200">
        <a:solidFill>
          <a:schemeClr val="tx1"/>
        </a:solidFill>
        <a:latin typeface="Arial" charset="0"/>
        <a:ea typeface="ＭＳ Ｐゴシック" pitchFamily="-107" charset="-128"/>
        <a:cs typeface="+mn-cs"/>
      </a:defRPr>
    </a:lvl7pPr>
    <a:lvl8pPr marL="3200400" algn="l" defTabSz="914400" rtl="0" eaLnBrk="1" latinLnBrk="0" hangingPunct="1">
      <a:defRPr kern="1200">
        <a:solidFill>
          <a:schemeClr val="tx1"/>
        </a:solidFill>
        <a:latin typeface="Arial" charset="0"/>
        <a:ea typeface="ＭＳ Ｐゴシック" pitchFamily="-107" charset="-128"/>
        <a:cs typeface="+mn-cs"/>
      </a:defRPr>
    </a:lvl8pPr>
    <a:lvl9pPr marL="3657600" algn="l" defTabSz="914400" rtl="0" eaLnBrk="1" latinLnBrk="0" hangingPunct="1">
      <a:defRPr kern="1200">
        <a:solidFill>
          <a:schemeClr val="tx1"/>
        </a:solidFill>
        <a:latin typeface="Arial" charset="0"/>
        <a:ea typeface="ＭＳ Ｐゴシック" pitchFamily="-107" charset="-128"/>
        <a:cs typeface="+mn-cs"/>
      </a:defRPr>
    </a:lvl9pPr>
  </p:defaultTextStyle>
  <p:extLst>
    <p:ext uri="{EFAFB233-063F-42B5-8137-9DF3F51BA10A}">
      <p15:sldGuideLst xmlns:p15="http://schemas.microsoft.com/office/powerpoint/2012/main">
        <p15:guide id="1" orient="horz" pos="146" userDrawn="1">
          <p15:clr>
            <a:srgbClr val="A4A3A4"/>
          </p15:clr>
        </p15:guide>
        <p15:guide id="2" orient="horz" pos="1620" userDrawn="1">
          <p15:clr>
            <a:srgbClr val="A4A3A4"/>
          </p15:clr>
        </p15:guide>
        <p15:guide id="3" orient="horz" pos="179" userDrawn="1">
          <p15:clr>
            <a:srgbClr val="A4A3A4"/>
          </p15:clr>
        </p15:guide>
        <p15:guide id="4" orient="horz" pos="2936" userDrawn="1">
          <p15:clr>
            <a:srgbClr val="A4A3A4"/>
          </p15:clr>
        </p15:guide>
        <p15:guide id="5" orient="horz" pos="809" userDrawn="1">
          <p15:clr>
            <a:srgbClr val="A4A3A4"/>
          </p15:clr>
        </p15:guide>
        <p15:guide id="6" orient="horz" pos="520" userDrawn="1">
          <p15:clr>
            <a:srgbClr val="A4A3A4"/>
          </p15:clr>
        </p15:guide>
        <p15:guide id="7" pos="5556" userDrawn="1">
          <p15:clr>
            <a:srgbClr val="A4A3A4"/>
          </p15:clr>
        </p15:guide>
        <p15:guide id="8" pos="249" userDrawn="1">
          <p15:clr>
            <a:srgbClr val="A4A3A4"/>
          </p15:clr>
        </p15:guide>
        <p15:guide id="9"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122B"/>
    <a:srgbClr val="8A857E"/>
    <a:srgbClr val="99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D36BC01-DB55-41F1-93DC-1344AD227336}" v="62" dt="2019-04-04T15:27:30.8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5" d="100"/>
          <a:sy n="95" d="100"/>
        </p:scale>
        <p:origin x="360" y="90"/>
      </p:cViewPr>
      <p:guideLst>
        <p:guide orient="horz" pos="146"/>
        <p:guide orient="horz" pos="1620"/>
        <p:guide orient="horz" pos="179"/>
        <p:guide orient="horz" pos="2936"/>
        <p:guide orient="horz" pos="809"/>
        <p:guide orient="horz" pos="520"/>
        <p:guide pos="5556"/>
        <p:guide pos="249"/>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ker, Lisa" userId="b1172ca4-1cb1-466f-88e5-66adba64e3fa" providerId="ADAL" clId="{ED36BC01-DB55-41F1-93DC-1344AD227336}"/>
    <pc:docChg chg="modSld">
      <pc:chgData name="Baker, Lisa" userId="b1172ca4-1cb1-466f-88e5-66adba64e3fa" providerId="ADAL" clId="{ED36BC01-DB55-41F1-93DC-1344AD227336}" dt="2019-04-04T15:27:30.855" v="59" actId="20577"/>
      <pc:docMkLst>
        <pc:docMk/>
      </pc:docMkLst>
      <pc:sldChg chg="modSp">
        <pc:chgData name="Baker, Lisa" userId="b1172ca4-1cb1-466f-88e5-66adba64e3fa" providerId="ADAL" clId="{ED36BC01-DB55-41F1-93DC-1344AD227336}" dt="2019-04-04T15:27:30.855" v="59" actId="20577"/>
        <pc:sldMkLst>
          <pc:docMk/>
          <pc:sldMk cId="1181966935" sldId="274"/>
        </pc:sldMkLst>
        <pc:spChg chg="mod">
          <ac:chgData name="Baker, Lisa" userId="b1172ca4-1cb1-466f-88e5-66adba64e3fa" providerId="ADAL" clId="{ED36BC01-DB55-41F1-93DC-1344AD227336}" dt="2019-04-04T15:27:30.855" v="59" actId="20577"/>
          <ac:spMkLst>
            <pc:docMk/>
            <pc:sldMk cId="1181966935" sldId="274"/>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3" name="Date Placeholder 2"/>
          <p:cNvSpPr>
            <a:spLocks noGrp="1"/>
          </p:cNvSpPr>
          <p:nvPr>
            <p:ph type="dt" sz="quarter" idx="1"/>
          </p:nvPr>
        </p:nvSpPr>
        <p:spPr>
          <a:xfrm>
            <a:off x="3850443" y="0"/>
            <a:ext cx="2945659" cy="496332"/>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1E6890E1-32F7-4BB9-BD7D-BAEC8E384EE8}" type="datetime1">
              <a:rPr lang="en-US" altLang="en-US"/>
              <a:pPr/>
              <a:t>4/4/2019</a:t>
            </a:fld>
            <a:endParaRPr lang="en-US" altLang="en-US"/>
          </a:p>
        </p:txBody>
      </p:sp>
      <p:sp>
        <p:nvSpPr>
          <p:cNvPr id="4" name="Footer Placeholder 3"/>
          <p:cNvSpPr>
            <a:spLocks noGrp="1"/>
          </p:cNvSpPr>
          <p:nvPr>
            <p:ph type="ftr" sz="quarter" idx="2"/>
          </p:nvPr>
        </p:nvSpPr>
        <p:spPr>
          <a:xfrm>
            <a:off x="0" y="9428583"/>
            <a:ext cx="2945659" cy="496332"/>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9FD80652-3E7B-4F31-9135-E9386C8A87B3}" type="slidenum">
              <a:rPr lang="en-US" altLang="en-US"/>
              <a:pPr/>
              <a:t>‹#›</a:t>
            </a:fld>
            <a:endParaRPr lang="en-US" altLang="en-US"/>
          </a:p>
        </p:txBody>
      </p:sp>
    </p:spTree>
    <p:extLst>
      <p:ext uri="{BB962C8B-B14F-4D97-AF65-F5344CB8AC3E}">
        <p14:creationId xmlns:p14="http://schemas.microsoft.com/office/powerpoint/2010/main" val="34334440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15363" name="Rectangle 3"/>
          <p:cNvSpPr>
            <a:spLocks noGrp="1" noChangeArrowheads="1"/>
          </p:cNvSpPr>
          <p:nvPr>
            <p:ph type="dt" idx="1"/>
          </p:nvPr>
        </p:nvSpPr>
        <p:spPr bwMode="auto">
          <a:xfrm>
            <a:off x="3850443"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11268" name="Rectangle 4"/>
          <p:cNvSpPr>
            <a:spLocks noGrp="1" noRot="1" noChangeAspect="1" noChangeArrowheads="1" noTextEdit="1"/>
          </p:cNvSpPr>
          <p:nvPr>
            <p:ph type="sldImg" idx="2"/>
          </p:nvPr>
        </p:nvSpPr>
        <p:spPr bwMode="auto">
          <a:xfrm>
            <a:off x="90488" y="744538"/>
            <a:ext cx="6616700" cy="3722687"/>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5365" name="Rectangle 5"/>
          <p:cNvSpPr>
            <a:spLocks noGrp="1" noChangeArrowheads="1"/>
          </p:cNvSpPr>
          <p:nvPr>
            <p:ph type="body" sz="quarter" idx="3"/>
          </p:nvPr>
        </p:nvSpPr>
        <p:spPr bwMode="auto">
          <a:xfrm>
            <a:off x="679768" y="4715153"/>
            <a:ext cx="5438140" cy="44669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5366" name="Rectangle 6"/>
          <p:cNvSpPr>
            <a:spLocks noGrp="1" noChangeArrowheads="1"/>
          </p:cNvSpPr>
          <p:nvPr>
            <p:ph type="ftr" sz="quarter" idx="4"/>
          </p:nvPr>
        </p:nvSpPr>
        <p:spPr bwMode="auto">
          <a:xfrm>
            <a:off x="0"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15367" name="Rectangle 7"/>
          <p:cNvSpPr>
            <a:spLocks noGrp="1" noChangeArrowheads="1"/>
          </p:cNvSpPr>
          <p:nvPr>
            <p:ph type="sldNum" sz="quarter" idx="5"/>
          </p:nvPr>
        </p:nvSpPr>
        <p:spPr bwMode="auto">
          <a:xfrm>
            <a:off x="3850443"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3AEFDF52-FA57-44AE-B620-D0CF8AD5C17A}" type="slidenum">
              <a:rPr lang="en-GB" altLang="en-US"/>
              <a:pPr/>
              <a:t>‹#›</a:t>
            </a:fld>
            <a:endParaRPr lang="en-GB" altLang="en-US"/>
          </a:p>
        </p:txBody>
      </p:sp>
    </p:spTree>
    <p:extLst>
      <p:ext uri="{BB962C8B-B14F-4D97-AF65-F5344CB8AC3E}">
        <p14:creationId xmlns:p14="http://schemas.microsoft.com/office/powerpoint/2010/main" val="390929206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10" charset="0"/>
        <a:ea typeface="ＭＳ Ｐゴシック" pitchFamily="-65" charset="-128"/>
        <a:cs typeface="ＭＳ Ｐゴシック" pitchFamily="-65" charset="-128"/>
      </a:defRPr>
    </a:lvl1pPr>
    <a:lvl2pPr marL="457200" algn="l" rtl="0" eaLnBrk="0" fontAlgn="base" hangingPunct="0">
      <a:spcBef>
        <a:spcPct val="30000"/>
      </a:spcBef>
      <a:spcAft>
        <a:spcPct val="0"/>
      </a:spcAft>
      <a:defRPr sz="1200" kern="1200">
        <a:solidFill>
          <a:schemeClr val="tx1"/>
        </a:solidFill>
        <a:latin typeface="Arial" pitchFamily="-110" charset="0"/>
        <a:ea typeface="ＭＳ Ｐゴシック" pitchFamily="-110" charset="-128"/>
        <a:cs typeface="+mn-cs"/>
      </a:defRPr>
    </a:lvl2pPr>
    <a:lvl3pPr marL="914400" algn="l" rtl="0" eaLnBrk="0" fontAlgn="base" hangingPunct="0">
      <a:spcBef>
        <a:spcPct val="30000"/>
      </a:spcBef>
      <a:spcAft>
        <a:spcPct val="0"/>
      </a:spcAft>
      <a:defRPr sz="1200" kern="1200">
        <a:solidFill>
          <a:schemeClr val="tx1"/>
        </a:solidFill>
        <a:latin typeface="Arial" pitchFamily="-110" charset="0"/>
        <a:ea typeface="ＭＳ Ｐゴシック" pitchFamily="-110" charset="-128"/>
        <a:cs typeface="+mn-cs"/>
      </a:defRPr>
    </a:lvl3pPr>
    <a:lvl4pPr marL="1371600" algn="l" rtl="0" eaLnBrk="0" fontAlgn="base" hangingPunct="0">
      <a:spcBef>
        <a:spcPct val="30000"/>
      </a:spcBef>
      <a:spcAft>
        <a:spcPct val="0"/>
      </a:spcAft>
      <a:defRPr sz="1200" kern="1200">
        <a:solidFill>
          <a:schemeClr val="tx1"/>
        </a:solidFill>
        <a:latin typeface="Arial" pitchFamily="-110" charset="0"/>
        <a:ea typeface="ＭＳ Ｐゴシック" pitchFamily="-110" charset="-128"/>
        <a:cs typeface="+mn-cs"/>
      </a:defRPr>
    </a:lvl4pPr>
    <a:lvl5pPr marL="1828800" algn="l" rtl="0" eaLnBrk="0" fontAlgn="base" hangingPunct="0">
      <a:spcBef>
        <a:spcPct val="30000"/>
      </a:spcBef>
      <a:spcAft>
        <a:spcPct val="0"/>
      </a:spcAft>
      <a:defRPr sz="1200" kern="1200">
        <a:solidFill>
          <a:schemeClr val="tx1"/>
        </a:solidFill>
        <a:latin typeface="Arial" pitchFamily="-110" charset="0"/>
        <a:ea typeface="ＭＳ Ｐゴシック" pitchFamily="-110"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EFDF52-FA57-44AE-B620-D0CF8AD5C17A}" type="slidenum">
              <a:rPr lang="en-GB" altLang="en-US" smtClean="0"/>
              <a:pPr/>
              <a:t>15</a:t>
            </a:fld>
            <a:endParaRPr lang="en-GB" altLang="en-US"/>
          </a:p>
        </p:txBody>
      </p:sp>
    </p:spTree>
    <p:extLst>
      <p:ext uri="{BB962C8B-B14F-4D97-AF65-F5344CB8AC3E}">
        <p14:creationId xmlns:p14="http://schemas.microsoft.com/office/powerpoint/2010/main" val="6679185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395536" y="2427734"/>
            <a:ext cx="8424862" cy="619041"/>
          </a:xfrm>
        </p:spPr>
        <p:txBody>
          <a:bodyPr/>
          <a:lstStyle>
            <a:lvl1pPr algn="l">
              <a:defRPr sz="4000" b="1" i="0">
                <a:solidFill>
                  <a:schemeClr val="bg1"/>
                </a:solidFill>
                <a:latin typeface="Arial" charset="0"/>
                <a:ea typeface="Arial" charset="0"/>
                <a:cs typeface="Arial" charset="0"/>
              </a:defRPr>
            </a:lvl1pPr>
          </a:lstStyle>
          <a:p>
            <a:r>
              <a:rPr lang="en-US"/>
              <a:t>Title here (Cover option 2)</a:t>
            </a:r>
          </a:p>
        </p:txBody>
      </p:sp>
      <p:sp>
        <p:nvSpPr>
          <p:cNvPr id="7" name="Content Placeholder 2"/>
          <p:cNvSpPr>
            <a:spLocks noGrp="1"/>
          </p:cNvSpPr>
          <p:nvPr>
            <p:ph idx="1" hasCustomPrompt="1"/>
          </p:nvPr>
        </p:nvSpPr>
        <p:spPr>
          <a:xfrm>
            <a:off x="401495" y="3147814"/>
            <a:ext cx="8424862" cy="417546"/>
          </a:xfrm>
        </p:spPr>
        <p:txBody>
          <a:bodyPr/>
          <a:lstStyle>
            <a:lvl1pPr marL="0" indent="0" algn="l">
              <a:buClr>
                <a:srgbClr val="C9122B"/>
              </a:buClr>
              <a:buFont typeface="Lucida Grande"/>
              <a:buNone/>
              <a:defRPr sz="2800">
                <a:solidFill>
                  <a:schemeClr val="bg1"/>
                </a:solidFill>
              </a:defRPr>
            </a:lvl1pPr>
            <a:lvl2pPr marL="347659" indent="-166686">
              <a:buClr>
                <a:srgbClr val="C9122B"/>
              </a:buClr>
              <a:buFont typeface="Lucida Grande"/>
              <a:buChar char="■"/>
              <a:defRPr/>
            </a:lvl2pPr>
            <a:lvl3pPr marL="538158" indent="-188911">
              <a:buClr>
                <a:srgbClr val="C9122B"/>
              </a:buClr>
              <a:buFont typeface="Lucida Grande"/>
              <a:buChar char="■"/>
              <a:defRPr/>
            </a:lvl3pPr>
            <a:lvl4pPr marL="712781" indent="-173037">
              <a:buClr>
                <a:srgbClr val="C9122B"/>
              </a:buClr>
              <a:buFont typeface="Lucida Grande"/>
              <a:buChar char="■"/>
              <a:defRPr sz="1800"/>
            </a:lvl4pPr>
            <a:lvl5pPr marL="898516" indent="-184148">
              <a:buClr>
                <a:srgbClr val="C9122B"/>
              </a:buClr>
              <a:buFont typeface="Lucida Grande"/>
              <a:buChar char="■"/>
              <a:defRPr sz="1800"/>
            </a:lvl5pPr>
          </a:lstStyle>
          <a:p>
            <a:pPr lvl="0"/>
            <a:r>
              <a:rPr lang="en-US"/>
              <a:t>Subtitle here</a:t>
            </a:r>
          </a:p>
        </p:txBody>
      </p:sp>
    </p:spTree>
    <p:extLst>
      <p:ext uri="{BB962C8B-B14F-4D97-AF65-F5344CB8AC3E}">
        <p14:creationId xmlns:p14="http://schemas.microsoft.com/office/powerpoint/2010/main" val="961641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971687" y="357505"/>
            <a:ext cx="7199299" cy="730554"/>
          </a:xfrm>
        </p:spPr>
        <p:txBody>
          <a:bodyPr/>
          <a:lstStyle>
            <a:lvl1pPr>
              <a:defRPr b="1" i="0">
                <a:solidFill>
                  <a:schemeClr val="tx1"/>
                </a:solidFill>
                <a:latin typeface="Arial" charset="0"/>
                <a:ea typeface="Arial" charset="0"/>
                <a:cs typeface="Arial" charset="0"/>
              </a:defRPr>
            </a:lvl1pPr>
          </a:lstStyle>
          <a:p>
            <a:r>
              <a:rPr lang="en-US"/>
              <a:t>Heading here (Section divider slide)</a:t>
            </a:r>
          </a:p>
        </p:txBody>
      </p:sp>
      <p:sp>
        <p:nvSpPr>
          <p:cNvPr id="13" name="Content Placeholder 2"/>
          <p:cNvSpPr>
            <a:spLocks noGrp="1"/>
          </p:cNvSpPr>
          <p:nvPr>
            <p:ph idx="1" hasCustomPrompt="1"/>
          </p:nvPr>
        </p:nvSpPr>
        <p:spPr>
          <a:xfrm>
            <a:off x="971685" y="1059583"/>
            <a:ext cx="7200800" cy="3348371"/>
          </a:xfrm>
        </p:spPr>
        <p:txBody>
          <a:bodyPr/>
          <a:lstStyle>
            <a:lvl1pPr marL="179386" indent="-179386">
              <a:buClr>
                <a:srgbClr val="C9122B"/>
              </a:buClr>
              <a:buFont typeface="Lucida Grande"/>
              <a:buChar char="■"/>
              <a:defRPr/>
            </a:lvl1pPr>
            <a:lvl2pPr marL="347659" indent="-166686">
              <a:buClr>
                <a:srgbClr val="C9122B"/>
              </a:buClr>
              <a:buFont typeface="Lucida Grande"/>
              <a:buChar char="■"/>
              <a:defRPr/>
            </a:lvl2pPr>
            <a:lvl3pPr marL="538158" indent="-188911">
              <a:buClr>
                <a:srgbClr val="C9122B"/>
              </a:buClr>
              <a:buFont typeface="Lucida Grande"/>
              <a:buChar char="■"/>
              <a:defRPr/>
            </a:lvl3pPr>
            <a:lvl4pPr marL="712781" indent="-173037">
              <a:buClr>
                <a:srgbClr val="C9122B"/>
              </a:buClr>
              <a:buFont typeface="Lucida Grande"/>
              <a:buChar char="■"/>
              <a:defRPr sz="1800"/>
            </a:lvl4pPr>
            <a:lvl5pPr marL="899991" indent="-183598">
              <a:buClr>
                <a:srgbClr val="C9122B"/>
              </a:buClr>
              <a:buSzPct val="110000"/>
              <a:buFont typeface="Lucida Grande"/>
              <a:buChar char="■"/>
              <a:defRPr sz="1800"/>
            </a:lvl5pPr>
          </a:lstStyle>
          <a:p>
            <a:pPr lvl="0"/>
            <a:r>
              <a:rPr lang="en-US"/>
              <a:t>Content or subheading here</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65123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5316" y="1005576"/>
            <a:ext cx="8423206" cy="648072"/>
          </a:xfrm>
        </p:spPr>
        <p:txBody>
          <a:bodyPr/>
          <a:lstStyle>
            <a:lvl1pPr>
              <a:defRPr b="1" i="0">
                <a:solidFill>
                  <a:schemeClr val="tx1"/>
                </a:solidFill>
                <a:latin typeface="Arial" charset="0"/>
                <a:ea typeface="Arial" charset="0"/>
                <a:cs typeface="Arial" charset="0"/>
              </a:defRPr>
            </a:lvl1pPr>
          </a:lstStyle>
          <a:p>
            <a:r>
              <a:rPr lang="en-US"/>
              <a:t>Click to edit Master title style</a:t>
            </a:r>
          </a:p>
        </p:txBody>
      </p:sp>
      <p:sp>
        <p:nvSpPr>
          <p:cNvPr id="3" name="Content Placeholder 2"/>
          <p:cNvSpPr>
            <a:spLocks noGrp="1"/>
          </p:cNvSpPr>
          <p:nvPr>
            <p:ph idx="1"/>
          </p:nvPr>
        </p:nvSpPr>
        <p:spPr>
          <a:xfrm>
            <a:off x="395288" y="1707655"/>
            <a:ext cx="8424862" cy="2970331"/>
          </a:xfrm>
        </p:spPr>
        <p:txBody>
          <a:bodyPr/>
          <a:lstStyle>
            <a:lvl1pPr marL="179386" indent="-179386">
              <a:buClr>
                <a:srgbClr val="C9122B"/>
              </a:buClr>
              <a:buFont typeface="Lucida Grande"/>
              <a:buChar char="■"/>
              <a:defRPr/>
            </a:lvl1pPr>
            <a:lvl2pPr marL="347659" indent="-166686">
              <a:buClr>
                <a:srgbClr val="C9122B"/>
              </a:buClr>
              <a:buFont typeface="Lucida Grande"/>
              <a:buChar char="■"/>
              <a:defRPr/>
            </a:lvl2pPr>
            <a:lvl3pPr marL="538158" indent="-188911">
              <a:buClr>
                <a:srgbClr val="C9122B"/>
              </a:buClr>
              <a:buFont typeface="Lucida Grande"/>
              <a:buChar char="■"/>
              <a:defRPr/>
            </a:lvl3pPr>
            <a:lvl4pPr marL="712781" indent="-173037">
              <a:buClr>
                <a:srgbClr val="C9122B"/>
              </a:buClr>
              <a:buFont typeface="Lucida Grande"/>
              <a:buChar char="■"/>
              <a:defRPr sz="1800"/>
            </a:lvl4pPr>
            <a:lvl5pPr marL="899991" indent="-183598">
              <a:buClr>
                <a:srgbClr val="C9122B"/>
              </a:buClr>
              <a:buSzPct val="110000"/>
              <a:buFont typeface="Lucida Grande"/>
              <a:buChar cha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61618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2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95288" y="1707654"/>
            <a:ext cx="4032696" cy="2952452"/>
          </a:xfrm>
        </p:spPr>
        <p:txBody>
          <a:bodyPr/>
          <a:lstStyle>
            <a:lvl1pPr marL="179386" indent="-179386">
              <a:buClr>
                <a:srgbClr val="C9122B"/>
              </a:buClr>
              <a:buFont typeface="Lucida Grande"/>
              <a:buChar char="■"/>
              <a:defRPr sz="2400"/>
            </a:lvl1pPr>
            <a:lvl2pPr marL="347659" indent="-166686">
              <a:buClr>
                <a:srgbClr val="C9122B"/>
              </a:buClr>
              <a:buFont typeface="Lucida Grande"/>
              <a:buChar char="■"/>
              <a:defRPr sz="2200"/>
            </a:lvl2pPr>
            <a:lvl3pPr marL="538158" indent="-188911">
              <a:buClr>
                <a:srgbClr val="C9122B"/>
              </a:buClr>
              <a:buFont typeface="Lucida Grande"/>
              <a:buChar char="■"/>
              <a:defRPr sz="2000"/>
            </a:lvl3pPr>
            <a:lvl4pPr marL="712781" indent="-173037">
              <a:buClr>
                <a:srgbClr val="C9122B"/>
              </a:buClr>
              <a:buFont typeface="Lucida Grande"/>
              <a:buChar char="■"/>
              <a:defRPr sz="1800"/>
            </a:lvl4pPr>
            <a:lvl5pPr marL="898516" indent="-184148">
              <a:buClr>
                <a:srgbClr val="C9122B"/>
              </a:buClr>
              <a:buFont typeface="Lucida Grande"/>
              <a:buChar cha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16016" y="1707654"/>
            <a:ext cx="4104134" cy="2952452"/>
          </a:xfrm>
        </p:spPr>
        <p:txBody>
          <a:bodyPr/>
          <a:lstStyle>
            <a:lvl1pPr marL="179386" indent="-179386">
              <a:buClr>
                <a:srgbClr val="C9122B"/>
              </a:buClr>
              <a:buFont typeface="Lucida Grande"/>
              <a:buChar char="■"/>
              <a:defRPr sz="2400"/>
            </a:lvl1pPr>
            <a:lvl2pPr marL="347659" indent="-166686">
              <a:buClr>
                <a:srgbClr val="C9122B"/>
              </a:buClr>
              <a:buFont typeface="Lucida Grande"/>
              <a:buChar char="■"/>
              <a:defRPr sz="2200"/>
            </a:lvl2pPr>
            <a:lvl3pPr marL="538158" indent="-188911">
              <a:buClr>
                <a:srgbClr val="C9122B"/>
              </a:buClr>
              <a:buFont typeface="Lucida Grande"/>
              <a:buChar char="■"/>
              <a:defRPr sz="2000"/>
            </a:lvl3pPr>
            <a:lvl4pPr marL="712781" indent="-173037">
              <a:buClr>
                <a:srgbClr val="C9122B"/>
              </a:buClr>
              <a:buFont typeface="Lucida Grande"/>
              <a:buChar char="■"/>
              <a:defRPr sz="1800"/>
            </a:lvl4pPr>
            <a:lvl5pPr marL="898516" indent="-184148">
              <a:buClr>
                <a:srgbClr val="C9122B"/>
              </a:buClr>
              <a:buFont typeface="Lucida Grande"/>
              <a:buChar cha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p:cNvSpPr>
            <a:spLocks noGrp="1"/>
          </p:cNvSpPr>
          <p:nvPr>
            <p:ph type="title"/>
          </p:nvPr>
        </p:nvSpPr>
        <p:spPr>
          <a:xfrm>
            <a:off x="395288" y="1005576"/>
            <a:ext cx="8424862" cy="648072"/>
          </a:xfrm>
        </p:spPr>
        <p:txBody>
          <a:bodyPr/>
          <a:lstStyle>
            <a:lvl1pPr>
              <a:defRPr b="1" i="0">
                <a:solidFill>
                  <a:schemeClr val="tx1"/>
                </a:solidFill>
                <a:latin typeface="Arial" charset="0"/>
                <a:ea typeface="Arial" charset="0"/>
                <a:cs typeface="Arial" charset="0"/>
              </a:defRPr>
            </a:lvl1pPr>
          </a:lstStyle>
          <a:p>
            <a:r>
              <a:rPr lang="en-US"/>
              <a:t>Click to edit Master title style</a:t>
            </a:r>
          </a:p>
        </p:txBody>
      </p:sp>
    </p:spTree>
    <p:extLst>
      <p:ext uri="{BB962C8B-B14F-4D97-AF65-F5344CB8AC3E}">
        <p14:creationId xmlns:p14="http://schemas.microsoft.com/office/powerpoint/2010/main" val="18326242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3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95536" y="1707655"/>
            <a:ext cx="4419600" cy="2952452"/>
          </a:xfrm>
        </p:spPr>
        <p:txBody>
          <a:bodyPr/>
          <a:lstStyle>
            <a:lvl1pPr>
              <a:defRPr sz="2400"/>
            </a:lvl1pPr>
            <a:lvl2pPr>
              <a:defRPr sz="2200"/>
            </a:lvl2pPr>
            <a:lvl3pPr>
              <a:defRPr sz="2000"/>
            </a:lvl3pPr>
            <a:lvl4pPr>
              <a:defRPr sz="1800"/>
            </a:lvl4pPr>
            <a:lvl5pPr>
              <a:buSzPct val="131000"/>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2"/>
          <p:cNvSpPr>
            <a:spLocks noGrp="1"/>
          </p:cNvSpPr>
          <p:nvPr>
            <p:ph type="pic" idx="10"/>
          </p:nvPr>
        </p:nvSpPr>
        <p:spPr>
          <a:xfrm>
            <a:off x="5004048" y="1707655"/>
            <a:ext cx="3816102" cy="1728192"/>
          </a:xfrm>
        </p:spPr>
        <p:txBody>
          <a:bodyPr/>
          <a:lstStyle>
            <a:lvl1pPr marL="0" indent="0">
              <a:buNone/>
              <a:defRPr sz="3200"/>
            </a:lvl1pPr>
            <a:lvl2pPr marL="457196" indent="0">
              <a:buNone/>
              <a:defRPr sz="2800"/>
            </a:lvl2pPr>
            <a:lvl3pPr marL="914391" indent="0">
              <a:buNone/>
              <a:defRPr sz="2400"/>
            </a:lvl3pPr>
            <a:lvl4pPr marL="1371587" indent="0">
              <a:buNone/>
              <a:defRPr sz="2000"/>
            </a:lvl4pPr>
            <a:lvl5pPr marL="1828782" indent="0">
              <a:buNone/>
              <a:defRPr sz="2000"/>
            </a:lvl5pPr>
            <a:lvl6pPr marL="2285978" indent="0">
              <a:buNone/>
              <a:defRPr sz="2000"/>
            </a:lvl6pPr>
            <a:lvl7pPr marL="2743173" indent="0">
              <a:buNone/>
              <a:defRPr sz="2000"/>
            </a:lvl7pPr>
            <a:lvl8pPr marL="3200368" indent="0">
              <a:buNone/>
              <a:defRPr sz="2000"/>
            </a:lvl8pPr>
            <a:lvl9pPr marL="3657563" indent="0">
              <a:buNone/>
              <a:defRPr sz="2000"/>
            </a:lvl9pPr>
          </a:lstStyle>
          <a:p>
            <a:pPr lvl="0"/>
            <a:r>
              <a:rPr lang="en-US" noProof="0"/>
              <a:t>Click icon to add picture</a:t>
            </a:r>
          </a:p>
        </p:txBody>
      </p:sp>
      <p:sp>
        <p:nvSpPr>
          <p:cNvPr id="8" name="Title 1"/>
          <p:cNvSpPr>
            <a:spLocks noGrp="1"/>
          </p:cNvSpPr>
          <p:nvPr>
            <p:ph type="title"/>
          </p:nvPr>
        </p:nvSpPr>
        <p:spPr>
          <a:xfrm>
            <a:off x="395288" y="1005576"/>
            <a:ext cx="8424862" cy="648072"/>
          </a:xfrm>
        </p:spPr>
        <p:txBody>
          <a:bodyPr/>
          <a:lstStyle>
            <a:lvl1pPr>
              <a:defRPr b="1" i="0">
                <a:solidFill>
                  <a:schemeClr val="tx1"/>
                </a:solidFill>
                <a:latin typeface="Arial" charset="0"/>
                <a:ea typeface="Arial" charset="0"/>
                <a:cs typeface="Arial" charset="0"/>
              </a:defRPr>
            </a:lvl1pPr>
          </a:lstStyle>
          <a:p>
            <a:r>
              <a:rPr lang="en-US"/>
              <a:t>Click to edit Master title style</a:t>
            </a:r>
          </a:p>
        </p:txBody>
      </p:sp>
    </p:spTree>
    <p:extLst>
      <p:ext uri="{BB962C8B-B14F-4D97-AF65-F5344CB8AC3E}">
        <p14:creationId xmlns:p14="http://schemas.microsoft.com/office/powerpoint/2010/main" val="11882074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picTx" preserve="1">
  <p:cSld name="1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5288" y="3600450"/>
            <a:ext cx="5624512" cy="425054"/>
          </a:xfrm>
        </p:spPr>
        <p:txBody>
          <a:bodyPr anchor="b"/>
          <a:lstStyle>
            <a:lvl1pPr algn="l">
              <a:defRPr sz="2000" b="1" i="0">
                <a:solidFill>
                  <a:srgbClr val="8A857E"/>
                </a:solidFill>
                <a:latin typeface="Arial" charset="0"/>
                <a:ea typeface="Arial" charset="0"/>
                <a:cs typeface="Arial" charset="0"/>
              </a:defRPr>
            </a:lvl1pPr>
          </a:lstStyle>
          <a:p>
            <a:r>
              <a:rPr lang="en-US"/>
              <a:t>Click to edit Master title style</a:t>
            </a:r>
          </a:p>
        </p:txBody>
      </p:sp>
      <p:sp>
        <p:nvSpPr>
          <p:cNvPr id="3" name="Picture Placeholder 2"/>
          <p:cNvSpPr>
            <a:spLocks noGrp="1"/>
          </p:cNvSpPr>
          <p:nvPr>
            <p:ph type="pic" idx="1"/>
          </p:nvPr>
        </p:nvSpPr>
        <p:spPr>
          <a:xfrm>
            <a:off x="395288" y="1005578"/>
            <a:ext cx="5624512" cy="2540105"/>
          </a:xfrm>
        </p:spPr>
        <p:txBody>
          <a:bodyPr/>
          <a:lstStyle>
            <a:lvl1pPr marL="0" indent="0">
              <a:buNone/>
              <a:defRPr sz="3200"/>
            </a:lvl1pPr>
            <a:lvl2pPr marL="457196" indent="0">
              <a:buNone/>
              <a:defRPr sz="2800"/>
            </a:lvl2pPr>
            <a:lvl3pPr marL="914391" indent="0">
              <a:buNone/>
              <a:defRPr sz="2400"/>
            </a:lvl3pPr>
            <a:lvl4pPr marL="1371587" indent="0">
              <a:buNone/>
              <a:defRPr sz="2000"/>
            </a:lvl4pPr>
            <a:lvl5pPr marL="1828782" indent="0">
              <a:buNone/>
              <a:defRPr sz="2000"/>
            </a:lvl5pPr>
            <a:lvl6pPr marL="2285978" indent="0">
              <a:buNone/>
              <a:defRPr sz="2000"/>
            </a:lvl6pPr>
            <a:lvl7pPr marL="2743173" indent="0">
              <a:buNone/>
              <a:defRPr sz="2000"/>
            </a:lvl7pPr>
            <a:lvl8pPr marL="3200368" indent="0">
              <a:buNone/>
              <a:defRPr sz="2000"/>
            </a:lvl8pPr>
            <a:lvl9pPr marL="3657563"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395288" y="4074338"/>
            <a:ext cx="5624512" cy="603647"/>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a:t>Click to edit Master text styles</a:t>
            </a:r>
          </a:p>
        </p:txBody>
      </p:sp>
    </p:spTree>
    <p:extLst>
      <p:ext uri="{BB962C8B-B14F-4D97-AF65-F5344CB8AC3E}">
        <p14:creationId xmlns:p14="http://schemas.microsoft.com/office/powerpoint/2010/main" val="594233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3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288" y="993153"/>
            <a:ext cx="8424862" cy="3738838"/>
          </a:xfrm>
        </p:spPr>
        <p:txBody>
          <a:bodyPr/>
          <a:lstStyle>
            <a:lvl1pPr marL="179386" indent="-179386">
              <a:buClr>
                <a:srgbClr val="C9122B"/>
              </a:buClr>
              <a:buFont typeface="Lucida Grande"/>
              <a:buChar char="■"/>
              <a:defRPr/>
            </a:lvl1pPr>
            <a:lvl2pPr marL="347659" indent="-166686">
              <a:buClr>
                <a:srgbClr val="C9122B"/>
              </a:buClr>
              <a:buFont typeface="Lucida Grande"/>
              <a:buChar char="■"/>
              <a:defRPr/>
            </a:lvl2pPr>
            <a:lvl3pPr marL="538158" indent="-188911">
              <a:buClr>
                <a:srgbClr val="C9122B"/>
              </a:buClr>
              <a:buFont typeface="Lucida Grande"/>
              <a:buChar char="■"/>
              <a:defRPr/>
            </a:lvl3pPr>
            <a:lvl4pPr marL="712781" indent="-173037">
              <a:buClr>
                <a:srgbClr val="C9122B"/>
              </a:buClr>
              <a:buFont typeface="Lucida Grande"/>
              <a:buChar char="■"/>
              <a:defRPr sz="1800"/>
            </a:lvl4pPr>
            <a:lvl5pPr marL="898516" indent="-184148">
              <a:buClr>
                <a:srgbClr val="C9122B"/>
              </a:buClr>
              <a:buFont typeface="Lucida Grande"/>
              <a:buChar cha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686656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6184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33403" y="1493385"/>
            <a:ext cx="8069263" cy="4548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title style</a:t>
            </a:r>
            <a:endParaRPr lang="en-GB" altLang="en-US"/>
          </a:p>
        </p:txBody>
      </p:sp>
      <p:sp>
        <p:nvSpPr>
          <p:cNvPr id="1027" name="Rectangle 3"/>
          <p:cNvSpPr>
            <a:spLocks noGrp="1" noChangeArrowheads="1"/>
          </p:cNvSpPr>
          <p:nvPr>
            <p:ph type="body" idx="1"/>
          </p:nvPr>
        </p:nvSpPr>
        <p:spPr bwMode="auto">
          <a:xfrm>
            <a:off x="533400" y="1951775"/>
            <a:ext cx="8070850" cy="27262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Tree>
  </p:cSld>
  <p:clrMap bg1="lt1" tx1="dk1" bg2="lt2" tx2="dk2" accent1="accent1" accent2="accent2" accent3="accent3" accent4="accent4" accent5="accent5" accent6="accent6" hlink="hlink" folHlink="folHlink"/>
  <p:sldLayoutIdLst>
    <p:sldLayoutId id="2147483679" r:id="rId1"/>
    <p:sldLayoutId id="2147483680" r:id="rId2"/>
    <p:sldLayoutId id="2147483682" r:id="rId3"/>
    <p:sldLayoutId id="2147483683" r:id="rId4"/>
    <p:sldLayoutId id="2147483684" r:id="rId5"/>
    <p:sldLayoutId id="2147483685" r:id="rId6"/>
    <p:sldLayoutId id="2147483686" r:id="rId7"/>
    <p:sldLayoutId id="2147483687" r:id="rId8"/>
  </p:sldLayoutIdLst>
  <p:txStyles>
    <p:titleStyle>
      <a:lvl1pPr algn="l" rtl="0" eaLnBrk="1" fontAlgn="base" hangingPunct="1">
        <a:spcBef>
          <a:spcPct val="0"/>
        </a:spcBef>
        <a:spcAft>
          <a:spcPct val="0"/>
        </a:spcAft>
        <a:defRPr sz="2800" b="1" i="0" u="none">
          <a:solidFill>
            <a:schemeClr val="tx1"/>
          </a:solidFill>
          <a:latin typeface="+mn-lt"/>
          <a:ea typeface="ＭＳ Ｐゴシック" pitchFamily="-65" charset="-128"/>
          <a:cs typeface="ＭＳ Ｐゴシック" pitchFamily="-65" charset="-128"/>
        </a:defRPr>
      </a:lvl1pPr>
      <a:lvl2pPr algn="l" rtl="0" eaLnBrk="1" fontAlgn="base" hangingPunct="1">
        <a:spcBef>
          <a:spcPct val="0"/>
        </a:spcBef>
        <a:spcAft>
          <a:spcPct val="0"/>
        </a:spcAft>
        <a:defRPr sz="2800" b="1">
          <a:solidFill>
            <a:schemeClr val="tx1"/>
          </a:solidFill>
          <a:latin typeface="Arial" pitchFamily="-110" charset="0"/>
          <a:ea typeface="ＭＳ Ｐゴシック" pitchFamily="-65" charset="-128"/>
          <a:cs typeface="ＭＳ Ｐゴシック" pitchFamily="-65" charset="-128"/>
        </a:defRPr>
      </a:lvl2pPr>
      <a:lvl3pPr algn="l" rtl="0" eaLnBrk="1" fontAlgn="base" hangingPunct="1">
        <a:spcBef>
          <a:spcPct val="0"/>
        </a:spcBef>
        <a:spcAft>
          <a:spcPct val="0"/>
        </a:spcAft>
        <a:defRPr sz="2800" b="1">
          <a:solidFill>
            <a:schemeClr val="tx1"/>
          </a:solidFill>
          <a:latin typeface="Arial" pitchFamily="-110" charset="0"/>
          <a:ea typeface="ＭＳ Ｐゴシック" pitchFamily="-65" charset="-128"/>
          <a:cs typeface="ＭＳ Ｐゴシック" pitchFamily="-65" charset="-128"/>
        </a:defRPr>
      </a:lvl3pPr>
      <a:lvl4pPr algn="l" rtl="0" eaLnBrk="1" fontAlgn="base" hangingPunct="1">
        <a:spcBef>
          <a:spcPct val="0"/>
        </a:spcBef>
        <a:spcAft>
          <a:spcPct val="0"/>
        </a:spcAft>
        <a:defRPr sz="2800" b="1">
          <a:solidFill>
            <a:schemeClr val="tx1"/>
          </a:solidFill>
          <a:latin typeface="Arial" pitchFamily="-110" charset="0"/>
          <a:ea typeface="ＭＳ Ｐゴシック" pitchFamily="-65" charset="-128"/>
          <a:cs typeface="ＭＳ Ｐゴシック" pitchFamily="-65" charset="-128"/>
        </a:defRPr>
      </a:lvl4pPr>
      <a:lvl5pPr algn="l" rtl="0" eaLnBrk="1" fontAlgn="base" hangingPunct="1">
        <a:spcBef>
          <a:spcPct val="0"/>
        </a:spcBef>
        <a:spcAft>
          <a:spcPct val="0"/>
        </a:spcAft>
        <a:defRPr sz="2800" b="1">
          <a:solidFill>
            <a:schemeClr val="tx1"/>
          </a:solidFill>
          <a:latin typeface="Arial" pitchFamily="-110" charset="0"/>
          <a:ea typeface="ＭＳ Ｐゴシック" pitchFamily="-65" charset="-128"/>
          <a:cs typeface="ＭＳ Ｐゴシック" pitchFamily="-65" charset="-128"/>
        </a:defRPr>
      </a:lvl5pPr>
      <a:lvl6pPr marL="457196" algn="l" rtl="0" eaLnBrk="1" fontAlgn="base" hangingPunct="1">
        <a:spcBef>
          <a:spcPct val="0"/>
        </a:spcBef>
        <a:spcAft>
          <a:spcPct val="0"/>
        </a:spcAft>
        <a:defRPr sz="2200" b="1">
          <a:solidFill>
            <a:schemeClr val="tx2"/>
          </a:solidFill>
          <a:latin typeface="Arial" pitchFamily="-110" charset="0"/>
        </a:defRPr>
      </a:lvl6pPr>
      <a:lvl7pPr marL="914391" algn="l" rtl="0" eaLnBrk="1" fontAlgn="base" hangingPunct="1">
        <a:spcBef>
          <a:spcPct val="0"/>
        </a:spcBef>
        <a:spcAft>
          <a:spcPct val="0"/>
        </a:spcAft>
        <a:defRPr sz="2200" b="1">
          <a:solidFill>
            <a:schemeClr val="tx2"/>
          </a:solidFill>
          <a:latin typeface="Arial" pitchFamily="-110" charset="0"/>
        </a:defRPr>
      </a:lvl7pPr>
      <a:lvl8pPr marL="1371587" algn="l" rtl="0" eaLnBrk="1" fontAlgn="base" hangingPunct="1">
        <a:spcBef>
          <a:spcPct val="0"/>
        </a:spcBef>
        <a:spcAft>
          <a:spcPct val="0"/>
        </a:spcAft>
        <a:defRPr sz="2200" b="1">
          <a:solidFill>
            <a:schemeClr val="tx2"/>
          </a:solidFill>
          <a:latin typeface="Arial" pitchFamily="-110" charset="0"/>
        </a:defRPr>
      </a:lvl8pPr>
      <a:lvl9pPr marL="1828782" algn="l" rtl="0" eaLnBrk="1" fontAlgn="base" hangingPunct="1">
        <a:spcBef>
          <a:spcPct val="0"/>
        </a:spcBef>
        <a:spcAft>
          <a:spcPct val="0"/>
        </a:spcAft>
        <a:defRPr sz="2200" b="1">
          <a:solidFill>
            <a:schemeClr val="tx2"/>
          </a:solidFill>
          <a:latin typeface="Arial" pitchFamily="-110" charset="0"/>
        </a:defRPr>
      </a:lvl9pPr>
    </p:titleStyle>
    <p:bodyStyle>
      <a:lvl1pPr marL="179386" indent="-179386" algn="l" rtl="0" eaLnBrk="1" fontAlgn="base" hangingPunct="1">
        <a:spcBef>
          <a:spcPct val="0"/>
        </a:spcBef>
        <a:spcAft>
          <a:spcPct val="0"/>
        </a:spcAft>
        <a:buClr>
          <a:srgbClr val="C9122B"/>
        </a:buClr>
        <a:buSzPct val="90000"/>
        <a:buFont typeface="Lucida Grande"/>
        <a:buChar char="■"/>
        <a:defRPr sz="2400">
          <a:solidFill>
            <a:schemeClr val="tx1"/>
          </a:solidFill>
          <a:latin typeface="+mn-lt"/>
          <a:ea typeface="ＭＳ Ｐゴシック" pitchFamily="-65" charset="-128"/>
          <a:cs typeface="ＭＳ Ｐゴシック" pitchFamily="-65" charset="-128"/>
        </a:defRPr>
      </a:lvl1pPr>
      <a:lvl2pPr marL="347659" indent="-166686" algn="l" rtl="0" eaLnBrk="1" fontAlgn="base" hangingPunct="1">
        <a:spcBef>
          <a:spcPct val="0"/>
        </a:spcBef>
        <a:spcAft>
          <a:spcPct val="0"/>
        </a:spcAft>
        <a:buClr>
          <a:srgbClr val="C9122B"/>
        </a:buClr>
        <a:buFont typeface="Lucida Grande"/>
        <a:buChar char="■"/>
        <a:defRPr sz="2200" b="0" i="0" u="none">
          <a:solidFill>
            <a:schemeClr val="tx1"/>
          </a:solidFill>
          <a:latin typeface="+mn-lt"/>
          <a:ea typeface="ＭＳ Ｐゴシック" pitchFamily="-110" charset="-128"/>
        </a:defRPr>
      </a:lvl2pPr>
      <a:lvl3pPr marL="538158" indent="-188911" algn="l" rtl="0" eaLnBrk="1" fontAlgn="base" hangingPunct="1">
        <a:spcBef>
          <a:spcPct val="0"/>
        </a:spcBef>
        <a:spcAft>
          <a:spcPct val="0"/>
        </a:spcAft>
        <a:buClr>
          <a:srgbClr val="C9122B"/>
        </a:buClr>
        <a:buSzPct val="108000"/>
        <a:buFont typeface="Lucida Grande"/>
        <a:buChar char="■"/>
        <a:defRPr sz="2000">
          <a:solidFill>
            <a:schemeClr val="tx1"/>
          </a:solidFill>
          <a:latin typeface="+mn-lt"/>
          <a:ea typeface="ＭＳ Ｐゴシック" pitchFamily="-110" charset="-128"/>
        </a:defRPr>
      </a:lvl3pPr>
      <a:lvl4pPr marL="712781" indent="-173037" algn="l" rtl="0" eaLnBrk="1" fontAlgn="base" hangingPunct="1">
        <a:spcBef>
          <a:spcPct val="0"/>
        </a:spcBef>
        <a:spcAft>
          <a:spcPct val="0"/>
        </a:spcAft>
        <a:buClr>
          <a:srgbClr val="C9122B"/>
        </a:buClr>
        <a:buSzPct val="115000"/>
        <a:buFont typeface="Lucida Grande"/>
        <a:buChar char="■"/>
        <a:defRPr sz="1800">
          <a:solidFill>
            <a:schemeClr val="tx1"/>
          </a:solidFill>
          <a:latin typeface="+mn-lt"/>
          <a:ea typeface="ＭＳ Ｐゴシック" pitchFamily="-110" charset="-128"/>
        </a:defRPr>
      </a:lvl4pPr>
      <a:lvl5pPr marL="898516" indent="-184148" algn="l" rtl="0" eaLnBrk="1" fontAlgn="base" hangingPunct="1">
        <a:spcBef>
          <a:spcPct val="0"/>
        </a:spcBef>
        <a:spcAft>
          <a:spcPct val="0"/>
        </a:spcAft>
        <a:buClr>
          <a:srgbClr val="C9122B"/>
        </a:buClr>
        <a:buSzPct val="130000"/>
        <a:buFont typeface="Lucida Grande"/>
        <a:buChar char="■"/>
        <a:defRPr sz="1600">
          <a:solidFill>
            <a:schemeClr val="tx1"/>
          </a:solidFill>
          <a:latin typeface="+mn-lt"/>
          <a:ea typeface="ＭＳ Ｐゴシック" pitchFamily="-110" charset="-128"/>
        </a:defRPr>
      </a:lvl5pPr>
      <a:lvl6pPr marL="1355711" indent="-184148" algn="l" rtl="0" eaLnBrk="1" fontAlgn="base" hangingPunct="1">
        <a:spcBef>
          <a:spcPct val="0"/>
        </a:spcBef>
        <a:spcAft>
          <a:spcPct val="0"/>
        </a:spcAft>
        <a:buChar char="•"/>
        <a:defRPr sz="2200">
          <a:solidFill>
            <a:schemeClr val="tx1"/>
          </a:solidFill>
          <a:latin typeface="+mn-lt"/>
          <a:ea typeface="ＭＳ Ｐゴシック" pitchFamily="-110" charset="-128"/>
        </a:defRPr>
      </a:lvl6pPr>
      <a:lvl7pPr marL="1812907" indent="-184148" algn="l" rtl="0" eaLnBrk="1" fontAlgn="base" hangingPunct="1">
        <a:spcBef>
          <a:spcPct val="0"/>
        </a:spcBef>
        <a:spcAft>
          <a:spcPct val="0"/>
        </a:spcAft>
        <a:buChar char="•"/>
        <a:defRPr sz="2200">
          <a:solidFill>
            <a:schemeClr val="tx1"/>
          </a:solidFill>
          <a:latin typeface="+mn-lt"/>
          <a:ea typeface="ＭＳ Ｐゴシック" pitchFamily="-110" charset="-128"/>
        </a:defRPr>
      </a:lvl7pPr>
      <a:lvl8pPr marL="2270102" indent="-184148" algn="l" rtl="0" eaLnBrk="1" fontAlgn="base" hangingPunct="1">
        <a:spcBef>
          <a:spcPct val="0"/>
        </a:spcBef>
        <a:spcAft>
          <a:spcPct val="0"/>
        </a:spcAft>
        <a:buChar char="•"/>
        <a:defRPr sz="2200">
          <a:solidFill>
            <a:schemeClr val="tx1"/>
          </a:solidFill>
          <a:latin typeface="+mn-lt"/>
          <a:ea typeface="ＭＳ Ｐゴシック" pitchFamily="-110" charset="-128"/>
        </a:defRPr>
      </a:lvl8pPr>
      <a:lvl9pPr marL="2727298" indent="-184148" algn="l" rtl="0" eaLnBrk="1" fontAlgn="base" hangingPunct="1">
        <a:spcBef>
          <a:spcPct val="0"/>
        </a:spcBef>
        <a:spcAft>
          <a:spcPct val="0"/>
        </a:spcAft>
        <a:buChar char="•"/>
        <a:defRPr sz="2200">
          <a:solidFill>
            <a:schemeClr val="tx1"/>
          </a:solidFill>
          <a:latin typeface="+mn-lt"/>
          <a:ea typeface="ＭＳ Ｐゴシック" pitchFamily="-110" charset="-128"/>
        </a:defRPr>
      </a:lvl9pPr>
    </p:bodyStyle>
    <p:otherStyle>
      <a:defPPr>
        <a:defRPr lang="en-US"/>
      </a:defPPr>
      <a:lvl1pPr marL="0" algn="l" defTabSz="457196" rtl="0" eaLnBrk="1" latinLnBrk="0" hangingPunct="1">
        <a:defRPr sz="1800" kern="1200">
          <a:solidFill>
            <a:schemeClr val="tx1"/>
          </a:solidFill>
          <a:latin typeface="+mn-lt"/>
          <a:ea typeface="+mn-ea"/>
          <a:cs typeface="+mn-cs"/>
        </a:defRPr>
      </a:lvl1pPr>
      <a:lvl2pPr marL="457196" algn="l" defTabSz="457196" rtl="0" eaLnBrk="1" latinLnBrk="0" hangingPunct="1">
        <a:defRPr sz="1800" kern="1200">
          <a:solidFill>
            <a:schemeClr val="tx1"/>
          </a:solidFill>
          <a:latin typeface="+mn-lt"/>
          <a:ea typeface="+mn-ea"/>
          <a:cs typeface="+mn-cs"/>
        </a:defRPr>
      </a:lvl2pPr>
      <a:lvl3pPr marL="914391" algn="l" defTabSz="457196" rtl="0" eaLnBrk="1" latinLnBrk="0" hangingPunct="1">
        <a:defRPr sz="1800" kern="1200">
          <a:solidFill>
            <a:schemeClr val="tx1"/>
          </a:solidFill>
          <a:latin typeface="+mn-lt"/>
          <a:ea typeface="+mn-ea"/>
          <a:cs typeface="+mn-cs"/>
        </a:defRPr>
      </a:lvl3pPr>
      <a:lvl4pPr marL="1371587" algn="l" defTabSz="457196" rtl="0" eaLnBrk="1" latinLnBrk="0" hangingPunct="1">
        <a:defRPr sz="1800" kern="1200">
          <a:solidFill>
            <a:schemeClr val="tx1"/>
          </a:solidFill>
          <a:latin typeface="+mn-lt"/>
          <a:ea typeface="+mn-ea"/>
          <a:cs typeface="+mn-cs"/>
        </a:defRPr>
      </a:lvl4pPr>
      <a:lvl5pPr marL="1828782" algn="l" defTabSz="457196" rtl="0" eaLnBrk="1" latinLnBrk="0" hangingPunct="1">
        <a:defRPr sz="1800" kern="1200">
          <a:solidFill>
            <a:schemeClr val="tx1"/>
          </a:solidFill>
          <a:latin typeface="+mn-lt"/>
          <a:ea typeface="+mn-ea"/>
          <a:cs typeface="+mn-cs"/>
        </a:defRPr>
      </a:lvl5pPr>
      <a:lvl6pPr marL="2285978" algn="l" defTabSz="457196" rtl="0" eaLnBrk="1" latinLnBrk="0" hangingPunct="1">
        <a:defRPr sz="1800" kern="1200">
          <a:solidFill>
            <a:schemeClr val="tx1"/>
          </a:solidFill>
          <a:latin typeface="+mn-lt"/>
          <a:ea typeface="+mn-ea"/>
          <a:cs typeface="+mn-cs"/>
        </a:defRPr>
      </a:lvl6pPr>
      <a:lvl7pPr marL="2743173" algn="l" defTabSz="457196" rtl="0" eaLnBrk="1" latinLnBrk="0" hangingPunct="1">
        <a:defRPr sz="1800" kern="1200">
          <a:solidFill>
            <a:schemeClr val="tx1"/>
          </a:solidFill>
          <a:latin typeface="+mn-lt"/>
          <a:ea typeface="+mn-ea"/>
          <a:cs typeface="+mn-cs"/>
        </a:defRPr>
      </a:lvl7pPr>
      <a:lvl8pPr marL="3200368" algn="l" defTabSz="457196" rtl="0" eaLnBrk="1" latinLnBrk="0" hangingPunct="1">
        <a:defRPr sz="1800" kern="1200">
          <a:solidFill>
            <a:schemeClr val="tx1"/>
          </a:solidFill>
          <a:latin typeface="+mn-lt"/>
          <a:ea typeface="+mn-ea"/>
          <a:cs typeface="+mn-cs"/>
        </a:defRPr>
      </a:lvl8pPr>
      <a:lvl9pPr marL="3657563" algn="l" defTabSz="45719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www.city.ac.uk/lead" TargetMode="External"/><Relationship Id="rId2" Type="http://schemas.openxmlformats.org/officeDocument/2006/relationships/hyperlink" Target="mailto:l.k.baker@city.ac.uk" TargetMode="Externa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32509" y="2138977"/>
            <a:ext cx="8562834" cy="619041"/>
          </a:xfrm>
        </p:spPr>
        <p:txBody>
          <a:bodyPr/>
          <a:lstStyle/>
          <a:p>
            <a:r>
              <a:rPr lang="en-GB" sz="3600" dirty="0"/>
              <a:t>A Moodle-based Peer Assessment Tool </a:t>
            </a:r>
            <a:endParaRPr lang="en-US" sz="3600" dirty="0"/>
          </a:p>
        </p:txBody>
      </p:sp>
      <p:sp>
        <p:nvSpPr>
          <p:cNvPr id="3" name="Content Placeholder 2"/>
          <p:cNvSpPr>
            <a:spLocks noGrp="1"/>
          </p:cNvSpPr>
          <p:nvPr>
            <p:ph idx="1"/>
          </p:nvPr>
        </p:nvSpPr>
        <p:spPr/>
        <p:txBody>
          <a:bodyPr/>
          <a:lstStyle/>
          <a:p>
            <a:r>
              <a:rPr lang="en-US" dirty="0"/>
              <a:t>Lisa Baker, Educational Technologist</a:t>
            </a:r>
          </a:p>
          <a:p>
            <a:r>
              <a:rPr lang="en-US" dirty="0"/>
              <a:t>Learning, Enhancement and Development</a:t>
            </a:r>
          </a:p>
          <a:p>
            <a:r>
              <a:rPr lang="en-US" dirty="0"/>
              <a:t>City, University of London</a:t>
            </a:r>
          </a:p>
        </p:txBody>
      </p:sp>
    </p:spTree>
    <p:extLst>
      <p:ext uri="{BB962C8B-B14F-4D97-AF65-F5344CB8AC3E}">
        <p14:creationId xmlns:p14="http://schemas.microsoft.com/office/powerpoint/2010/main" val="345838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Peer Assessment Options</a:t>
            </a:r>
            <a:br>
              <a:rPr lang="en-US" dirty="0"/>
            </a:br>
            <a:br>
              <a:rPr lang="en-US" dirty="0"/>
            </a:br>
            <a:r>
              <a:rPr lang="en-US" sz="2400" dirty="0"/>
              <a:t>Self grading</a:t>
            </a:r>
            <a:endParaRPr lang="en-US" dirty="0"/>
          </a:p>
        </p:txBody>
      </p:sp>
      <p:pic>
        <p:nvPicPr>
          <p:cNvPr id="4" name="Content Placeholder 3"/>
          <p:cNvPicPr>
            <a:picLocks noGrp="1" noChangeAspect="1"/>
          </p:cNvPicPr>
          <p:nvPr>
            <p:ph idx="1"/>
          </p:nvPr>
        </p:nvPicPr>
        <p:blipFill>
          <a:blip r:embed="rId2"/>
          <a:stretch>
            <a:fillRect/>
          </a:stretch>
        </p:blipFill>
        <p:spPr>
          <a:xfrm>
            <a:off x="395316" y="2671984"/>
            <a:ext cx="4029916" cy="1102648"/>
          </a:xfrm>
          <a:prstGeom prst="rect">
            <a:avLst/>
          </a:prstGeom>
          <a:ln>
            <a:solidFill>
              <a:schemeClr val="tx1"/>
            </a:solidFill>
          </a:ln>
        </p:spPr>
      </p:pic>
      <p:sp>
        <p:nvSpPr>
          <p:cNvPr id="5" name="TextBox 4"/>
          <p:cNvSpPr txBox="1"/>
          <p:nvPr/>
        </p:nvSpPr>
        <p:spPr>
          <a:xfrm>
            <a:off x="4984023" y="1653648"/>
            <a:ext cx="3834499" cy="3323987"/>
          </a:xfrm>
          <a:prstGeom prst="rect">
            <a:avLst/>
          </a:prstGeom>
          <a:noFill/>
        </p:spPr>
        <p:txBody>
          <a:bodyPr wrap="square" rtlCol="0">
            <a:spAutoFit/>
          </a:bodyPr>
          <a:lstStyle/>
          <a:p>
            <a:r>
              <a:rPr lang="en-GB" sz="2200" dirty="0"/>
              <a:t>Default = Off</a:t>
            </a:r>
          </a:p>
          <a:p>
            <a:r>
              <a:rPr lang="en-US" sz="2000" dirty="0"/>
              <a:t>Self-grading is not currently used at City.</a:t>
            </a:r>
            <a:endParaRPr lang="en-GB" sz="2000" dirty="0"/>
          </a:p>
          <a:p>
            <a:r>
              <a:rPr lang="en-US" sz="2000" dirty="0"/>
              <a:t>If enabled, students will be able to give themselves a peer grade and feedback, along with the other members of their group. This will then be counted towards their and the overall group’s peer grade averages. </a:t>
            </a:r>
            <a:endParaRPr lang="en-GB" sz="2000" dirty="0"/>
          </a:p>
        </p:txBody>
      </p:sp>
    </p:spTree>
    <p:extLst>
      <p:ext uri="{BB962C8B-B14F-4D97-AF65-F5344CB8AC3E}">
        <p14:creationId xmlns:p14="http://schemas.microsoft.com/office/powerpoint/2010/main" val="42715734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6306" y="699542"/>
            <a:ext cx="8423206" cy="648072"/>
          </a:xfrm>
        </p:spPr>
        <p:txBody>
          <a:bodyPr/>
          <a:lstStyle/>
          <a:p>
            <a:r>
              <a:rPr lang="en-US"/>
              <a:t>Peer Assessment Options</a:t>
            </a:r>
          </a:p>
        </p:txBody>
      </p:sp>
      <p:pic>
        <p:nvPicPr>
          <p:cNvPr id="6" name="Content Placeholder 5"/>
          <p:cNvPicPr>
            <a:picLocks noGrp="1" noChangeAspect="1"/>
          </p:cNvPicPr>
          <p:nvPr>
            <p:ph idx="1"/>
          </p:nvPr>
        </p:nvPicPr>
        <p:blipFill>
          <a:blip r:embed="rId2"/>
          <a:stretch>
            <a:fillRect/>
          </a:stretch>
        </p:blipFill>
        <p:spPr>
          <a:xfrm>
            <a:off x="381168" y="2715766"/>
            <a:ext cx="3714559" cy="648072"/>
          </a:xfrm>
          <a:prstGeom prst="rect">
            <a:avLst/>
          </a:prstGeom>
          <a:ln>
            <a:solidFill>
              <a:schemeClr val="tx1"/>
            </a:solidFill>
          </a:ln>
        </p:spPr>
      </p:pic>
      <p:sp>
        <p:nvSpPr>
          <p:cNvPr id="7" name="TextBox 6"/>
          <p:cNvSpPr txBox="1"/>
          <p:nvPr/>
        </p:nvSpPr>
        <p:spPr>
          <a:xfrm>
            <a:off x="4750314" y="1995686"/>
            <a:ext cx="4032448" cy="2308324"/>
          </a:xfrm>
          <a:prstGeom prst="rect">
            <a:avLst/>
          </a:prstGeom>
          <a:noFill/>
        </p:spPr>
        <p:txBody>
          <a:bodyPr wrap="square" rtlCol="0">
            <a:spAutoFit/>
          </a:bodyPr>
          <a:lstStyle/>
          <a:p>
            <a:r>
              <a:rPr lang="en-GB" sz="2400"/>
              <a:t>Default = Yes</a:t>
            </a:r>
          </a:p>
          <a:p>
            <a:r>
              <a:rPr lang="en-US" sz="2400"/>
              <a:t>If enabled, students will be able to submit 0 as a valid grade. Otherwise, 0 means "not graded" and is not used for calculation.</a:t>
            </a:r>
            <a:endParaRPr lang="en-GB" sz="2400"/>
          </a:p>
        </p:txBody>
      </p:sp>
      <p:sp>
        <p:nvSpPr>
          <p:cNvPr id="8" name="TextBox 7"/>
          <p:cNvSpPr txBox="1"/>
          <p:nvPr/>
        </p:nvSpPr>
        <p:spPr>
          <a:xfrm>
            <a:off x="370006" y="1811020"/>
            <a:ext cx="1963446" cy="461665"/>
          </a:xfrm>
          <a:prstGeom prst="rect">
            <a:avLst/>
          </a:prstGeom>
          <a:noFill/>
        </p:spPr>
        <p:txBody>
          <a:bodyPr wrap="square" rtlCol="0">
            <a:spAutoFit/>
          </a:bodyPr>
          <a:lstStyle/>
          <a:p>
            <a:r>
              <a:rPr lang="en-GB" sz="2400" b="1"/>
              <a:t>0 as a grade</a:t>
            </a:r>
          </a:p>
        </p:txBody>
      </p:sp>
    </p:spTree>
    <p:extLst>
      <p:ext uri="{BB962C8B-B14F-4D97-AF65-F5344CB8AC3E}">
        <p14:creationId xmlns:p14="http://schemas.microsoft.com/office/powerpoint/2010/main" val="11818073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805" y="594735"/>
            <a:ext cx="8423206" cy="648072"/>
          </a:xfrm>
        </p:spPr>
        <p:txBody>
          <a:bodyPr/>
          <a:lstStyle/>
          <a:p>
            <a:r>
              <a:rPr lang="en-US" dirty="0"/>
              <a:t>Peer Assessment Options</a:t>
            </a:r>
            <a:br>
              <a:rPr lang="en-US" dirty="0"/>
            </a:br>
            <a:r>
              <a:rPr lang="en-US" dirty="0"/>
              <a:t>(</a:t>
            </a:r>
            <a:r>
              <a:rPr lang="en-US" sz="2400" dirty="0"/>
              <a:t>Added Summer 2017)</a:t>
            </a:r>
          </a:p>
        </p:txBody>
      </p:sp>
      <p:pic>
        <p:nvPicPr>
          <p:cNvPr id="4" name="Picture 3"/>
          <p:cNvPicPr>
            <a:picLocks noChangeAspect="1"/>
          </p:cNvPicPr>
          <p:nvPr/>
        </p:nvPicPr>
        <p:blipFill>
          <a:blip r:embed="rId2"/>
          <a:stretch>
            <a:fillRect/>
          </a:stretch>
        </p:blipFill>
        <p:spPr>
          <a:xfrm>
            <a:off x="2483768" y="1836869"/>
            <a:ext cx="5772641" cy="1080120"/>
          </a:xfrm>
          <a:prstGeom prst="rect">
            <a:avLst/>
          </a:prstGeom>
          <a:ln>
            <a:solidFill>
              <a:schemeClr val="tx1"/>
            </a:solidFill>
          </a:ln>
        </p:spPr>
      </p:pic>
      <p:sp>
        <p:nvSpPr>
          <p:cNvPr id="8" name="TextBox 7"/>
          <p:cNvSpPr txBox="1"/>
          <p:nvPr/>
        </p:nvSpPr>
        <p:spPr>
          <a:xfrm>
            <a:off x="483452" y="3147814"/>
            <a:ext cx="8208912" cy="1908215"/>
          </a:xfrm>
          <a:prstGeom prst="rect">
            <a:avLst/>
          </a:prstGeom>
          <a:noFill/>
        </p:spPr>
        <p:txBody>
          <a:bodyPr wrap="square" rtlCol="0" anchor="t">
            <a:spAutoFit/>
          </a:bodyPr>
          <a:lstStyle/>
          <a:p>
            <a:pPr marL="342900" indent="-342900">
              <a:buFont typeface="Wingdings" panose="05000000000000000000" pitchFamily="2" charset="2"/>
              <a:buChar char="§"/>
            </a:pPr>
            <a:r>
              <a:rPr lang="en-GB" sz="2000" dirty="0"/>
              <a:t>Previously Peer Assessment would not work if students were in more than one group on a module.</a:t>
            </a:r>
          </a:p>
          <a:p>
            <a:pPr marL="342900" indent="-342900">
              <a:buFont typeface="Wingdings" panose="05000000000000000000" pitchFamily="2" charset="2"/>
              <a:buChar char="§"/>
            </a:pPr>
            <a:r>
              <a:rPr lang="en-GB" sz="2000" dirty="0"/>
              <a:t>Groupings were introduced to:</a:t>
            </a:r>
            <a:endParaRPr lang="en-GB" sz="2000" dirty="0">
              <a:cs typeface="Arial"/>
            </a:endParaRPr>
          </a:p>
          <a:p>
            <a:pPr marL="800100" lvl="1" indent="-342900">
              <a:buFont typeface="Wingdings" panose="05000000000000000000" pitchFamily="2" charset="2"/>
              <a:buChar char="v"/>
            </a:pPr>
            <a:r>
              <a:rPr lang="en-GB" sz="2000" dirty="0"/>
              <a:t>Allow students to be in multiple groups on a module.</a:t>
            </a:r>
            <a:endParaRPr lang="en-GB" sz="2000" dirty="0">
              <a:cs typeface="Arial"/>
            </a:endParaRPr>
          </a:p>
          <a:p>
            <a:pPr marL="800100" lvl="1" indent="-342900">
              <a:buFont typeface="Wingdings" panose="05000000000000000000" pitchFamily="2" charset="2"/>
              <a:buChar char="v"/>
            </a:pPr>
            <a:r>
              <a:rPr lang="en-GB" sz="2000" dirty="0"/>
              <a:t>Allow Peer Assessment to be applied to certain groups.</a:t>
            </a:r>
          </a:p>
          <a:p>
            <a:endParaRPr lang="en-GB" dirty="0"/>
          </a:p>
        </p:txBody>
      </p:sp>
      <p:sp>
        <p:nvSpPr>
          <p:cNvPr id="9" name="TextBox 8"/>
          <p:cNvSpPr txBox="1"/>
          <p:nvPr/>
        </p:nvSpPr>
        <p:spPr>
          <a:xfrm>
            <a:off x="376306" y="2146096"/>
            <a:ext cx="1800200" cy="461665"/>
          </a:xfrm>
          <a:prstGeom prst="rect">
            <a:avLst/>
          </a:prstGeom>
          <a:noFill/>
        </p:spPr>
        <p:txBody>
          <a:bodyPr wrap="square" rtlCol="0">
            <a:spAutoFit/>
          </a:bodyPr>
          <a:lstStyle/>
          <a:p>
            <a:r>
              <a:rPr lang="en-GB" sz="2400" b="1"/>
              <a:t>Groupings</a:t>
            </a:r>
          </a:p>
        </p:txBody>
      </p:sp>
    </p:spTree>
    <p:extLst>
      <p:ext uri="{BB962C8B-B14F-4D97-AF65-F5344CB8AC3E}">
        <p14:creationId xmlns:p14="http://schemas.microsoft.com/office/powerpoint/2010/main" val="2302848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6306" y="699542"/>
            <a:ext cx="8423206" cy="648072"/>
          </a:xfrm>
        </p:spPr>
        <p:txBody>
          <a:bodyPr/>
          <a:lstStyle/>
          <a:p>
            <a:r>
              <a:rPr lang="en-US" dirty="0"/>
              <a:t>Peer Assessment Options</a:t>
            </a:r>
            <a:br>
              <a:rPr lang="en-US" dirty="0"/>
            </a:br>
            <a:r>
              <a:rPr lang="en-US" dirty="0"/>
              <a:t>(</a:t>
            </a:r>
            <a:r>
              <a:rPr lang="en-US" sz="2400" dirty="0"/>
              <a:t>Added Summer 2017)</a:t>
            </a:r>
          </a:p>
        </p:txBody>
      </p:sp>
      <p:pic>
        <p:nvPicPr>
          <p:cNvPr id="5" name="Picture 4"/>
          <p:cNvPicPr>
            <a:picLocks noChangeAspect="1"/>
          </p:cNvPicPr>
          <p:nvPr/>
        </p:nvPicPr>
        <p:blipFill>
          <a:blip r:embed="rId2"/>
          <a:stretch>
            <a:fillRect/>
          </a:stretch>
        </p:blipFill>
        <p:spPr>
          <a:xfrm>
            <a:off x="251520" y="3075806"/>
            <a:ext cx="3822897" cy="1080120"/>
          </a:xfrm>
          <a:prstGeom prst="rect">
            <a:avLst/>
          </a:prstGeom>
          <a:ln>
            <a:solidFill>
              <a:schemeClr val="tx1"/>
            </a:solidFill>
          </a:ln>
        </p:spPr>
      </p:pic>
      <p:sp>
        <p:nvSpPr>
          <p:cNvPr id="8" name="TextBox 7"/>
          <p:cNvSpPr txBox="1"/>
          <p:nvPr/>
        </p:nvSpPr>
        <p:spPr>
          <a:xfrm>
            <a:off x="4283968" y="1491630"/>
            <a:ext cx="4831251" cy="3170099"/>
          </a:xfrm>
          <a:prstGeom prst="rect">
            <a:avLst/>
          </a:prstGeom>
          <a:noFill/>
        </p:spPr>
        <p:txBody>
          <a:bodyPr wrap="square" rtlCol="0">
            <a:spAutoFit/>
          </a:bodyPr>
          <a:lstStyle/>
          <a:p>
            <a:r>
              <a:rPr lang="en-GB" sz="2000" dirty="0"/>
              <a:t>Default = </a:t>
            </a:r>
            <a:r>
              <a:rPr lang="en-GB" sz="2000" b="1" dirty="0"/>
              <a:t>Simple </a:t>
            </a:r>
            <a:r>
              <a:rPr lang="en-GB" sz="2000" dirty="0"/>
              <a:t>(original calculation)</a:t>
            </a:r>
            <a:endParaRPr lang="en-GB" sz="2000" b="1" dirty="0"/>
          </a:p>
          <a:p>
            <a:r>
              <a:rPr lang="en-GB" sz="2000" dirty="0"/>
              <a:t>Uses the actual peer grades, together with the mark awarded by the lecturer to calculate each student’s final grade.</a:t>
            </a:r>
          </a:p>
          <a:p>
            <a:endParaRPr lang="en-GB" sz="2000" dirty="0"/>
          </a:p>
          <a:p>
            <a:r>
              <a:rPr lang="en-GB" sz="2000" dirty="0"/>
              <a:t>A student’s final grade might be higher or lower than the group mark awarded by the lecturer if the average of their peer grades is higher or lower than the group average peer grade.</a:t>
            </a:r>
          </a:p>
        </p:txBody>
      </p:sp>
      <p:sp>
        <p:nvSpPr>
          <p:cNvPr id="9" name="TextBox 8"/>
          <p:cNvSpPr txBox="1"/>
          <p:nvPr/>
        </p:nvSpPr>
        <p:spPr>
          <a:xfrm>
            <a:off x="251520" y="2211710"/>
            <a:ext cx="3312368" cy="461665"/>
          </a:xfrm>
          <a:prstGeom prst="rect">
            <a:avLst/>
          </a:prstGeom>
          <a:noFill/>
        </p:spPr>
        <p:txBody>
          <a:bodyPr wrap="square" rtlCol="0">
            <a:spAutoFit/>
          </a:bodyPr>
          <a:lstStyle/>
          <a:p>
            <a:r>
              <a:rPr lang="en-GB" sz="2400" b="1"/>
              <a:t>2 calculation options</a:t>
            </a:r>
          </a:p>
        </p:txBody>
      </p:sp>
    </p:spTree>
    <p:extLst>
      <p:ext uri="{BB962C8B-B14F-4D97-AF65-F5344CB8AC3E}">
        <p14:creationId xmlns:p14="http://schemas.microsoft.com/office/powerpoint/2010/main" val="18526410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60420" y="570367"/>
            <a:ext cx="8378942" cy="717801"/>
          </a:xfrm>
        </p:spPr>
        <p:txBody>
          <a:bodyPr/>
          <a:lstStyle/>
          <a:p>
            <a:r>
              <a:rPr lang="en-US" dirty="0"/>
              <a:t>Peer Assessment Options</a:t>
            </a:r>
            <a:br>
              <a:rPr lang="en-US" dirty="0"/>
            </a:br>
            <a:r>
              <a:rPr lang="en-US" dirty="0"/>
              <a:t>(</a:t>
            </a:r>
            <a:r>
              <a:rPr lang="en-US" sz="2400" dirty="0"/>
              <a:t>Added Summer 2017)</a:t>
            </a:r>
          </a:p>
        </p:txBody>
      </p:sp>
      <p:pic>
        <p:nvPicPr>
          <p:cNvPr id="6" name="Picture 5"/>
          <p:cNvPicPr>
            <a:picLocks noChangeAspect="1"/>
          </p:cNvPicPr>
          <p:nvPr/>
        </p:nvPicPr>
        <p:blipFill>
          <a:blip r:embed="rId2"/>
          <a:stretch>
            <a:fillRect/>
          </a:stretch>
        </p:blipFill>
        <p:spPr>
          <a:xfrm>
            <a:off x="251694" y="3363838"/>
            <a:ext cx="3888432" cy="682407"/>
          </a:xfrm>
          <a:prstGeom prst="rect">
            <a:avLst/>
          </a:prstGeom>
          <a:ln>
            <a:solidFill>
              <a:schemeClr val="tx1"/>
            </a:solidFill>
          </a:ln>
        </p:spPr>
      </p:pic>
      <p:sp>
        <p:nvSpPr>
          <p:cNvPr id="7" name="TextBox 6"/>
          <p:cNvSpPr txBox="1"/>
          <p:nvPr/>
        </p:nvSpPr>
        <p:spPr>
          <a:xfrm>
            <a:off x="4461115" y="1778788"/>
            <a:ext cx="4536504" cy="3170099"/>
          </a:xfrm>
          <a:prstGeom prst="rect">
            <a:avLst/>
          </a:prstGeom>
          <a:noFill/>
        </p:spPr>
        <p:txBody>
          <a:bodyPr wrap="square" rtlCol="0">
            <a:spAutoFit/>
          </a:bodyPr>
          <a:lstStyle/>
          <a:p>
            <a:r>
              <a:rPr lang="en-GB" sz="2000" dirty="0"/>
              <a:t>2</a:t>
            </a:r>
            <a:r>
              <a:rPr lang="en-GB" sz="2000" baseline="30000" dirty="0"/>
              <a:t>nd</a:t>
            </a:r>
            <a:r>
              <a:rPr lang="en-GB" sz="2000" dirty="0"/>
              <a:t> calculation option introduced.</a:t>
            </a:r>
          </a:p>
          <a:p>
            <a:endParaRPr lang="en-GB" sz="2000" dirty="0"/>
          </a:p>
          <a:p>
            <a:r>
              <a:rPr lang="en-GB" sz="2000" dirty="0"/>
              <a:t>Outlier - Uses standard deviation to remove any large inconsistencies between peer grades from the calculation. It also smooths out minor differences between grades.</a:t>
            </a:r>
          </a:p>
          <a:p>
            <a:endParaRPr lang="en-GB" sz="2000" dirty="0"/>
          </a:p>
          <a:p>
            <a:endParaRPr lang="en-GB" sz="2000" dirty="0"/>
          </a:p>
          <a:p>
            <a:endParaRPr lang="en-GB" sz="2000" dirty="0"/>
          </a:p>
        </p:txBody>
      </p:sp>
      <p:sp>
        <p:nvSpPr>
          <p:cNvPr id="8" name="Rectangle 7"/>
          <p:cNvSpPr/>
          <p:nvPr/>
        </p:nvSpPr>
        <p:spPr>
          <a:xfrm>
            <a:off x="250920" y="2242203"/>
            <a:ext cx="3889206" cy="461665"/>
          </a:xfrm>
          <a:prstGeom prst="rect">
            <a:avLst/>
          </a:prstGeom>
        </p:spPr>
        <p:txBody>
          <a:bodyPr wrap="none">
            <a:spAutoFit/>
          </a:bodyPr>
          <a:lstStyle/>
          <a:p>
            <a:pPr lvl="0"/>
            <a:r>
              <a:rPr lang="en-GB" sz="2400" b="1" dirty="0">
                <a:solidFill>
                  <a:srgbClr val="000000"/>
                </a:solidFill>
              </a:rPr>
              <a:t>Outlier calculation option</a:t>
            </a:r>
          </a:p>
        </p:txBody>
      </p:sp>
    </p:spTree>
    <p:extLst>
      <p:ext uri="{BB962C8B-B14F-4D97-AF65-F5344CB8AC3E}">
        <p14:creationId xmlns:p14="http://schemas.microsoft.com/office/powerpoint/2010/main" val="1109224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397" y="526882"/>
            <a:ext cx="8423206" cy="648072"/>
          </a:xfrm>
        </p:spPr>
        <p:txBody>
          <a:bodyPr/>
          <a:lstStyle/>
          <a:p>
            <a:r>
              <a:rPr lang="en-US" dirty="0"/>
              <a:t>Outlier</a:t>
            </a:r>
          </a:p>
        </p:txBody>
      </p:sp>
      <p:sp>
        <p:nvSpPr>
          <p:cNvPr id="3" name="Content Placeholder 2"/>
          <p:cNvSpPr>
            <a:spLocks noGrp="1"/>
          </p:cNvSpPr>
          <p:nvPr>
            <p:ph idx="1"/>
          </p:nvPr>
        </p:nvSpPr>
        <p:spPr>
          <a:xfrm>
            <a:off x="286231" y="1032341"/>
            <a:ext cx="8497372" cy="2970331"/>
          </a:xfrm>
        </p:spPr>
        <p:txBody>
          <a:bodyPr/>
          <a:lstStyle/>
          <a:p>
            <a:r>
              <a:rPr lang="en-US" sz="2200" dirty="0"/>
              <a:t>Being piloted on one MSc </a:t>
            </a:r>
            <a:r>
              <a:rPr lang="en-US" sz="2200" dirty="0" err="1"/>
              <a:t>Programme</a:t>
            </a:r>
            <a:r>
              <a:rPr lang="en-US" sz="2200" dirty="0"/>
              <a:t>.</a:t>
            </a:r>
          </a:p>
          <a:p>
            <a:r>
              <a:rPr lang="en-US" sz="2200" dirty="0"/>
              <a:t>The multiplier is 4, rather than 5</a:t>
            </a:r>
          </a:p>
          <a:p>
            <a:r>
              <a:rPr lang="en-US" sz="2200" dirty="0"/>
              <a:t>Algorithm checks for outlier scores (Standard Deviation greater than 1.15) – These grades are then ignored and students receive the group average grade.</a:t>
            </a:r>
          </a:p>
          <a:p>
            <a:r>
              <a:rPr lang="en-US" sz="2200" dirty="0"/>
              <a:t>Algorithm then carries out the standard calculation between group and individual averages – if the resulting differentiator is less than 2 then this is ignored as statistically insignificant.</a:t>
            </a:r>
          </a:p>
          <a:p>
            <a:r>
              <a:rPr lang="en-US" sz="2200" dirty="0"/>
              <a:t>Largely reduces the number of grades impacted by Peer Assessment.</a:t>
            </a:r>
          </a:p>
          <a:p>
            <a:r>
              <a:rPr lang="en-US" sz="2200" dirty="0"/>
              <a:t>No impact when there is a split in the group and no agreement on whether a student has contributed or not. (SD)</a:t>
            </a:r>
          </a:p>
          <a:p>
            <a:pPr marL="0" indent="0">
              <a:buNone/>
            </a:pPr>
            <a:endParaRPr lang="en-US" dirty="0"/>
          </a:p>
          <a:p>
            <a:endParaRPr lang="en-US" dirty="0"/>
          </a:p>
        </p:txBody>
      </p:sp>
    </p:spTree>
    <p:extLst>
      <p:ext uri="{BB962C8B-B14F-4D97-AF65-F5344CB8AC3E}">
        <p14:creationId xmlns:p14="http://schemas.microsoft.com/office/powerpoint/2010/main" val="928932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2036" y="473515"/>
            <a:ext cx="8424862" cy="648072"/>
          </a:xfrm>
        </p:spPr>
        <p:txBody>
          <a:bodyPr/>
          <a:lstStyle/>
          <a:p>
            <a:r>
              <a:rPr lang="en-GB" dirty="0"/>
              <a:t>Simple and Outlier calculations</a:t>
            </a:r>
          </a:p>
        </p:txBody>
      </p:sp>
      <p:sp>
        <p:nvSpPr>
          <p:cNvPr id="5" name="Rectangle 4"/>
          <p:cNvSpPr/>
          <p:nvPr/>
        </p:nvSpPr>
        <p:spPr>
          <a:xfrm>
            <a:off x="315775" y="890316"/>
            <a:ext cx="8728834" cy="4708981"/>
          </a:xfrm>
          <a:prstGeom prst="rect">
            <a:avLst/>
          </a:prstGeom>
        </p:spPr>
        <p:txBody>
          <a:bodyPr wrap="square">
            <a:spAutoFit/>
          </a:bodyPr>
          <a:lstStyle/>
          <a:p>
            <a:r>
              <a:rPr lang="en-GB" sz="1400" dirty="0">
                <a:latin typeface="+mn-lt"/>
              </a:rPr>
              <a:t>Each student is given an individual final grade which is worked out by: </a:t>
            </a:r>
          </a:p>
          <a:p>
            <a:endParaRPr lang="en-GB" sz="1000" dirty="0"/>
          </a:p>
          <a:p>
            <a:r>
              <a:rPr lang="en-GB" sz="1400" b="1" dirty="0">
                <a:latin typeface="+mn-lt"/>
              </a:rPr>
              <a:t>Simple</a:t>
            </a:r>
            <a:r>
              <a:rPr lang="en-GB" sz="1400" dirty="0">
                <a:latin typeface="+mn-lt"/>
              </a:rPr>
              <a:t>: </a:t>
            </a:r>
          </a:p>
          <a:p>
            <a:pPr marL="285750" indent="-285750">
              <a:buFont typeface="Arial" panose="020B0604020202020204" pitchFamily="34" charset="0"/>
              <a:buChar char="•"/>
            </a:pPr>
            <a:r>
              <a:rPr lang="en-GB" sz="1400" dirty="0">
                <a:latin typeface="+mn-lt"/>
              </a:rPr>
              <a:t>taking the average of the students' peer grades; </a:t>
            </a:r>
          </a:p>
          <a:p>
            <a:pPr marL="285750" indent="-285750">
              <a:buFont typeface="Arial" panose="020B0604020202020204" pitchFamily="34" charset="0"/>
              <a:buChar char="•"/>
            </a:pPr>
            <a:r>
              <a:rPr lang="en-GB" sz="1400" dirty="0">
                <a:latin typeface="+mn-lt"/>
              </a:rPr>
              <a:t>subtracting the group average peer grade from this; </a:t>
            </a:r>
          </a:p>
          <a:p>
            <a:pPr marL="285750" indent="-285750">
              <a:buFont typeface="Arial" panose="020B0604020202020204" pitchFamily="34" charset="0"/>
              <a:buChar char="•"/>
            </a:pPr>
            <a:r>
              <a:rPr lang="en-GB" sz="1400" dirty="0">
                <a:latin typeface="+mn-lt"/>
              </a:rPr>
              <a:t>multiplying this by 5*; </a:t>
            </a:r>
          </a:p>
          <a:p>
            <a:r>
              <a:rPr lang="en-GB" sz="1400" dirty="0">
                <a:latin typeface="+mn-lt"/>
              </a:rPr>
              <a:t> </a:t>
            </a:r>
          </a:p>
          <a:p>
            <a:r>
              <a:rPr lang="en-GB" sz="1400" b="1" dirty="0">
                <a:latin typeface="+mn-lt"/>
              </a:rPr>
              <a:t>Outlier</a:t>
            </a:r>
            <a:r>
              <a:rPr lang="en-GB" sz="1400" dirty="0">
                <a:latin typeface="+mn-lt"/>
              </a:rPr>
              <a:t>: </a:t>
            </a:r>
          </a:p>
          <a:p>
            <a:r>
              <a:rPr lang="en-GB" sz="1400" dirty="0">
                <a:latin typeface="+mn-lt"/>
              </a:rPr>
              <a:t>Taking into account any grades that are inconsistent with the grading from the rest of the group:</a:t>
            </a:r>
          </a:p>
          <a:p>
            <a:pPr marL="285750" indent="-285750">
              <a:buFont typeface="Arial" panose="020B0604020202020204" pitchFamily="34" charset="0"/>
              <a:buChar char="•"/>
            </a:pPr>
            <a:r>
              <a:rPr lang="en-GB" sz="1400" dirty="0">
                <a:latin typeface="+mn-lt"/>
              </a:rPr>
              <a:t>taking the average of the students' peer grades; </a:t>
            </a:r>
          </a:p>
          <a:p>
            <a:pPr marL="285750" indent="-285750">
              <a:buFont typeface="Arial" panose="020B0604020202020204" pitchFamily="34" charset="0"/>
              <a:buChar char="•"/>
            </a:pPr>
            <a:r>
              <a:rPr lang="en-GB" sz="1400" dirty="0">
                <a:latin typeface="+mn-lt"/>
              </a:rPr>
              <a:t>if the student has any outliers (large inconsistencies between grades) this is set to the group average; </a:t>
            </a:r>
          </a:p>
          <a:p>
            <a:pPr marL="285750" indent="-285750">
              <a:buFont typeface="Arial" panose="020B0604020202020204" pitchFamily="34" charset="0"/>
              <a:buChar char="•"/>
            </a:pPr>
            <a:r>
              <a:rPr lang="en-GB" sz="1400" dirty="0">
                <a:latin typeface="+mn-lt"/>
              </a:rPr>
              <a:t>subtracting the group average peer grade from this; </a:t>
            </a:r>
          </a:p>
          <a:p>
            <a:pPr marL="285750" indent="-285750">
              <a:buFont typeface="Arial" panose="020B0604020202020204" pitchFamily="34" charset="0"/>
              <a:buChar char="•"/>
            </a:pPr>
            <a:r>
              <a:rPr lang="en-GB" sz="1400" dirty="0">
                <a:latin typeface="+mn-lt"/>
              </a:rPr>
              <a:t>multiplying this by 4* (if the result is between -2 and 2 this is set to zero); </a:t>
            </a:r>
          </a:p>
          <a:p>
            <a:endParaRPr lang="en-GB" sz="1400" dirty="0">
              <a:latin typeface="+mn-lt"/>
            </a:endParaRPr>
          </a:p>
          <a:p>
            <a:r>
              <a:rPr lang="en-GB" sz="1400" dirty="0">
                <a:latin typeface="+mn-lt"/>
              </a:rPr>
              <a:t>*4 and 5 are multipliers used to make the grading meaningful. The number used depends on how much of a difference they want to make to the final grade and does not relate to how many people are in a group.</a:t>
            </a:r>
          </a:p>
          <a:p>
            <a:endParaRPr lang="en-GB" sz="1400" dirty="0">
              <a:latin typeface="+mn-lt"/>
            </a:endParaRPr>
          </a:p>
          <a:p>
            <a:r>
              <a:rPr lang="en-GB" sz="1400" dirty="0"/>
              <a:t>In both cases, the calculation (which could be a negative number if the student have been scored worse than the average) is added to the lecturer's overall grade. </a:t>
            </a:r>
          </a:p>
          <a:p>
            <a:endParaRPr lang="en-GB" sz="1400" dirty="0"/>
          </a:p>
          <a:p>
            <a:endParaRPr lang="en-GB" sz="1400" dirty="0">
              <a:latin typeface="+mn-lt"/>
            </a:endParaRPr>
          </a:p>
          <a:p>
            <a:r>
              <a:rPr lang="en-GB" sz="1000" dirty="0">
                <a:latin typeface="+mn-lt"/>
              </a:rPr>
              <a:t> </a:t>
            </a:r>
            <a:endParaRPr lang="en-GB" sz="1000" b="0" i="0" dirty="0">
              <a:effectLst/>
              <a:latin typeface="+mn-lt"/>
            </a:endParaRPr>
          </a:p>
        </p:txBody>
      </p:sp>
    </p:spTree>
    <p:extLst>
      <p:ext uri="{BB962C8B-B14F-4D97-AF65-F5344CB8AC3E}">
        <p14:creationId xmlns:p14="http://schemas.microsoft.com/office/powerpoint/2010/main" val="3628167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14" end="1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336784" y="915566"/>
            <a:ext cx="3406417" cy="4120476"/>
          </a:xfrm>
          <a:prstGeom prst="rect">
            <a:avLst/>
          </a:prstGeom>
          <a:ln>
            <a:solidFill>
              <a:schemeClr val="tx1"/>
            </a:solidFill>
          </a:ln>
        </p:spPr>
      </p:pic>
      <p:sp>
        <p:nvSpPr>
          <p:cNvPr id="7" name="Rectangle 6"/>
          <p:cNvSpPr/>
          <p:nvPr/>
        </p:nvSpPr>
        <p:spPr>
          <a:xfrm>
            <a:off x="295577" y="411510"/>
            <a:ext cx="7488832" cy="830997"/>
          </a:xfrm>
          <a:prstGeom prst="rect">
            <a:avLst/>
          </a:prstGeom>
        </p:spPr>
        <p:txBody>
          <a:bodyPr wrap="square">
            <a:spAutoFit/>
          </a:bodyPr>
          <a:lstStyle/>
          <a:p>
            <a:r>
              <a:rPr lang="en-GB" sz="2800" b="1"/>
              <a:t>Student view of Peer Assessment</a:t>
            </a:r>
          </a:p>
          <a:p>
            <a:endParaRPr lang="en-GB" sz="2000" b="1"/>
          </a:p>
        </p:txBody>
      </p:sp>
    </p:spTree>
    <p:extLst>
      <p:ext uri="{BB962C8B-B14F-4D97-AF65-F5344CB8AC3E}">
        <p14:creationId xmlns:p14="http://schemas.microsoft.com/office/powerpoint/2010/main" val="25091462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5536" y="771550"/>
            <a:ext cx="8424862" cy="648072"/>
          </a:xfrm>
        </p:spPr>
        <p:txBody>
          <a:bodyPr/>
          <a:lstStyle/>
          <a:p>
            <a:r>
              <a:rPr lang="en-US"/>
              <a:t>Student view of Peer Assessment</a:t>
            </a:r>
          </a:p>
        </p:txBody>
      </p:sp>
      <p:pic>
        <p:nvPicPr>
          <p:cNvPr id="5" name="Picture 4"/>
          <p:cNvPicPr>
            <a:picLocks noChangeAspect="1"/>
          </p:cNvPicPr>
          <p:nvPr/>
        </p:nvPicPr>
        <p:blipFill>
          <a:blip r:embed="rId2"/>
          <a:stretch>
            <a:fillRect/>
          </a:stretch>
        </p:blipFill>
        <p:spPr>
          <a:xfrm>
            <a:off x="341747" y="1347614"/>
            <a:ext cx="8532440" cy="3674426"/>
          </a:xfrm>
          <a:prstGeom prst="rect">
            <a:avLst/>
          </a:prstGeom>
        </p:spPr>
      </p:pic>
    </p:spTree>
    <p:extLst>
      <p:ext uri="{BB962C8B-B14F-4D97-AF65-F5344CB8AC3E}">
        <p14:creationId xmlns:p14="http://schemas.microsoft.com/office/powerpoint/2010/main" val="20839088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5535" y="627534"/>
            <a:ext cx="8424862" cy="648072"/>
          </a:xfrm>
        </p:spPr>
        <p:txBody>
          <a:bodyPr/>
          <a:lstStyle/>
          <a:p>
            <a:r>
              <a:rPr lang="en-US"/>
              <a:t>Lecturer view of Peer Assessment</a:t>
            </a:r>
          </a:p>
        </p:txBody>
      </p:sp>
      <p:pic>
        <p:nvPicPr>
          <p:cNvPr id="3" name="Picture 2"/>
          <p:cNvPicPr>
            <a:picLocks noChangeAspect="1"/>
          </p:cNvPicPr>
          <p:nvPr/>
        </p:nvPicPr>
        <p:blipFill>
          <a:blip r:embed="rId2"/>
          <a:stretch>
            <a:fillRect/>
          </a:stretch>
        </p:blipFill>
        <p:spPr>
          <a:xfrm>
            <a:off x="179512" y="1851670"/>
            <a:ext cx="8821018" cy="2336327"/>
          </a:xfrm>
          <a:prstGeom prst="rect">
            <a:avLst/>
          </a:prstGeom>
          <a:ln>
            <a:solidFill>
              <a:schemeClr val="tx1"/>
            </a:solidFill>
          </a:ln>
        </p:spPr>
      </p:pic>
    </p:spTree>
    <p:extLst>
      <p:ext uri="{BB962C8B-B14F-4D97-AF65-F5344CB8AC3E}">
        <p14:creationId xmlns:p14="http://schemas.microsoft.com/office/powerpoint/2010/main" val="27968295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Peer Assessment</a:t>
            </a:r>
          </a:p>
        </p:txBody>
      </p:sp>
      <p:sp>
        <p:nvSpPr>
          <p:cNvPr id="3" name="Content Placeholder 2"/>
          <p:cNvSpPr>
            <a:spLocks noGrp="1"/>
          </p:cNvSpPr>
          <p:nvPr>
            <p:ph idx="1"/>
          </p:nvPr>
        </p:nvSpPr>
        <p:spPr>
          <a:xfrm>
            <a:off x="971687" y="915566"/>
            <a:ext cx="7200800" cy="3132349"/>
          </a:xfrm>
        </p:spPr>
        <p:txBody>
          <a:bodyPr/>
          <a:lstStyle/>
          <a:p>
            <a:r>
              <a:rPr lang="en-US" dirty="0"/>
              <a:t>Two main types:</a:t>
            </a:r>
            <a:br>
              <a:rPr lang="en-US" dirty="0"/>
            </a:br>
            <a:endParaRPr lang="en-US" dirty="0"/>
          </a:p>
          <a:p>
            <a:pPr lvl="1"/>
            <a:r>
              <a:rPr lang="en-US" dirty="0"/>
              <a:t>Students assess the coursework produced by fellow students.</a:t>
            </a:r>
          </a:p>
          <a:p>
            <a:pPr lvl="1"/>
            <a:r>
              <a:rPr lang="en-US" dirty="0"/>
              <a:t>Assessment of the contribution of each member of the group to the group work. </a:t>
            </a:r>
          </a:p>
          <a:p>
            <a:pPr marL="180973" lvl="1" indent="0">
              <a:buNone/>
            </a:pPr>
            <a:endParaRPr lang="en-US" dirty="0"/>
          </a:p>
          <a:p>
            <a:r>
              <a:rPr lang="en-US" sz="2200" dirty="0"/>
              <a:t>May include self-assessment, for self-reflection.</a:t>
            </a:r>
          </a:p>
          <a:p>
            <a:r>
              <a:rPr lang="en-US" sz="2200" dirty="0"/>
              <a:t>A reviewed and moderated process to ensure fairness</a:t>
            </a:r>
            <a:r>
              <a:rPr lang="en-US" dirty="0"/>
              <a:t>.</a:t>
            </a:r>
          </a:p>
          <a:p>
            <a:pPr marL="0" indent="0">
              <a:buNone/>
            </a:pPr>
            <a:endParaRPr lang="en-US" dirty="0"/>
          </a:p>
        </p:txBody>
      </p:sp>
      <p:sp>
        <p:nvSpPr>
          <p:cNvPr id="4" name="Rectangle 3"/>
          <p:cNvSpPr/>
          <p:nvPr/>
        </p:nvSpPr>
        <p:spPr>
          <a:xfrm>
            <a:off x="1043608" y="2283718"/>
            <a:ext cx="7056784" cy="792088"/>
          </a:xfrm>
          <a:prstGeom prst="rect">
            <a:avLst/>
          </a:prstGeom>
          <a:noFill/>
          <a:ln w="1905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57092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5535" y="627534"/>
            <a:ext cx="8424862" cy="648072"/>
          </a:xfrm>
        </p:spPr>
        <p:txBody>
          <a:bodyPr/>
          <a:lstStyle/>
          <a:p>
            <a:r>
              <a:rPr lang="en-US" dirty="0"/>
              <a:t>Lecturer view of Peer Assessment</a:t>
            </a:r>
          </a:p>
        </p:txBody>
      </p:sp>
      <p:pic>
        <p:nvPicPr>
          <p:cNvPr id="2" name="Picture 1"/>
          <p:cNvPicPr>
            <a:picLocks noChangeAspect="1"/>
          </p:cNvPicPr>
          <p:nvPr/>
        </p:nvPicPr>
        <p:blipFill>
          <a:blip r:embed="rId2"/>
          <a:stretch>
            <a:fillRect/>
          </a:stretch>
        </p:blipFill>
        <p:spPr>
          <a:xfrm>
            <a:off x="1349381" y="1180022"/>
            <a:ext cx="6517169" cy="3963478"/>
          </a:xfrm>
          <a:prstGeom prst="rect">
            <a:avLst/>
          </a:prstGeom>
        </p:spPr>
      </p:pic>
    </p:spTree>
    <p:extLst>
      <p:ext uri="{BB962C8B-B14F-4D97-AF65-F5344CB8AC3E}">
        <p14:creationId xmlns:p14="http://schemas.microsoft.com/office/powerpoint/2010/main" val="32442542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07635" y="1275606"/>
            <a:ext cx="8600661" cy="3611995"/>
          </a:xfrm>
          <a:prstGeom prst="rect">
            <a:avLst/>
          </a:prstGeom>
        </p:spPr>
      </p:pic>
      <p:sp>
        <p:nvSpPr>
          <p:cNvPr id="6" name="Title 3"/>
          <p:cNvSpPr>
            <a:spLocks noGrp="1"/>
          </p:cNvSpPr>
          <p:nvPr>
            <p:ph type="title"/>
          </p:nvPr>
        </p:nvSpPr>
        <p:spPr>
          <a:xfrm>
            <a:off x="395535" y="627534"/>
            <a:ext cx="8424862" cy="648072"/>
          </a:xfrm>
        </p:spPr>
        <p:txBody>
          <a:bodyPr/>
          <a:lstStyle/>
          <a:p>
            <a:r>
              <a:rPr lang="en-US" dirty="0"/>
              <a:t>Lecturer view of Peer Assessment</a:t>
            </a:r>
          </a:p>
        </p:txBody>
      </p:sp>
    </p:spTree>
    <p:extLst>
      <p:ext uri="{BB962C8B-B14F-4D97-AF65-F5344CB8AC3E}">
        <p14:creationId xmlns:p14="http://schemas.microsoft.com/office/powerpoint/2010/main" val="29328700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322401" y="1842052"/>
            <a:ext cx="8251507" cy="2287968"/>
          </a:xfrm>
        </p:spPr>
        <p:txBody>
          <a:bodyPr/>
          <a:lstStyle/>
          <a:p>
            <a:r>
              <a:rPr lang="en-GB" dirty="0"/>
              <a:t>No ability to re-run the calculation after the lecturer has added their grade and feedback. Currently there is a manual process to re-calculate the grade using a spreadsheet.</a:t>
            </a:r>
          </a:p>
          <a:p>
            <a:r>
              <a:rPr lang="en-GB" dirty="0"/>
              <a:t>No ability to enable </a:t>
            </a:r>
            <a:r>
              <a:rPr lang="en-GB" dirty="0" err="1"/>
              <a:t>Turnitin</a:t>
            </a:r>
            <a:r>
              <a:rPr lang="en-GB" dirty="0"/>
              <a:t>.</a:t>
            </a:r>
          </a:p>
          <a:p>
            <a:endParaRPr lang="en-GB" dirty="0"/>
          </a:p>
          <a:p>
            <a:pPr marL="0" indent="0">
              <a:buNone/>
            </a:pPr>
            <a:endParaRPr lang="en-GB" dirty="0"/>
          </a:p>
        </p:txBody>
      </p:sp>
      <p:sp>
        <p:nvSpPr>
          <p:cNvPr id="4" name="Title 3"/>
          <p:cNvSpPr>
            <a:spLocks noGrp="1"/>
          </p:cNvSpPr>
          <p:nvPr>
            <p:ph type="title"/>
          </p:nvPr>
        </p:nvSpPr>
        <p:spPr>
          <a:xfrm>
            <a:off x="272974" y="792467"/>
            <a:ext cx="8424862" cy="648072"/>
          </a:xfrm>
        </p:spPr>
        <p:txBody>
          <a:bodyPr/>
          <a:lstStyle/>
          <a:p>
            <a:r>
              <a:rPr lang="en-GB" dirty="0"/>
              <a:t>Limitations of Peer Assessment tool</a:t>
            </a:r>
          </a:p>
        </p:txBody>
      </p:sp>
    </p:spTree>
    <p:extLst>
      <p:ext uri="{BB962C8B-B14F-4D97-AF65-F5344CB8AC3E}">
        <p14:creationId xmlns:p14="http://schemas.microsoft.com/office/powerpoint/2010/main" val="3215100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322401" y="1515595"/>
            <a:ext cx="8474527" cy="2287968"/>
          </a:xfrm>
        </p:spPr>
        <p:txBody>
          <a:bodyPr/>
          <a:lstStyle/>
          <a:p>
            <a:r>
              <a:rPr lang="en-GB" sz="2000" dirty="0"/>
              <a:t>There is no penalty if students do not complete peer assessment – they get the overall average and their grade is not counted towards peer assessment. </a:t>
            </a:r>
          </a:p>
          <a:p>
            <a:r>
              <a:rPr lang="en-GB" sz="2000" dirty="0"/>
              <a:t>Clarification of guidance criteria is needed – e.g. 0 should only be used when somebody has not contributed at all.  </a:t>
            </a:r>
          </a:p>
          <a:p>
            <a:r>
              <a:rPr lang="en-GB" sz="2000" dirty="0"/>
              <a:t>Peer assessment is more effective when groups are pre-allocated and students are not working with their friends.</a:t>
            </a:r>
          </a:p>
          <a:p>
            <a:r>
              <a:rPr lang="en-GB" sz="2000" dirty="0"/>
              <a:t>Students who award peer grades between 0 and 2 could be asked to provide more justification in addition to the standard comments to ensure they understand the possible implications of giving their peers a low grade. </a:t>
            </a:r>
          </a:p>
          <a:p>
            <a:endParaRPr lang="en-GB" dirty="0"/>
          </a:p>
          <a:p>
            <a:endParaRPr lang="en-GB" dirty="0"/>
          </a:p>
        </p:txBody>
      </p:sp>
      <p:sp>
        <p:nvSpPr>
          <p:cNvPr id="4" name="Title 3"/>
          <p:cNvSpPr>
            <a:spLocks noGrp="1"/>
          </p:cNvSpPr>
          <p:nvPr>
            <p:ph type="title"/>
          </p:nvPr>
        </p:nvSpPr>
        <p:spPr>
          <a:xfrm>
            <a:off x="322401" y="548038"/>
            <a:ext cx="8424862" cy="648072"/>
          </a:xfrm>
        </p:spPr>
        <p:txBody>
          <a:bodyPr/>
          <a:lstStyle/>
          <a:p>
            <a:r>
              <a:rPr lang="en-GB" dirty="0"/>
              <a:t>Limitations of Peer Assessment process</a:t>
            </a:r>
            <a:br>
              <a:rPr lang="en-GB" dirty="0"/>
            </a:br>
            <a:r>
              <a:rPr lang="en-GB" sz="2000" dirty="0"/>
              <a:t>(Based on feedback from the MSc Course Office team)</a:t>
            </a:r>
          </a:p>
        </p:txBody>
      </p:sp>
    </p:spTree>
    <p:extLst>
      <p:ext uri="{BB962C8B-B14F-4D97-AF65-F5344CB8AC3E}">
        <p14:creationId xmlns:p14="http://schemas.microsoft.com/office/powerpoint/2010/main" val="1802394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322401" y="1394894"/>
            <a:ext cx="8377651" cy="2287968"/>
          </a:xfrm>
        </p:spPr>
        <p:txBody>
          <a:bodyPr/>
          <a:lstStyle/>
          <a:p>
            <a:pPr lvl="0"/>
            <a:r>
              <a:rPr lang="en-GB" sz="2000" dirty="0"/>
              <a:t>During the Outlier pilot, the amount of feedback from students who think they should have got a higher mark than someone else has increased. </a:t>
            </a:r>
          </a:p>
          <a:p>
            <a:pPr lvl="0"/>
            <a:r>
              <a:rPr lang="en-GB" sz="2000" dirty="0"/>
              <a:t>When standard deviation kicks in there can be conflict if some students feel they should have got a higher grade to reflect the work they have put in. </a:t>
            </a:r>
          </a:p>
          <a:p>
            <a:pPr lvl="0"/>
            <a:r>
              <a:rPr lang="en-GB" sz="2000" dirty="0"/>
              <a:t>The Outlier calculation has seemingly addressed issues where one group member marks lower than others, but it can be difficult to know who is telling the truth.  </a:t>
            </a:r>
          </a:p>
          <a:p>
            <a:pPr lvl="0"/>
            <a:r>
              <a:rPr lang="en-GB" sz="2000" dirty="0"/>
              <a:t>Some problems have been caused by the new calculation – is it better to give the students differentiated grades?  </a:t>
            </a:r>
          </a:p>
          <a:p>
            <a:pPr lvl="0"/>
            <a:r>
              <a:rPr lang="en-GB" sz="2000" dirty="0"/>
              <a:t>Outlier only makes a difference where there are notable grade discrepancies. </a:t>
            </a:r>
            <a:endParaRPr lang="en-GB" dirty="0"/>
          </a:p>
          <a:p>
            <a:endParaRPr lang="en-GB" dirty="0"/>
          </a:p>
        </p:txBody>
      </p:sp>
      <p:sp>
        <p:nvSpPr>
          <p:cNvPr id="4" name="Title 3"/>
          <p:cNvSpPr>
            <a:spLocks noGrp="1"/>
          </p:cNvSpPr>
          <p:nvPr>
            <p:ph type="title"/>
          </p:nvPr>
        </p:nvSpPr>
        <p:spPr>
          <a:xfrm>
            <a:off x="322401" y="541364"/>
            <a:ext cx="8424862" cy="648072"/>
          </a:xfrm>
        </p:spPr>
        <p:txBody>
          <a:bodyPr/>
          <a:lstStyle/>
          <a:p>
            <a:r>
              <a:rPr lang="en-GB" dirty="0"/>
              <a:t>Observations about the Outlier calculation</a:t>
            </a:r>
            <a:br>
              <a:rPr lang="en-GB" dirty="0"/>
            </a:br>
            <a:r>
              <a:rPr lang="en-GB" sz="2000" dirty="0"/>
              <a:t>(Based on feedback from members of the MSc Course Office)</a:t>
            </a:r>
          </a:p>
        </p:txBody>
      </p:sp>
    </p:spTree>
    <p:extLst>
      <p:ext uri="{BB962C8B-B14F-4D97-AF65-F5344CB8AC3E}">
        <p14:creationId xmlns:p14="http://schemas.microsoft.com/office/powerpoint/2010/main" val="510806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95896" y="482944"/>
            <a:ext cx="8424862" cy="3738838"/>
          </a:xfrm>
        </p:spPr>
        <p:txBody>
          <a:bodyPr/>
          <a:lstStyle/>
          <a:p>
            <a:pPr marL="0" indent="0">
              <a:buNone/>
            </a:pPr>
            <a:r>
              <a:rPr lang="en-GB" sz="2800" b="1" dirty="0"/>
              <a:t>Planned Continued Development</a:t>
            </a:r>
          </a:p>
          <a:p>
            <a:r>
              <a:rPr lang="en-GB" sz="2000" dirty="0"/>
              <a:t>Evaluation with staff and students to consider:</a:t>
            </a:r>
          </a:p>
          <a:p>
            <a:pPr lvl="1"/>
            <a:r>
              <a:rPr lang="en-GB" sz="2000" dirty="0"/>
              <a:t>The benefits and drawbacks of Peer Assessment. </a:t>
            </a:r>
          </a:p>
          <a:p>
            <a:pPr lvl="1"/>
            <a:r>
              <a:rPr lang="en-GB" sz="2000" dirty="0"/>
              <a:t>If and how the process could be improved.</a:t>
            </a:r>
          </a:p>
          <a:p>
            <a:pPr lvl="1"/>
            <a:r>
              <a:rPr lang="en-GB" sz="2000" dirty="0"/>
              <a:t>The continued use of Outlier.</a:t>
            </a:r>
          </a:p>
          <a:p>
            <a:pPr lvl="1"/>
            <a:r>
              <a:rPr lang="en-GB" sz="2000" dirty="0"/>
              <a:t>Extending to other post-graduate programmes at Cass Business School.</a:t>
            </a:r>
          </a:p>
          <a:p>
            <a:r>
              <a:rPr lang="en-GB" sz="2000" dirty="0"/>
              <a:t>Consider introducing peer assessment to undergraduate programmes at Cass Business School. A study by Gibbs (2009) indicated that peer assessment is “no more reliable on advanced level courses than it is on introductory levels”.</a:t>
            </a:r>
          </a:p>
          <a:p>
            <a:r>
              <a:rPr lang="en-GB" sz="2000" dirty="0"/>
              <a:t>Investigate the introduction of a re-calculation option to allow peer grades to be amended after the work has been marked.</a:t>
            </a:r>
          </a:p>
          <a:p>
            <a:pPr marL="0" indent="0">
              <a:buNone/>
            </a:pPr>
            <a:r>
              <a:rPr lang="en-GB" sz="1200" dirty="0"/>
              <a:t>Reference: Gibbs, G. (2009), “The assessment of group work: lessons from the literature”. Centre for Excellence in Teaching and Learning in Higher Education, School of Business, Oxford Brookes University.</a:t>
            </a:r>
          </a:p>
        </p:txBody>
      </p:sp>
    </p:spTree>
    <p:extLst>
      <p:ext uri="{BB962C8B-B14F-4D97-AF65-F5344CB8AC3E}">
        <p14:creationId xmlns:p14="http://schemas.microsoft.com/office/powerpoint/2010/main" val="3949925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2283718"/>
            <a:ext cx="8424862" cy="858517"/>
          </a:xfrm>
        </p:spPr>
        <p:txBody>
          <a:bodyPr/>
          <a:lstStyle/>
          <a:p>
            <a:pPr marL="0" indent="0" algn="ctr">
              <a:buNone/>
            </a:pPr>
            <a:r>
              <a:rPr lang="en-US" sz="4400" b="1" dirty="0"/>
              <a:t>Questions?</a:t>
            </a:r>
          </a:p>
        </p:txBody>
      </p:sp>
    </p:spTree>
    <p:extLst>
      <p:ext uri="{BB962C8B-B14F-4D97-AF65-F5344CB8AC3E}">
        <p14:creationId xmlns:p14="http://schemas.microsoft.com/office/powerpoint/2010/main" val="9988846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539552" y="357504"/>
            <a:ext cx="3096344" cy="2142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1" fontAlgn="base" hangingPunct="1">
              <a:spcBef>
                <a:spcPct val="0"/>
              </a:spcBef>
              <a:spcAft>
                <a:spcPct val="0"/>
              </a:spcAft>
              <a:defRPr sz="2800" b="1">
                <a:solidFill>
                  <a:schemeClr val="tx1"/>
                </a:solidFill>
                <a:latin typeface="+mj-lt"/>
                <a:ea typeface="ＭＳ Ｐゴシック" pitchFamily="-65" charset="-128"/>
                <a:cs typeface="ＭＳ Ｐゴシック" pitchFamily="-65" charset="-128"/>
              </a:defRPr>
            </a:lvl1pPr>
            <a:lvl2pPr algn="l" rtl="0" eaLnBrk="1" fontAlgn="base" hangingPunct="1">
              <a:spcBef>
                <a:spcPct val="0"/>
              </a:spcBef>
              <a:spcAft>
                <a:spcPct val="0"/>
              </a:spcAft>
              <a:defRPr sz="2800" b="1">
                <a:solidFill>
                  <a:schemeClr val="tx1"/>
                </a:solidFill>
                <a:latin typeface="Arial" pitchFamily="-110" charset="0"/>
                <a:ea typeface="ＭＳ Ｐゴシック" pitchFamily="-65" charset="-128"/>
                <a:cs typeface="ＭＳ Ｐゴシック" pitchFamily="-65" charset="-128"/>
              </a:defRPr>
            </a:lvl2pPr>
            <a:lvl3pPr algn="l" rtl="0" eaLnBrk="1" fontAlgn="base" hangingPunct="1">
              <a:spcBef>
                <a:spcPct val="0"/>
              </a:spcBef>
              <a:spcAft>
                <a:spcPct val="0"/>
              </a:spcAft>
              <a:defRPr sz="2800" b="1">
                <a:solidFill>
                  <a:schemeClr val="tx1"/>
                </a:solidFill>
                <a:latin typeface="Arial" pitchFamily="-110" charset="0"/>
                <a:ea typeface="ＭＳ Ｐゴシック" pitchFamily="-65" charset="-128"/>
                <a:cs typeface="ＭＳ Ｐゴシック" pitchFamily="-65" charset="-128"/>
              </a:defRPr>
            </a:lvl3pPr>
            <a:lvl4pPr algn="l" rtl="0" eaLnBrk="1" fontAlgn="base" hangingPunct="1">
              <a:spcBef>
                <a:spcPct val="0"/>
              </a:spcBef>
              <a:spcAft>
                <a:spcPct val="0"/>
              </a:spcAft>
              <a:defRPr sz="2800" b="1">
                <a:solidFill>
                  <a:schemeClr val="tx1"/>
                </a:solidFill>
                <a:latin typeface="Arial" pitchFamily="-110" charset="0"/>
                <a:ea typeface="ＭＳ Ｐゴシック" pitchFamily="-65" charset="-128"/>
                <a:cs typeface="ＭＳ Ｐゴシック" pitchFamily="-65" charset="-128"/>
              </a:defRPr>
            </a:lvl4pPr>
            <a:lvl5pPr algn="l" rtl="0" eaLnBrk="1" fontAlgn="base" hangingPunct="1">
              <a:spcBef>
                <a:spcPct val="0"/>
              </a:spcBef>
              <a:spcAft>
                <a:spcPct val="0"/>
              </a:spcAft>
              <a:defRPr sz="2800" b="1">
                <a:solidFill>
                  <a:schemeClr val="tx1"/>
                </a:solidFill>
                <a:latin typeface="Arial" pitchFamily="-110"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2200" b="1">
                <a:solidFill>
                  <a:schemeClr val="tx2"/>
                </a:solidFill>
                <a:latin typeface="Arial" pitchFamily="-110" charset="0"/>
              </a:defRPr>
            </a:lvl6pPr>
            <a:lvl7pPr marL="914400" algn="l" rtl="0" eaLnBrk="1" fontAlgn="base" hangingPunct="1">
              <a:spcBef>
                <a:spcPct val="0"/>
              </a:spcBef>
              <a:spcAft>
                <a:spcPct val="0"/>
              </a:spcAft>
              <a:defRPr sz="2200" b="1">
                <a:solidFill>
                  <a:schemeClr val="tx2"/>
                </a:solidFill>
                <a:latin typeface="Arial" pitchFamily="-110" charset="0"/>
              </a:defRPr>
            </a:lvl7pPr>
            <a:lvl8pPr marL="1371600" algn="l" rtl="0" eaLnBrk="1" fontAlgn="base" hangingPunct="1">
              <a:spcBef>
                <a:spcPct val="0"/>
              </a:spcBef>
              <a:spcAft>
                <a:spcPct val="0"/>
              </a:spcAft>
              <a:defRPr sz="2200" b="1">
                <a:solidFill>
                  <a:schemeClr val="tx2"/>
                </a:solidFill>
                <a:latin typeface="Arial" pitchFamily="-110" charset="0"/>
              </a:defRPr>
            </a:lvl8pPr>
            <a:lvl9pPr marL="1828800" algn="l" rtl="0" eaLnBrk="1" fontAlgn="base" hangingPunct="1">
              <a:spcBef>
                <a:spcPct val="0"/>
              </a:spcBef>
              <a:spcAft>
                <a:spcPct val="0"/>
              </a:spcAft>
              <a:defRPr sz="2200" b="1">
                <a:solidFill>
                  <a:schemeClr val="tx2"/>
                </a:solidFill>
                <a:latin typeface="Arial" pitchFamily="-110" charset="0"/>
              </a:defRPr>
            </a:lvl9pPr>
          </a:lstStyle>
          <a:p>
            <a:pPr rtl="0"/>
            <a:r>
              <a:rPr lang="en-GB" sz="1200" b="0" i="0" u="none" strike="noStrike" kern="1200" baseline="0" dirty="0">
                <a:solidFill>
                  <a:schemeClr val="bg1"/>
                </a:solidFill>
                <a:latin typeface="+mn-lt"/>
                <a:ea typeface="ＭＳ Ｐゴシック" pitchFamily="-65" charset="-128"/>
                <a:cs typeface="ＭＳ Ｐゴシック" pitchFamily="-65" charset="-128"/>
              </a:rPr>
              <a:t>Lisa Baker</a:t>
            </a:r>
          </a:p>
          <a:p>
            <a:pPr rtl="0"/>
            <a:r>
              <a:rPr lang="en-GB" sz="1200" b="0" dirty="0">
                <a:solidFill>
                  <a:schemeClr val="bg1"/>
                </a:solidFill>
                <a:latin typeface="+mn-lt"/>
              </a:rPr>
              <a:t>Educational Technologist</a:t>
            </a:r>
          </a:p>
          <a:p>
            <a:pPr rtl="0"/>
            <a:r>
              <a:rPr lang="en-GB" sz="1200" b="0" dirty="0">
                <a:solidFill>
                  <a:schemeClr val="bg1"/>
                </a:solidFill>
                <a:latin typeface="+mn-lt"/>
              </a:rPr>
              <a:t>Learning, Enhancement and Development</a:t>
            </a:r>
          </a:p>
          <a:p>
            <a:pPr rtl="0"/>
            <a:endParaRPr lang="en-GB" sz="1200" b="0" i="0" u="none" strike="noStrike" kern="1200" baseline="0" dirty="0">
              <a:solidFill>
                <a:schemeClr val="bg1"/>
              </a:solidFill>
              <a:latin typeface="+mn-lt"/>
              <a:ea typeface="ＭＳ Ｐゴシック" pitchFamily="-65" charset="-128"/>
              <a:cs typeface="ＭＳ Ｐゴシック" pitchFamily="-65" charset="-128"/>
            </a:endParaRPr>
          </a:p>
          <a:p>
            <a:pPr rtl="0"/>
            <a:r>
              <a:rPr lang="en-GB" sz="1200" b="0" i="0" u="none" strike="noStrike" kern="1200" baseline="0" dirty="0">
                <a:solidFill>
                  <a:schemeClr val="bg1"/>
                </a:solidFill>
                <a:latin typeface="+mn-lt"/>
                <a:ea typeface="ＭＳ Ｐゴシック" pitchFamily="-65" charset="-128"/>
                <a:cs typeface="ＭＳ Ｐゴシック" pitchFamily="-65" charset="-128"/>
              </a:rPr>
              <a:t>City, University of London</a:t>
            </a:r>
          </a:p>
          <a:p>
            <a:pPr rtl="0"/>
            <a:r>
              <a:rPr lang="en-GB" sz="1200" b="0" i="0" u="none" strike="noStrike" kern="1200" baseline="0" dirty="0">
                <a:solidFill>
                  <a:schemeClr val="bg1"/>
                </a:solidFill>
                <a:latin typeface="+mn-lt"/>
                <a:ea typeface="ＭＳ Ｐゴシック" pitchFamily="-65" charset="-128"/>
                <a:cs typeface="ＭＳ Ｐゴシック" pitchFamily="-65" charset="-128"/>
              </a:rPr>
              <a:t>Northampton Square</a:t>
            </a:r>
          </a:p>
          <a:p>
            <a:pPr rtl="0"/>
            <a:r>
              <a:rPr lang="en-GB" sz="1200" b="0" i="0" u="none" strike="noStrike" kern="1200" baseline="0" dirty="0">
                <a:solidFill>
                  <a:schemeClr val="bg1"/>
                </a:solidFill>
                <a:latin typeface="+mn-lt"/>
                <a:ea typeface="ＭＳ Ｐゴシック" pitchFamily="-65" charset="-128"/>
                <a:cs typeface="ＭＳ Ｐゴシック" pitchFamily="-65" charset="-128"/>
              </a:rPr>
              <a:t>London</a:t>
            </a:r>
          </a:p>
          <a:p>
            <a:pPr rtl="0"/>
            <a:r>
              <a:rPr lang="en-GB" sz="1200" b="0" i="0" u="none" strike="noStrike" kern="1200" baseline="0" dirty="0">
                <a:solidFill>
                  <a:schemeClr val="bg1"/>
                </a:solidFill>
                <a:latin typeface="+mn-lt"/>
                <a:ea typeface="ＭＳ Ｐゴシック" pitchFamily="-65" charset="-128"/>
                <a:cs typeface="ＭＳ Ｐゴシック" pitchFamily="-65" charset="-128"/>
              </a:rPr>
              <a:t>EC1V 0HB</a:t>
            </a:r>
          </a:p>
          <a:p>
            <a:pPr rtl="0"/>
            <a:r>
              <a:rPr lang="en-GB" sz="1200" b="0" i="0" u="none" strike="noStrike" kern="1200" baseline="0" dirty="0">
                <a:solidFill>
                  <a:schemeClr val="bg1"/>
                </a:solidFill>
                <a:latin typeface="+mn-lt"/>
                <a:ea typeface="ＭＳ Ｐゴシック" pitchFamily="-65" charset="-128"/>
                <a:cs typeface="ＭＳ Ｐゴシック" pitchFamily="-65" charset="-128"/>
              </a:rPr>
              <a:t>United Kingdom</a:t>
            </a:r>
          </a:p>
          <a:p>
            <a:pPr rtl="0"/>
            <a:endParaRPr lang="en-GB" sz="1200" b="0" i="0" u="none" strike="noStrike" kern="1200" baseline="0" dirty="0">
              <a:solidFill>
                <a:schemeClr val="bg1"/>
              </a:solidFill>
              <a:latin typeface="+mn-lt"/>
              <a:ea typeface="ＭＳ Ｐゴシック" pitchFamily="-65" charset="-128"/>
              <a:cs typeface="ＭＳ Ｐゴシック" pitchFamily="-65" charset="-128"/>
            </a:endParaRPr>
          </a:p>
          <a:p>
            <a:pPr rtl="0"/>
            <a:r>
              <a:rPr lang="en-GB" sz="1200" b="0" i="0" u="none" strike="noStrike" kern="1200" baseline="0" dirty="0">
                <a:solidFill>
                  <a:schemeClr val="bg1"/>
                </a:solidFill>
                <a:latin typeface="+mn-lt"/>
                <a:ea typeface="ＭＳ Ｐゴシック" pitchFamily="-65" charset="-128"/>
                <a:cs typeface="ＭＳ Ｐゴシック" pitchFamily="-65" charset="-128"/>
              </a:rPr>
              <a:t>T: +44 (0)20 7040 </a:t>
            </a:r>
            <a:r>
              <a:rPr lang="en-GB" sz="1200" b="0" dirty="0">
                <a:solidFill>
                  <a:schemeClr val="bg1"/>
                </a:solidFill>
                <a:latin typeface="+mn-lt"/>
              </a:rPr>
              <a:t>3080</a:t>
            </a:r>
            <a:endParaRPr lang="en-GB" sz="1200" b="0" i="0" u="none" strike="noStrike" kern="1200" baseline="0" dirty="0">
              <a:solidFill>
                <a:schemeClr val="bg1"/>
              </a:solidFill>
              <a:latin typeface="+mn-lt"/>
              <a:ea typeface="ＭＳ Ｐゴシック" pitchFamily="-65" charset="-128"/>
              <a:cs typeface="ＭＳ Ｐゴシック" pitchFamily="-65" charset="-128"/>
            </a:endParaRPr>
          </a:p>
          <a:p>
            <a:pPr rtl="0"/>
            <a:r>
              <a:rPr lang="en-GB" sz="1200" b="0" i="0" u="none" strike="noStrike" kern="1200" baseline="0" dirty="0">
                <a:solidFill>
                  <a:schemeClr val="bg1"/>
                </a:solidFill>
                <a:latin typeface="+mn-lt"/>
                <a:ea typeface="ＭＳ Ｐゴシック" pitchFamily="-65" charset="-128"/>
                <a:cs typeface="ＭＳ Ｐゴシック" pitchFamily="-65" charset="-128"/>
              </a:rPr>
              <a:t>E: </a:t>
            </a:r>
            <a:r>
              <a:rPr lang="en-GB" sz="1200" b="0" dirty="0">
                <a:solidFill>
                  <a:schemeClr val="bg1"/>
                </a:solidFill>
                <a:latin typeface="+mn-lt"/>
                <a:hlinkClick r:id="rId2">
                  <a:extLst>
                    <a:ext uri="{A12FA001-AC4F-418D-AE19-62706E023703}">
                      <ahyp:hlinkClr xmlns:ahyp="http://schemas.microsoft.com/office/drawing/2018/hyperlinkcolor" val="tx"/>
                    </a:ext>
                  </a:extLst>
                </a:hlinkClick>
              </a:rPr>
              <a:t>l.k.baker</a:t>
            </a:r>
            <a:r>
              <a:rPr lang="en-GB" sz="1200" b="0" i="0" u="none" strike="noStrike" kern="1200" baseline="0" dirty="0">
                <a:solidFill>
                  <a:schemeClr val="bg1"/>
                </a:solidFill>
                <a:latin typeface="+mn-lt"/>
                <a:hlinkClick r:id="rId2">
                  <a:extLst>
                    <a:ext uri="{A12FA001-AC4F-418D-AE19-62706E023703}">
                      <ahyp:hlinkClr xmlns:ahyp="http://schemas.microsoft.com/office/drawing/2018/hyperlinkcolor" val="tx"/>
                    </a:ext>
                  </a:extLst>
                </a:hlinkClick>
              </a:rPr>
              <a:t>@city.ac.uk</a:t>
            </a:r>
            <a:endParaRPr lang="en-GB" sz="1200" b="0" i="0" u="none" strike="noStrike" kern="1200" baseline="0" dirty="0">
              <a:solidFill>
                <a:schemeClr val="bg1"/>
              </a:solidFill>
              <a:latin typeface="+mn-lt"/>
            </a:endParaRPr>
          </a:p>
          <a:p>
            <a:pPr rtl="0"/>
            <a:endParaRPr lang="en-GB" sz="1200" b="0" i="0" u="none" strike="noStrike" kern="1200" baseline="0" dirty="0">
              <a:solidFill>
                <a:schemeClr val="bg1"/>
              </a:solidFill>
              <a:latin typeface="+mn-lt"/>
              <a:ea typeface="ＭＳ Ｐゴシック" pitchFamily="-65" charset="-128"/>
              <a:cs typeface="ＭＳ Ｐゴシック" pitchFamily="-65" charset="-128"/>
            </a:endParaRPr>
          </a:p>
          <a:p>
            <a:pPr rtl="0"/>
            <a:r>
              <a:rPr lang="en-GB" sz="1200" b="0" i="0" u="none" strike="noStrike" kern="1200" baseline="0" dirty="0">
                <a:solidFill>
                  <a:schemeClr val="bg1"/>
                </a:solidFill>
                <a:latin typeface="+mn-lt"/>
                <a:hlinkClick r:id="rId3">
                  <a:extLst>
                    <a:ext uri="{A12FA001-AC4F-418D-AE19-62706E023703}">
                      <ahyp:hlinkClr xmlns:ahyp="http://schemas.microsoft.com/office/drawing/2018/hyperlinkcolor" val="tx"/>
                    </a:ext>
                  </a:extLst>
                </a:hlinkClick>
              </a:rPr>
              <a:t>www.city.ac.uk/</a:t>
            </a:r>
            <a:r>
              <a:rPr lang="en-GB" sz="1200" b="0" dirty="0">
                <a:solidFill>
                  <a:schemeClr val="bg1"/>
                </a:solidFill>
                <a:latin typeface="+mn-lt"/>
                <a:hlinkClick r:id="rId3">
                  <a:extLst>
                    <a:ext uri="{A12FA001-AC4F-418D-AE19-62706E023703}">
                      <ahyp:hlinkClr xmlns:ahyp="http://schemas.microsoft.com/office/drawing/2018/hyperlinkcolor" val="tx"/>
                    </a:ext>
                  </a:extLst>
                </a:hlinkClick>
              </a:rPr>
              <a:t>lead</a:t>
            </a:r>
            <a:endParaRPr lang="en-GB" sz="1200" b="0" dirty="0">
              <a:solidFill>
                <a:schemeClr val="bg1"/>
              </a:solidFill>
              <a:latin typeface="+mn-lt"/>
            </a:endParaRPr>
          </a:p>
          <a:p>
            <a:pPr rtl="0"/>
            <a:endParaRPr lang="en-US" sz="1200" b="0" kern="0" baseline="0" dirty="0">
              <a:solidFill>
                <a:schemeClr val="bg1"/>
              </a:solidFill>
              <a:latin typeface="+mn-lt"/>
            </a:endParaRPr>
          </a:p>
          <a:p>
            <a:pPr rtl="0"/>
            <a:r>
              <a:rPr lang="en-US" sz="1200" b="0" kern="0" baseline="0" dirty="0">
                <a:solidFill>
                  <a:schemeClr val="bg1"/>
                </a:solidFill>
                <a:latin typeface="+mn-lt"/>
              </a:rPr>
              <a:t>Twitter: @</a:t>
            </a:r>
            <a:r>
              <a:rPr lang="en-US" sz="1200" b="0" kern="0" baseline="0" dirty="0" err="1">
                <a:solidFill>
                  <a:schemeClr val="bg1"/>
                </a:solidFill>
                <a:latin typeface="+mn-lt"/>
              </a:rPr>
              <a:t>CityUniLEaD</a:t>
            </a:r>
            <a:endParaRPr lang="en-US" sz="1200" kern="0" baseline="0" dirty="0">
              <a:solidFill>
                <a:schemeClr val="bg1"/>
              </a:solidFill>
              <a:latin typeface="+mn-lt"/>
            </a:endParaRPr>
          </a:p>
        </p:txBody>
      </p:sp>
    </p:spTree>
    <p:extLst>
      <p:ext uri="{BB962C8B-B14F-4D97-AF65-F5344CB8AC3E}">
        <p14:creationId xmlns:p14="http://schemas.microsoft.com/office/powerpoint/2010/main" val="11819669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627889"/>
            <a:ext cx="8423206" cy="648072"/>
          </a:xfrm>
        </p:spPr>
        <p:txBody>
          <a:bodyPr/>
          <a:lstStyle/>
          <a:p>
            <a:r>
              <a:rPr lang="en-GB" dirty="0"/>
              <a:t>City’s Peer Assessment tool</a:t>
            </a:r>
          </a:p>
        </p:txBody>
      </p:sp>
      <p:sp>
        <p:nvSpPr>
          <p:cNvPr id="3" name="Content Placeholder 2"/>
          <p:cNvSpPr>
            <a:spLocks noGrp="1"/>
          </p:cNvSpPr>
          <p:nvPr>
            <p:ph idx="1"/>
          </p:nvPr>
        </p:nvSpPr>
        <p:spPr>
          <a:xfrm>
            <a:off x="393632" y="1275961"/>
            <a:ext cx="8424862" cy="2970331"/>
          </a:xfrm>
        </p:spPr>
        <p:txBody>
          <a:bodyPr/>
          <a:lstStyle/>
          <a:p>
            <a:r>
              <a:rPr lang="en-GB" sz="1800" dirty="0"/>
              <a:t>Based on a form of Peer Assessment that 'allows for the contribution of individuals to a group project to be evaluated, and enhances the learning experience of students’ (Johnson &amp; Miles, 2004). </a:t>
            </a:r>
          </a:p>
          <a:p>
            <a:r>
              <a:rPr lang="en-GB" sz="1800" dirty="0"/>
              <a:t>City’s Cass Business School uses group work in many programmes, which had previously caused some issues if a minority of students did not fully engage.  Peer Assessment was introduced to incentivise engagement through the redistributive nature of the grading.</a:t>
            </a:r>
          </a:p>
          <a:p>
            <a:r>
              <a:rPr lang="en-GB" sz="1800" dirty="0"/>
              <a:t>Peer Assessment encourages all students in a group to engage with the exercise and addresses the “bad feeling” caused by group members who do not contribute to the group exercise by empowering fellow students to do something about it. </a:t>
            </a:r>
            <a:endParaRPr lang="en-GB" dirty="0"/>
          </a:p>
          <a:p>
            <a:pPr marL="0" indent="0">
              <a:buNone/>
            </a:pPr>
            <a:endParaRPr lang="en-GB" sz="1200" dirty="0"/>
          </a:p>
          <a:p>
            <a:pPr marL="0" indent="0">
              <a:buNone/>
            </a:pPr>
            <a:r>
              <a:rPr lang="en-GB" sz="1200" dirty="0"/>
              <a:t>Reference: </a:t>
            </a:r>
          </a:p>
          <a:p>
            <a:pPr marL="0" indent="0">
              <a:buNone/>
            </a:pPr>
            <a:r>
              <a:rPr lang="en-GB" sz="1200" dirty="0"/>
              <a:t>Johnston, L. &amp; Miles, L., 2004. Assessing contributions to group assignments. Assessment &amp; Evaluation in Higher Education, 29(6), pp.751-768.</a:t>
            </a:r>
          </a:p>
          <a:p>
            <a:endParaRPr lang="en-GB" dirty="0"/>
          </a:p>
        </p:txBody>
      </p:sp>
    </p:spTree>
    <p:extLst>
      <p:ext uri="{BB962C8B-B14F-4D97-AF65-F5344CB8AC3E}">
        <p14:creationId xmlns:p14="http://schemas.microsoft.com/office/powerpoint/2010/main" val="2262530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177" y="478363"/>
            <a:ext cx="8423206" cy="648072"/>
          </a:xfrm>
        </p:spPr>
        <p:txBody>
          <a:bodyPr/>
          <a:lstStyle/>
          <a:p>
            <a:r>
              <a:rPr lang="en-GB" sz="2400" dirty="0"/>
              <a:t>Some background</a:t>
            </a:r>
          </a:p>
        </p:txBody>
      </p:sp>
      <p:sp>
        <p:nvSpPr>
          <p:cNvPr id="3" name="Content Placeholder 2"/>
          <p:cNvSpPr>
            <a:spLocks noGrp="1"/>
          </p:cNvSpPr>
          <p:nvPr>
            <p:ph idx="1"/>
          </p:nvPr>
        </p:nvSpPr>
        <p:spPr>
          <a:xfrm>
            <a:off x="177115" y="866943"/>
            <a:ext cx="8723870" cy="3551551"/>
          </a:xfrm>
        </p:spPr>
        <p:txBody>
          <a:bodyPr/>
          <a:lstStyle/>
          <a:p>
            <a:r>
              <a:rPr lang="en-GB" sz="2000" dirty="0"/>
              <a:t>Peer Assessment scheme was originally introduced for Cass Business School MSc students to:</a:t>
            </a:r>
          </a:p>
          <a:p>
            <a:pPr lvl="1"/>
            <a:r>
              <a:rPr lang="en-GB" sz="2000" dirty="0"/>
              <a:t>Support group interaction and encourage groups to work effectively together.</a:t>
            </a:r>
          </a:p>
          <a:p>
            <a:pPr lvl="1"/>
            <a:r>
              <a:rPr lang="en-GB" sz="2000" dirty="0"/>
              <a:t>Promote equal participation by all group members and avoid issues caused by students who contribute less than their peers to group-based coursework.</a:t>
            </a:r>
          </a:p>
          <a:p>
            <a:r>
              <a:rPr lang="en-GB" sz="2000" dirty="0"/>
              <a:t>Administratively time-consuming – not linked to other administrative software.</a:t>
            </a:r>
          </a:p>
          <a:p>
            <a:r>
              <a:rPr lang="en-GB" sz="2000" dirty="0"/>
              <a:t>Impact on degrees varied, depending on the nature of the assessments across the programmes. Percentage of coursework marks were for group participation in several modules.</a:t>
            </a:r>
          </a:p>
          <a:p>
            <a:r>
              <a:rPr lang="en-GB" sz="2000" dirty="0"/>
              <a:t>Student feedback indicated that they generally felt their work was assessed more fairly when Peer Assessment was used.</a:t>
            </a:r>
          </a:p>
          <a:p>
            <a:pPr marL="0" indent="0">
              <a:buNone/>
            </a:pPr>
            <a:endParaRPr lang="en-GB" dirty="0"/>
          </a:p>
        </p:txBody>
      </p:sp>
    </p:spTree>
    <p:extLst>
      <p:ext uri="{BB962C8B-B14F-4D97-AF65-F5344CB8AC3E}">
        <p14:creationId xmlns:p14="http://schemas.microsoft.com/office/powerpoint/2010/main" val="2719552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944" y="567006"/>
            <a:ext cx="8423206" cy="648072"/>
          </a:xfrm>
        </p:spPr>
        <p:txBody>
          <a:bodyPr/>
          <a:lstStyle/>
          <a:p>
            <a:r>
              <a:rPr lang="en-US" dirty="0"/>
              <a:t>Moodle Peer Assessment Activity</a:t>
            </a:r>
          </a:p>
        </p:txBody>
      </p:sp>
      <p:sp>
        <p:nvSpPr>
          <p:cNvPr id="3" name="Content Placeholder 2"/>
          <p:cNvSpPr>
            <a:spLocks noGrp="1"/>
          </p:cNvSpPr>
          <p:nvPr>
            <p:ph idx="1"/>
          </p:nvPr>
        </p:nvSpPr>
        <p:spPr>
          <a:xfrm>
            <a:off x="395288" y="1086584"/>
            <a:ext cx="8424862" cy="2970331"/>
          </a:xfrm>
        </p:spPr>
        <p:txBody>
          <a:bodyPr/>
          <a:lstStyle/>
          <a:p>
            <a:r>
              <a:rPr lang="en-US" dirty="0"/>
              <a:t>Group assignment submission combined with peer grading on Moodle.</a:t>
            </a:r>
          </a:p>
          <a:p>
            <a:r>
              <a:rPr lang="en-US" dirty="0"/>
              <a:t>Peer Assessment applied to individual modules – students get peer-moderated marks for each module.</a:t>
            </a:r>
          </a:p>
          <a:p>
            <a:r>
              <a:rPr lang="en-US" dirty="0"/>
              <a:t>Students assess the performance and contribution of each individual member of their group, and, if enabled, themselves, in relation to a group assignment submission.</a:t>
            </a:r>
          </a:p>
          <a:p>
            <a:r>
              <a:rPr lang="en-US" dirty="0"/>
              <a:t>All group members must complete peer grading including providing reasons for their ratings. Advice is provided on Moodle about how to assess each other student’s contribution.</a:t>
            </a:r>
          </a:p>
          <a:p>
            <a:pPr marL="0" indent="0">
              <a:buNone/>
            </a:pPr>
            <a:endParaRPr lang="en-US" dirty="0"/>
          </a:p>
          <a:p>
            <a:endParaRPr lang="en-US" dirty="0"/>
          </a:p>
          <a:p>
            <a:pPr marL="0" indent="0">
              <a:buNone/>
            </a:pPr>
            <a:endParaRPr lang="en-US" dirty="0"/>
          </a:p>
        </p:txBody>
      </p:sp>
    </p:spTree>
    <p:extLst>
      <p:ext uri="{BB962C8B-B14F-4D97-AF65-F5344CB8AC3E}">
        <p14:creationId xmlns:p14="http://schemas.microsoft.com/office/powerpoint/2010/main" val="3569470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Peer Assessment Process</a:t>
            </a:r>
          </a:p>
        </p:txBody>
      </p:sp>
      <p:sp>
        <p:nvSpPr>
          <p:cNvPr id="3" name="Content Placeholder 2"/>
          <p:cNvSpPr>
            <a:spLocks noGrp="1"/>
          </p:cNvSpPr>
          <p:nvPr>
            <p:ph idx="1"/>
          </p:nvPr>
        </p:nvSpPr>
        <p:spPr/>
        <p:txBody>
          <a:bodyPr/>
          <a:lstStyle/>
          <a:p>
            <a:r>
              <a:rPr lang="en-US" dirty="0"/>
              <a:t>One member of the group submits the group assignment.</a:t>
            </a:r>
          </a:p>
          <a:p>
            <a:r>
              <a:rPr lang="en-US" dirty="0"/>
              <a:t>Students award a mark out of 5 and a written comment for each of their group members and, if enabled, themselves. </a:t>
            </a:r>
          </a:p>
          <a:p>
            <a:r>
              <a:rPr lang="en-US" dirty="0"/>
              <a:t>The group assignment submission is graded by the lecturer.</a:t>
            </a:r>
          </a:p>
          <a:p>
            <a:r>
              <a:rPr lang="en-US" dirty="0"/>
              <a:t>Individual final grades are calculated based on the difference between the individual and group average grade. Students can score higher or lower than the group average grade.</a:t>
            </a:r>
          </a:p>
          <a:p>
            <a:endParaRPr lang="en-US" dirty="0"/>
          </a:p>
        </p:txBody>
      </p:sp>
    </p:spTree>
    <p:extLst>
      <p:ext uri="{BB962C8B-B14F-4D97-AF65-F5344CB8AC3E}">
        <p14:creationId xmlns:p14="http://schemas.microsoft.com/office/powerpoint/2010/main" val="2045525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555526"/>
            <a:ext cx="8423206" cy="648072"/>
          </a:xfrm>
        </p:spPr>
        <p:txBody>
          <a:bodyPr/>
          <a:lstStyle/>
          <a:p>
            <a:r>
              <a:rPr lang="en-US" dirty="0"/>
              <a:t>Peer Grading Criteria</a:t>
            </a:r>
          </a:p>
        </p:txBody>
      </p:sp>
      <p:sp>
        <p:nvSpPr>
          <p:cNvPr id="5" name="Content Placeholder 4"/>
          <p:cNvSpPr>
            <a:spLocks noGrp="1"/>
          </p:cNvSpPr>
          <p:nvPr>
            <p:ph idx="1"/>
          </p:nvPr>
        </p:nvSpPr>
        <p:spPr>
          <a:xfrm>
            <a:off x="393632" y="1203598"/>
            <a:ext cx="8424862" cy="2970331"/>
          </a:xfrm>
        </p:spPr>
        <p:txBody>
          <a:bodyPr/>
          <a:lstStyle/>
          <a:p>
            <a:r>
              <a:rPr lang="en-GB" sz="2000" dirty="0"/>
              <a:t>0 = </a:t>
            </a:r>
          </a:p>
          <a:p>
            <a:pPr lvl="1"/>
            <a:r>
              <a:rPr lang="en-GB" sz="2000" dirty="0"/>
              <a:t>No attendance at meetings.</a:t>
            </a:r>
          </a:p>
          <a:p>
            <a:pPr lvl="1"/>
            <a:r>
              <a:rPr lang="en-GB" sz="2000" dirty="0"/>
              <a:t>No engagement in the project</a:t>
            </a:r>
          </a:p>
          <a:p>
            <a:pPr lvl="1"/>
            <a:r>
              <a:rPr lang="en-GB" sz="2000" dirty="0"/>
              <a:t>Does not complete assigned tasks.</a:t>
            </a:r>
          </a:p>
          <a:p>
            <a:pPr lvl="1"/>
            <a:r>
              <a:rPr lang="en-GB" sz="2000" dirty="0"/>
              <a:t>No input into the group assignment.</a:t>
            </a:r>
          </a:p>
          <a:p>
            <a:pPr marL="180973" lvl="1" indent="0">
              <a:buNone/>
            </a:pPr>
            <a:endParaRPr lang="en-GB" sz="2000" dirty="0"/>
          </a:p>
          <a:p>
            <a:r>
              <a:rPr lang="en-GB" sz="2000" dirty="0"/>
              <a:t>5 =</a:t>
            </a:r>
          </a:p>
          <a:p>
            <a:pPr lvl="1"/>
            <a:r>
              <a:rPr lang="en-GB" sz="2000" dirty="0"/>
              <a:t>Attends all meetings and engages enthusiastically.</a:t>
            </a:r>
          </a:p>
          <a:p>
            <a:pPr lvl="1"/>
            <a:r>
              <a:rPr lang="en-GB" sz="2000" dirty="0"/>
              <a:t>Well organised and motivated.</a:t>
            </a:r>
          </a:p>
          <a:p>
            <a:pPr lvl="1"/>
            <a:r>
              <a:rPr lang="en-GB" sz="2000" dirty="0"/>
              <a:t>Able to negotiate with and motivate others.</a:t>
            </a:r>
          </a:p>
          <a:p>
            <a:pPr lvl="1"/>
            <a:r>
              <a:rPr lang="en-GB" sz="2000" dirty="0"/>
              <a:t>Contributes effectively and shows creativity and initiative.</a:t>
            </a:r>
          </a:p>
          <a:p>
            <a:pPr lvl="1"/>
            <a:r>
              <a:rPr lang="en-GB" sz="2000" dirty="0"/>
              <a:t>Significant and valuable input into the assignment.</a:t>
            </a:r>
          </a:p>
        </p:txBody>
      </p:sp>
    </p:spTree>
    <p:extLst>
      <p:ext uri="{BB962C8B-B14F-4D97-AF65-F5344CB8AC3E}">
        <p14:creationId xmlns:p14="http://schemas.microsoft.com/office/powerpoint/2010/main" val="1724236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Peer Assessment Activity</a:t>
            </a:r>
          </a:p>
        </p:txBody>
      </p:sp>
      <p:sp>
        <p:nvSpPr>
          <p:cNvPr id="3" name="Content Placeholder 2"/>
          <p:cNvSpPr>
            <a:spLocks noGrp="1"/>
          </p:cNvSpPr>
          <p:nvPr>
            <p:ph idx="1"/>
          </p:nvPr>
        </p:nvSpPr>
        <p:spPr/>
        <p:txBody>
          <a:bodyPr/>
          <a:lstStyle/>
          <a:p>
            <a:r>
              <a:rPr lang="en-GB" dirty="0"/>
              <a:t>Allows students to participate in the assessment process.</a:t>
            </a:r>
          </a:p>
          <a:p>
            <a:r>
              <a:rPr lang="en-GB" dirty="0"/>
              <a:t>Encourages engagement with their own learning.</a:t>
            </a:r>
          </a:p>
          <a:p>
            <a:r>
              <a:rPr lang="en-GB" dirty="0"/>
              <a:t>Promotes fairness by asking group members themselves to compare the contributions of each group member and to reward significant contributions.</a:t>
            </a:r>
          </a:p>
          <a:p>
            <a:r>
              <a:rPr lang="en-GB" dirty="0"/>
              <a:t>Encourages group participation as students know their own contribution will be assessed.</a:t>
            </a:r>
          </a:p>
        </p:txBody>
      </p:sp>
    </p:spTree>
    <p:extLst>
      <p:ext uri="{BB962C8B-B14F-4D97-AF65-F5344CB8AC3E}">
        <p14:creationId xmlns:p14="http://schemas.microsoft.com/office/powerpoint/2010/main" val="1746880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Add as a Moodle Activity</a:t>
            </a:r>
          </a:p>
        </p:txBody>
      </p:sp>
      <p:pic>
        <p:nvPicPr>
          <p:cNvPr id="8" name="Picture 7"/>
          <p:cNvPicPr>
            <a:picLocks noChangeAspect="1"/>
          </p:cNvPicPr>
          <p:nvPr/>
        </p:nvPicPr>
        <p:blipFill>
          <a:blip r:embed="rId2"/>
          <a:stretch>
            <a:fillRect/>
          </a:stretch>
        </p:blipFill>
        <p:spPr>
          <a:xfrm>
            <a:off x="2379073" y="1851670"/>
            <a:ext cx="4384525" cy="720080"/>
          </a:xfrm>
          <a:prstGeom prst="rect">
            <a:avLst/>
          </a:prstGeom>
        </p:spPr>
      </p:pic>
    </p:spTree>
    <p:extLst>
      <p:ext uri="{BB962C8B-B14F-4D97-AF65-F5344CB8AC3E}">
        <p14:creationId xmlns:p14="http://schemas.microsoft.com/office/powerpoint/2010/main" val="345969255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2&quot; unique_id=&quot;10002&quot;&gt;&lt;object type=&quot;3&quot; unique_id=&quot;10003&quot;&gt;&lt;property id=&quot;20148&quot; value=&quot;5&quot;/&gt;&lt;property id=&quot;20300&quot; value=&quot;Slide 1 - &amp;quot;A Moodle-based peer assessment tool &amp;quot;&quot;/&gt;&lt;property id=&quot;20307&quot; value=&quot;266&quot;/&gt;&lt;/object&gt;&lt;object type=&quot;3&quot; unique_id=&quot;10004&quot;&gt;&lt;property id=&quot;20148&quot; value=&quot;5&quot;/&gt;&lt;property id=&quot;20300&quot; value=&quot;Slide 2 - &amp;quot;Peer Assessment&amp;quot;&quot;/&gt;&lt;property id=&quot;20307&quot; value=&quot;267&quot;/&gt;&lt;/object&gt;&lt;object type=&quot;3&quot; unique_id=&quot;10005&quot;&gt;&lt;property id=&quot;20148&quot; value=&quot;5&quot;/&gt;&lt;property id=&quot;20300&quot; value=&quot;Slide 9 - &amp;quot;Peer Assessment Options&amp;quot;&quot;/&gt;&lt;property id=&quot;20307&quot; value=&quot;269&quot;/&gt;&lt;/object&gt;&lt;object type=&quot;3&quot; unique_id=&quot;10006&quot;&gt;&lt;property id=&quot;20148&quot; value=&quot;5&quot;/&gt;&lt;property id=&quot;20300&quot; value=&quot;Slide 12 - &amp;quot;Peer Assessment Options New this summer&amp;quot;&quot;/&gt;&lt;property id=&quot;20307&quot; value=&quot;270&quot;/&gt;&lt;/object&gt;&lt;object type=&quot;3&quot; unique_id=&quot;10007&quot;&gt;&lt;property id=&quot;20148&quot; value=&quot;5&quot;/&gt;&lt;property id=&quot;20300&quot; value=&quot;Slide 14 - &amp;quot;Student view of Peer Assessment&amp;quot;&quot;/&gt;&lt;property id=&quot;20307&quot; value=&quot;271&quot;/&gt;&lt;/object&gt;&lt;object type=&quot;3&quot; unique_id=&quot;10009&quot;&gt;&lt;property id=&quot;20148&quot; value=&quot;5&quot;/&gt;&lt;property id=&quot;20300&quot; value=&quot;Slide 17&quot;/&gt;&lt;property id=&quot;20307&quot; value=&quot;273&quot;/&gt;&lt;/object&gt;&lt;object type=&quot;3&quot; unique_id=&quot;10010&quot;&gt;&lt;property id=&quot;20148&quot; value=&quot;5&quot;/&gt;&lt;property id=&quot;20300&quot; value=&quot;Slide 18&quot;/&gt;&lt;property id=&quot;20307&quot; value=&quot;274&quot;/&gt;&lt;/object&gt;&lt;object type=&quot;3&quot; unique_id=&quot;10152&quot;&gt;&lt;property id=&quot;20148&quot; value=&quot;5&quot;/&gt;&lt;property id=&quot;20300&quot; value=&quot;Slide 3 - &amp;quot;Moodle Peer Assessment Activity&amp;quot;&quot;/&gt;&lt;property id=&quot;20307&quot; value=&quot;276&quot;/&gt;&lt;/object&gt;&lt;object type=&quot;3&quot; unique_id=&quot;10153&quot;&gt;&lt;property id=&quot;20148&quot; value=&quot;5&quot;/&gt;&lt;property id=&quot;20300&quot; value=&quot;Slide 5 - &amp;quot;Peer Grading Criteria&amp;quot;&quot;/&gt;&lt;property id=&quot;20307&quot; value=&quot;277&quot;/&gt;&lt;/object&gt;&lt;object type=&quot;3&quot; unique_id=&quot;10154&quot;&gt;&lt;property id=&quot;20148&quot; value=&quot;5&quot;/&gt;&lt;property id=&quot;20300&quot; value=&quot;Slide 7 - &amp;quot;Add as a Moodle Activity&amp;quot;&quot;/&gt;&lt;property id=&quot;20307&quot; value=&quot;278&quot;/&gt;&lt;/object&gt;&lt;object type=&quot;3&quot; unique_id=&quot;10155&quot;&gt;&lt;property id=&quot;20148&quot; value=&quot;5&quot;/&gt;&lt;property id=&quot;20300&quot; value=&quot;Slide 4 - &amp;quot;Peer Assessment Process&amp;quot;&quot;/&gt;&lt;property id=&quot;20307&quot; value=&quot;279&quot;/&gt;&lt;/object&gt;&lt;object type=&quot;3&quot; unique_id=&quot;10156&quot;&gt;&lt;property id=&quot;20148&quot; value=&quot;5&quot;/&gt;&lt;property id=&quot;20300&quot; value=&quot;Slide 8 - &amp;quot;Peer Assessment Options  Self grading&amp;quot;&quot;/&gt;&lt;property id=&quot;20307&quot; value=&quot;280&quot;/&gt;&lt;/object&gt;&lt;object type=&quot;3&quot; unique_id=&quot;10233&quot;&gt;&lt;property id=&quot;20148&quot; value=&quot;5&quot;/&gt;&lt;property id=&quot;20300&quot; value=&quot;Slide 10 - &amp;quot;Peer Assessment Options New this summer&amp;quot;&quot;/&gt;&lt;property id=&quot;20307&quot; value=&quot;282&quot;/&gt;&lt;/object&gt;&lt;object type=&quot;3&quot; unique_id=&quot;10234&quot;&gt;&lt;property id=&quot;20148&quot; value=&quot;5&quot;/&gt;&lt;property id=&quot;20300&quot; value=&quot;Slide 11 - &amp;quot;Peer Assessment Options New this summer&amp;quot;&quot;/&gt;&lt;property id=&quot;20307&quot; value=&quot;283&quot;/&gt;&lt;/object&gt;&lt;object type=&quot;3&quot; unique_id=&quot;10235&quot;&gt;&lt;property id=&quot;20148&quot; value=&quot;5&quot;/&gt;&lt;property id=&quot;20300&quot; value=&quot;Slide 13&quot;/&gt;&lt;property id=&quot;20307&quot; value=&quot;281&quot;/&gt;&lt;/object&gt;&lt;object type=&quot;3&quot; unique_id=&quot;10344&quot;&gt;&lt;property id=&quot;20148&quot; value=&quot;5&quot;/&gt;&lt;property id=&quot;20300&quot; value=&quot;Slide 6 - &amp;quot;The Peer Assessment Activity&amp;quot;&quot;/&gt;&lt;property id=&quot;20307&quot; value=&quot;286&quot;/&gt;&lt;/object&gt;&lt;object type=&quot;3&quot; unique_id=&quot;10345&quot;&gt;&lt;property id=&quot;20148&quot; value=&quot;5&quot;/&gt;&lt;property id=&quot;20300&quot; value=&quot;Slide 15 - &amp;quot;Lecturer view of Peer Assessment&amp;quot;&quot;/&gt;&lt;property id=&quot;20307&quot; value=&quot;285&quot;/&gt;&lt;/object&gt;&lt;object type=&quot;3&quot; unique_id=&quot;10346&quot;&gt;&lt;property id=&quot;20148&quot; value=&quot;5&quot;/&gt;&lt;property id=&quot;20300&quot; value=&quot;Slide 16 - &amp;quot;Lecturer view of Peer Assessment&amp;quot;&quot;/&gt;&lt;property id=&quot;20307&quot; value=&quot;284&quot;/&gt;&lt;/object&gt;&lt;/object&gt;&lt;object type=&quot;8&quot; unique_id=&quot;10020&quot;&gt;&lt;/object&gt;&lt;/object&gt;&lt;/database&gt;"/>
  <p:tag name="SECTOMILLISECCONVERTED" val="1"/>
</p:tagLst>
</file>

<file path=ppt/theme/theme1.xml><?xml version="1.0" encoding="utf-8"?>
<a:theme xmlns:a="http://schemas.openxmlformats.org/drawingml/2006/main" name="Grey master final Unlocked">
  <a:themeElements>
    <a:clrScheme name="Custom 5">
      <a:dk1>
        <a:srgbClr val="000000"/>
      </a:dk1>
      <a:lt1>
        <a:srgbClr val="FFFFFF"/>
      </a:lt1>
      <a:dk2>
        <a:srgbClr val="CC3333"/>
      </a:dk2>
      <a:lt2>
        <a:srgbClr val="999999"/>
      </a:lt2>
      <a:accent1>
        <a:srgbClr val="003366"/>
      </a:accent1>
      <a:accent2>
        <a:srgbClr val="4D2938"/>
      </a:accent2>
      <a:accent3>
        <a:srgbClr val="330066"/>
      </a:accent3>
      <a:accent4>
        <a:srgbClr val="006699"/>
      </a:accent4>
      <a:accent5>
        <a:srgbClr val="CCCC00"/>
      </a:accent5>
      <a:accent6>
        <a:srgbClr val="669933"/>
      </a:accent6>
      <a:hlink>
        <a:srgbClr val="CC6600"/>
      </a:hlink>
      <a:folHlink>
        <a:srgbClr val="993399"/>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City University London 1">
        <a:dk1>
          <a:srgbClr val="000000"/>
        </a:dk1>
        <a:lt1>
          <a:srgbClr val="FFFFFF"/>
        </a:lt1>
        <a:dk2>
          <a:srgbClr val="E31B23"/>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1361</Words>
  <Application>Microsoft Office PowerPoint</Application>
  <PresentationFormat>On-screen Show (16:9)</PresentationFormat>
  <Paragraphs>155</Paragraphs>
  <Slides>27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ＭＳ Ｐゴシック</vt:lpstr>
      <vt:lpstr>Arial</vt:lpstr>
      <vt:lpstr>Lucida Grande</vt:lpstr>
      <vt:lpstr>Wingdings</vt:lpstr>
      <vt:lpstr>Grey master final Unlocked</vt:lpstr>
      <vt:lpstr>A Moodle-based Peer Assessment Tool </vt:lpstr>
      <vt:lpstr>Peer Assessment</vt:lpstr>
      <vt:lpstr>City’s Peer Assessment tool</vt:lpstr>
      <vt:lpstr>Some background</vt:lpstr>
      <vt:lpstr>Moodle Peer Assessment Activity</vt:lpstr>
      <vt:lpstr>Peer Assessment Process</vt:lpstr>
      <vt:lpstr>Peer Grading Criteria</vt:lpstr>
      <vt:lpstr>The Peer Assessment Activity</vt:lpstr>
      <vt:lpstr>Add as a Moodle Activity</vt:lpstr>
      <vt:lpstr>Peer Assessment Options  Self grading</vt:lpstr>
      <vt:lpstr>Peer Assessment Options</vt:lpstr>
      <vt:lpstr>Peer Assessment Options (Added Summer 2017)</vt:lpstr>
      <vt:lpstr>Peer Assessment Options (Added Summer 2017)</vt:lpstr>
      <vt:lpstr>Peer Assessment Options (Added Summer 2017)</vt:lpstr>
      <vt:lpstr>Outlier</vt:lpstr>
      <vt:lpstr>Simple and Outlier calculations</vt:lpstr>
      <vt:lpstr>PowerPoint Presentation</vt:lpstr>
      <vt:lpstr>Student view of Peer Assessment</vt:lpstr>
      <vt:lpstr>Lecturer view of Peer Assessment</vt:lpstr>
      <vt:lpstr>Lecturer view of Peer Assessment</vt:lpstr>
      <vt:lpstr>Lecturer view of Peer Assessment</vt:lpstr>
      <vt:lpstr>Limitations of Peer Assessment tool</vt:lpstr>
      <vt:lpstr>Limitations of Peer Assessment process (Based on feedback from the MSc Course Office team)</vt:lpstr>
      <vt:lpstr>Observations about the Outlier calculation (Based on feedback from members of the MSc Course Office)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Moodle-based peer assessment tool</dc:title>
  <dc:creator>Baker, Lisa</dc:creator>
  <cp:lastModifiedBy>Baker, Lisa</cp:lastModifiedBy>
  <cp:revision>51</cp:revision>
  <dcterms:modified xsi:type="dcterms:W3CDTF">2019-04-04T15:27:33Z</dcterms:modified>
</cp:coreProperties>
</file>