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63" r:id="rId2"/>
    <p:sldId id="335" r:id="rId3"/>
    <p:sldId id="320" r:id="rId4"/>
    <p:sldId id="331" r:id="rId5"/>
    <p:sldId id="379" r:id="rId6"/>
    <p:sldId id="352" r:id="rId7"/>
    <p:sldId id="353" r:id="rId8"/>
    <p:sldId id="380" r:id="rId9"/>
    <p:sldId id="348" r:id="rId10"/>
    <p:sldId id="336" r:id="rId11"/>
    <p:sldId id="337" r:id="rId12"/>
    <p:sldId id="338" r:id="rId13"/>
    <p:sldId id="339" r:id="rId14"/>
    <p:sldId id="340" r:id="rId15"/>
    <p:sldId id="341" r:id="rId16"/>
    <p:sldId id="342" r:id="rId17"/>
    <p:sldId id="382" r:id="rId18"/>
    <p:sldId id="403" r:id="rId19"/>
    <p:sldId id="404" r:id="rId20"/>
    <p:sldId id="381" r:id="rId21"/>
    <p:sldId id="333" r:id="rId22"/>
    <p:sldId id="323" r:id="rId23"/>
    <p:sldId id="307" r:id="rId24"/>
    <p:sldId id="325" r:id="rId25"/>
    <p:sldId id="343" r:id="rId26"/>
    <p:sldId id="383" r:id="rId27"/>
    <p:sldId id="384" r:id="rId28"/>
    <p:sldId id="385" r:id="rId29"/>
    <p:sldId id="386" r:id="rId30"/>
    <p:sldId id="387" r:id="rId31"/>
    <p:sldId id="388" r:id="rId32"/>
    <p:sldId id="389" r:id="rId33"/>
    <p:sldId id="390" r:id="rId34"/>
    <p:sldId id="391" r:id="rId35"/>
    <p:sldId id="354" r:id="rId36"/>
    <p:sldId id="355" r:id="rId37"/>
    <p:sldId id="356" r:id="rId38"/>
    <p:sldId id="360" r:id="rId39"/>
    <p:sldId id="359"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405" r:id="rId56"/>
    <p:sldId id="376" r:id="rId57"/>
    <p:sldId id="378" r:id="rId58"/>
    <p:sldId id="397" r:id="rId59"/>
    <p:sldId id="398" r:id="rId60"/>
    <p:sldId id="399" r:id="rId61"/>
    <p:sldId id="400" r:id="rId62"/>
    <p:sldId id="401" r:id="rId63"/>
    <p:sldId id="402" r:id="rId64"/>
  </p:sldIdLst>
  <p:sldSz cx="9906000" cy="6858000" type="A4"/>
  <p:notesSz cx="6794500" cy="9906000"/>
  <p:custDataLst>
    <p:tags r:id="rId68"/>
  </p:custDataLst>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BE"/>
    <a:srgbClr val="9E0F1D"/>
    <a:srgbClr val="693B68"/>
    <a:srgbClr val="3600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06" autoAdjust="0"/>
  </p:normalViewPr>
  <p:slideViewPr>
    <p:cSldViewPr>
      <p:cViewPr varScale="1">
        <p:scale>
          <a:sx n="57" d="100"/>
          <a:sy n="57" d="100"/>
        </p:scale>
        <p:origin x="-1848" y="-112"/>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50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tags" Target="tags/tag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DE52-949D-4CCD-93C8-6DCED5B1AACB}" type="doc">
      <dgm:prSet loTypeId="urn:microsoft.com/office/officeart/2005/8/layout/cycle8" loCatId="cycle" qsTypeId="urn:microsoft.com/office/officeart/2005/8/quickstyle/simple2" qsCatId="simple" csTypeId="urn:microsoft.com/office/officeart/2005/8/colors/accent2_2" csCatId="accent2" phldr="1"/>
      <dgm:spPr/>
    </dgm:pt>
    <dgm:pt modelId="{C0237380-2D36-4805-BD32-FF0414A77DAE}">
      <dgm:prSet phldrT="[Text]" custT="1"/>
      <dgm:spPr/>
      <dgm:t>
        <a:bodyPr/>
        <a:lstStyle/>
        <a:p>
          <a:r>
            <a:rPr lang="en-US" sz="2000" b="1" dirty="0"/>
            <a:t>Readiness Assurance Process (RAP)</a:t>
          </a:r>
        </a:p>
      </dgm:t>
    </dgm:pt>
    <dgm:pt modelId="{A10CEC76-30F6-4D41-8BDA-578C3140BEA2}" type="parTrans" cxnId="{87C57952-3E6C-4A5B-9419-46460D3572A3}">
      <dgm:prSet/>
      <dgm:spPr/>
      <dgm:t>
        <a:bodyPr/>
        <a:lstStyle/>
        <a:p>
          <a:endParaRPr lang="en-US"/>
        </a:p>
      </dgm:t>
    </dgm:pt>
    <dgm:pt modelId="{825E236F-D8F5-4E4F-93B0-C9966ACE51B2}" type="sibTrans" cxnId="{87C57952-3E6C-4A5B-9419-46460D3572A3}">
      <dgm:prSet/>
      <dgm:spPr/>
      <dgm:t>
        <a:bodyPr/>
        <a:lstStyle/>
        <a:p>
          <a:endParaRPr lang="en-US"/>
        </a:p>
      </dgm:t>
    </dgm:pt>
    <dgm:pt modelId="{7B2A4480-A76B-4E05-8D92-5169CE92E3D7}">
      <dgm:prSet phldrT="[Text]" custT="1"/>
      <dgm:spPr/>
      <dgm:t>
        <a:bodyPr/>
        <a:lstStyle/>
        <a:p>
          <a:r>
            <a:rPr lang="en-US" sz="2000" b="1" dirty="0"/>
            <a:t>Application Exercises</a:t>
          </a:r>
        </a:p>
      </dgm:t>
    </dgm:pt>
    <dgm:pt modelId="{881D7392-EB0A-40BB-8FA2-1AB0CA0EB5E8}" type="parTrans" cxnId="{702A1437-47C9-4658-8AD6-2C1BA4FB7C94}">
      <dgm:prSet/>
      <dgm:spPr/>
      <dgm:t>
        <a:bodyPr/>
        <a:lstStyle/>
        <a:p>
          <a:endParaRPr lang="en-US"/>
        </a:p>
      </dgm:t>
    </dgm:pt>
    <dgm:pt modelId="{48722CAC-096A-43EB-9C01-489B083A5DD9}" type="sibTrans" cxnId="{702A1437-47C9-4658-8AD6-2C1BA4FB7C94}">
      <dgm:prSet/>
      <dgm:spPr/>
      <dgm:t>
        <a:bodyPr/>
        <a:lstStyle/>
        <a:p>
          <a:endParaRPr lang="en-US"/>
        </a:p>
      </dgm:t>
    </dgm:pt>
    <dgm:pt modelId="{E63928CF-457F-4E50-8E15-A34584B8B3F8}">
      <dgm:prSet phldrT="[Text]" custT="1"/>
      <dgm:spPr/>
      <dgm:t>
        <a:bodyPr/>
        <a:lstStyle/>
        <a:p>
          <a:r>
            <a:rPr lang="en-US" sz="2000" b="1" dirty="0"/>
            <a:t>Pre-work</a:t>
          </a:r>
        </a:p>
      </dgm:t>
    </dgm:pt>
    <dgm:pt modelId="{C9ECC925-C1F8-4B42-9C2F-1B794D4EE075}" type="parTrans" cxnId="{5C595DAA-4F8F-4C2B-8ACE-ECF748BDDACD}">
      <dgm:prSet/>
      <dgm:spPr/>
      <dgm:t>
        <a:bodyPr/>
        <a:lstStyle/>
        <a:p>
          <a:endParaRPr lang="en-US"/>
        </a:p>
      </dgm:t>
    </dgm:pt>
    <dgm:pt modelId="{D30B9C63-9C45-4A07-827A-58B49C09E203}" type="sibTrans" cxnId="{5C595DAA-4F8F-4C2B-8ACE-ECF748BDDACD}">
      <dgm:prSet/>
      <dgm:spPr/>
      <dgm:t>
        <a:bodyPr/>
        <a:lstStyle/>
        <a:p>
          <a:endParaRPr lang="en-US"/>
        </a:p>
      </dgm:t>
    </dgm:pt>
    <dgm:pt modelId="{8477894F-EA64-4580-B75A-4AB97ABB82BE}" type="pres">
      <dgm:prSet presAssocID="{D2D3DE52-949D-4CCD-93C8-6DCED5B1AACB}" presName="compositeShape" presStyleCnt="0">
        <dgm:presLayoutVars>
          <dgm:chMax val="7"/>
          <dgm:dir/>
          <dgm:resizeHandles val="exact"/>
        </dgm:presLayoutVars>
      </dgm:prSet>
      <dgm:spPr/>
    </dgm:pt>
    <dgm:pt modelId="{7A8B6D65-F04C-4178-BAB2-E947A8AD7B37}" type="pres">
      <dgm:prSet presAssocID="{D2D3DE52-949D-4CCD-93C8-6DCED5B1AACB}" presName="wedge1" presStyleLbl="node1" presStyleIdx="0" presStyleCnt="3"/>
      <dgm:spPr/>
      <dgm:t>
        <a:bodyPr/>
        <a:lstStyle/>
        <a:p>
          <a:endParaRPr lang="en-GB"/>
        </a:p>
      </dgm:t>
    </dgm:pt>
    <dgm:pt modelId="{769DB925-BC60-49EB-883F-4655CE8BCD6C}" type="pres">
      <dgm:prSet presAssocID="{D2D3DE52-949D-4CCD-93C8-6DCED5B1AACB}" presName="dummy1a" presStyleCnt="0"/>
      <dgm:spPr/>
    </dgm:pt>
    <dgm:pt modelId="{47FA549A-ED41-43AE-9EB0-DECBA1BDE3F6}" type="pres">
      <dgm:prSet presAssocID="{D2D3DE52-949D-4CCD-93C8-6DCED5B1AACB}" presName="dummy1b" presStyleCnt="0"/>
      <dgm:spPr/>
    </dgm:pt>
    <dgm:pt modelId="{1D61EA1F-DC12-42F5-94D7-3473919A4640}" type="pres">
      <dgm:prSet presAssocID="{D2D3DE52-949D-4CCD-93C8-6DCED5B1AACB}" presName="wedge1Tx" presStyleLbl="node1" presStyleIdx="0" presStyleCnt="3">
        <dgm:presLayoutVars>
          <dgm:chMax val="0"/>
          <dgm:chPref val="0"/>
          <dgm:bulletEnabled val="1"/>
        </dgm:presLayoutVars>
      </dgm:prSet>
      <dgm:spPr/>
      <dgm:t>
        <a:bodyPr/>
        <a:lstStyle/>
        <a:p>
          <a:endParaRPr lang="en-GB"/>
        </a:p>
      </dgm:t>
    </dgm:pt>
    <dgm:pt modelId="{F0693337-5210-4F99-AF5B-4248BCE128DF}" type="pres">
      <dgm:prSet presAssocID="{D2D3DE52-949D-4CCD-93C8-6DCED5B1AACB}" presName="wedge2" presStyleLbl="node1" presStyleIdx="1" presStyleCnt="3"/>
      <dgm:spPr/>
      <dgm:t>
        <a:bodyPr/>
        <a:lstStyle/>
        <a:p>
          <a:endParaRPr lang="en-GB"/>
        </a:p>
      </dgm:t>
    </dgm:pt>
    <dgm:pt modelId="{AB3B1AE0-0194-40FD-8C64-DB22C6B3C45C}" type="pres">
      <dgm:prSet presAssocID="{D2D3DE52-949D-4CCD-93C8-6DCED5B1AACB}" presName="dummy2a" presStyleCnt="0"/>
      <dgm:spPr/>
    </dgm:pt>
    <dgm:pt modelId="{6C92BB8D-6178-4AEA-949B-242D2AA0A484}" type="pres">
      <dgm:prSet presAssocID="{D2D3DE52-949D-4CCD-93C8-6DCED5B1AACB}" presName="dummy2b" presStyleCnt="0"/>
      <dgm:spPr/>
    </dgm:pt>
    <dgm:pt modelId="{908006FC-ED55-4D84-9691-C1CFCA03965C}" type="pres">
      <dgm:prSet presAssocID="{D2D3DE52-949D-4CCD-93C8-6DCED5B1AACB}" presName="wedge2Tx" presStyleLbl="node1" presStyleIdx="1" presStyleCnt="3">
        <dgm:presLayoutVars>
          <dgm:chMax val="0"/>
          <dgm:chPref val="0"/>
          <dgm:bulletEnabled val="1"/>
        </dgm:presLayoutVars>
      </dgm:prSet>
      <dgm:spPr/>
      <dgm:t>
        <a:bodyPr/>
        <a:lstStyle/>
        <a:p>
          <a:endParaRPr lang="en-GB"/>
        </a:p>
      </dgm:t>
    </dgm:pt>
    <dgm:pt modelId="{A6624F6E-38AE-4126-8893-1B619E45CA60}" type="pres">
      <dgm:prSet presAssocID="{D2D3DE52-949D-4CCD-93C8-6DCED5B1AACB}" presName="wedge3" presStyleLbl="node1" presStyleIdx="2" presStyleCnt="3"/>
      <dgm:spPr/>
      <dgm:t>
        <a:bodyPr/>
        <a:lstStyle/>
        <a:p>
          <a:endParaRPr lang="en-GB"/>
        </a:p>
      </dgm:t>
    </dgm:pt>
    <dgm:pt modelId="{7B05AA4F-C0DB-4FE0-8BF4-6A8392A96B15}" type="pres">
      <dgm:prSet presAssocID="{D2D3DE52-949D-4CCD-93C8-6DCED5B1AACB}" presName="dummy3a" presStyleCnt="0"/>
      <dgm:spPr/>
    </dgm:pt>
    <dgm:pt modelId="{EAD892F8-D168-49F3-8AFE-C46C992744D7}" type="pres">
      <dgm:prSet presAssocID="{D2D3DE52-949D-4CCD-93C8-6DCED5B1AACB}" presName="dummy3b" presStyleCnt="0"/>
      <dgm:spPr/>
    </dgm:pt>
    <dgm:pt modelId="{BBE268FC-7507-4242-A884-D3105EFD8BBF}" type="pres">
      <dgm:prSet presAssocID="{D2D3DE52-949D-4CCD-93C8-6DCED5B1AACB}" presName="wedge3Tx" presStyleLbl="node1" presStyleIdx="2" presStyleCnt="3">
        <dgm:presLayoutVars>
          <dgm:chMax val="0"/>
          <dgm:chPref val="0"/>
          <dgm:bulletEnabled val="1"/>
        </dgm:presLayoutVars>
      </dgm:prSet>
      <dgm:spPr/>
      <dgm:t>
        <a:bodyPr/>
        <a:lstStyle/>
        <a:p>
          <a:endParaRPr lang="en-GB"/>
        </a:p>
      </dgm:t>
    </dgm:pt>
    <dgm:pt modelId="{BA3D5A19-504F-4747-B73F-64FCE16BE7E1}" type="pres">
      <dgm:prSet presAssocID="{825E236F-D8F5-4E4F-93B0-C9966ACE51B2}" presName="arrowWedge1" presStyleLbl="fgSibTrans2D1" presStyleIdx="0" presStyleCnt="3"/>
      <dgm:spPr/>
    </dgm:pt>
    <dgm:pt modelId="{FF22461D-6B2F-43D4-B9F7-76D2E2B9642E}" type="pres">
      <dgm:prSet presAssocID="{48722CAC-096A-43EB-9C01-489B083A5DD9}" presName="arrowWedge2" presStyleLbl="fgSibTrans2D1" presStyleIdx="1" presStyleCnt="3"/>
      <dgm:spPr/>
    </dgm:pt>
    <dgm:pt modelId="{7E986155-0EFB-4C45-97AA-E761FA199DD7}" type="pres">
      <dgm:prSet presAssocID="{D30B9C63-9C45-4A07-827A-58B49C09E203}" presName="arrowWedge3" presStyleLbl="fgSibTrans2D1" presStyleIdx="2" presStyleCnt="3"/>
      <dgm:spPr/>
    </dgm:pt>
  </dgm:ptLst>
  <dgm:cxnLst>
    <dgm:cxn modelId="{78D163F0-02CF-4ED3-8905-9F7953D73D0A}" type="presOf" srcId="{C0237380-2D36-4805-BD32-FF0414A77DAE}" destId="{7A8B6D65-F04C-4178-BAB2-E947A8AD7B37}" srcOrd="0" destOrd="0" presId="urn:microsoft.com/office/officeart/2005/8/layout/cycle8"/>
    <dgm:cxn modelId="{662B69AA-EF6C-478B-A74D-0AEAA55F9280}" type="presOf" srcId="{C0237380-2D36-4805-BD32-FF0414A77DAE}" destId="{1D61EA1F-DC12-42F5-94D7-3473919A4640}" srcOrd="1" destOrd="0" presId="urn:microsoft.com/office/officeart/2005/8/layout/cycle8"/>
    <dgm:cxn modelId="{E1A74E60-381D-4CEE-B0E7-D0941CA979BA}" type="presOf" srcId="{E63928CF-457F-4E50-8E15-A34584B8B3F8}" destId="{A6624F6E-38AE-4126-8893-1B619E45CA60}" srcOrd="0" destOrd="0" presId="urn:microsoft.com/office/officeart/2005/8/layout/cycle8"/>
    <dgm:cxn modelId="{702A1437-47C9-4658-8AD6-2C1BA4FB7C94}" srcId="{D2D3DE52-949D-4CCD-93C8-6DCED5B1AACB}" destId="{7B2A4480-A76B-4E05-8D92-5169CE92E3D7}" srcOrd="1" destOrd="0" parTransId="{881D7392-EB0A-40BB-8FA2-1AB0CA0EB5E8}" sibTransId="{48722CAC-096A-43EB-9C01-489B083A5DD9}"/>
    <dgm:cxn modelId="{1D8C8C63-8BA4-4D04-B43A-8F2FD79CE469}" type="presOf" srcId="{7B2A4480-A76B-4E05-8D92-5169CE92E3D7}" destId="{908006FC-ED55-4D84-9691-C1CFCA03965C}" srcOrd="1" destOrd="0" presId="urn:microsoft.com/office/officeart/2005/8/layout/cycle8"/>
    <dgm:cxn modelId="{1E419CE1-607C-453E-AF01-D134E28C574A}" type="presOf" srcId="{E63928CF-457F-4E50-8E15-A34584B8B3F8}" destId="{BBE268FC-7507-4242-A884-D3105EFD8BBF}" srcOrd="1" destOrd="0" presId="urn:microsoft.com/office/officeart/2005/8/layout/cycle8"/>
    <dgm:cxn modelId="{87C57952-3E6C-4A5B-9419-46460D3572A3}" srcId="{D2D3DE52-949D-4CCD-93C8-6DCED5B1AACB}" destId="{C0237380-2D36-4805-BD32-FF0414A77DAE}" srcOrd="0" destOrd="0" parTransId="{A10CEC76-30F6-4D41-8BDA-578C3140BEA2}" sibTransId="{825E236F-D8F5-4E4F-93B0-C9966ACE51B2}"/>
    <dgm:cxn modelId="{DE571CE3-072B-4311-848A-BF97B3568308}" type="presOf" srcId="{D2D3DE52-949D-4CCD-93C8-6DCED5B1AACB}" destId="{8477894F-EA64-4580-B75A-4AB97ABB82BE}" srcOrd="0" destOrd="0" presId="urn:microsoft.com/office/officeart/2005/8/layout/cycle8"/>
    <dgm:cxn modelId="{5C595DAA-4F8F-4C2B-8ACE-ECF748BDDACD}" srcId="{D2D3DE52-949D-4CCD-93C8-6DCED5B1AACB}" destId="{E63928CF-457F-4E50-8E15-A34584B8B3F8}" srcOrd="2" destOrd="0" parTransId="{C9ECC925-C1F8-4B42-9C2F-1B794D4EE075}" sibTransId="{D30B9C63-9C45-4A07-827A-58B49C09E203}"/>
    <dgm:cxn modelId="{0CBE1768-C6A2-4FB8-A859-06EF5CCC405B}" type="presOf" srcId="{7B2A4480-A76B-4E05-8D92-5169CE92E3D7}" destId="{F0693337-5210-4F99-AF5B-4248BCE128DF}" srcOrd="0" destOrd="0" presId="urn:microsoft.com/office/officeart/2005/8/layout/cycle8"/>
    <dgm:cxn modelId="{37398B26-0BAC-4558-8C9C-8423C83A9EB0}" type="presParOf" srcId="{8477894F-EA64-4580-B75A-4AB97ABB82BE}" destId="{7A8B6D65-F04C-4178-BAB2-E947A8AD7B37}" srcOrd="0" destOrd="0" presId="urn:microsoft.com/office/officeart/2005/8/layout/cycle8"/>
    <dgm:cxn modelId="{22CDBF67-C47F-4F35-A529-C7C6B0BAE238}" type="presParOf" srcId="{8477894F-EA64-4580-B75A-4AB97ABB82BE}" destId="{769DB925-BC60-49EB-883F-4655CE8BCD6C}" srcOrd="1" destOrd="0" presId="urn:microsoft.com/office/officeart/2005/8/layout/cycle8"/>
    <dgm:cxn modelId="{DFA9904C-2144-49EB-9372-388A5A97A1FA}" type="presParOf" srcId="{8477894F-EA64-4580-B75A-4AB97ABB82BE}" destId="{47FA549A-ED41-43AE-9EB0-DECBA1BDE3F6}" srcOrd="2" destOrd="0" presId="urn:microsoft.com/office/officeart/2005/8/layout/cycle8"/>
    <dgm:cxn modelId="{F8ED0F94-FAE3-475F-A237-6CDEEC1E04F5}" type="presParOf" srcId="{8477894F-EA64-4580-B75A-4AB97ABB82BE}" destId="{1D61EA1F-DC12-42F5-94D7-3473919A4640}" srcOrd="3" destOrd="0" presId="urn:microsoft.com/office/officeart/2005/8/layout/cycle8"/>
    <dgm:cxn modelId="{422FCE7C-298A-4A30-8D8B-5309F7E2C950}" type="presParOf" srcId="{8477894F-EA64-4580-B75A-4AB97ABB82BE}" destId="{F0693337-5210-4F99-AF5B-4248BCE128DF}" srcOrd="4" destOrd="0" presId="urn:microsoft.com/office/officeart/2005/8/layout/cycle8"/>
    <dgm:cxn modelId="{37794840-5AE6-4851-A57C-350EDCAA0799}" type="presParOf" srcId="{8477894F-EA64-4580-B75A-4AB97ABB82BE}" destId="{AB3B1AE0-0194-40FD-8C64-DB22C6B3C45C}" srcOrd="5" destOrd="0" presId="urn:microsoft.com/office/officeart/2005/8/layout/cycle8"/>
    <dgm:cxn modelId="{5E7C02E5-EEFC-47C8-BF8F-2E605FEA63EA}" type="presParOf" srcId="{8477894F-EA64-4580-B75A-4AB97ABB82BE}" destId="{6C92BB8D-6178-4AEA-949B-242D2AA0A484}" srcOrd="6" destOrd="0" presId="urn:microsoft.com/office/officeart/2005/8/layout/cycle8"/>
    <dgm:cxn modelId="{951A10F2-9E3A-41F5-AC24-4AF356510700}" type="presParOf" srcId="{8477894F-EA64-4580-B75A-4AB97ABB82BE}" destId="{908006FC-ED55-4D84-9691-C1CFCA03965C}" srcOrd="7" destOrd="0" presId="urn:microsoft.com/office/officeart/2005/8/layout/cycle8"/>
    <dgm:cxn modelId="{CE340EEC-DE88-4EAE-B5D3-0B9D772524BF}" type="presParOf" srcId="{8477894F-EA64-4580-B75A-4AB97ABB82BE}" destId="{A6624F6E-38AE-4126-8893-1B619E45CA60}" srcOrd="8" destOrd="0" presId="urn:microsoft.com/office/officeart/2005/8/layout/cycle8"/>
    <dgm:cxn modelId="{DBF7CB05-4FFD-4AD0-8F64-99E81409D780}" type="presParOf" srcId="{8477894F-EA64-4580-B75A-4AB97ABB82BE}" destId="{7B05AA4F-C0DB-4FE0-8BF4-6A8392A96B15}" srcOrd="9" destOrd="0" presId="urn:microsoft.com/office/officeart/2005/8/layout/cycle8"/>
    <dgm:cxn modelId="{5D614C0F-A134-4B5C-B706-250C5D55CF1F}" type="presParOf" srcId="{8477894F-EA64-4580-B75A-4AB97ABB82BE}" destId="{EAD892F8-D168-49F3-8AFE-C46C992744D7}" srcOrd="10" destOrd="0" presId="urn:microsoft.com/office/officeart/2005/8/layout/cycle8"/>
    <dgm:cxn modelId="{240F3F5E-2C31-4432-B7AB-882CA3D7D171}" type="presParOf" srcId="{8477894F-EA64-4580-B75A-4AB97ABB82BE}" destId="{BBE268FC-7507-4242-A884-D3105EFD8BBF}" srcOrd="11" destOrd="0" presId="urn:microsoft.com/office/officeart/2005/8/layout/cycle8"/>
    <dgm:cxn modelId="{E3131652-878A-41FE-AC4A-BF5ABBFD779E}" type="presParOf" srcId="{8477894F-EA64-4580-B75A-4AB97ABB82BE}" destId="{BA3D5A19-504F-4747-B73F-64FCE16BE7E1}" srcOrd="12" destOrd="0" presId="urn:microsoft.com/office/officeart/2005/8/layout/cycle8"/>
    <dgm:cxn modelId="{2FAAC8C5-D884-4E6E-BE3A-9C7357760C55}" type="presParOf" srcId="{8477894F-EA64-4580-B75A-4AB97ABB82BE}" destId="{FF22461D-6B2F-43D4-B9F7-76D2E2B9642E}" srcOrd="13" destOrd="0" presId="urn:microsoft.com/office/officeart/2005/8/layout/cycle8"/>
    <dgm:cxn modelId="{282E5726-4290-4AF7-A859-A53BAF271044}" type="presParOf" srcId="{8477894F-EA64-4580-B75A-4AB97ABB82BE}" destId="{7E986155-0EFB-4C45-97AA-E761FA199DD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B6D65-F04C-4178-BAB2-E947A8AD7B37}">
      <dsp:nvSpPr>
        <dsp:cNvPr id="0" name=""/>
        <dsp:cNvSpPr/>
      </dsp:nvSpPr>
      <dsp:spPr>
        <a:xfrm>
          <a:off x="1627594" y="260317"/>
          <a:ext cx="3364100" cy="336410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Readiness Assurance Process (RAP)</a:t>
          </a:r>
        </a:p>
      </dsp:txBody>
      <dsp:txXfrm>
        <a:off x="3400555" y="973186"/>
        <a:ext cx="1201464" cy="1001220"/>
      </dsp:txXfrm>
    </dsp:sp>
    <dsp:sp modelId="{F0693337-5210-4F99-AF5B-4248BCE128DF}">
      <dsp:nvSpPr>
        <dsp:cNvPr id="0" name=""/>
        <dsp:cNvSpPr/>
      </dsp:nvSpPr>
      <dsp:spPr>
        <a:xfrm>
          <a:off x="1558309" y="380463"/>
          <a:ext cx="3364100" cy="3364100"/>
        </a:xfrm>
        <a:prstGeom prst="pie">
          <a:avLst>
            <a:gd name="adj1" fmla="val 1800000"/>
            <a:gd name="adj2" fmla="val 90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Application Exercises</a:t>
          </a:r>
        </a:p>
      </dsp:txBody>
      <dsp:txXfrm>
        <a:off x="2359285" y="2563124"/>
        <a:ext cx="1802196" cy="881074"/>
      </dsp:txXfrm>
    </dsp:sp>
    <dsp:sp modelId="{A6624F6E-38AE-4126-8893-1B619E45CA60}">
      <dsp:nvSpPr>
        <dsp:cNvPr id="0" name=""/>
        <dsp:cNvSpPr/>
      </dsp:nvSpPr>
      <dsp:spPr>
        <a:xfrm>
          <a:off x="1489025" y="260317"/>
          <a:ext cx="3364100" cy="3364100"/>
        </a:xfrm>
        <a:prstGeom prst="pie">
          <a:avLst>
            <a:gd name="adj1" fmla="val 90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Pre-work</a:t>
          </a:r>
        </a:p>
      </dsp:txBody>
      <dsp:txXfrm>
        <a:off x="1878700" y="973186"/>
        <a:ext cx="1201464" cy="1001220"/>
      </dsp:txXfrm>
    </dsp:sp>
    <dsp:sp modelId="{BA3D5A19-504F-4747-B73F-64FCE16BE7E1}">
      <dsp:nvSpPr>
        <dsp:cNvPr id="0" name=""/>
        <dsp:cNvSpPr/>
      </dsp:nvSpPr>
      <dsp:spPr>
        <a:xfrm>
          <a:off x="1419617" y="52063"/>
          <a:ext cx="3780608" cy="3780608"/>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F22461D-6B2F-43D4-B9F7-76D2E2B9642E}">
      <dsp:nvSpPr>
        <dsp:cNvPr id="0" name=""/>
        <dsp:cNvSpPr/>
      </dsp:nvSpPr>
      <dsp:spPr>
        <a:xfrm>
          <a:off x="1350055" y="171997"/>
          <a:ext cx="3780608" cy="3780608"/>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E986155-0EFB-4C45-97AA-E761FA199DD7}">
      <dsp:nvSpPr>
        <dsp:cNvPr id="0" name=""/>
        <dsp:cNvSpPr/>
      </dsp:nvSpPr>
      <dsp:spPr>
        <a:xfrm>
          <a:off x="1280493" y="52063"/>
          <a:ext cx="3780608" cy="3780608"/>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2C710CC-4DCC-A946-890E-1A5677BDF6E7}" type="datetimeFigureOut">
              <a:rPr lang="en-GB"/>
              <a:pPr>
                <a:defRPr/>
              </a:pPr>
              <a:t>17/01/19</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697A81D-F250-8247-BE68-9A4FBB646B71}" type="slidenum">
              <a:rPr lang="en-GB"/>
              <a:pPr>
                <a:defRPr/>
              </a:pPr>
              <a:t>‹#›</a:t>
            </a:fld>
            <a:endParaRPr lang="en-GB"/>
          </a:p>
        </p:txBody>
      </p:sp>
    </p:spTree>
    <p:extLst>
      <p:ext uri="{BB962C8B-B14F-4D97-AF65-F5344CB8AC3E}">
        <p14:creationId xmlns:p14="http://schemas.microsoft.com/office/powerpoint/2010/main" val="2190431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48645" y="0"/>
            <a:ext cx="294428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7E3BA63-2F44-7244-8B36-DDAFEF405FCE}" type="datetimeFigureOut">
              <a:rPr lang="en-GB"/>
              <a:pPr>
                <a:defRPr/>
              </a:pPr>
              <a:t>17/01/19</a:t>
            </a:fld>
            <a:endParaRPr lang="en-GB"/>
          </a:p>
        </p:txBody>
      </p:sp>
      <p:sp>
        <p:nvSpPr>
          <p:cNvPr id="4" name="Slide Image Placeholder 3"/>
          <p:cNvSpPr>
            <a:spLocks noGrp="1" noRot="1" noChangeAspect="1"/>
          </p:cNvSpPr>
          <p:nvPr>
            <p:ph type="sldImg" idx="2"/>
          </p:nvPr>
        </p:nvSpPr>
        <p:spPr>
          <a:xfrm>
            <a:off x="714375" y="742950"/>
            <a:ext cx="5365750" cy="3714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2DD3BC5-5239-8E4D-81B8-D7F0FE7711FE}" type="slidenum">
              <a:rPr lang="en-GB"/>
              <a:pPr>
                <a:defRPr/>
              </a:pPr>
              <a:t>‹#›</a:t>
            </a:fld>
            <a:endParaRPr lang="en-GB"/>
          </a:p>
        </p:txBody>
      </p:sp>
    </p:spTree>
    <p:extLst>
      <p:ext uri="{BB962C8B-B14F-4D97-AF65-F5344CB8AC3E}">
        <p14:creationId xmlns:p14="http://schemas.microsoft.com/office/powerpoint/2010/main" val="11850764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DD3BC5-5239-8E4D-81B8-D7F0FE7711FE}" type="slidenum">
              <a:rPr lang="en-GB" smtClean="0"/>
              <a:pPr>
                <a:defRPr/>
              </a:pPr>
              <a:t>30</a:t>
            </a:fld>
            <a:endParaRPr lang="en-GB"/>
          </a:p>
        </p:txBody>
      </p:sp>
    </p:spTree>
    <p:extLst>
      <p:ext uri="{BB962C8B-B14F-4D97-AF65-F5344CB8AC3E}">
        <p14:creationId xmlns:p14="http://schemas.microsoft.com/office/powerpoint/2010/main" val="424372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742950" y="1916839"/>
            <a:ext cx="8420100" cy="1470025"/>
          </a:xfrm>
        </p:spPr>
        <p:txBody>
          <a:bodyPr/>
          <a:lstStyle>
            <a:lvl1pPr algn="ctr">
              <a:defRPr>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485900" y="3672607"/>
            <a:ext cx="6934200" cy="1752600"/>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245CA81E-B37F-0F40-919E-492B602697C1}"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8" name="Slide Number Placeholder 5"/>
          <p:cNvSpPr>
            <a:spLocks noGrp="1"/>
          </p:cNvSpPr>
          <p:nvPr>
            <p:ph type="sldNum" sz="quarter" idx="12"/>
          </p:nvPr>
        </p:nvSpPr>
        <p:spPr/>
        <p:txBody>
          <a:bodyPr/>
          <a:lstStyle>
            <a:lvl1pPr>
              <a:defRPr/>
            </a:lvl1pPr>
          </a:lstStyle>
          <a:p>
            <a:pPr>
              <a:defRPr/>
            </a:pPr>
            <a:fld id="{D096543F-6E25-0246-93CB-B0EA217874A9}" type="slidenum">
              <a:rPr lang="en-GB"/>
              <a:pPr>
                <a:defRPr/>
              </a:pPr>
              <a:t>‹#›</a:t>
            </a:fld>
            <a:endParaRPr lang="en-GB"/>
          </a:p>
        </p:txBody>
      </p:sp>
    </p:spTree>
    <p:extLst>
      <p:ext uri="{BB962C8B-B14F-4D97-AF65-F5344CB8AC3E}">
        <p14:creationId xmlns:p14="http://schemas.microsoft.com/office/powerpoint/2010/main" val="162188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p:cNvCxnSpPr>
            <a:stCxn id="10" idx="2"/>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5" y="934120"/>
            <a:ext cx="8485605" cy="755933"/>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030724" y="1771650"/>
            <a:ext cx="5054084" cy="446566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6753200" y="2060848"/>
            <a:ext cx="2011362" cy="2012950"/>
          </a:xfrm>
          <a:noFill/>
          <a:ln w="12700">
            <a:solidFill>
              <a:srgbClr val="009FDF"/>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rgbClr val="009FDF"/>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3E60F3F9-06D7-B04D-8705-6A6B7629B722}" type="datetime1">
              <a:rPr lang="en-GB" smtClean="0"/>
              <a:t>17/01/19</a:t>
            </a:fld>
            <a:endParaRPr lang="en-GB"/>
          </a:p>
        </p:txBody>
      </p:sp>
      <p:sp>
        <p:nvSpPr>
          <p:cNvPr id="9"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p>
        </p:txBody>
      </p:sp>
      <p:sp>
        <p:nvSpPr>
          <p:cNvPr id="11" name="Slide Number Placeholder 5"/>
          <p:cNvSpPr>
            <a:spLocks noGrp="1"/>
          </p:cNvSpPr>
          <p:nvPr>
            <p:ph type="sldNum" sz="quarter" idx="16"/>
          </p:nvPr>
        </p:nvSpPr>
        <p:spPr/>
        <p:txBody>
          <a:bodyPr/>
          <a:lstStyle>
            <a:lvl1pPr>
              <a:defRPr/>
            </a:lvl1pPr>
          </a:lstStyle>
          <a:p>
            <a:pPr>
              <a:defRPr/>
            </a:pPr>
            <a:fld id="{CE8426CE-C918-774B-B02A-9D5D2488AAD4}" type="slidenum">
              <a:rPr lang="en-GB"/>
              <a:pPr>
                <a:defRPr/>
              </a:pPr>
              <a:t>‹#›</a:t>
            </a:fld>
            <a:endParaRPr lang="en-GB"/>
          </a:p>
        </p:txBody>
      </p:sp>
    </p:spTree>
    <p:extLst>
      <p:ext uri="{BB962C8B-B14F-4D97-AF65-F5344CB8AC3E}">
        <p14:creationId xmlns:p14="http://schemas.microsoft.com/office/powerpoint/2010/main" val="22886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5" name="Straight Connector 4"/>
          <p:cNvCxnSpPr>
            <a:stCxn id="10" idx="2"/>
          </p:cNvCxnSpPr>
          <p:nvPr userDrawn="1"/>
        </p:nvCxnSpPr>
        <p:spPr>
          <a:xfrm>
            <a:off x="7758113" y="3641725"/>
            <a:ext cx="3175" cy="2667000"/>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1030724" y="908721"/>
            <a:ext cx="5054084" cy="532859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6753200" y="1628800"/>
            <a:ext cx="2011362" cy="2012950"/>
          </a:xfrm>
          <a:ln w="12700">
            <a:solidFill>
              <a:srgbClr val="009FDF"/>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rgbClr val="009FDF"/>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p>
        </p:txBody>
      </p:sp>
      <p:sp>
        <p:nvSpPr>
          <p:cNvPr id="12"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7" name="Date Placeholder 3"/>
          <p:cNvSpPr>
            <a:spLocks noGrp="1"/>
          </p:cNvSpPr>
          <p:nvPr>
            <p:ph type="dt" sz="half" idx="14"/>
          </p:nvPr>
        </p:nvSpPr>
        <p:spPr/>
        <p:txBody>
          <a:bodyPr/>
          <a:lstStyle>
            <a:lvl1pPr>
              <a:defRPr/>
            </a:lvl1pPr>
          </a:lstStyle>
          <a:p>
            <a:pPr>
              <a:defRPr/>
            </a:pPr>
            <a:fld id="{3E6BB71E-714F-7744-B7E4-2DCCC6936822}" type="datetime1">
              <a:rPr lang="en-GB" smtClean="0"/>
              <a:t>17/01/19</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16"/>
          </p:nvPr>
        </p:nvSpPr>
        <p:spPr/>
        <p:txBody>
          <a:bodyPr/>
          <a:lstStyle>
            <a:lvl1pPr>
              <a:defRPr/>
            </a:lvl1pPr>
          </a:lstStyle>
          <a:p>
            <a:pPr>
              <a:defRPr/>
            </a:pPr>
            <a:fld id="{34EA5C8E-BDD0-E34E-8617-363F3743FF88}" type="slidenum">
              <a:rPr lang="en-GB"/>
              <a:pPr>
                <a:defRPr/>
              </a:pPr>
              <a:t>‹#›</a:t>
            </a:fld>
            <a:endParaRPr lang="en-GB"/>
          </a:p>
        </p:txBody>
      </p:sp>
    </p:spTree>
    <p:extLst>
      <p:ext uri="{BB962C8B-B14F-4D97-AF65-F5344CB8AC3E}">
        <p14:creationId xmlns:p14="http://schemas.microsoft.com/office/powerpoint/2010/main" val="129353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a:stCxn id="10" idx="2"/>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5" y="940088"/>
            <a:ext cx="8485605" cy="760125"/>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025525" y="1771650"/>
            <a:ext cx="5079603" cy="446566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6753200" y="2060848"/>
            <a:ext cx="2011362" cy="2012950"/>
          </a:xfrm>
          <a:solidFill>
            <a:schemeClr val="accent1"/>
          </a:solidFill>
          <a:ln w="12700">
            <a:solidFill>
              <a:srgbClr val="009FDF"/>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chemeClr val="bg1"/>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30BB78D3-3AB4-DE4C-9458-F5CD905A140F}" type="datetime1">
              <a:rPr lang="en-GB" smtClean="0"/>
              <a:t>17/01/19</a:t>
            </a:fld>
            <a:endParaRPr lang="en-GB"/>
          </a:p>
        </p:txBody>
      </p:sp>
      <p:sp>
        <p:nvSpPr>
          <p:cNvPr id="9"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p>
        </p:txBody>
      </p:sp>
      <p:sp>
        <p:nvSpPr>
          <p:cNvPr id="11" name="Slide Number Placeholder 5"/>
          <p:cNvSpPr>
            <a:spLocks noGrp="1"/>
          </p:cNvSpPr>
          <p:nvPr>
            <p:ph type="sldNum" sz="quarter" idx="16"/>
          </p:nvPr>
        </p:nvSpPr>
        <p:spPr/>
        <p:txBody>
          <a:bodyPr/>
          <a:lstStyle>
            <a:lvl1pPr>
              <a:defRPr/>
            </a:lvl1pPr>
          </a:lstStyle>
          <a:p>
            <a:pPr>
              <a:defRPr/>
            </a:pPr>
            <a:fld id="{E06126A4-4BCE-344C-BC7F-17B5ABF56EFF}" type="slidenum">
              <a:rPr lang="en-GB"/>
              <a:pPr>
                <a:defRPr/>
              </a:pPr>
              <a:t>‹#›</a:t>
            </a:fld>
            <a:endParaRPr lang="en-GB"/>
          </a:p>
        </p:txBody>
      </p:sp>
    </p:spTree>
    <p:extLst>
      <p:ext uri="{BB962C8B-B14F-4D97-AF65-F5344CB8AC3E}">
        <p14:creationId xmlns:p14="http://schemas.microsoft.com/office/powerpoint/2010/main" val="15059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5" name="Straight Connector 4"/>
          <p:cNvCxnSpPr>
            <a:stCxn id="10" idx="2"/>
          </p:cNvCxnSpPr>
          <p:nvPr userDrawn="1"/>
        </p:nvCxnSpPr>
        <p:spPr>
          <a:xfrm>
            <a:off x="7758113" y="3500438"/>
            <a:ext cx="3175" cy="2808287"/>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1025525" y="908720"/>
            <a:ext cx="5079603" cy="532859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6753200" y="1488058"/>
            <a:ext cx="2011362" cy="2012950"/>
          </a:xfrm>
          <a:solidFill>
            <a:schemeClr val="accent1"/>
          </a:solidFill>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chemeClr val="bg1"/>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p>
        </p:txBody>
      </p:sp>
      <p:sp>
        <p:nvSpPr>
          <p:cNvPr id="12"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7" name="Date Placeholder 3"/>
          <p:cNvSpPr>
            <a:spLocks noGrp="1"/>
          </p:cNvSpPr>
          <p:nvPr>
            <p:ph type="dt" sz="half" idx="14"/>
          </p:nvPr>
        </p:nvSpPr>
        <p:spPr/>
        <p:txBody>
          <a:bodyPr/>
          <a:lstStyle>
            <a:lvl1pPr>
              <a:defRPr/>
            </a:lvl1pPr>
          </a:lstStyle>
          <a:p>
            <a:pPr>
              <a:defRPr/>
            </a:pPr>
            <a:fld id="{B3FD9D3E-B7CA-E44C-B43F-C97BF8183E39}" type="datetime1">
              <a:rPr lang="en-GB" smtClean="0"/>
              <a:t>17/01/19</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16"/>
          </p:nvPr>
        </p:nvSpPr>
        <p:spPr/>
        <p:txBody>
          <a:bodyPr/>
          <a:lstStyle>
            <a:lvl1pPr>
              <a:defRPr/>
            </a:lvl1pPr>
          </a:lstStyle>
          <a:p>
            <a:pPr>
              <a:defRPr/>
            </a:pPr>
            <a:fld id="{004DAF23-FECD-5B40-BA61-BFFAD5508C0D}" type="slidenum">
              <a:rPr lang="en-GB"/>
              <a:pPr>
                <a:defRPr/>
              </a:pPr>
              <a:t>‹#›</a:t>
            </a:fld>
            <a:endParaRPr lang="en-GB"/>
          </a:p>
        </p:txBody>
      </p:sp>
    </p:spTree>
    <p:extLst>
      <p:ext uri="{BB962C8B-B14F-4D97-AF65-F5344CB8AC3E}">
        <p14:creationId xmlns:p14="http://schemas.microsoft.com/office/powerpoint/2010/main" val="403584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5" name="Straight Connector 4"/>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5" y="940088"/>
            <a:ext cx="8485605" cy="760125"/>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025525" y="1771650"/>
            <a:ext cx="5079603" cy="446566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Picture Placeholder 13"/>
          <p:cNvSpPr>
            <a:spLocks noGrp="1"/>
          </p:cNvSpPr>
          <p:nvPr>
            <p:ph type="pic" sz="quarter" idx="17"/>
          </p:nvPr>
        </p:nvSpPr>
        <p:spPr>
          <a:xfrm>
            <a:off x="6753225" y="2060575"/>
            <a:ext cx="2016125" cy="2016125"/>
          </a:xfrm>
        </p:spPr>
        <p:txBody>
          <a:bodyPr/>
          <a:lstStyle>
            <a:lvl1pPr marL="0" indent="0">
              <a:buNone/>
              <a:defRPr/>
            </a:lvl1pPr>
          </a:lstStyle>
          <a:p>
            <a:pPr lvl="0"/>
            <a:endParaRPr lang="en-GB" noProof="0" dirty="0"/>
          </a:p>
        </p:txBody>
      </p:sp>
      <p:sp>
        <p:nvSpPr>
          <p:cNvPr id="8" name="Date Placeholder 3"/>
          <p:cNvSpPr>
            <a:spLocks noGrp="1"/>
          </p:cNvSpPr>
          <p:nvPr>
            <p:ph type="dt" sz="half" idx="18"/>
          </p:nvPr>
        </p:nvSpPr>
        <p:spPr/>
        <p:txBody>
          <a:bodyPr/>
          <a:lstStyle>
            <a:lvl1pPr>
              <a:defRPr/>
            </a:lvl1pPr>
          </a:lstStyle>
          <a:p>
            <a:pPr>
              <a:defRPr/>
            </a:pPr>
            <a:fld id="{9789A4BB-7019-BA45-A5E7-90FFD082D970}" type="datetime1">
              <a:rPr lang="en-GB" smtClean="0"/>
              <a:t>17/01/19</a:t>
            </a:fld>
            <a:endParaRPr lang="en-GB"/>
          </a:p>
        </p:txBody>
      </p:sp>
      <p:sp>
        <p:nvSpPr>
          <p:cNvPr id="9" name="Footer Placeholder 4"/>
          <p:cNvSpPr>
            <a:spLocks noGrp="1"/>
          </p:cNvSpPr>
          <p:nvPr>
            <p:ph type="ftr" sz="quarter" idx="19"/>
          </p:nvPr>
        </p:nvSpPr>
        <p:spPr/>
        <p:txBody>
          <a:bodyPr/>
          <a:lstStyle>
            <a:lvl1pPr>
              <a:defRPr/>
            </a:lvl1pPr>
          </a:lstStyle>
          <a:p>
            <a:pPr>
              <a:defRPr/>
            </a:pPr>
            <a:r>
              <a:rPr lang="en-GB"/>
              <a:t>Centre for Educational Development     |      The Flipped Classroom &amp; Team-Based Learning</a:t>
            </a:r>
          </a:p>
        </p:txBody>
      </p:sp>
      <p:sp>
        <p:nvSpPr>
          <p:cNvPr id="10" name="Slide Number Placeholder 5"/>
          <p:cNvSpPr>
            <a:spLocks noGrp="1"/>
          </p:cNvSpPr>
          <p:nvPr>
            <p:ph type="sldNum" sz="quarter" idx="20"/>
          </p:nvPr>
        </p:nvSpPr>
        <p:spPr/>
        <p:txBody>
          <a:bodyPr/>
          <a:lstStyle>
            <a:lvl1pPr>
              <a:defRPr/>
            </a:lvl1pPr>
          </a:lstStyle>
          <a:p>
            <a:pPr>
              <a:defRPr/>
            </a:pPr>
            <a:fld id="{9332C452-6D3A-E847-83C0-45C7B0BE111D}" type="slidenum">
              <a:rPr lang="en-GB"/>
              <a:pPr>
                <a:defRPr/>
              </a:pPr>
              <a:t>‹#›</a:t>
            </a:fld>
            <a:endParaRPr lang="en-GB"/>
          </a:p>
        </p:txBody>
      </p:sp>
    </p:spTree>
    <p:extLst>
      <p:ext uri="{BB962C8B-B14F-4D97-AF65-F5344CB8AC3E}">
        <p14:creationId xmlns:p14="http://schemas.microsoft.com/office/powerpoint/2010/main" val="284106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5" name="Straight Connector 4"/>
          <p:cNvCxnSpPr>
            <a:stCxn id="12" idx="2"/>
          </p:cNvCxnSpPr>
          <p:nvPr userDrawn="1"/>
        </p:nvCxnSpPr>
        <p:spPr>
          <a:xfrm>
            <a:off x="7761288" y="3500438"/>
            <a:ext cx="0" cy="2841625"/>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1025525" y="908720"/>
            <a:ext cx="5079603" cy="5328591"/>
          </a:xfrm>
        </p:spPr>
        <p:txBody>
          <a:bodyPr>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Picture Placeholder 13"/>
          <p:cNvSpPr>
            <a:spLocks noGrp="1"/>
          </p:cNvSpPr>
          <p:nvPr>
            <p:ph type="pic" sz="quarter" idx="17"/>
          </p:nvPr>
        </p:nvSpPr>
        <p:spPr>
          <a:xfrm>
            <a:off x="6753225" y="1484883"/>
            <a:ext cx="2016125" cy="2016125"/>
          </a:xfrm>
        </p:spPr>
        <p:txBody>
          <a:bodyPr/>
          <a:lstStyle>
            <a:lvl1pPr marL="0" indent="0">
              <a:buNone/>
              <a:defRPr/>
            </a:lvl1pPr>
          </a:lstStyle>
          <a:p>
            <a:pPr lvl="0"/>
            <a:endParaRPr lang="en-GB" noProof="0" dirty="0"/>
          </a:p>
        </p:txBody>
      </p:sp>
      <p:sp>
        <p:nvSpPr>
          <p:cNvPr id="11"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7" name="Date Placeholder 3"/>
          <p:cNvSpPr>
            <a:spLocks noGrp="1"/>
          </p:cNvSpPr>
          <p:nvPr>
            <p:ph type="dt" sz="half" idx="18"/>
          </p:nvPr>
        </p:nvSpPr>
        <p:spPr/>
        <p:txBody>
          <a:bodyPr/>
          <a:lstStyle>
            <a:lvl1pPr>
              <a:defRPr/>
            </a:lvl1pPr>
          </a:lstStyle>
          <a:p>
            <a:pPr>
              <a:defRPr/>
            </a:pPr>
            <a:fld id="{0B91B16D-BB45-254F-B80B-EE74F59895DC}" type="datetime1">
              <a:rPr lang="en-GB" smtClean="0"/>
              <a:t>17/01/19</a:t>
            </a:fld>
            <a:endParaRPr lang="en-GB"/>
          </a:p>
        </p:txBody>
      </p:sp>
      <p:sp>
        <p:nvSpPr>
          <p:cNvPr id="8" name="Footer Placeholder 4"/>
          <p:cNvSpPr>
            <a:spLocks noGrp="1"/>
          </p:cNvSpPr>
          <p:nvPr>
            <p:ph type="ftr" sz="quarter" idx="19"/>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20"/>
          </p:nvPr>
        </p:nvSpPr>
        <p:spPr/>
        <p:txBody>
          <a:bodyPr/>
          <a:lstStyle>
            <a:lvl1pPr>
              <a:defRPr/>
            </a:lvl1pPr>
          </a:lstStyle>
          <a:p>
            <a:pPr>
              <a:defRPr/>
            </a:pPr>
            <a:fld id="{CEB39255-0743-F34D-BD54-C9DE3B593D15}" type="slidenum">
              <a:rPr lang="en-GB"/>
              <a:pPr>
                <a:defRPr/>
              </a:pPr>
              <a:t>‹#›</a:t>
            </a:fld>
            <a:endParaRPr lang="en-GB"/>
          </a:p>
        </p:txBody>
      </p:sp>
    </p:spTree>
    <p:extLst>
      <p:ext uri="{BB962C8B-B14F-4D97-AF65-F5344CB8AC3E}">
        <p14:creationId xmlns:p14="http://schemas.microsoft.com/office/powerpoint/2010/main" val="59204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32163" y="933343"/>
            <a:ext cx="8473787" cy="767465"/>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34088" y="1771650"/>
            <a:ext cx="4062928" cy="435451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57056" y="1771650"/>
            <a:ext cx="4048894" cy="435451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6EF1AB3D-246A-0349-A0EC-620E506B4D2E}"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87E61995-DAB5-1E49-A673-D24728FC59A0}" type="slidenum">
              <a:rPr lang="en-GB"/>
              <a:pPr>
                <a:defRPr/>
              </a:pPr>
              <a:t>‹#›</a:t>
            </a:fld>
            <a:endParaRPr lang="en-GB"/>
          </a:p>
        </p:txBody>
      </p:sp>
    </p:spTree>
    <p:extLst>
      <p:ext uri="{BB962C8B-B14F-4D97-AF65-F5344CB8AC3E}">
        <p14:creationId xmlns:p14="http://schemas.microsoft.com/office/powerpoint/2010/main" val="411027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034088" y="897394"/>
            <a:ext cx="4062928" cy="522877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57056" y="897394"/>
            <a:ext cx="4048894" cy="522877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6EBAF7F3-0591-5040-896B-A009EB5D9D21}"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8E0C3CED-DC02-2B45-A2E9-30361EDD60B5}" type="slidenum">
              <a:rPr lang="en-GB"/>
              <a:pPr>
                <a:defRPr/>
              </a:pPr>
              <a:t>‹#›</a:t>
            </a:fld>
            <a:endParaRPr lang="en-GB"/>
          </a:p>
        </p:txBody>
      </p:sp>
    </p:spTree>
    <p:extLst>
      <p:ext uri="{BB962C8B-B14F-4D97-AF65-F5344CB8AC3E}">
        <p14:creationId xmlns:p14="http://schemas.microsoft.com/office/powerpoint/2010/main" val="412501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11" name="Picture Placeholder 10"/>
          <p:cNvSpPr>
            <a:spLocks noGrp="1"/>
          </p:cNvSpPr>
          <p:nvPr>
            <p:ph type="pic" sz="quarter" idx="13"/>
          </p:nvPr>
        </p:nvSpPr>
        <p:spPr>
          <a:xfrm>
            <a:off x="5457825" y="1773238"/>
            <a:ext cx="4049713" cy="4351337"/>
          </a:xfrm>
        </p:spPr>
        <p:txBody>
          <a:bodyPr/>
          <a:lstStyle>
            <a:lvl1pPr marL="0" indent="0">
              <a:buNone/>
              <a:defRPr/>
            </a:lvl1pPr>
          </a:lstStyle>
          <a:p>
            <a:pPr lvl="0"/>
            <a:endParaRPr lang="en-GB" noProof="0" dirty="0"/>
          </a:p>
        </p:txBody>
      </p:sp>
      <p:sp>
        <p:nvSpPr>
          <p:cNvPr id="2" name="Title 1"/>
          <p:cNvSpPr>
            <a:spLocks noGrp="1"/>
          </p:cNvSpPr>
          <p:nvPr>
            <p:ph type="title"/>
          </p:nvPr>
        </p:nvSpPr>
        <p:spPr>
          <a:xfrm>
            <a:off x="1032163" y="933343"/>
            <a:ext cx="8473787" cy="767465"/>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34088" y="1771650"/>
            <a:ext cx="4062928" cy="435451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4"/>
          </p:nvPr>
        </p:nvSpPr>
        <p:spPr/>
        <p:txBody>
          <a:bodyPr/>
          <a:lstStyle>
            <a:lvl1pPr>
              <a:defRPr/>
            </a:lvl1pPr>
          </a:lstStyle>
          <a:p>
            <a:pPr>
              <a:defRPr/>
            </a:pPr>
            <a:fld id="{214D35BF-1340-7440-AFA9-465B8C194739}" type="datetime1">
              <a:rPr lang="en-GB" smtClean="0"/>
              <a:t>17/01/19</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endParaRPr lang="en-GB" dirty="0"/>
          </a:p>
        </p:txBody>
      </p:sp>
      <p:sp>
        <p:nvSpPr>
          <p:cNvPr id="9" name="Slide Number Placeholder 5"/>
          <p:cNvSpPr>
            <a:spLocks noGrp="1"/>
          </p:cNvSpPr>
          <p:nvPr>
            <p:ph type="sldNum" sz="quarter" idx="16"/>
          </p:nvPr>
        </p:nvSpPr>
        <p:spPr/>
        <p:txBody>
          <a:bodyPr/>
          <a:lstStyle>
            <a:lvl1pPr>
              <a:defRPr/>
            </a:lvl1pPr>
          </a:lstStyle>
          <a:p>
            <a:pPr>
              <a:defRPr/>
            </a:pPr>
            <a:fld id="{788A5450-10DB-C443-913A-4BC464F7BCB1}" type="slidenum">
              <a:rPr lang="en-GB"/>
              <a:pPr>
                <a:defRPr/>
              </a:pPr>
              <a:t>‹#›</a:t>
            </a:fld>
            <a:endParaRPr lang="en-GB"/>
          </a:p>
        </p:txBody>
      </p:sp>
    </p:spTree>
    <p:extLst>
      <p:ext uri="{BB962C8B-B14F-4D97-AF65-F5344CB8AC3E}">
        <p14:creationId xmlns:p14="http://schemas.microsoft.com/office/powerpoint/2010/main" val="30704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034088" y="895166"/>
            <a:ext cx="4062928" cy="5231003"/>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10"/>
          <p:cNvSpPr>
            <a:spLocks noGrp="1"/>
          </p:cNvSpPr>
          <p:nvPr>
            <p:ph type="pic" sz="quarter" idx="13"/>
          </p:nvPr>
        </p:nvSpPr>
        <p:spPr>
          <a:xfrm>
            <a:off x="5457825" y="897394"/>
            <a:ext cx="4049713" cy="5227181"/>
          </a:xfrm>
        </p:spPr>
        <p:txBody>
          <a:bodyPr/>
          <a:lstStyle>
            <a:lvl1pPr marL="0" indent="0">
              <a:buNone/>
              <a:defRPr/>
            </a:lvl1pPr>
          </a:lstStyle>
          <a:p>
            <a:pPr lvl="0"/>
            <a:endParaRPr lang="en-GB" noProof="0" dirty="0"/>
          </a:p>
        </p:txBody>
      </p:sp>
      <p:sp>
        <p:nvSpPr>
          <p:cNvPr id="10"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6" name="Date Placeholder 3"/>
          <p:cNvSpPr>
            <a:spLocks noGrp="1"/>
          </p:cNvSpPr>
          <p:nvPr>
            <p:ph type="dt" sz="half" idx="14"/>
          </p:nvPr>
        </p:nvSpPr>
        <p:spPr/>
        <p:txBody>
          <a:bodyPr/>
          <a:lstStyle>
            <a:lvl1pPr>
              <a:defRPr/>
            </a:lvl1pPr>
          </a:lstStyle>
          <a:p>
            <a:pPr>
              <a:defRPr/>
            </a:pPr>
            <a:fld id="{7443DCC7-78E5-634F-B654-6F2119353380}" type="datetime1">
              <a:rPr lang="en-GB" smtClean="0"/>
              <a:t>17/01/19</a:t>
            </a:fld>
            <a:endParaRPr lang="en-GB"/>
          </a:p>
        </p:txBody>
      </p:sp>
      <p:sp>
        <p:nvSpPr>
          <p:cNvPr id="7"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6"/>
          </p:nvPr>
        </p:nvSpPr>
        <p:spPr/>
        <p:txBody>
          <a:bodyPr/>
          <a:lstStyle>
            <a:lvl1pPr>
              <a:defRPr/>
            </a:lvl1pPr>
          </a:lstStyle>
          <a:p>
            <a:pPr>
              <a:defRPr/>
            </a:pPr>
            <a:fld id="{E235C9C7-8AF8-2747-ADFB-1D9AC24E8554}" type="slidenum">
              <a:rPr lang="en-GB"/>
              <a:pPr>
                <a:defRPr/>
              </a:pPr>
              <a:t>‹#›</a:t>
            </a:fld>
            <a:endParaRPr lang="en-GB"/>
          </a:p>
        </p:txBody>
      </p:sp>
    </p:spTree>
    <p:extLst>
      <p:ext uri="{BB962C8B-B14F-4D97-AF65-F5344CB8AC3E}">
        <p14:creationId xmlns:p14="http://schemas.microsoft.com/office/powerpoint/2010/main" val="93898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5" y="929928"/>
            <a:ext cx="8485605" cy="78076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025525" y="1771650"/>
            <a:ext cx="8485605" cy="4465662"/>
          </a:xfrm>
        </p:spPr>
        <p:txBody>
          <a:bodyPr>
            <a:normAutofit/>
          </a:bodyPr>
          <a:lstStyle>
            <a:lvl1pPr>
              <a:defRPr sz="24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554E65CA-4893-434E-A780-55EA9C392E62}"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8" name="Slide Number Placeholder 5"/>
          <p:cNvSpPr>
            <a:spLocks noGrp="1"/>
          </p:cNvSpPr>
          <p:nvPr>
            <p:ph type="sldNum" sz="quarter" idx="12"/>
          </p:nvPr>
        </p:nvSpPr>
        <p:spPr/>
        <p:txBody>
          <a:bodyPr/>
          <a:lstStyle>
            <a:lvl1pPr>
              <a:defRPr/>
            </a:lvl1pPr>
          </a:lstStyle>
          <a:p>
            <a:pPr>
              <a:defRPr/>
            </a:pPr>
            <a:fld id="{B219451B-444A-B24C-8005-30E7F4624F43}" type="slidenum">
              <a:rPr lang="en-GB"/>
              <a:pPr>
                <a:defRPr/>
              </a:pPr>
              <a:t>‹#›</a:t>
            </a:fld>
            <a:endParaRPr lang="en-GB"/>
          </a:p>
        </p:txBody>
      </p:sp>
    </p:spTree>
    <p:extLst>
      <p:ext uri="{BB962C8B-B14F-4D97-AF65-F5344CB8AC3E}">
        <p14:creationId xmlns:p14="http://schemas.microsoft.com/office/powerpoint/2010/main" val="397532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1034088" y="1772816"/>
            <a:ext cx="406813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34088" y="2492896"/>
            <a:ext cx="4068137" cy="3744416"/>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5448300" y="1772816"/>
            <a:ext cx="4071620"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8300" y="2492896"/>
            <a:ext cx="4071620" cy="3744416"/>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3"/>
          <p:cNvSpPr>
            <a:spLocks noGrp="1"/>
          </p:cNvSpPr>
          <p:nvPr>
            <p:ph type="dt" sz="half" idx="10"/>
          </p:nvPr>
        </p:nvSpPr>
        <p:spPr/>
        <p:txBody>
          <a:bodyPr/>
          <a:lstStyle>
            <a:lvl1pPr>
              <a:defRPr/>
            </a:lvl1pPr>
          </a:lstStyle>
          <a:p>
            <a:pPr>
              <a:defRPr/>
            </a:pPr>
            <a:fld id="{9714A3D1-CC48-EA4C-BB91-67062FC826D5}" type="datetime1">
              <a:rPr lang="en-GB" smtClean="0"/>
              <a:t>17/01/19</a:t>
            </a:fld>
            <a:endParaRPr lang="en-GB"/>
          </a:p>
        </p:txBody>
      </p:sp>
      <p:sp>
        <p:nvSpPr>
          <p:cNvPr id="10"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11" name="Slide Number Placeholder 5"/>
          <p:cNvSpPr>
            <a:spLocks noGrp="1"/>
          </p:cNvSpPr>
          <p:nvPr>
            <p:ph type="sldNum" sz="quarter" idx="12"/>
          </p:nvPr>
        </p:nvSpPr>
        <p:spPr/>
        <p:txBody>
          <a:bodyPr/>
          <a:lstStyle>
            <a:lvl1pPr>
              <a:defRPr/>
            </a:lvl1pPr>
          </a:lstStyle>
          <a:p>
            <a:pPr>
              <a:defRPr/>
            </a:pPr>
            <a:fld id="{2166DA5C-9CCD-3647-9BCC-E78E11D47D38}" type="slidenum">
              <a:rPr lang="en-GB"/>
              <a:pPr>
                <a:defRPr/>
              </a:pPr>
              <a:t>‹#›</a:t>
            </a:fld>
            <a:endParaRPr lang="en-GB"/>
          </a:p>
        </p:txBody>
      </p:sp>
    </p:spTree>
    <p:extLst>
      <p:ext uri="{BB962C8B-B14F-4D97-AF65-F5344CB8AC3E}">
        <p14:creationId xmlns:p14="http://schemas.microsoft.com/office/powerpoint/2010/main" val="1002745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idx="1"/>
          </p:nvPr>
        </p:nvSpPr>
        <p:spPr>
          <a:xfrm>
            <a:off x="1034088" y="908720"/>
            <a:ext cx="406813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34088" y="1556792"/>
            <a:ext cx="4068137" cy="4680520"/>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5448300" y="908720"/>
            <a:ext cx="4071620"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8300" y="1556792"/>
            <a:ext cx="4071620" cy="4680520"/>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8" name="Date Placeholder 3"/>
          <p:cNvSpPr>
            <a:spLocks noGrp="1"/>
          </p:cNvSpPr>
          <p:nvPr>
            <p:ph type="dt" sz="half" idx="10"/>
          </p:nvPr>
        </p:nvSpPr>
        <p:spPr/>
        <p:txBody>
          <a:bodyPr/>
          <a:lstStyle>
            <a:lvl1pPr>
              <a:defRPr/>
            </a:lvl1pPr>
          </a:lstStyle>
          <a:p>
            <a:pPr>
              <a:defRPr/>
            </a:pPr>
            <a:fld id="{6DDC877A-1F24-1A41-8964-6DD5144C7B05}" type="datetime1">
              <a:rPr lang="en-GB" smtClean="0"/>
              <a:t>17/01/19</a:t>
            </a:fld>
            <a:endParaRPr lang="en-GB"/>
          </a:p>
        </p:txBody>
      </p:sp>
      <p:sp>
        <p:nvSpPr>
          <p:cNvPr id="9"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10" name="Slide Number Placeholder 5"/>
          <p:cNvSpPr>
            <a:spLocks noGrp="1"/>
          </p:cNvSpPr>
          <p:nvPr>
            <p:ph type="sldNum" sz="quarter" idx="12"/>
          </p:nvPr>
        </p:nvSpPr>
        <p:spPr/>
        <p:txBody>
          <a:bodyPr/>
          <a:lstStyle>
            <a:lvl1pPr>
              <a:defRPr/>
            </a:lvl1pPr>
          </a:lstStyle>
          <a:p>
            <a:pPr>
              <a:defRPr/>
            </a:pPr>
            <a:fld id="{31EFFBF3-150E-F94D-96ED-63FBDC08529E}" type="slidenum">
              <a:rPr lang="en-GB"/>
              <a:pPr>
                <a:defRPr/>
              </a:pPr>
              <a:t>‹#›</a:t>
            </a:fld>
            <a:endParaRPr lang="en-GB"/>
          </a:p>
        </p:txBody>
      </p:sp>
    </p:spTree>
    <p:extLst>
      <p:ext uri="{BB962C8B-B14F-4D97-AF65-F5344CB8AC3E}">
        <p14:creationId xmlns:p14="http://schemas.microsoft.com/office/powerpoint/2010/main" val="1324362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0"/>
          </p:nvPr>
        </p:nvSpPr>
        <p:spPr/>
        <p:txBody>
          <a:bodyPr/>
          <a:lstStyle>
            <a:lvl1pPr>
              <a:defRPr/>
            </a:lvl1pPr>
          </a:lstStyle>
          <a:p>
            <a:pPr>
              <a:defRPr/>
            </a:pPr>
            <a:fld id="{50F4423F-5D84-574E-AFB3-434BA1CD6443}" type="datetime1">
              <a:rPr lang="en-GB" smtClean="0"/>
              <a:t>17/01/19</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76ABBF5-E020-8849-82D6-2054A7E1A461}" type="slidenum">
              <a:rPr lang="en-GB"/>
              <a:pPr>
                <a:defRPr/>
              </a:pPr>
              <a:t>‹#›</a:t>
            </a:fld>
            <a:endParaRPr lang="en-GB"/>
          </a:p>
        </p:txBody>
      </p:sp>
    </p:spTree>
    <p:extLst>
      <p:ext uri="{BB962C8B-B14F-4D97-AF65-F5344CB8AC3E}">
        <p14:creationId xmlns:p14="http://schemas.microsoft.com/office/powerpoint/2010/main" val="1140382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3" name="Straight Connector 2"/>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53A19C09-A153-DF40-91E9-5A393C91120F}" type="datetime1">
              <a:rPr lang="en-GB" smtClean="0"/>
              <a:t>17/01/19</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C875E08-456F-154E-9778-ECAC92223658}" type="slidenum">
              <a:rPr lang="en-GB"/>
              <a:pPr>
                <a:defRPr/>
              </a:pPr>
              <a:t>‹#›</a:t>
            </a:fld>
            <a:endParaRPr lang="en-GB"/>
          </a:p>
        </p:txBody>
      </p:sp>
    </p:spTree>
    <p:extLst>
      <p:ext uri="{BB962C8B-B14F-4D97-AF65-F5344CB8AC3E}">
        <p14:creationId xmlns:p14="http://schemas.microsoft.com/office/powerpoint/2010/main" val="1064007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4" name="Date Placeholder 3"/>
          <p:cNvSpPr>
            <a:spLocks noGrp="1"/>
          </p:cNvSpPr>
          <p:nvPr>
            <p:ph type="dt" sz="half" idx="10"/>
          </p:nvPr>
        </p:nvSpPr>
        <p:spPr/>
        <p:txBody>
          <a:bodyPr/>
          <a:lstStyle>
            <a:lvl1pPr>
              <a:defRPr/>
            </a:lvl1pPr>
          </a:lstStyle>
          <a:p>
            <a:pPr>
              <a:defRPr/>
            </a:pPr>
            <a:fld id="{51C96C6E-1F9A-AB4B-8454-8BBD5C316F7A}" type="datetime1">
              <a:rPr lang="en-GB" smtClean="0"/>
              <a:t>17/01/19</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7C4FC1-DD1C-D346-B44D-A0E473E8A624}" type="slidenum">
              <a:rPr lang="en-GB"/>
              <a:pPr>
                <a:defRPr/>
              </a:pPr>
              <a:t>‹#›</a:t>
            </a:fld>
            <a:endParaRPr lang="en-GB"/>
          </a:p>
        </p:txBody>
      </p:sp>
    </p:spTree>
    <p:extLst>
      <p:ext uri="{BB962C8B-B14F-4D97-AF65-F5344CB8AC3E}">
        <p14:creationId xmlns:p14="http://schemas.microsoft.com/office/powerpoint/2010/main" val="138738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1"/>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Date Placeholder 3"/>
          <p:cNvSpPr>
            <a:spLocks noGrp="1"/>
          </p:cNvSpPr>
          <p:nvPr>
            <p:ph type="dt" sz="half" idx="10"/>
          </p:nvPr>
        </p:nvSpPr>
        <p:spPr/>
        <p:txBody>
          <a:bodyPr/>
          <a:lstStyle>
            <a:lvl1pPr>
              <a:defRPr/>
            </a:lvl1pPr>
          </a:lstStyle>
          <a:p>
            <a:pPr>
              <a:defRPr/>
            </a:pPr>
            <a:fld id="{1DBFC5F8-1302-0248-BB94-00B8A5297B19}" type="datetime1">
              <a:rPr lang="en-GB" smtClean="0"/>
              <a:t>17/01/19</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B74B48CF-C32E-6C4C-8C3F-6D08F88C3379}" type="slidenum">
              <a:rPr lang="en-GB"/>
              <a:pPr>
                <a:defRPr/>
              </a:pPr>
              <a:t>‹#›</a:t>
            </a:fld>
            <a:endParaRPr lang="en-GB"/>
          </a:p>
        </p:txBody>
      </p:sp>
    </p:spTree>
    <p:extLst>
      <p:ext uri="{BB962C8B-B14F-4D97-AF65-F5344CB8AC3E}">
        <p14:creationId xmlns:p14="http://schemas.microsoft.com/office/powerpoint/2010/main" val="359189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4" y="949359"/>
            <a:ext cx="2824473" cy="689733"/>
          </a:xfrm>
        </p:spPr>
        <p:txBody>
          <a:bodyPr/>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968664" y="949360"/>
            <a:ext cx="5537729" cy="528795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1025524" y="1669440"/>
            <a:ext cx="2824473" cy="4567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8973A66B-4DD7-394F-81B0-4A6B3AAF1055}"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A5C7AEDC-5495-D64A-AB88-4A47F7DA0289}" type="slidenum">
              <a:rPr lang="en-GB"/>
              <a:pPr>
                <a:defRPr/>
              </a:pPr>
              <a:t>‹#›</a:t>
            </a:fld>
            <a:endParaRPr lang="en-GB"/>
          </a:p>
        </p:txBody>
      </p:sp>
    </p:spTree>
    <p:extLst>
      <p:ext uri="{BB962C8B-B14F-4D97-AF65-F5344CB8AC3E}">
        <p14:creationId xmlns:p14="http://schemas.microsoft.com/office/powerpoint/2010/main" val="1523573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4" y="949359"/>
            <a:ext cx="2824473" cy="689733"/>
          </a:xfrm>
        </p:spPr>
        <p:txBody>
          <a:bodyPr/>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968664" y="949360"/>
            <a:ext cx="5537729" cy="528795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025524" y="1669440"/>
            <a:ext cx="2824473" cy="4567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5333224-F2EF-994D-829A-455D63E43E86}"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E296AABD-6B18-F548-9C84-B7FD2AC50159}" type="slidenum">
              <a:rPr lang="en-GB"/>
              <a:pPr>
                <a:defRPr/>
              </a:pPr>
              <a:t>‹#›</a:t>
            </a:fld>
            <a:endParaRPr lang="en-GB"/>
          </a:p>
        </p:txBody>
      </p:sp>
    </p:spTree>
    <p:extLst>
      <p:ext uri="{BB962C8B-B14F-4D97-AF65-F5344CB8AC3E}">
        <p14:creationId xmlns:p14="http://schemas.microsoft.com/office/powerpoint/2010/main" val="2668149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941645"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936625"/>
            <a:ext cx="5943600" cy="37909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C9DDE024-6F10-DA44-939B-8B42C6FF21B7}"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F649933E-446F-EF47-91C1-65E1B1F02405}" type="slidenum">
              <a:rPr lang="en-GB"/>
              <a:pPr>
                <a:defRPr/>
              </a:pPr>
              <a:t>‹#›</a:t>
            </a:fld>
            <a:endParaRPr lang="en-GB"/>
          </a:p>
        </p:txBody>
      </p:sp>
    </p:spTree>
    <p:extLst>
      <p:ext uri="{BB962C8B-B14F-4D97-AF65-F5344CB8AC3E}">
        <p14:creationId xmlns:p14="http://schemas.microsoft.com/office/powerpoint/2010/main" val="2781077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941645"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936625"/>
            <a:ext cx="5943600" cy="37909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14D7613-10F6-734E-8BF6-FB381E49FB5E}"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CFED4018-1641-1448-B06C-9025A8B11671}" type="slidenum">
              <a:rPr lang="en-GB"/>
              <a:pPr>
                <a:defRPr/>
              </a:pPr>
              <a:t>‹#›</a:t>
            </a:fld>
            <a:endParaRPr lang="en-GB"/>
          </a:p>
        </p:txBody>
      </p:sp>
    </p:spTree>
    <p:extLst>
      <p:ext uri="{BB962C8B-B14F-4D97-AF65-F5344CB8AC3E}">
        <p14:creationId xmlns:p14="http://schemas.microsoft.com/office/powerpoint/2010/main" val="4831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025525" y="908720"/>
            <a:ext cx="8485605" cy="5328592"/>
          </a:xfrm>
        </p:spPr>
        <p:txBody>
          <a:bodyPr>
            <a:normAutofit/>
          </a:bodyPr>
          <a:lstStyle>
            <a:lvl1pPr>
              <a:defRPr sz="24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30E73B61-2ED8-A949-9266-BE7344F268DF}" type="datetime1">
              <a:rPr lang="en-GB" smtClean="0"/>
              <a:t>17/01/19</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7" name="Slide Number Placeholder 5"/>
          <p:cNvSpPr>
            <a:spLocks noGrp="1"/>
          </p:cNvSpPr>
          <p:nvPr>
            <p:ph type="sldNum" sz="quarter" idx="12"/>
          </p:nvPr>
        </p:nvSpPr>
        <p:spPr/>
        <p:txBody>
          <a:bodyPr/>
          <a:lstStyle>
            <a:lvl1pPr>
              <a:defRPr/>
            </a:lvl1pPr>
          </a:lstStyle>
          <a:p>
            <a:pPr>
              <a:defRPr/>
            </a:pPr>
            <a:fld id="{9074BE65-2AA2-9544-AA70-D184EAF46424}" type="slidenum">
              <a:rPr lang="en-GB"/>
              <a:pPr>
                <a:defRPr/>
              </a:pPr>
              <a:t>‹#›</a:t>
            </a:fld>
            <a:endParaRPr lang="en-GB"/>
          </a:p>
        </p:txBody>
      </p:sp>
    </p:spTree>
    <p:extLst>
      <p:ext uri="{BB962C8B-B14F-4D97-AF65-F5344CB8AC3E}">
        <p14:creationId xmlns:p14="http://schemas.microsoft.com/office/powerpoint/2010/main" val="2534652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fld id="{28D47F6F-E216-464C-839E-F6F416049C8E}"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9D4FC5A6-1293-CF45-BD4B-7BB8155A2A52}" type="slidenum">
              <a:rPr lang="en-GB"/>
              <a:pPr>
                <a:defRPr/>
              </a:pPr>
              <a:t>‹#›</a:t>
            </a:fld>
            <a:endParaRPr lang="en-GB"/>
          </a:p>
        </p:txBody>
      </p:sp>
    </p:spTree>
    <p:extLst>
      <p:ext uri="{BB962C8B-B14F-4D97-AF65-F5344CB8AC3E}">
        <p14:creationId xmlns:p14="http://schemas.microsoft.com/office/powerpoint/2010/main" val="2003543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cxnSp>
        <p:nvCxnSpPr>
          <p:cNvPr id="4" name="Straight Connector 3"/>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3" name="Vertical Text Placeholder 2"/>
          <p:cNvSpPr>
            <a:spLocks noGrp="1"/>
          </p:cNvSpPr>
          <p:nvPr>
            <p:ph type="body" orient="vert" idx="1"/>
          </p:nvPr>
        </p:nvSpPr>
        <p:spPr>
          <a:xfrm>
            <a:off x="1031875" y="897394"/>
            <a:ext cx="8485188" cy="533989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1025525" y="116632"/>
            <a:ext cx="8485605" cy="780762"/>
          </a:xfrm>
        </p:spPr>
        <p:txBody>
          <a:bodyPr/>
          <a:lstStyle/>
          <a:p>
            <a:r>
              <a:rPr lang="en-US" dirty="0" smtClean="0"/>
              <a:t>Click to edit Master 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A55104A1-7E11-454B-A7FA-02A4E204BCEB}" type="datetime1">
              <a:rPr lang="en-GB" smtClean="0"/>
              <a:t>17/01/19</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4E1E7FE-B822-5E46-BB1D-81C844355280}" type="slidenum">
              <a:rPr lang="en-GB"/>
              <a:pPr>
                <a:defRPr/>
              </a:pPr>
              <a:t>‹#›</a:t>
            </a:fld>
            <a:endParaRPr lang="en-GB"/>
          </a:p>
        </p:txBody>
      </p:sp>
    </p:spTree>
    <p:extLst>
      <p:ext uri="{BB962C8B-B14F-4D97-AF65-F5344CB8AC3E}">
        <p14:creationId xmlns:p14="http://schemas.microsoft.com/office/powerpoint/2010/main" val="4020328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Vertical Title 1"/>
          <p:cNvSpPr>
            <a:spLocks noGrp="1"/>
          </p:cNvSpPr>
          <p:nvPr>
            <p:ph type="title" orient="vert"/>
          </p:nvPr>
        </p:nvSpPr>
        <p:spPr>
          <a:xfrm>
            <a:off x="7181850" y="1196752"/>
            <a:ext cx="2228850" cy="492941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25524" y="1196752"/>
            <a:ext cx="5991225" cy="49294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B88E6E6C-92DC-0C4A-86FC-37A69F9FDF94}"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DF0A4C0E-A070-E540-A020-9754EDF63360}" type="slidenum">
              <a:rPr lang="en-GB"/>
              <a:pPr>
                <a:defRPr/>
              </a:pPr>
              <a:t>‹#›</a:t>
            </a:fld>
            <a:endParaRPr lang="en-GB"/>
          </a:p>
        </p:txBody>
      </p:sp>
    </p:spTree>
    <p:extLst>
      <p:ext uri="{BB962C8B-B14F-4D97-AF65-F5344CB8AC3E}">
        <p14:creationId xmlns:p14="http://schemas.microsoft.com/office/powerpoint/2010/main" val="235764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cxnSp>
        <p:nvCxnSpPr>
          <p:cNvPr id="4" name="Straight Connector 3"/>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Vertical Title 1"/>
          <p:cNvSpPr>
            <a:spLocks noGrp="1"/>
          </p:cNvSpPr>
          <p:nvPr>
            <p:ph type="title" orient="vert"/>
          </p:nvPr>
        </p:nvSpPr>
        <p:spPr>
          <a:xfrm>
            <a:off x="7181850" y="1196752"/>
            <a:ext cx="2228850" cy="492941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25524" y="1196752"/>
            <a:ext cx="5991225" cy="49294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781D4B93-D26F-F743-85D8-365EDD66CA54}" type="datetime1">
              <a:rPr lang="en-GB" smtClean="0"/>
              <a:t>17/01/19</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F145588-1975-F846-87F8-95E09E6CF1A9}" type="slidenum">
              <a:rPr lang="en-GB"/>
              <a:pPr>
                <a:defRPr/>
              </a:pPr>
              <a:t>‹#›</a:t>
            </a:fld>
            <a:endParaRPr lang="en-GB"/>
          </a:p>
        </p:txBody>
      </p:sp>
    </p:spTree>
    <p:extLst>
      <p:ext uri="{BB962C8B-B14F-4D97-AF65-F5344CB8AC3E}">
        <p14:creationId xmlns:p14="http://schemas.microsoft.com/office/powerpoint/2010/main" val="211018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33788" y="2492375"/>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7" name="Content Placeholder 7"/>
          <p:cNvSpPr>
            <a:spLocks noGrp="1"/>
          </p:cNvSpPr>
          <p:nvPr>
            <p:ph sz="quarter" idx="13"/>
          </p:nvPr>
        </p:nvSpPr>
        <p:spPr>
          <a:xfrm>
            <a:off x="1025951" y="5013176"/>
            <a:ext cx="7709488" cy="576263"/>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dirty="0" smtClean="0"/>
              <a:t>Click to edit Master text styles</a:t>
            </a:r>
          </a:p>
        </p:txBody>
      </p:sp>
      <p:sp>
        <p:nvSpPr>
          <p:cNvPr id="8" name="Text Placeholder 11"/>
          <p:cNvSpPr>
            <a:spLocks noGrp="1"/>
          </p:cNvSpPr>
          <p:nvPr>
            <p:ph type="body" sz="quarter" idx="14"/>
          </p:nvPr>
        </p:nvSpPr>
        <p:spPr>
          <a:xfrm>
            <a:off x="4305300" y="3429000"/>
            <a:ext cx="1943100" cy="50482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endParaRPr lang="en-GB" dirty="0"/>
          </a:p>
        </p:txBody>
      </p:sp>
      <p:sp>
        <p:nvSpPr>
          <p:cNvPr id="6" name="Date Placeholder 3"/>
          <p:cNvSpPr>
            <a:spLocks noGrp="1"/>
          </p:cNvSpPr>
          <p:nvPr>
            <p:ph type="dt" sz="half" idx="15"/>
          </p:nvPr>
        </p:nvSpPr>
        <p:spPr/>
        <p:txBody>
          <a:bodyPr/>
          <a:lstStyle>
            <a:lvl1pPr>
              <a:defRPr/>
            </a:lvl1pPr>
          </a:lstStyle>
          <a:p>
            <a:pPr>
              <a:defRPr/>
            </a:pPr>
            <a:fld id="{0B15B7B0-A50A-AC46-A297-E6F267B8F1D9}" type="datetime1">
              <a:rPr lang="en-GB" smtClean="0"/>
              <a:t>17/01/19</a:t>
            </a:fld>
            <a:endParaRPr lang="en-GB"/>
          </a:p>
        </p:txBody>
      </p:sp>
      <p:sp>
        <p:nvSpPr>
          <p:cNvPr id="9" name="Footer Placeholder 4"/>
          <p:cNvSpPr>
            <a:spLocks noGrp="1"/>
          </p:cNvSpPr>
          <p:nvPr>
            <p:ph type="ftr" sz="quarter" idx="16"/>
          </p:nvPr>
        </p:nvSpPr>
        <p:spPr/>
        <p:txBody>
          <a:bodyPr/>
          <a:lstStyle>
            <a:lvl1pPr>
              <a:defRPr/>
            </a:lvl1pPr>
          </a:lstStyle>
          <a:p>
            <a:pPr>
              <a:defRPr/>
            </a:pPr>
            <a:r>
              <a:rPr lang="en-GB"/>
              <a:t>Centre for Educational Development     |      The Flipped Classroom &amp; Team-Based Learning</a:t>
            </a:r>
            <a:endParaRPr lang="en-GB" dirty="0"/>
          </a:p>
        </p:txBody>
      </p:sp>
      <p:sp>
        <p:nvSpPr>
          <p:cNvPr id="10" name="Slide Number Placeholder 5"/>
          <p:cNvSpPr>
            <a:spLocks noGrp="1"/>
          </p:cNvSpPr>
          <p:nvPr>
            <p:ph type="sldNum" sz="quarter" idx="17"/>
          </p:nvPr>
        </p:nvSpPr>
        <p:spPr/>
        <p:txBody>
          <a:bodyPr/>
          <a:lstStyle>
            <a:lvl1pPr>
              <a:defRPr/>
            </a:lvl1pPr>
          </a:lstStyle>
          <a:p>
            <a:pPr>
              <a:defRPr/>
            </a:pPr>
            <a:fld id="{D2C50597-FD4E-3C42-8AB2-3FCDD847E1CA}" type="slidenum">
              <a:rPr lang="en-GB"/>
              <a:pPr>
                <a:defRPr/>
              </a:pPr>
              <a:t>‹#›</a:t>
            </a:fld>
            <a:endParaRPr lang="en-GB"/>
          </a:p>
        </p:txBody>
      </p:sp>
    </p:spTree>
    <p:extLst>
      <p:ext uri="{BB962C8B-B14F-4D97-AF65-F5344CB8AC3E}">
        <p14:creationId xmlns:p14="http://schemas.microsoft.com/office/powerpoint/2010/main" val="180314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flipV="1">
            <a:off x="4953000" y="4464050"/>
            <a:ext cx="0" cy="569913"/>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427722" y="1412776"/>
            <a:ext cx="3050556" cy="3050556"/>
          </a:xfrm>
          <a:ln w="12700" cap="rnd">
            <a:solidFill>
              <a:srgbClr val="009FDF"/>
            </a:solidFill>
          </a:ln>
        </p:spPr>
        <p:txBody>
          <a:bodyPr lIns="108000" tIns="108000" rIns="108000" bIns="108000"/>
          <a:lstStyle>
            <a:lvl1pPr algn="ctr">
              <a:defRPr>
                <a:solidFill>
                  <a:srgbClr val="009FDF"/>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485900" y="5033193"/>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3"/>
          <p:cNvSpPr>
            <a:spLocks noGrp="1"/>
          </p:cNvSpPr>
          <p:nvPr>
            <p:ph type="dt" sz="half" idx="10"/>
          </p:nvPr>
        </p:nvSpPr>
        <p:spPr/>
        <p:txBody>
          <a:bodyPr/>
          <a:lstStyle>
            <a:lvl1pPr>
              <a:defRPr/>
            </a:lvl1pPr>
          </a:lstStyle>
          <a:p>
            <a:pPr>
              <a:defRPr/>
            </a:pPr>
            <a:fld id="{64A4A332-7C2B-CA43-A5EB-DB2DC7AA17CB}"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12"/>
          </p:nvPr>
        </p:nvSpPr>
        <p:spPr/>
        <p:txBody>
          <a:bodyPr/>
          <a:lstStyle>
            <a:lvl1pPr>
              <a:defRPr/>
            </a:lvl1pPr>
          </a:lstStyle>
          <a:p>
            <a:pPr>
              <a:defRPr/>
            </a:pPr>
            <a:fld id="{C6640CC9-A1B3-3D4C-87F7-A170DA24FE7F}" type="slidenum">
              <a:rPr lang="en-GB"/>
              <a:pPr>
                <a:defRPr/>
              </a:pPr>
              <a:t>‹#›</a:t>
            </a:fld>
            <a:endParaRPr lang="en-GB"/>
          </a:p>
        </p:txBody>
      </p:sp>
    </p:spTree>
    <p:extLst>
      <p:ext uri="{BB962C8B-B14F-4D97-AF65-F5344CB8AC3E}">
        <p14:creationId xmlns:p14="http://schemas.microsoft.com/office/powerpoint/2010/main" val="92631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cxnSp>
        <p:nvCxnSpPr>
          <p:cNvPr id="4" name="Straight Connector 3"/>
          <p:cNvCxnSpPr/>
          <p:nvPr userDrawn="1"/>
        </p:nvCxnSpPr>
        <p:spPr>
          <a:xfrm flipV="1">
            <a:off x="4953000" y="4464050"/>
            <a:ext cx="0" cy="569913"/>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427722" y="1412776"/>
            <a:ext cx="3050556" cy="3050556"/>
          </a:xfrm>
          <a:solidFill>
            <a:srgbClr val="009FDF"/>
          </a:solidFill>
          <a:ln>
            <a:solidFill>
              <a:srgbClr val="009FDF"/>
            </a:solidFill>
          </a:ln>
        </p:spPr>
        <p:txBody>
          <a:bodyPr lIns="108000" tIns="108000" rIns="108000" bIns="108000">
            <a:normAutofit/>
          </a:bodyPr>
          <a:lstStyle>
            <a:lvl1pPr algn="ct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485900" y="5033193"/>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Date Placeholder 3"/>
          <p:cNvSpPr>
            <a:spLocks noGrp="1"/>
          </p:cNvSpPr>
          <p:nvPr>
            <p:ph type="dt" sz="half" idx="10"/>
          </p:nvPr>
        </p:nvSpPr>
        <p:spPr/>
        <p:txBody>
          <a:bodyPr/>
          <a:lstStyle>
            <a:lvl1pPr>
              <a:defRPr/>
            </a:lvl1pPr>
          </a:lstStyle>
          <a:p>
            <a:pPr>
              <a:defRPr/>
            </a:pPr>
            <a:fld id="{87851904-16A4-1F48-8920-0164D930CF54}"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12"/>
          </p:nvPr>
        </p:nvSpPr>
        <p:spPr/>
        <p:txBody>
          <a:bodyPr/>
          <a:lstStyle>
            <a:lvl1pPr>
              <a:defRPr/>
            </a:lvl1pPr>
          </a:lstStyle>
          <a:p>
            <a:pPr>
              <a:defRPr/>
            </a:pPr>
            <a:fld id="{3C70A16A-45A7-5041-9311-349766F06BCC}" type="slidenum">
              <a:rPr lang="en-GB"/>
              <a:pPr>
                <a:defRPr/>
              </a:pPr>
              <a:t>‹#›</a:t>
            </a:fld>
            <a:endParaRPr lang="en-GB"/>
          </a:p>
        </p:txBody>
      </p:sp>
    </p:spTree>
    <p:extLst>
      <p:ext uri="{BB962C8B-B14F-4D97-AF65-F5344CB8AC3E}">
        <p14:creationId xmlns:p14="http://schemas.microsoft.com/office/powerpoint/2010/main" val="116007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742950" y="4521999"/>
            <a:ext cx="8420100" cy="864096"/>
          </a:xfrm>
        </p:spPr>
        <p:txBody>
          <a:bodyPr/>
          <a:lstStyle>
            <a:lvl1pPr algn="ctr">
              <a:defRPr sz="3600">
                <a:solidFill>
                  <a:srgbClr val="009FDF"/>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485900" y="5393233"/>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p:cNvSpPr>
          <p:nvPr>
            <p:ph type="pic" sz="quarter" idx="13"/>
          </p:nvPr>
        </p:nvSpPr>
        <p:spPr>
          <a:xfrm>
            <a:off x="2460636" y="1196400"/>
            <a:ext cx="4984728" cy="3240712"/>
          </a:xfrm>
        </p:spPr>
        <p:txBody>
          <a:bodyPr rtlCol="0">
            <a:normAutofit/>
          </a:bodyPr>
          <a:lstStyle/>
          <a:p>
            <a:pPr lvl="0"/>
            <a:r>
              <a:rPr lang="en-US" noProof="0" smtClean="0"/>
              <a:t>Click icon to add picture</a:t>
            </a:r>
            <a:endParaRPr lang="en-GB" noProof="0"/>
          </a:p>
        </p:txBody>
      </p:sp>
      <p:sp>
        <p:nvSpPr>
          <p:cNvPr id="7" name="Date Placeholder 3"/>
          <p:cNvSpPr>
            <a:spLocks noGrp="1"/>
          </p:cNvSpPr>
          <p:nvPr>
            <p:ph type="dt" sz="half" idx="14"/>
          </p:nvPr>
        </p:nvSpPr>
        <p:spPr/>
        <p:txBody>
          <a:bodyPr/>
          <a:lstStyle>
            <a:lvl1pPr>
              <a:defRPr/>
            </a:lvl1pPr>
          </a:lstStyle>
          <a:p>
            <a:pPr>
              <a:defRPr/>
            </a:pPr>
            <a:fld id="{B18BAEAD-21A3-9444-921F-2B993B94EFCA}" type="datetime1">
              <a:rPr lang="en-GB" smtClean="0"/>
              <a:t>17/01/19</a:t>
            </a:fld>
            <a:endParaRPr lang="en-GB"/>
          </a:p>
        </p:txBody>
      </p:sp>
      <p:sp>
        <p:nvSpPr>
          <p:cNvPr id="9"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endParaRPr lang="en-GB" dirty="0"/>
          </a:p>
        </p:txBody>
      </p:sp>
      <p:sp>
        <p:nvSpPr>
          <p:cNvPr id="10" name="Slide Number Placeholder 5"/>
          <p:cNvSpPr>
            <a:spLocks noGrp="1"/>
          </p:cNvSpPr>
          <p:nvPr>
            <p:ph type="sldNum" sz="quarter" idx="16"/>
          </p:nvPr>
        </p:nvSpPr>
        <p:spPr/>
        <p:txBody>
          <a:bodyPr/>
          <a:lstStyle>
            <a:lvl1pPr>
              <a:defRPr/>
            </a:lvl1pPr>
          </a:lstStyle>
          <a:p>
            <a:pPr>
              <a:defRPr/>
            </a:pPr>
            <a:fld id="{5855B830-DF9B-6A4E-BAD2-28F67DDC78F9}" type="slidenum">
              <a:rPr lang="en-GB"/>
              <a:pPr>
                <a:defRPr/>
              </a:pPr>
              <a:t>‹#›</a:t>
            </a:fld>
            <a:endParaRPr lang="en-GB"/>
          </a:p>
        </p:txBody>
      </p:sp>
    </p:spTree>
    <p:extLst>
      <p:ext uri="{BB962C8B-B14F-4D97-AF65-F5344CB8AC3E}">
        <p14:creationId xmlns:p14="http://schemas.microsoft.com/office/powerpoint/2010/main" val="62714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5" name="Straight Connector 4"/>
          <p:cNvCxnSpPr>
            <a:stCxn id="8" idx="3"/>
          </p:cNvCxnSpPr>
          <p:nvPr userDrawn="1"/>
        </p:nvCxnSpPr>
        <p:spPr>
          <a:xfrm>
            <a:off x="4627563" y="3176588"/>
            <a:ext cx="649287" cy="0"/>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pic>
        <p:nvPicPr>
          <p:cNvPr id="6"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276312" y="1917112"/>
            <a:ext cx="2520000" cy="2520000"/>
          </a:xfrm>
          <a:ln w="12700">
            <a:solidFill>
              <a:srgbClr val="009FDF"/>
            </a:solidFill>
            <a:prstDash val="solid"/>
          </a:ln>
        </p:spPr>
        <p:txBody>
          <a:bodyPr lIns="108000" tIns="108000" rIns="108000" bIns="108000"/>
          <a:lstStyle>
            <a:lvl1pPr algn="ctr">
              <a:defRPr sz="3600">
                <a:solidFill>
                  <a:srgbClr val="009FDF"/>
                </a:solidFill>
              </a:defRPr>
            </a:lvl1pPr>
          </a:lstStyle>
          <a:p>
            <a:r>
              <a:rPr lang="en-US" dirty="0" smtClean="0"/>
              <a:t>Click to edit Master title style</a:t>
            </a:r>
            <a:endParaRPr lang="en-GB" dirty="0"/>
          </a:p>
        </p:txBody>
      </p:sp>
      <p:sp>
        <p:nvSpPr>
          <p:cNvPr id="8" name="Picture Placeholder 7"/>
          <p:cNvSpPr>
            <a:spLocks noGrp="1"/>
          </p:cNvSpPr>
          <p:nvPr>
            <p:ph type="pic" sz="quarter" idx="13"/>
          </p:nvPr>
        </p:nvSpPr>
        <p:spPr>
          <a:xfrm>
            <a:off x="2107960" y="1917112"/>
            <a:ext cx="2520000" cy="2520000"/>
          </a:xfrm>
        </p:spPr>
        <p:txBody>
          <a:bodyPr rtlCol="0">
            <a:normAutofit/>
          </a:bodyPr>
          <a:lstStyle/>
          <a:p>
            <a:pPr lvl="0"/>
            <a:r>
              <a:rPr lang="en-US" noProof="0" dirty="0" smtClean="0"/>
              <a:t>Click icon to add picture</a:t>
            </a:r>
            <a:endParaRPr lang="en-GB" noProof="0" dirty="0"/>
          </a:p>
        </p:txBody>
      </p:sp>
      <p:sp>
        <p:nvSpPr>
          <p:cNvPr id="3" name="Subtitle 2"/>
          <p:cNvSpPr>
            <a:spLocks noGrp="1"/>
          </p:cNvSpPr>
          <p:nvPr>
            <p:ph type="subTitle" idx="1"/>
          </p:nvPr>
        </p:nvSpPr>
        <p:spPr>
          <a:xfrm>
            <a:off x="1485900" y="4869160"/>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9" name="Date Placeholder 3"/>
          <p:cNvSpPr>
            <a:spLocks noGrp="1"/>
          </p:cNvSpPr>
          <p:nvPr>
            <p:ph type="dt" sz="half" idx="14"/>
          </p:nvPr>
        </p:nvSpPr>
        <p:spPr/>
        <p:txBody>
          <a:bodyPr/>
          <a:lstStyle>
            <a:lvl1pPr>
              <a:defRPr/>
            </a:lvl1pPr>
          </a:lstStyle>
          <a:p>
            <a:pPr>
              <a:defRPr/>
            </a:pPr>
            <a:fld id="{392EC24F-6782-7942-A848-2D541D193303}" type="datetime1">
              <a:rPr lang="en-GB" smtClean="0"/>
              <a:t>17/01/19</a:t>
            </a:fld>
            <a:endParaRPr lang="en-GB"/>
          </a:p>
        </p:txBody>
      </p:sp>
      <p:sp>
        <p:nvSpPr>
          <p:cNvPr id="10" name="Footer Placeholder 4"/>
          <p:cNvSpPr>
            <a:spLocks noGrp="1"/>
          </p:cNvSpPr>
          <p:nvPr>
            <p:ph type="ftr" sz="quarter" idx="15"/>
          </p:nvPr>
        </p:nvSpPr>
        <p:spPr/>
        <p:txBody>
          <a:bodyPr/>
          <a:lstStyle>
            <a:lvl1pPr>
              <a:defRPr/>
            </a:lvl1pPr>
          </a:lstStyle>
          <a:p>
            <a:pPr>
              <a:defRPr/>
            </a:pPr>
            <a:r>
              <a:rPr lang="en-GB"/>
              <a:t>Centre for Educational Development     |      The Flipped Classroom &amp; Team-Based Learning</a:t>
            </a:r>
          </a:p>
        </p:txBody>
      </p:sp>
      <p:sp>
        <p:nvSpPr>
          <p:cNvPr id="11" name="Slide Number Placeholder 5"/>
          <p:cNvSpPr>
            <a:spLocks noGrp="1"/>
          </p:cNvSpPr>
          <p:nvPr>
            <p:ph type="sldNum" sz="quarter" idx="16"/>
          </p:nvPr>
        </p:nvSpPr>
        <p:spPr/>
        <p:txBody>
          <a:bodyPr/>
          <a:lstStyle>
            <a:lvl1pPr>
              <a:defRPr/>
            </a:lvl1pPr>
          </a:lstStyle>
          <a:p>
            <a:pPr>
              <a:defRPr/>
            </a:pPr>
            <a:fld id="{2CDDFC68-8006-9547-A07C-666B26DD20EE}" type="slidenum">
              <a:rPr lang="en-GB"/>
              <a:pPr>
                <a:defRPr/>
              </a:pPr>
              <a:t>‹#›</a:t>
            </a:fld>
            <a:endParaRPr lang="en-GB"/>
          </a:p>
        </p:txBody>
      </p:sp>
    </p:spTree>
    <p:extLst>
      <p:ext uri="{BB962C8B-B14F-4D97-AF65-F5344CB8AC3E}">
        <p14:creationId xmlns:p14="http://schemas.microsoft.com/office/powerpoint/2010/main" val="118012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cxnSp>
        <p:nvCxnSpPr>
          <p:cNvPr id="4" name="Straight Connector 3"/>
          <p:cNvCxnSpPr/>
          <p:nvPr userDrawn="1"/>
        </p:nvCxnSpPr>
        <p:spPr>
          <a:xfrm flipH="1">
            <a:off x="4632325" y="3425825"/>
            <a:ext cx="476250" cy="0"/>
          </a:xfrm>
          <a:prstGeom prst="line">
            <a:avLst/>
          </a:prstGeom>
          <a:ln w="12700" cmpd="sng">
            <a:solidFill>
              <a:srgbClr val="009FDF"/>
            </a:solidFill>
            <a:prstDash val="sysDash"/>
          </a:ln>
        </p:spPr>
        <p:style>
          <a:lnRef idx="1">
            <a:schemeClr val="dk1"/>
          </a:lnRef>
          <a:fillRef idx="0">
            <a:schemeClr val="dk1"/>
          </a:fillRef>
          <a:effectRef idx="0">
            <a:schemeClr val="dk1"/>
          </a:effectRef>
          <a:fontRef idx="minor">
            <a:schemeClr val="tx1"/>
          </a:fontRef>
        </p:style>
      </p:cxnSp>
      <p:pic>
        <p:nvPicPr>
          <p:cNvPr id="5"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363" y="152400"/>
            <a:ext cx="3416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81000" y="1049338"/>
            <a:ext cx="9148763" cy="3175"/>
          </a:xfrm>
          <a:prstGeom prst="line">
            <a:avLst/>
          </a:prstGeom>
          <a:ln w="9525" cmpd="sng">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2111789" y="2166556"/>
            <a:ext cx="2520000" cy="2520000"/>
          </a:xfrm>
          <a:solidFill>
            <a:srgbClr val="009FDF"/>
          </a:solidFill>
          <a:ln>
            <a:solidFill>
              <a:srgbClr val="009FDF"/>
            </a:solidFill>
          </a:ln>
        </p:spPr>
        <p:txBody>
          <a:bodyPr lIns="108000" tIns="108000" rIns="108000" bIns="108000">
            <a:normAutofit/>
          </a:bodyPr>
          <a:lstStyle>
            <a:lvl1pPr algn="ct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5109056" y="2166556"/>
            <a:ext cx="2520000" cy="2520000"/>
          </a:xfrm>
          <a:ln w="12700">
            <a:solidFill>
              <a:srgbClr val="009FDF"/>
            </a:solidFill>
          </a:ln>
        </p:spPr>
        <p:txBody>
          <a:bodyPr lIns="108000" tIns="108000" rIns="108000" bIns="108000"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3"/>
          <p:cNvSpPr>
            <a:spLocks noGrp="1"/>
          </p:cNvSpPr>
          <p:nvPr>
            <p:ph type="dt" sz="half" idx="10"/>
          </p:nvPr>
        </p:nvSpPr>
        <p:spPr/>
        <p:txBody>
          <a:bodyPr/>
          <a:lstStyle>
            <a:lvl1pPr>
              <a:defRPr/>
            </a:lvl1pPr>
          </a:lstStyle>
          <a:p>
            <a:pPr>
              <a:defRPr/>
            </a:pPr>
            <a:fld id="{35B0CC9A-EAC6-244A-A56B-7C941ADD3833}" type="datetime1">
              <a:rPr lang="en-GB" smtClean="0"/>
              <a:t>17/01/19</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p>
        </p:txBody>
      </p:sp>
      <p:sp>
        <p:nvSpPr>
          <p:cNvPr id="9" name="Slide Number Placeholder 5"/>
          <p:cNvSpPr>
            <a:spLocks noGrp="1"/>
          </p:cNvSpPr>
          <p:nvPr>
            <p:ph type="sldNum" sz="quarter" idx="12"/>
          </p:nvPr>
        </p:nvSpPr>
        <p:spPr/>
        <p:txBody>
          <a:bodyPr/>
          <a:lstStyle>
            <a:lvl1pPr>
              <a:defRPr/>
            </a:lvl1pPr>
          </a:lstStyle>
          <a:p>
            <a:pPr>
              <a:defRPr/>
            </a:pPr>
            <a:fld id="{6FC59588-4BC7-A740-B1C3-D233EA38E3DD}" type="slidenum">
              <a:rPr lang="en-GB"/>
              <a:pPr>
                <a:defRPr/>
              </a:pPr>
              <a:t>‹#›</a:t>
            </a:fld>
            <a:endParaRPr lang="en-GB"/>
          </a:p>
        </p:txBody>
      </p:sp>
    </p:spTree>
    <p:extLst>
      <p:ext uri="{BB962C8B-B14F-4D97-AF65-F5344CB8AC3E}">
        <p14:creationId xmlns:p14="http://schemas.microsoft.com/office/powerpoint/2010/main" val="409264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3" descr="UoB_MASTER_Primary-Logo_800x160px_15k_Screen@72dpi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9888" y="152400"/>
            <a:ext cx="2638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381000" y="820738"/>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742950" y="2852936"/>
            <a:ext cx="8420100" cy="1362075"/>
          </a:xfrm>
        </p:spPr>
        <p:txBody>
          <a:bodyPr/>
          <a:lstStyle>
            <a:lvl1pPr algn="l">
              <a:defRPr sz="4000" b="1" cap="none"/>
            </a:lvl1pPr>
          </a:lstStyle>
          <a:p>
            <a:r>
              <a:rPr lang="en-GB" smtClean="0"/>
              <a:t>Click to edit Master title style</a:t>
            </a:r>
            <a:endParaRPr lang="en-GB" dirty="0"/>
          </a:p>
        </p:txBody>
      </p:sp>
      <p:sp>
        <p:nvSpPr>
          <p:cNvPr id="3" name="Text Placeholder 2"/>
          <p:cNvSpPr>
            <a:spLocks noGrp="1"/>
          </p:cNvSpPr>
          <p:nvPr>
            <p:ph type="body" idx="1"/>
          </p:nvPr>
        </p:nvSpPr>
        <p:spPr>
          <a:xfrm>
            <a:off x="742950" y="4509120"/>
            <a:ext cx="8420100" cy="1080120"/>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92E381E-AD7B-764A-BD0A-26200D3790D4}" type="datetime1">
              <a:rPr lang="en-GB" smtClean="0"/>
              <a:t>17/01/19</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Centre for Educational Development     |      The Flipped Classroom &amp; Team-Based Learning</a:t>
            </a: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475977D8-CBF2-FA4A-93EB-21BA9BBA0528}" type="slidenum">
              <a:rPr lang="en-GB"/>
              <a:pPr>
                <a:defRPr/>
              </a:pPr>
              <a:t>‹#›</a:t>
            </a:fld>
            <a:endParaRPr lang="en-GB"/>
          </a:p>
        </p:txBody>
      </p:sp>
    </p:spTree>
    <p:extLst>
      <p:ext uri="{BB962C8B-B14F-4D97-AF65-F5344CB8AC3E}">
        <p14:creationId xmlns:p14="http://schemas.microsoft.com/office/powerpoint/2010/main" val="990495106"/>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31875" y="933450"/>
            <a:ext cx="84851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031875" y="1773238"/>
            <a:ext cx="84851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p:nvSpPr>
        <p:spPr bwMode="auto">
          <a:xfrm>
            <a:off x="387350" y="6340475"/>
            <a:ext cx="496888" cy="3587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fontAlgn="auto">
              <a:spcBef>
                <a:spcPts val="0"/>
              </a:spcBef>
              <a:spcAft>
                <a:spcPts val="0"/>
              </a:spcAft>
              <a:defRPr/>
            </a:pPr>
            <a:endParaRPr lang="en-GB" sz="1050" b="1" dirty="0">
              <a:solidFill>
                <a:schemeClr val="bg1"/>
              </a:solidFill>
              <a:latin typeface="Lucida Sans" panose="020B0602030504020204" pitchFamily="34" charset="0"/>
              <a:cs typeface="Lucida Sans"/>
            </a:endParaRPr>
          </a:p>
        </p:txBody>
      </p:sp>
      <p:sp>
        <p:nvSpPr>
          <p:cNvPr id="8" name="Rectangle 7"/>
          <p:cNvSpPr/>
          <p:nvPr/>
        </p:nvSpPr>
        <p:spPr bwMode="auto">
          <a:xfrm>
            <a:off x="2792413" y="6340475"/>
            <a:ext cx="6724650" cy="35877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050">
              <a:latin typeface="Lucida Sans" panose="020B0602030504020204" pitchFamily="34" charset="0"/>
              <a:cs typeface="Lucida Sans"/>
            </a:endParaRPr>
          </a:p>
        </p:txBody>
      </p:sp>
      <p:sp>
        <p:nvSpPr>
          <p:cNvPr id="9" name="Rectangle 8"/>
          <p:cNvSpPr/>
          <p:nvPr userDrawn="1"/>
        </p:nvSpPr>
        <p:spPr bwMode="auto">
          <a:xfrm>
            <a:off x="904875" y="6340475"/>
            <a:ext cx="1887538" cy="3587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fontAlgn="auto">
              <a:spcBef>
                <a:spcPts val="0"/>
              </a:spcBef>
              <a:spcAft>
                <a:spcPts val="0"/>
              </a:spcAft>
              <a:defRPr/>
            </a:pPr>
            <a:endParaRPr lang="en-GB" sz="1050" b="1">
              <a:latin typeface="Lucida Sans" panose="020B0602030504020204" pitchFamily="34" charset="0"/>
              <a:cs typeface="Lucida Sans"/>
            </a:endParaRPr>
          </a:p>
        </p:txBody>
      </p:sp>
      <p:sp>
        <p:nvSpPr>
          <p:cNvPr id="4" name="Date Placeholder 3"/>
          <p:cNvSpPr>
            <a:spLocks noGrp="1"/>
          </p:cNvSpPr>
          <p:nvPr>
            <p:ph type="dt" sz="half" idx="2"/>
          </p:nvPr>
        </p:nvSpPr>
        <p:spPr>
          <a:xfrm>
            <a:off x="904875" y="6337300"/>
            <a:ext cx="1887538" cy="365125"/>
          </a:xfrm>
          <a:prstGeom prst="rect">
            <a:avLst/>
          </a:prstGeom>
        </p:spPr>
        <p:txBody>
          <a:bodyPr vert="horz" wrap="square" lIns="0" tIns="0" rIns="91440" bIns="0" numCol="1" anchor="ctr" anchorCtr="0" compatLnSpc="1">
            <a:prstTxWarp prst="textNoShape">
              <a:avLst/>
            </a:prstTxWarp>
          </a:bodyPr>
          <a:lstStyle>
            <a:lvl1pPr algn="ctr">
              <a:defRPr sz="1200">
                <a:solidFill>
                  <a:schemeClr val="bg1"/>
                </a:solidFill>
                <a:latin typeface="Lucida Sans Unicode" charset="0"/>
                <a:cs typeface="Lucida Sans Unicode" charset="0"/>
              </a:defRPr>
            </a:lvl1pPr>
          </a:lstStyle>
          <a:p>
            <a:pPr>
              <a:defRPr/>
            </a:pPr>
            <a:fld id="{40871D8F-CB9E-854E-BF21-8358ACC1A945}" type="datetime1">
              <a:rPr lang="en-GB" smtClean="0"/>
              <a:t>17/01/19</a:t>
            </a:fld>
            <a:endParaRPr lang="en-GB"/>
          </a:p>
        </p:txBody>
      </p:sp>
      <p:sp>
        <p:nvSpPr>
          <p:cNvPr id="5" name="Footer Placeholder 4"/>
          <p:cNvSpPr>
            <a:spLocks noGrp="1"/>
          </p:cNvSpPr>
          <p:nvPr>
            <p:ph type="ftr" sz="quarter" idx="3"/>
          </p:nvPr>
        </p:nvSpPr>
        <p:spPr>
          <a:xfrm>
            <a:off x="2792413" y="6337300"/>
            <a:ext cx="6718300" cy="365125"/>
          </a:xfrm>
          <a:prstGeom prst="rect">
            <a:avLst/>
          </a:prstGeom>
        </p:spPr>
        <p:txBody>
          <a:bodyPr vert="horz" lIns="108000" tIns="0" rIns="108000" bIns="0" rtlCol="0" anchor="ctr"/>
          <a:lstStyle>
            <a:lvl1pPr algn="ctr" fontAlgn="auto">
              <a:spcBef>
                <a:spcPts val="0"/>
              </a:spcBef>
              <a:spcAft>
                <a:spcPts val="0"/>
              </a:spcAft>
              <a:defRPr sz="1200">
                <a:solidFill>
                  <a:schemeClr val="tx1"/>
                </a:solidFill>
                <a:latin typeface="Georgia" panose="02040502050405020303" pitchFamily="18" charset="0"/>
                <a:ea typeface="+mn-ea"/>
                <a:cs typeface="+mn-cs"/>
              </a:defRPr>
            </a:lvl1pPr>
          </a:lstStyle>
          <a:p>
            <a:pPr>
              <a:defRPr/>
            </a:pPr>
            <a:r>
              <a:rPr lang="en-GB"/>
              <a:t>Centre for Educational Development     |      The Flipped Classroom &amp; Team-Based Learning</a:t>
            </a:r>
          </a:p>
        </p:txBody>
      </p:sp>
      <p:sp>
        <p:nvSpPr>
          <p:cNvPr id="6" name="Slide Number Placeholder 5"/>
          <p:cNvSpPr>
            <a:spLocks noGrp="1"/>
          </p:cNvSpPr>
          <p:nvPr>
            <p:ph type="sldNum" sz="quarter" idx="4"/>
          </p:nvPr>
        </p:nvSpPr>
        <p:spPr>
          <a:xfrm>
            <a:off x="377825" y="6337300"/>
            <a:ext cx="514350" cy="365125"/>
          </a:xfrm>
          <a:prstGeom prst="rect">
            <a:avLst/>
          </a:prstGeom>
        </p:spPr>
        <p:txBody>
          <a:bodyPr vert="horz" wrap="square" lIns="0" tIns="0" rIns="0" bIns="0" numCol="1" anchor="ctr" anchorCtr="0" compatLnSpc="1">
            <a:prstTxWarp prst="textNoShape">
              <a:avLst/>
            </a:prstTxWarp>
          </a:bodyPr>
          <a:lstStyle>
            <a:lvl1pPr algn="ctr">
              <a:defRPr sz="1200">
                <a:solidFill>
                  <a:schemeClr val="bg1"/>
                </a:solidFill>
                <a:latin typeface="Lucida Sans Unicode" charset="0"/>
                <a:cs typeface="Lucida Sans Unicode" charset="0"/>
              </a:defRPr>
            </a:lvl1pPr>
          </a:lstStyle>
          <a:p>
            <a:pPr>
              <a:defRPr/>
            </a:pPr>
            <a:fld id="{68F033CD-0C98-6E49-9D24-4316A96454B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627" r:id="rId1"/>
    <p:sldLayoutId id="2147485628" r:id="rId2"/>
    <p:sldLayoutId id="2147485629" r:id="rId3"/>
    <p:sldLayoutId id="2147485630" r:id="rId4"/>
    <p:sldLayoutId id="2147485631" r:id="rId5"/>
    <p:sldLayoutId id="2147485632" r:id="rId6"/>
    <p:sldLayoutId id="2147485633" r:id="rId7"/>
    <p:sldLayoutId id="2147485634" r:id="rId8"/>
    <p:sldLayoutId id="2147485635" r:id="rId9"/>
    <p:sldLayoutId id="2147485636" r:id="rId10"/>
    <p:sldLayoutId id="2147485637" r:id="rId11"/>
    <p:sldLayoutId id="2147485638" r:id="rId12"/>
    <p:sldLayoutId id="2147485639" r:id="rId13"/>
    <p:sldLayoutId id="2147485640" r:id="rId14"/>
    <p:sldLayoutId id="2147485641" r:id="rId15"/>
    <p:sldLayoutId id="2147485642" r:id="rId16"/>
    <p:sldLayoutId id="2147485643" r:id="rId17"/>
    <p:sldLayoutId id="2147485644" r:id="rId18"/>
    <p:sldLayoutId id="2147485645" r:id="rId19"/>
    <p:sldLayoutId id="2147485646" r:id="rId20"/>
    <p:sldLayoutId id="2147485647" r:id="rId21"/>
    <p:sldLayoutId id="2147485648" r:id="rId22"/>
    <p:sldLayoutId id="2147485649" r:id="rId23"/>
    <p:sldLayoutId id="2147485650" r:id="rId24"/>
    <p:sldLayoutId id="2147485651" r:id="rId25"/>
    <p:sldLayoutId id="2147485652" r:id="rId26"/>
    <p:sldLayoutId id="2147485653" r:id="rId27"/>
    <p:sldLayoutId id="2147485654" r:id="rId28"/>
    <p:sldLayoutId id="2147485655" r:id="rId29"/>
    <p:sldLayoutId id="2147485656" r:id="rId30"/>
    <p:sldLayoutId id="2147485657" r:id="rId31"/>
    <p:sldLayoutId id="2147485658" r:id="rId32"/>
    <p:sldLayoutId id="2147485659" r:id="rId33"/>
    <p:sldLayoutId id="2147485660" r:id="rId34"/>
  </p:sldLayoutIdLst>
  <p:timing>
    <p:tnLst>
      <p:par>
        <p:cTn xmlns:p14="http://schemas.microsoft.com/office/powerpoint/2010/main" id="1" dur="indefinite" restart="never" nodeType="tmRoot"/>
      </p:par>
    </p:tnLst>
  </p:timing>
  <p:hf sldNum="0" hdr="0"/>
  <p:txStyles>
    <p:titleStyle>
      <a:lvl1pPr algn="l" rtl="0" eaLnBrk="0" fontAlgn="base" hangingPunct="0">
        <a:spcBef>
          <a:spcPct val="0"/>
        </a:spcBef>
        <a:spcAft>
          <a:spcPct val="0"/>
        </a:spcAft>
        <a:defRPr sz="3600" b="1" kern="1200">
          <a:solidFill>
            <a:srgbClr val="009FDF"/>
          </a:solidFill>
          <a:latin typeface="Georgia" panose="02040502050405020303" pitchFamily="18" charset="0"/>
          <a:ea typeface="MS PGothic" pitchFamily="34" charset="-128"/>
          <a:cs typeface="MS PGothic" charset="0"/>
        </a:defRPr>
      </a:lvl1pPr>
      <a:lvl2pPr algn="l" rtl="0" eaLnBrk="0" fontAlgn="base" hangingPunct="0">
        <a:spcBef>
          <a:spcPct val="0"/>
        </a:spcBef>
        <a:spcAft>
          <a:spcPct val="0"/>
        </a:spcAft>
        <a:defRPr sz="3600" b="1">
          <a:solidFill>
            <a:srgbClr val="009FDF"/>
          </a:solidFill>
          <a:latin typeface="Georgia" charset="0"/>
          <a:ea typeface="MS PGothic" pitchFamily="34" charset="-128"/>
          <a:cs typeface="MS PGothic" charset="0"/>
        </a:defRPr>
      </a:lvl2pPr>
      <a:lvl3pPr algn="l" rtl="0" eaLnBrk="0" fontAlgn="base" hangingPunct="0">
        <a:spcBef>
          <a:spcPct val="0"/>
        </a:spcBef>
        <a:spcAft>
          <a:spcPct val="0"/>
        </a:spcAft>
        <a:defRPr sz="3600" b="1">
          <a:solidFill>
            <a:srgbClr val="009FDF"/>
          </a:solidFill>
          <a:latin typeface="Georgia" charset="0"/>
          <a:ea typeface="MS PGothic" pitchFamily="34" charset="-128"/>
          <a:cs typeface="MS PGothic" charset="0"/>
        </a:defRPr>
      </a:lvl3pPr>
      <a:lvl4pPr algn="l" rtl="0" eaLnBrk="0" fontAlgn="base" hangingPunct="0">
        <a:spcBef>
          <a:spcPct val="0"/>
        </a:spcBef>
        <a:spcAft>
          <a:spcPct val="0"/>
        </a:spcAft>
        <a:defRPr sz="3600" b="1">
          <a:solidFill>
            <a:srgbClr val="009FDF"/>
          </a:solidFill>
          <a:latin typeface="Georgia" charset="0"/>
          <a:ea typeface="MS PGothic" pitchFamily="34" charset="-128"/>
          <a:cs typeface="MS PGothic" charset="0"/>
        </a:defRPr>
      </a:lvl4pPr>
      <a:lvl5pPr algn="l" rtl="0" eaLnBrk="0" fontAlgn="base" hangingPunct="0">
        <a:spcBef>
          <a:spcPct val="0"/>
        </a:spcBef>
        <a:spcAft>
          <a:spcPct val="0"/>
        </a:spcAft>
        <a:defRPr sz="3600" b="1">
          <a:solidFill>
            <a:srgbClr val="009FDF"/>
          </a:solidFill>
          <a:latin typeface="Georgia" charset="0"/>
          <a:ea typeface="MS PGothic" pitchFamily="34" charset="-128"/>
          <a:cs typeface="MS PGothic" charset="0"/>
        </a:defRPr>
      </a:lvl5pPr>
      <a:lvl6pPr marL="457200" algn="l" rtl="0" fontAlgn="base">
        <a:spcBef>
          <a:spcPct val="0"/>
        </a:spcBef>
        <a:spcAft>
          <a:spcPct val="0"/>
        </a:spcAft>
        <a:defRPr sz="4000" b="1">
          <a:solidFill>
            <a:srgbClr val="693B68"/>
          </a:solidFill>
          <a:latin typeface="Georgia" charset="0"/>
          <a:ea typeface="ＭＳ Ｐゴシック" charset="0"/>
          <a:cs typeface="ＭＳ Ｐゴシック" charset="0"/>
        </a:defRPr>
      </a:lvl6pPr>
      <a:lvl7pPr marL="914400" algn="l" rtl="0" fontAlgn="base">
        <a:spcBef>
          <a:spcPct val="0"/>
        </a:spcBef>
        <a:spcAft>
          <a:spcPct val="0"/>
        </a:spcAft>
        <a:defRPr sz="4000" b="1">
          <a:solidFill>
            <a:srgbClr val="693B68"/>
          </a:solidFill>
          <a:latin typeface="Georgia" charset="0"/>
          <a:ea typeface="ＭＳ Ｐゴシック" charset="0"/>
          <a:cs typeface="ＭＳ Ｐゴシック" charset="0"/>
        </a:defRPr>
      </a:lvl7pPr>
      <a:lvl8pPr marL="1371600" algn="l" rtl="0" fontAlgn="base">
        <a:spcBef>
          <a:spcPct val="0"/>
        </a:spcBef>
        <a:spcAft>
          <a:spcPct val="0"/>
        </a:spcAft>
        <a:defRPr sz="4000" b="1">
          <a:solidFill>
            <a:srgbClr val="693B68"/>
          </a:solidFill>
          <a:latin typeface="Georgia" charset="0"/>
          <a:ea typeface="ＭＳ Ｐゴシック" charset="0"/>
          <a:cs typeface="ＭＳ Ｐゴシック" charset="0"/>
        </a:defRPr>
      </a:lvl8pPr>
      <a:lvl9pPr marL="1828800" algn="l" rtl="0" fontAlgn="base">
        <a:spcBef>
          <a:spcPct val="0"/>
        </a:spcBef>
        <a:spcAft>
          <a:spcPct val="0"/>
        </a:spcAft>
        <a:defRPr sz="4000" b="1">
          <a:solidFill>
            <a:srgbClr val="693B68"/>
          </a:solidFill>
          <a:latin typeface="Georgi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Lucida Sans Unicode" panose="020B0602030504020204" pitchFamily="34" charset="0"/>
          <a:ea typeface="MS PGothic" pitchFamily="34" charset="-128"/>
          <a:cs typeface="Lucida Sans Unicode" panose="020B0602030504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Lucida Sans Unicode" panose="020B0602030504020204" pitchFamily="34" charset="0"/>
          <a:ea typeface="MS PGothic" pitchFamily="34" charset="-128"/>
          <a:cs typeface="Lucida Sans Unicode" panose="020B0602030504020204"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Lucida Sans Unicode" panose="020B0602030504020204" pitchFamily="34" charset="0"/>
          <a:ea typeface="MS PGothic" pitchFamily="34" charset="-128"/>
          <a:cs typeface="Lucida Sans Unicode" panose="020B0602030504020204"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Lucida Sans Unicode" panose="020B0602030504020204" pitchFamily="34" charset="0"/>
          <a:ea typeface="MS PGothic" pitchFamily="34" charset="-128"/>
          <a:cs typeface="Lucida Sans Unicode" panose="020B0602030504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Lucida Sans Unicode" panose="020B0602030504020204" pitchFamily="34" charset="0"/>
          <a:ea typeface="MS PGothic" pitchFamily="34" charset="-128"/>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j.tweddell@bradford.ac.uk" TargetMode="External"/><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6.xml"/><Relationship Id="rId2" Type="http://schemas.openxmlformats.org/officeDocument/2006/relationships/hyperlink" Target="http://www.teambasedlearning.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2.xml"/><Relationship Id="rId2" Type="http://schemas.openxmlformats.org/officeDocument/2006/relationships/image" Target="../media/image2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2111375" y="2166938"/>
            <a:ext cx="2520950" cy="2519362"/>
          </a:xfrm>
          <a:ln>
            <a:miter lim="800000"/>
            <a:headEnd/>
            <a:tailEnd/>
          </a:ln>
        </p:spPr>
        <p:txBody>
          <a:bodyPr/>
          <a:lstStyle/>
          <a:p>
            <a:r>
              <a:rPr lang="en-GB">
                <a:latin typeface="Georgia" charset="0"/>
                <a:ea typeface="MS PGothic" charset="0"/>
              </a:rPr>
              <a:t>The Flipped Classroom</a:t>
            </a:r>
          </a:p>
        </p:txBody>
      </p:sp>
      <p:sp>
        <p:nvSpPr>
          <p:cNvPr id="38914" name="Subtitle 2"/>
          <p:cNvSpPr>
            <a:spLocks noGrp="1"/>
          </p:cNvSpPr>
          <p:nvPr>
            <p:ph type="subTitle" idx="1"/>
          </p:nvPr>
        </p:nvSpPr>
        <p:spPr>
          <a:xfrm>
            <a:off x="5108575" y="2166938"/>
            <a:ext cx="2520950" cy="2519362"/>
          </a:xfrm>
          <a:ln>
            <a:miter lim="800000"/>
            <a:headEnd/>
            <a:tailEnd/>
          </a:ln>
        </p:spPr>
        <p:txBody>
          <a:bodyPr/>
          <a:lstStyle/>
          <a:p>
            <a:r>
              <a:rPr lang="en-GB">
                <a:latin typeface="Lucida Sans Unicode" charset="0"/>
                <a:ea typeface="MS PGothic" charset="0"/>
              </a:rPr>
              <a:t>Team-Based Learning</a:t>
            </a:r>
          </a:p>
        </p:txBody>
      </p:sp>
      <p:sp>
        <p:nvSpPr>
          <p:cNvPr id="3891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EA041B1-23B4-B943-91B5-A94657B99271}" type="datetime1">
              <a:rPr lang="en-GB" sz="1200" smtClean="0">
                <a:solidFill>
                  <a:schemeClr val="bg1"/>
                </a:solidFill>
                <a:latin typeface="Lucida Sans Unicode" charset="0"/>
                <a:cs typeface="Lucida Sans Unicode" charset="0"/>
              </a:rPr>
              <a:t>17/01/19</a:t>
            </a:fld>
            <a:endParaRPr lang="en-GB" sz="1200" dirty="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dirty="0"/>
              <a:t>Centre for Educational Development     |      The Flipped Classroom &amp; Team-Based Learning</a:t>
            </a:r>
          </a:p>
        </p:txBody>
      </p:sp>
      <p:sp>
        <p:nvSpPr>
          <p:cNvPr id="38917" name="Subtitle 3"/>
          <p:cNvSpPr txBox="1">
            <a:spLocks/>
          </p:cNvSpPr>
          <p:nvPr/>
        </p:nvSpPr>
        <p:spPr bwMode="auto">
          <a:xfrm>
            <a:off x="1497013" y="5013325"/>
            <a:ext cx="693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108000" tIns="108000" rIns="108000" bIns="108000"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spcBef>
                <a:spcPct val="20000"/>
              </a:spcBef>
              <a:buFont typeface="Arial" charset="0"/>
              <a:buNone/>
            </a:pPr>
            <a:r>
              <a:rPr lang="en-GB" sz="1600" dirty="0" smtClean="0">
                <a:latin typeface="Lucida Sans Unicode" charset="0"/>
                <a:cs typeface="Lucida Sans Unicode" charset="0"/>
              </a:rPr>
              <a:t>Dr Simon </a:t>
            </a:r>
            <a:r>
              <a:rPr lang="en-GB" sz="1600" dirty="0">
                <a:latin typeface="Lucida Sans Unicode" charset="0"/>
                <a:cs typeface="Lucida Sans Unicode" charset="0"/>
              </a:rPr>
              <a:t>Tweddell </a:t>
            </a:r>
          </a:p>
          <a:p>
            <a:pPr algn="ctr">
              <a:spcBef>
                <a:spcPct val="20000"/>
              </a:spcBef>
              <a:buFont typeface="Arial" charset="0"/>
              <a:buNone/>
            </a:pPr>
            <a:r>
              <a:rPr lang="en-GB" sz="1600" dirty="0" smtClean="0">
                <a:latin typeface="Lucida Sans Unicode" charset="0"/>
                <a:cs typeface="Lucida Sans Unicode" charset="0"/>
              </a:rPr>
              <a:t>Senior Lecturer in Pharmacy Practice </a:t>
            </a:r>
          </a:p>
          <a:p>
            <a:pPr algn="ctr">
              <a:spcBef>
                <a:spcPct val="20000"/>
              </a:spcBef>
              <a:buFont typeface="Arial" charset="0"/>
              <a:buNone/>
            </a:pPr>
            <a:r>
              <a:rPr lang="en-GB" sz="1600" dirty="0" smtClean="0">
                <a:latin typeface="Lucida Sans Unicode" charset="0"/>
                <a:cs typeface="Lucida Sans Unicode" charset="0"/>
              </a:rPr>
              <a:t>s.j.tweddell@bradford.ac.uk</a:t>
            </a:r>
            <a:endParaRPr lang="en-GB" sz="1600" dirty="0">
              <a:latin typeface="Lucida Sans Unicode" charset="0"/>
              <a:cs typeface="Lucida Sans Unicode" charset="0"/>
            </a:endParaRPr>
          </a:p>
          <a:p>
            <a:pPr algn="ctr">
              <a:spcBef>
                <a:spcPct val="20000"/>
              </a:spcBef>
              <a:buFont typeface="Arial" charset="0"/>
              <a:buNone/>
            </a:pPr>
            <a:r>
              <a:rPr lang="en-GB" sz="1600" dirty="0">
                <a:latin typeface="Lucida Sans Unicode" charset="0"/>
                <a:cs typeface="Lucida Sans Unicode" charset="0"/>
              </a:rPr>
              <a:t>@</a:t>
            </a:r>
            <a:r>
              <a:rPr lang="en-GB" sz="1600" dirty="0" err="1">
                <a:latin typeface="Lucida Sans Unicode" charset="0"/>
                <a:cs typeface="Lucida Sans Unicode" charset="0"/>
              </a:rPr>
              <a:t>simontweddell</a:t>
            </a:r>
            <a:endParaRPr lang="en-GB" sz="1600" dirty="0">
              <a:latin typeface="Lucida Sans Unicode" charset="0"/>
              <a:cs typeface="Lucida Sans Unicode" charset="0"/>
            </a:endParaRPr>
          </a:p>
        </p:txBody>
      </p:sp>
      <p:pic>
        <p:nvPicPr>
          <p:cNvPr id="38918"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58054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4505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C16469F-F675-F849-B2A0-FCED37704788}"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FF0000"/>
                  </a:solidFill>
                </a:rPr>
                <a:t>Content</a:t>
              </a:r>
            </a:p>
            <a:p>
              <a:pPr defTabSz="800100">
                <a:lnSpc>
                  <a:spcPct val="90000"/>
                </a:lnSpc>
                <a:spcAft>
                  <a:spcPct val="35000"/>
                </a:spcAft>
                <a:defRPr/>
              </a:pPr>
              <a:r>
                <a:rPr lang="en-GB" sz="2000" b="1" dirty="0">
                  <a:solidFill>
                    <a:srgbClr val="FF0000"/>
                  </a:solidFill>
                </a:rPr>
                <a:t>Pre-class</a:t>
              </a:r>
            </a:p>
          </p:txBody>
        </p:sp>
      </p:grpSp>
      <p:grpSp>
        <p:nvGrpSpPr>
          <p:cNvPr id="45061"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FF0000"/>
                  </a:solidFill>
                </a:rPr>
                <a:t>Individual  Study</a:t>
              </a:r>
              <a:endParaRPr lang="en-GB" sz="2000" b="1" dirty="0">
                <a:solidFill>
                  <a:srgbClr val="FF0000"/>
                </a:solidFill>
              </a:endParaRPr>
            </a:p>
            <a:p>
              <a:pPr marL="171450" lvl="1" indent="-171450" defTabSz="755650">
                <a:lnSpc>
                  <a:spcPct val="90000"/>
                </a:lnSpc>
                <a:spcAft>
                  <a:spcPct val="15000"/>
                </a:spcAft>
                <a:buFontTx/>
                <a:buChar char="••"/>
                <a:defRPr/>
              </a:pPr>
              <a:r>
                <a:rPr lang="en-GB" sz="2000" b="1" dirty="0" smtClean="0">
                  <a:solidFill>
                    <a:srgbClr val="FF0000"/>
                  </a:solidFill>
                </a:rPr>
                <a:t>Directed to Learning Resources</a:t>
              </a:r>
              <a:endParaRPr lang="en-GB" sz="2000" b="1" dirty="0">
                <a:solidFill>
                  <a:srgbClr val="FF0000"/>
                </a:solidFill>
              </a:endParaRPr>
            </a:p>
          </p:txBody>
        </p:sp>
      </p:grpSp>
      <p:pic>
        <p:nvPicPr>
          <p:cNvPr id="45062" name="Picture 15" descr="https://encrypted-tbn3.gstatic.com/images?q=tbn:ANd9GcTN_AczBg8Buvr8SpSfIs1nOlGOtocecWp1-2-Sb-GBKLYQ_fbDX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9313" y="4941888"/>
            <a:ext cx="18716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9034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4608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256D8E5-2A70-8D46-98F9-6BE6F407858B}"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46085"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FF0000"/>
                </a:solidFill>
              </a:rPr>
              <a:t>Readiness Assurance Process (RAP)</a:t>
            </a:r>
          </a:p>
          <a:p>
            <a:pPr defTabSz="800100">
              <a:lnSpc>
                <a:spcPct val="90000"/>
              </a:lnSpc>
              <a:spcAft>
                <a:spcPct val="35000"/>
              </a:spcAft>
              <a:defRPr/>
            </a:pPr>
            <a:r>
              <a:rPr lang="en-GB" sz="1600" b="1" dirty="0" smtClean="0">
                <a:solidFill>
                  <a:srgbClr val="FF0000"/>
                </a:solidFill>
              </a:rPr>
              <a:t>20-30% of class time</a:t>
            </a:r>
            <a:endParaRPr lang="en-GB" sz="1600" b="1" dirty="0">
              <a:solidFill>
                <a:srgbClr val="FF0000"/>
              </a:solidFill>
            </a:endParaRPr>
          </a:p>
        </p:txBody>
      </p:sp>
      <p:grpSp>
        <p:nvGrpSpPr>
          <p:cNvPr id="46088"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FF0000"/>
                  </a:solidFill>
                </a:rPr>
                <a:t>iRAT</a:t>
              </a:r>
              <a:endParaRPr lang="en-GB" sz="2000" b="1" dirty="0">
                <a:solidFill>
                  <a:srgbClr val="FF0000"/>
                </a:solidFill>
              </a:endParaRPr>
            </a:p>
            <a:p>
              <a:pPr marL="628650" lvl="2" indent="-171450" defTabSz="755650">
                <a:lnSpc>
                  <a:spcPct val="90000"/>
                </a:lnSpc>
                <a:spcAft>
                  <a:spcPct val="15000"/>
                </a:spcAft>
                <a:defRPr/>
              </a:pPr>
              <a:endParaRPr lang="en-GB" sz="1700" dirty="0" smtClean="0">
                <a:solidFill>
                  <a:schemeClr val="tx1"/>
                </a:solidFill>
              </a:endParaRPr>
            </a:p>
          </p:txBody>
        </p:sp>
      </p:grpSp>
      <p:pic>
        <p:nvPicPr>
          <p:cNvPr id="46089" name="Picture 32" descr="http://www.utk.edu/tntoday/images/clicker-400px.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5525" y="1916113"/>
            <a:ext cx="23034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33" descr="https://encrypted-tbn1.gstatic.com/images?q=tbn:ANd9GcRLgU_-DxNWZNm506bmypBSSpKZojxnRkIHPKntiSz-MAKtl2I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1425" y="4221163"/>
            <a:ext cx="21605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3763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025525" y="1052513"/>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4710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F2C0622-563A-EC4B-8E39-63634C3787F1}"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47109"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FF0000"/>
                </a:solidFill>
              </a:rPr>
              <a:t>Readiness Assurance Process (RAP)</a:t>
            </a:r>
          </a:p>
          <a:p>
            <a:pPr defTabSz="800100">
              <a:lnSpc>
                <a:spcPct val="90000"/>
              </a:lnSpc>
              <a:spcAft>
                <a:spcPct val="35000"/>
              </a:spcAft>
              <a:defRPr/>
            </a:pPr>
            <a:r>
              <a:rPr lang="en-GB" sz="1600" b="1" dirty="0" smtClean="0">
                <a:solidFill>
                  <a:srgbClr val="FF0000"/>
                </a:solidFill>
              </a:rPr>
              <a:t>20-30% of class time</a:t>
            </a:r>
            <a:endParaRPr lang="en-GB" sz="1600" b="1" dirty="0">
              <a:solidFill>
                <a:srgbClr val="FF0000"/>
              </a:solidFill>
            </a:endParaRPr>
          </a:p>
        </p:txBody>
      </p:sp>
      <p:grpSp>
        <p:nvGrpSpPr>
          <p:cNvPr id="47112"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iRAT</a:t>
              </a:r>
              <a:endParaRPr lang="en-GB" sz="2000" b="1" dirty="0">
                <a:solidFill>
                  <a:schemeClr val="accent1">
                    <a:lumMod val="60000"/>
                    <a:lumOff val="40000"/>
                  </a:schemeClr>
                </a:solidFill>
              </a:endParaRPr>
            </a:p>
            <a:p>
              <a:pPr marL="171450" lvl="1" indent="-171450" defTabSz="755650">
                <a:lnSpc>
                  <a:spcPct val="90000"/>
                </a:lnSpc>
                <a:spcAft>
                  <a:spcPct val="15000"/>
                </a:spcAft>
                <a:buFontTx/>
                <a:buChar char="••"/>
                <a:defRPr/>
              </a:pPr>
              <a:r>
                <a:rPr lang="en-GB" sz="2000" b="1" dirty="0" err="1" smtClean="0">
                  <a:solidFill>
                    <a:srgbClr val="FF0000"/>
                  </a:solidFill>
                </a:rPr>
                <a:t>tRAT</a:t>
              </a:r>
              <a:r>
                <a:rPr lang="en-GB" sz="2000" b="1" dirty="0" smtClean="0">
                  <a:solidFill>
                    <a:schemeClr val="accent1">
                      <a:lumMod val="60000"/>
                      <a:lumOff val="40000"/>
                    </a:schemeClr>
                  </a:solidFill>
                </a:rPr>
                <a:t> </a:t>
              </a:r>
            </a:p>
            <a:p>
              <a:pPr marL="628650" lvl="2" indent="-171450" defTabSz="755650">
                <a:lnSpc>
                  <a:spcPct val="90000"/>
                </a:lnSpc>
                <a:spcAft>
                  <a:spcPct val="15000"/>
                </a:spcAft>
                <a:buFontTx/>
                <a:buChar char="••"/>
                <a:defRPr/>
              </a:pPr>
              <a:r>
                <a:rPr lang="en-GB" sz="2000" b="1" dirty="0">
                  <a:solidFill>
                    <a:srgbClr val="FF0000"/>
                  </a:solidFill>
                </a:rPr>
                <a:t>IF AT cards</a:t>
              </a:r>
            </a:p>
            <a:p>
              <a:pPr marL="628650" lvl="2" indent="-171450" defTabSz="755650">
                <a:lnSpc>
                  <a:spcPct val="90000"/>
                </a:lnSpc>
                <a:spcAft>
                  <a:spcPct val="15000"/>
                </a:spcAft>
                <a:buFontTx/>
                <a:buChar char="••"/>
                <a:defRPr/>
              </a:pPr>
              <a:r>
                <a:rPr lang="en-GB" sz="2000" b="1" dirty="0">
                  <a:solidFill>
                    <a:srgbClr val="FF0000"/>
                  </a:solidFill>
                </a:rPr>
                <a:t>Same Test as a team</a:t>
              </a:r>
            </a:p>
            <a:p>
              <a:pPr marL="457200" lvl="2" defTabSz="755650">
                <a:lnSpc>
                  <a:spcPct val="90000"/>
                </a:lnSpc>
                <a:spcAft>
                  <a:spcPct val="15000"/>
                </a:spcAft>
                <a:defRPr/>
              </a:pPr>
              <a:endParaRPr lang="en-GB" sz="2000" b="1" dirty="0" smtClean="0">
                <a:solidFill>
                  <a:schemeClr val="accent1">
                    <a:lumMod val="60000"/>
                    <a:lumOff val="40000"/>
                  </a:schemeClr>
                </a:solidFill>
              </a:endParaRPr>
            </a:p>
            <a:p>
              <a:pPr marL="628650" lvl="2" indent="-171450" defTabSz="755650">
                <a:lnSpc>
                  <a:spcPct val="90000"/>
                </a:lnSpc>
                <a:spcAft>
                  <a:spcPct val="15000"/>
                </a:spcAft>
                <a:defRPr/>
              </a:pPr>
              <a:endParaRPr lang="en-GB" sz="1700" dirty="0" smtClean="0">
                <a:solidFill>
                  <a:schemeClr val="tx1"/>
                </a:solidFill>
              </a:endParaRPr>
            </a:p>
          </p:txBody>
        </p:sp>
      </p:grpSp>
      <p:pic>
        <p:nvPicPr>
          <p:cNvPr id="47113" name="Picture 23" descr="http://faculty.ucmo.edu/teambasedlearning/images/IF%20AT%2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1063" y="2276475"/>
            <a:ext cx="3081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92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4813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CA1D54E-3347-1741-A2A6-8ED268CBAFB3}"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48133"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FF0000"/>
                </a:solidFill>
              </a:rPr>
              <a:t>Readiness Assurance Process (RAP)</a:t>
            </a:r>
          </a:p>
          <a:p>
            <a:pPr defTabSz="800100">
              <a:lnSpc>
                <a:spcPct val="90000"/>
              </a:lnSpc>
              <a:spcAft>
                <a:spcPct val="35000"/>
              </a:spcAft>
              <a:defRPr/>
            </a:pPr>
            <a:r>
              <a:rPr lang="en-GB" sz="1600" b="1" dirty="0" smtClean="0">
                <a:solidFill>
                  <a:srgbClr val="FF0000"/>
                </a:solidFill>
              </a:rPr>
              <a:t>20-30% of class time</a:t>
            </a:r>
            <a:endParaRPr lang="en-GB" sz="1600" b="1" dirty="0">
              <a:solidFill>
                <a:srgbClr val="FF0000"/>
              </a:solidFill>
            </a:endParaRPr>
          </a:p>
        </p:txBody>
      </p:sp>
      <p:grpSp>
        <p:nvGrpSpPr>
          <p:cNvPr id="48136"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iRAT</a:t>
              </a:r>
              <a:endParaRPr lang="en-GB" sz="2000" b="1" dirty="0">
                <a:solidFill>
                  <a:schemeClr val="accent1">
                    <a:lumMod val="60000"/>
                    <a:lumOff val="40000"/>
                  </a:schemeClr>
                </a:solidFill>
              </a:endParaRP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tRAT </a:t>
              </a:r>
            </a:p>
            <a:p>
              <a:pPr marL="171450" lvl="1" indent="-171450" defTabSz="755650">
                <a:lnSpc>
                  <a:spcPct val="90000"/>
                </a:lnSpc>
                <a:spcAft>
                  <a:spcPct val="15000"/>
                </a:spcAft>
                <a:buFontTx/>
                <a:buChar char="••"/>
                <a:defRPr/>
              </a:pPr>
              <a:r>
                <a:rPr lang="en-GB" sz="2000" b="1" dirty="0" smtClean="0">
                  <a:solidFill>
                    <a:srgbClr val="FF0000"/>
                  </a:solidFill>
                </a:rPr>
                <a:t>Challenges</a:t>
              </a:r>
            </a:p>
            <a:p>
              <a:pPr marL="628650" lvl="2" indent="-171450" defTabSz="755650">
                <a:lnSpc>
                  <a:spcPct val="90000"/>
                </a:lnSpc>
                <a:spcAft>
                  <a:spcPct val="15000"/>
                </a:spcAft>
                <a:defRPr/>
              </a:pPr>
              <a:endParaRPr lang="en-GB" sz="1700" dirty="0" smtClean="0">
                <a:solidFill>
                  <a:schemeClr val="tx1"/>
                </a:solidFill>
              </a:endParaRPr>
            </a:p>
          </p:txBody>
        </p:sp>
      </p:grpSp>
    </p:spTree>
    <p:extLst>
      <p:ext uri="{BB962C8B-B14F-4D97-AF65-F5344CB8AC3E}">
        <p14:creationId xmlns:p14="http://schemas.microsoft.com/office/powerpoint/2010/main" val="259514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4915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7D1CB8E-0608-8944-8EA7-15F996405DA5}"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49157"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FF0000"/>
                </a:solidFill>
              </a:rPr>
              <a:t>Readiness Assurance Process (RAP)</a:t>
            </a:r>
          </a:p>
          <a:p>
            <a:pPr defTabSz="800100">
              <a:lnSpc>
                <a:spcPct val="90000"/>
              </a:lnSpc>
              <a:spcAft>
                <a:spcPct val="35000"/>
              </a:spcAft>
              <a:defRPr/>
            </a:pPr>
            <a:r>
              <a:rPr lang="en-GB" sz="1600" b="1" dirty="0" smtClean="0">
                <a:solidFill>
                  <a:srgbClr val="FF0000"/>
                </a:solidFill>
              </a:rPr>
              <a:t>20-30% of class time</a:t>
            </a:r>
            <a:endParaRPr lang="en-GB" sz="1600" b="1" dirty="0">
              <a:solidFill>
                <a:srgbClr val="FF0000"/>
              </a:solidFill>
            </a:endParaRPr>
          </a:p>
        </p:txBody>
      </p:sp>
      <p:grpSp>
        <p:nvGrpSpPr>
          <p:cNvPr id="49160"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iRAT</a:t>
              </a:r>
              <a:endParaRPr lang="en-GB" sz="2000" b="1" dirty="0">
                <a:solidFill>
                  <a:schemeClr val="accent1">
                    <a:lumMod val="60000"/>
                    <a:lumOff val="40000"/>
                  </a:schemeClr>
                </a:solidFill>
              </a:endParaRP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tRAT </a:t>
              </a: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Challenges</a:t>
              </a:r>
            </a:p>
            <a:p>
              <a:pPr marL="171450" lvl="1" indent="-171450" defTabSz="755650">
                <a:lnSpc>
                  <a:spcPct val="90000"/>
                </a:lnSpc>
                <a:spcAft>
                  <a:spcPct val="15000"/>
                </a:spcAft>
                <a:buFontTx/>
                <a:buChar char="••"/>
                <a:defRPr/>
              </a:pPr>
              <a:r>
                <a:rPr lang="en-GB" sz="2000" b="1" dirty="0" smtClean="0">
                  <a:solidFill>
                    <a:srgbClr val="FF0000"/>
                  </a:solidFill>
                </a:rPr>
                <a:t>Corrective Instruction (Feedback)</a:t>
              </a:r>
            </a:p>
            <a:p>
              <a:pPr marL="628650" lvl="2" indent="-171450" defTabSz="755650">
                <a:lnSpc>
                  <a:spcPct val="90000"/>
                </a:lnSpc>
                <a:spcAft>
                  <a:spcPct val="15000"/>
                </a:spcAft>
                <a:defRPr/>
              </a:pPr>
              <a:endParaRPr lang="en-GB" sz="1700" dirty="0" smtClean="0">
                <a:solidFill>
                  <a:schemeClr val="tx1"/>
                </a:solidFill>
              </a:endParaRPr>
            </a:p>
          </p:txBody>
        </p:sp>
      </p:grpSp>
    </p:spTree>
    <p:extLst>
      <p:ext uri="{BB962C8B-B14F-4D97-AF65-F5344CB8AC3E}">
        <p14:creationId xmlns:p14="http://schemas.microsoft.com/office/powerpoint/2010/main" val="25819781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5017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FA9F81D-5E02-A147-AA6B-F3D036A52596}"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50181"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53CEFF"/>
                </a:solidFill>
              </a:rPr>
              <a:t>Readiness Assurance Process (RAP)</a:t>
            </a:r>
          </a:p>
          <a:p>
            <a:pPr defTabSz="800100">
              <a:lnSpc>
                <a:spcPct val="90000"/>
              </a:lnSpc>
              <a:spcAft>
                <a:spcPct val="35000"/>
              </a:spcAft>
              <a:defRPr/>
            </a:pPr>
            <a:r>
              <a:rPr lang="en-GB" sz="1600" b="1" dirty="0" smtClean="0">
                <a:solidFill>
                  <a:srgbClr val="53CEFF"/>
                </a:solidFill>
              </a:rPr>
              <a:t>20-30% of class time</a:t>
            </a:r>
            <a:endParaRPr lang="en-GB" sz="1600" b="1" dirty="0">
              <a:solidFill>
                <a:srgbClr val="53CEFF"/>
              </a:solidFill>
            </a:endParaRPr>
          </a:p>
        </p:txBody>
      </p:sp>
      <p:grpSp>
        <p:nvGrpSpPr>
          <p:cNvPr id="50184"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iRAT</a:t>
              </a:r>
              <a:endParaRPr lang="en-GB" sz="2000" b="1" dirty="0">
                <a:solidFill>
                  <a:schemeClr val="accent1">
                    <a:lumMod val="60000"/>
                    <a:lumOff val="40000"/>
                  </a:schemeClr>
                </a:solidFill>
              </a:endParaRP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tRAT </a:t>
              </a: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Challenges</a:t>
              </a: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Corrective Instruction</a:t>
              </a:r>
            </a:p>
            <a:p>
              <a:pPr marL="628650" lvl="2" indent="-171450" defTabSz="755650">
                <a:lnSpc>
                  <a:spcPct val="90000"/>
                </a:lnSpc>
                <a:spcAft>
                  <a:spcPct val="15000"/>
                </a:spcAft>
                <a:defRPr/>
              </a:pPr>
              <a:endParaRPr lang="en-GB" sz="1700" dirty="0" smtClean="0">
                <a:solidFill>
                  <a:schemeClr val="tx1"/>
                </a:solidFill>
              </a:endParaRPr>
            </a:p>
          </p:txBody>
        </p:sp>
      </p:grpSp>
      <p:grpSp>
        <p:nvGrpSpPr>
          <p:cNvPr id="24" name="Group 23"/>
          <p:cNvGrpSpPr/>
          <p:nvPr/>
        </p:nvGrpSpPr>
        <p:grpSpPr>
          <a:xfrm>
            <a:off x="5673080" y="1988840"/>
            <a:ext cx="664914" cy="445561"/>
            <a:chOff x="1870228" y="750311"/>
            <a:chExt cx="664914" cy="445561"/>
          </a:xfrm>
          <a:solidFill>
            <a:schemeClr val="bg2">
              <a:lumMod val="50000"/>
            </a:schemeClr>
          </a:solidFill>
        </p:grpSpPr>
        <p:sp>
          <p:nvSpPr>
            <p:cNvPr id="25" name="Right Arrow 24"/>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26"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7" name="Rounded Rectangle 4"/>
          <p:cNvSpPr/>
          <p:nvPr/>
        </p:nvSpPr>
        <p:spPr>
          <a:xfrm>
            <a:off x="6392863" y="1844675"/>
            <a:ext cx="25955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b="1" dirty="0" smtClean="0">
                <a:solidFill>
                  <a:srgbClr val="FF0000"/>
                </a:solidFill>
              </a:rPr>
              <a:t>Application Exercises</a:t>
            </a:r>
          </a:p>
          <a:p>
            <a:pPr defTabSz="800100">
              <a:lnSpc>
                <a:spcPct val="90000"/>
              </a:lnSpc>
              <a:spcAft>
                <a:spcPct val="35000"/>
              </a:spcAft>
              <a:defRPr/>
            </a:pPr>
            <a:r>
              <a:rPr lang="en-GB" b="1" dirty="0" smtClean="0">
                <a:solidFill>
                  <a:srgbClr val="FF0000"/>
                </a:solidFill>
              </a:rPr>
              <a:t>70-80% of class time</a:t>
            </a:r>
            <a:endParaRPr lang="en-GB" b="1" dirty="0">
              <a:solidFill>
                <a:srgbClr val="FF0000"/>
              </a:solidFill>
            </a:endParaRPr>
          </a:p>
        </p:txBody>
      </p:sp>
      <p:sp>
        <p:nvSpPr>
          <p:cNvPr id="28" name="Rounded Rectangle 4"/>
          <p:cNvSpPr/>
          <p:nvPr/>
        </p:nvSpPr>
        <p:spPr>
          <a:xfrm>
            <a:off x="6392863" y="2852738"/>
            <a:ext cx="2592387" cy="1944687"/>
          </a:xfrm>
          <a:prstGeom prst="rect">
            <a:avLst/>
          </a:prstGeom>
        </p:spPr>
        <p:style>
          <a:lnRef idx="2">
            <a:schemeClr val="accent1"/>
          </a:lnRef>
          <a:fillRef idx="1">
            <a:schemeClr val="lt1"/>
          </a:fillRef>
          <a:effectRef idx="0">
            <a:schemeClr val="accent1"/>
          </a:effectRef>
          <a:fontRef idx="minor">
            <a:schemeClr val="dk1"/>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b="1" dirty="0" smtClean="0">
                <a:solidFill>
                  <a:srgbClr val="FF0000"/>
                </a:solidFill>
              </a:rPr>
              <a:t>4S criteria</a:t>
            </a:r>
          </a:p>
          <a:p>
            <a:pPr marL="628650" lvl="2" indent="-171450" defTabSz="755650">
              <a:lnSpc>
                <a:spcPct val="90000"/>
              </a:lnSpc>
              <a:spcAft>
                <a:spcPct val="15000"/>
              </a:spcAft>
              <a:buFontTx/>
              <a:buChar char="••"/>
              <a:defRPr/>
            </a:pPr>
            <a:r>
              <a:rPr lang="en-GB" b="1" dirty="0" smtClean="0">
                <a:solidFill>
                  <a:srgbClr val="FF0000"/>
                </a:solidFill>
              </a:rPr>
              <a:t>Significant</a:t>
            </a:r>
            <a:endParaRPr lang="en-GB" b="1" dirty="0">
              <a:solidFill>
                <a:srgbClr val="FF0000"/>
              </a:solidFill>
            </a:endParaRPr>
          </a:p>
          <a:p>
            <a:pPr marL="628650" lvl="2" indent="-171450" defTabSz="755650">
              <a:lnSpc>
                <a:spcPct val="90000"/>
              </a:lnSpc>
              <a:spcAft>
                <a:spcPct val="15000"/>
              </a:spcAft>
              <a:buFontTx/>
              <a:buChar char="••"/>
              <a:defRPr/>
            </a:pPr>
            <a:r>
              <a:rPr lang="en-GB" b="1" dirty="0" smtClean="0">
                <a:solidFill>
                  <a:srgbClr val="FF0000"/>
                </a:solidFill>
              </a:rPr>
              <a:t>Same</a:t>
            </a:r>
            <a:endParaRPr lang="en-GB" b="1" dirty="0">
              <a:solidFill>
                <a:srgbClr val="FF0000"/>
              </a:solidFill>
            </a:endParaRPr>
          </a:p>
          <a:p>
            <a:pPr marL="628650" lvl="2" indent="-171450" defTabSz="755650">
              <a:lnSpc>
                <a:spcPct val="90000"/>
              </a:lnSpc>
              <a:spcAft>
                <a:spcPct val="15000"/>
              </a:spcAft>
              <a:buFontTx/>
              <a:buChar char="••"/>
              <a:defRPr/>
            </a:pPr>
            <a:r>
              <a:rPr lang="en-GB" b="1" dirty="0" smtClean="0">
                <a:solidFill>
                  <a:srgbClr val="FF0000"/>
                </a:solidFill>
              </a:rPr>
              <a:t>Specific Choice</a:t>
            </a:r>
            <a:endParaRPr lang="en-GB" b="1" dirty="0">
              <a:solidFill>
                <a:srgbClr val="FF0000"/>
              </a:solidFill>
            </a:endParaRPr>
          </a:p>
          <a:p>
            <a:pPr marL="628650" lvl="2" indent="-171450" defTabSz="755650">
              <a:lnSpc>
                <a:spcPct val="90000"/>
              </a:lnSpc>
              <a:spcAft>
                <a:spcPct val="15000"/>
              </a:spcAft>
              <a:buFontTx/>
              <a:buChar char="••"/>
              <a:defRPr/>
            </a:pPr>
            <a:r>
              <a:rPr lang="en-GB" b="1" dirty="0" smtClean="0">
                <a:solidFill>
                  <a:srgbClr val="FF0000"/>
                </a:solidFill>
              </a:rPr>
              <a:t>Simultaneous</a:t>
            </a:r>
            <a:endParaRPr lang="en-GB" b="1" dirty="0">
              <a:solidFill>
                <a:srgbClr val="FF0000"/>
              </a:solidFill>
            </a:endParaRPr>
          </a:p>
        </p:txBody>
      </p:sp>
    </p:spTree>
    <p:extLst>
      <p:ext uri="{BB962C8B-B14F-4D97-AF65-F5344CB8AC3E}">
        <p14:creationId xmlns:p14="http://schemas.microsoft.com/office/powerpoint/2010/main" val="3226070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025525" y="930275"/>
            <a:ext cx="8485188" cy="781050"/>
          </a:xfrm>
        </p:spPr>
        <p:txBody>
          <a:bodyPr/>
          <a:lstStyle/>
          <a:p>
            <a:r>
              <a:rPr lang="en-GB">
                <a:latin typeface="Georgia" charset="0"/>
                <a:ea typeface="MS PGothic" charset="0"/>
              </a:rPr>
              <a:t>A Team-Based Learning Unit</a:t>
            </a:r>
            <a:endParaRPr lang="en-US">
              <a:latin typeface="Georgia" charset="0"/>
              <a:ea typeface="MS PGothic" charset="0"/>
            </a:endParaRPr>
          </a:p>
        </p:txBody>
      </p:sp>
      <p:sp>
        <p:nvSpPr>
          <p:cNvPr id="5120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00186A5-F224-B941-A70D-6A25EFAB1929}"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grpSp>
        <p:nvGrpSpPr>
          <p:cNvPr id="10" name="Group 9"/>
          <p:cNvGrpSpPr/>
          <p:nvPr/>
        </p:nvGrpSpPr>
        <p:grpSpPr>
          <a:xfrm>
            <a:off x="920552" y="1844824"/>
            <a:ext cx="2016224" cy="1584176"/>
            <a:chOff x="-209137" y="443603"/>
            <a:chExt cx="1765736" cy="1180577"/>
          </a:xfrm>
          <a:solidFill>
            <a:schemeClr val="bg2"/>
          </a:solidFill>
        </p:grpSpPr>
        <p:sp>
          <p:nvSpPr>
            <p:cNvPr id="11" name="Rounded Rectangle 10"/>
            <p:cNvSpPr/>
            <p:nvPr/>
          </p:nvSpPr>
          <p:spPr>
            <a:xfrm>
              <a:off x="6887" y="659627"/>
              <a:ext cx="1549712" cy="9645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9137" y="443603"/>
              <a:ext cx="1549712" cy="64303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p>
              <a:pPr defTabSz="800100">
                <a:lnSpc>
                  <a:spcPct val="90000"/>
                </a:lnSpc>
                <a:spcAft>
                  <a:spcPct val="35000"/>
                </a:spcAft>
                <a:defRPr/>
              </a:pPr>
              <a:r>
                <a:rPr lang="en-GB" sz="2000" b="1" dirty="0">
                  <a:solidFill>
                    <a:srgbClr val="53CEFF"/>
                  </a:solidFill>
                </a:rPr>
                <a:t>Content</a:t>
              </a:r>
            </a:p>
            <a:p>
              <a:pPr defTabSz="800100">
                <a:lnSpc>
                  <a:spcPct val="90000"/>
                </a:lnSpc>
                <a:spcAft>
                  <a:spcPct val="35000"/>
                </a:spcAft>
                <a:defRPr/>
              </a:pPr>
              <a:r>
                <a:rPr lang="en-GB" sz="2000" b="1" dirty="0">
                  <a:solidFill>
                    <a:srgbClr val="53CEFF"/>
                  </a:solidFill>
                </a:rPr>
                <a:t>Pre-class</a:t>
              </a:r>
            </a:p>
          </p:txBody>
        </p:sp>
      </p:grpSp>
      <p:grpSp>
        <p:nvGrpSpPr>
          <p:cNvPr id="51205" name="Group 12"/>
          <p:cNvGrpSpPr>
            <a:grpSpLocks/>
          </p:cNvGrpSpPr>
          <p:nvPr/>
        </p:nvGrpSpPr>
        <p:grpSpPr bwMode="auto">
          <a:xfrm>
            <a:off x="950913" y="2879725"/>
            <a:ext cx="1790700" cy="1944688"/>
            <a:chOff x="262290" y="1620803"/>
            <a:chExt cx="1789609" cy="1658137"/>
          </a:xfrm>
        </p:grpSpPr>
        <p:sp>
          <p:nvSpPr>
            <p:cNvPr id="14" name="Rounded Rectangle 13"/>
            <p:cNvSpPr/>
            <p:nvPr/>
          </p:nvSpPr>
          <p:spPr>
            <a:xfrm>
              <a:off x="262290" y="1620803"/>
              <a:ext cx="1789609" cy="1658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15" name="Rounded Rectangle 4"/>
            <p:cNvSpPr/>
            <p:nvPr/>
          </p:nvSpPr>
          <p:spPr>
            <a:xfrm>
              <a:off x="311472" y="1669532"/>
              <a:ext cx="1691244" cy="1402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53CEFF"/>
                  </a:solidFill>
                </a:rPr>
                <a:t>Individual  Study</a:t>
              </a:r>
              <a:endParaRPr lang="en-GB" sz="2000" b="1" dirty="0">
                <a:solidFill>
                  <a:srgbClr val="53CEFF"/>
                </a:solidFill>
              </a:endParaRPr>
            </a:p>
            <a:p>
              <a:pPr marL="171450" lvl="1" indent="-171450" defTabSz="755650">
                <a:lnSpc>
                  <a:spcPct val="90000"/>
                </a:lnSpc>
                <a:spcAft>
                  <a:spcPct val="15000"/>
                </a:spcAft>
                <a:buFontTx/>
                <a:buChar char="••"/>
                <a:defRPr/>
              </a:pPr>
              <a:r>
                <a:rPr lang="en-GB" sz="2000" b="1" dirty="0" smtClean="0">
                  <a:solidFill>
                    <a:srgbClr val="53CEFF"/>
                  </a:solidFill>
                </a:rPr>
                <a:t>Directed to Learning Resources</a:t>
              </a:r>
              <a:endParaRPr lang="en-GB" sz="2000" b="1" dirty="0">
                <a:solidFill>
                  <a:srgbClr val="53CEFF"/>
                </a:solidFill>
              </a:endParaRPr>
            </a:p>
          </p:txBody>
        </p:sp>
      </p:grpSp>
      <p:grpSp>
        <p:nvGrpSpPr>
          <p:cNvPr id="17" name="Group 16"/>
          <p:cNvGrpSpPr/>
          <p:nvPr/>
        </p:nvGrpSpPr>
        <p:grpSpPr>
          <a:xfrm>
            <a:off x="2792760" y="1988840"/>
            <a:ext cx="664914" cy="445561"/>
            <a:chOff x="1870228" y="750311"/>
            <a:chExt cx="664914" cy="445561"/>
          </a:xfrm>
          <a:solidFill>
            <a:schemeClr val="bg2">
              <a:lumMod val="50000"/>
            </a:schemeClr>
          </a:solidFill>
        </p:grpSpPr>
        <p:sp>
          <p:nvSpPr>
            <p:cNvPr id="18" name="Right Arrow 17"/>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19"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0" name="Rounded Rectangle 4"/>
          <p:cNvSpPr/>
          <p:nvPr/>
        </p:nvSpPr>
        <p:spPr>
          <a:xfrm>
            <a:off x="3513138" y="1844675"/>
            <a:ext cx="21002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sz="1600" b="1" dirty="0" smtClean="0">
                <a:solidFill>
                  <a:srgbClr val="53CEFF"/>
                </a:solidFill>
              </a:rPr>
              <a:t>Readiness Assurance Process (RAP)</a:t>
            </a:r>
          </a:p>
          <a:p>
            <a:pPr defTabSz="800100">
              <a:lnSpc>
                <a:spcPct val="90000"/>
              </a:lnSpc>
              <a:spcAft>
                <a:spcPct val="35000"/>
              </a:spcAft>
              <a:defRPr/>
            </a:pPr>
            <a:r>
              <a:rPr lang="en-GB" sz="1600" b="1" dirty="0" smtClean="0">
                <a:solidFill>
                  <a:srgbClr val="53CEFF"/>
                </a:solidFill>
              </a:rPr>
              <a:t>20-30% of class time</a:t>
            </a:r>
            <a:endParaRPr lang="en-GB" sz="1600" b="1" dirty="0">
              <a:solidFill>
                <a:srgbClr val="53CEFF"/>
              </a:solidFill>
            </a:endParaRPr>
          </a:p>
        </p:txBody>
      </p:sp>
      <p:grpSp>
        <p:nvGrpSpPr>
          <p:cNvPr id="51208" name="Group 20"/>
          <p:cNvGrpSpPr>
            <a:grpSpLocks/>
          </p:cNvGrpSpPr>
          <p:nvPr/>
        </p:nvGrpSpPr>
        <p:grpSpPr bwMode="auto">
          <a:xfrm>
            <a:off x="3440113" y="2852738"/>
            <a:ext cx="2233612" cy="2160587"/>
            <a:chOff x="3308868" y="1606380"/>
            <a:chExt cx="1789609" cy="1785685"/>
          </a:xfrm>
        </p:grpSpPr>
        <p:sp>
          <p:nvSpPr>
            <p:cNvPr id="22" name="Rounded Rectangle 21"/>
            <p:cNvSpPr/>
            <p:nvPr/>
          </p:nvSpPr>
          <p:spPr>
            <a:xfrm>
              <a:off x="3308868" y="1606380"/>
              <a:ext cx="1789609" cy="16584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23" name="Rounded Rectangle 4"/>
            <p:cNvSpPr/>
            <p:nvPr/>
          </p:nvSpPr>
          <p:spPr>
            <a:xfrm>
              <a:off x="3357201" y="1654925"/>
              <a:ext cx="1692942" cy="1737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iRAT</a:t>
              </a:r>
              <a:endParaRPr lang="en-GB" sz="2000" b="1" dirty="0">
                <a:solidFill>
                  <a:schemeClr val="accent1">
                    <a:lumMod val="60000"/>
                    <a:lumOff val="40000"/>
                  </a:schemeClr>
                </a:solidFill>
              </a:endParaRP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tRAT </a:t>
              </a: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Challenges</a:t>
              </a:r>
            </a:p>
            <a:p>
              <a:pPr marL="171450" lvl="1" indent="-171450" defTabSz="755650">
                <a:lnSpc>
                  <a:spcPct val="90000"/>
                </a:lnSpc>
                <a:spcAft>
                  <a:spcPct val="15000"/>
                </a:spcAft>
                <a:buFontTx/>
                <a:buChar char="••"/>
                <a:defRPr/>
              </a:pPr>
              <a:r>
                <a:rPr lang="en-GB" sz="2000" b="1" dirty="0" smtClean="0">
                  <a:solidFill>
                    <a:schemeClr val="accent1">
                      <a:lumMod val="60000"/>
                      <a:lumOff val="40000"/>
                    </a:schemeClr>
                  </a:solidFill>
                </a:rPr>
                <a:t>Corrective Instruction</a:t>
              </a:r>
            </a:p>
            <a:p>
              <a:pPr marL="628650" lvl="2" indent="-171450" defTabSz="755650">
                <a:lnSpc>
                  <a:spcPct val="90000"/>
                </a:lnSpc>
                <a:spcAft>
                  <a:spcPct val="15000"/>
                </a:spcAft>
                <a:defRPr/>
              </a:pPr>
              <a:endParaRPr lang="en-GB" sz="1700" dirty="0" smtClean="0">
                <a:solidFill>
                  <a:schemeClr val="tx1"/>
                </a:solidFill>
              </a:endParaRPr>
            </a:p>
          </p:txBody>
        </p:sp>
      </p:grpSp>
      <p:grpSp>
        <p:nvGrpSpPr>
          <p:cNvPr id="24" name="Group 23"/>
          <p:cNvGrpSpPr/>
          <p:nvPr/>
        </p:nvGrpSpPr>
        <p:grpSpPr>
          <a:xfrm>
            <a:off x="5673080" y="1988840"/>
            <a:ext cx="664914" cy="445561"/>
            <a:chOff x="1870228" y="750311"/>
            <a:chExt cx="664914" cy="445561"/>
          </a:xfrm>
          <a:solidFill>
            <a:schemeClr val="bg2">
              <a:lumMod val="50000"/>
            </a:schemeClr>
          </a:solidFill>
        </p:grpSpPr>
        <p:sp>
          <p:nvSpPr>
            <p:cNvPr id="25" name="Right Arrow 24"/>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26"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27" name="Rounded Rectangle 4"/>
          <p:cNvSpPr/>
          <p:nvPr/>
        </p:nvSpPr>
        <p:spPr>
          <a:xfrm>
            <a:off x="6392863" y="1844675"/>
            <a:ext cx="2595562" cy="936625"/>
          </a:xfrm>
          <a:prstGeom prst="rect">
            <a:avLst/>
          </a:prstGeom>
        </p:spPr>
        <p:style>
          <a:lnRef idx="2">
            <a:schemeClr val="accent1"/>
          </a:lnRef>
          <a:fillRef idx="1">
            <a:schemeClr val="lt1"/>
          </a:fillRef>
          <a:effectRef idx="0">
            <a:schemeClr val="accent1"/>
          </a:effectRef>
          <a:fontRef idx="minor">
            <a:schemeClr val="dk1"/>
          </a:fontRef>
        </p:style>
        <p:txBody>
          <a:bodyPr lIns="128016" tIns="128016" rIns="128016" bIns="68580" spcCol="127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lnSpc>
                <a:spcPct val="90000"/>
              </a:lnSpc>
              <a:spcAft>
                <a:spcPct val="35000"/>
              </a:spcAft>
              <a:defRPr/>
            </a:pPr>
            <a:r>
              <a:rPr lang="en-GB" b="1" dirty="0" smtClean="0">
                <a:solidFill>
                  <a:srgbClr val="FF0000"/>
                </a:solidFill>
              </a:rPr>
              <a:t>Application Exercises</a:t>
            </a:r>
          </a:p>
          <a:p>
            <a:pPr defTabSz="800100">
              <a:lnSpc>
                <a:spcPct val="90000"/>
              </a:lnSpc>
              <a:spcAft>
                <a:spcPct val="35000"/>
              </a:spcAft>
              <a:defRPr/>
            </a:pPr>
            <a:r>
              <a:rPr lang="en-GB" b="1" dirty="0" smtClean="0">
                <a:solidFill>
                  <a:srgbClr val="FF0000"/>
                </a:solidFill>
              </a:rPr>
              <a:t>70-80% of class time</a:t>
            </a:r>
            <a:endParaRPr lang="en-GB" b="1" dirty="0">
              <a:solidFill>
                <a:srgbClr val="FF0000"/>
              </a:solidFill>
            </a:endParaRPr>
          </a:p>
        </p:txBody>
      </p:sp>
      <p:sp>
        <p:nvSpPr>
          <p:cNvPr id="28" name="Rounded Rectangle 4"/>
          <p:cNvSpPr/>
          <p:nvPr/>
        </p:nvSpPr>
        <p:spPr>
          <a:xfrm>
            <a:off x="6392863" y="2852738"/>
            <a:ext cx="2592387" cy="1944687"/>
          </a:xfrm>
          <a:prstGeom prst="rect">
            <a:avLst/>
          </a:prstGeom>
        </p:spPr>
        <p:style>
          <a:lnRef idx="2">
            <a:schemeClr val="accent1"/>
          </a:lnRef>
          <a:fillRef idx="1">
            <a:schemeClr val="lt1"/>
          </a:fillRef>
          <a:effectRef idx="0">
            <a:schemeClr val="accent1"/>
          </a:effectRef>
          <a:fontRef idx="minor">
            <a:schemeClr val="dk1"/>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b="1" dirty="0">
                <a:solidFill>
                  <a:schemeClr val="accent1"/>
                </a:solidFill>
              </a:rPr>
              <a:t>4S criteria</a:t>
            </a:r>
          </a:p>
          <a:p>
            <a:pPr marL="628650" lvl="2" indent="-171450" defTabSz="755650">
              <a:lnSpc>
                <a:spcPct val="90000"/>
              </a:lnSpc>
              <a:spcAft>
                <a:spcPct val="15000"/>
              </a:spcAft>
              <a:buFontTx/>
              <a:buChar char="••"/>
              <a:defRPr/>
            </a:pPr>
            <a:r>
              <a:rPr lang="en-GB" b="1" dirty="0">
                <a:solidFill>
                  <a:schemeClr val="accent1"/>
                </a:solidFill>
              </a:rPr>
              <a:t>Significant</a:t>
            </a:r>
          </a:p>
          <a:p>
            <a:pPr marL="628650" lvl="2" indent="-171450" defTabSz="755650">
              <a:lnSpc>
                <a:spcPct val="90000"/>
              </a:lnSpc>
              <a:spcAft>
                <a:spcPct val="15000"/>
              </a:spcAft>
              <a:buFontTx/>
              <a:buChar char="••"/>
              <a:defRPr/>
            </a:pPr>
            <a:r>
              <a:rPr lang="en-GB" b="1" dirty="0">
                <a:solidFill>
                  <a:schemeClr val="accent1"/>
                </a:solidFill>
              </a:rPr>
              <a:t>Same</a:t>
            </a:r>
          </a:p>
          <a:p>
            <a:pPr marL="628650" lvl="2" indent="-171450" defTabSz="755650">
              <a:lnSpc>
                <a:spcPct val="90000"/>
              </a:lnSpc>
              <a:spcAft>
                <a:spcPct val="15000"/>
              </a:spcAft>
              <a:buFontTx/>
              <a:buChar char="••"/>
              <a:defRPr/>
            </a:pPr>
            <a:r>
              <a:rPr lang="en-GB" b="1" dirty="0">
                <a:solidFill>
                  <a:schemeClr val="accent1"/>
                </a:solidFill>
              </a:rPr>
              <a:t>Specific Choice</a:t>
            </a:r>
          </a:p>
          <a:p>
            <a:pPr marL="628650" lvl="2" indent="-171450" defTabSz="755650">
              <a:lnSpc>
                <a:spcPct val="90000"/>
              </a:lnSpc>
              <a:spcAft>
                <a:spcPct val="15000"/>
              </a:spcAft>
              <a:buFontTx/>
              <a:buChar char="••"/>
              <a:defRPr/>
            </a:pPr>
            <a:r>
              <a:rPr lang="en-GB" b="1" dirty="0">
                <a:solidFill>
                  <a:schemeClr val="accent1"/>
                </a:solidFill>
              </a:rPr>
              <a:t>Simultaneous</a:t>
            </a:r>
          </a:p>
        </p:txBody>
      </p:sp>
      <p:grpSp>
        <p:nvGrpSpPr>
          <p:cNvPr id="29" name="Group 28"/>
          <p:cNvGrpSpPr/>
          <p:nvPr/>
        </p:nvGrpSpPr>
        <p:grpSpPr>
          <a:xfrm rot="8520680">
            <a:off x="6986599" y="4991222"/>
            <a:ext cx="664914" cy="445561"/>
            <a:chOff x="1870228" y="750311"/>
            <a:chExt cx="664914" cy="445561"/>
          </a:xfrm>
          <a:solidFill>
            <a:schemeClr val="bg2">
              <a:lumMod val="50000"/>
            </a:schemeClr>
          </a:solidFill>
        </p:grpSpPr>
        <p:sp>
          <p:nvSpPr>
            <p:cNvPr id="30" name="Right Arrow 29"/>
            <p:cNvSpPr/>
            <p:nvPr/>
          </p:nvSpPr>
          <p:spPr>
            <a:xfrm rot="21580517">
              <a:off x="1870228" y="750311"/>
              <a:ext cx="664914" cy="44556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31" name="Right Arrow 4"/>
            <p:cNvSpPr/>
            <p:nvPr/>
          </p:nvSpPr>
          <p:spPr>
            <a:xfrm rot="21580517">
              <a:off x="1870229" y="839802"/>
              <a:ext cx="531246" cy="26733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22300">
                <a:lnSpc>
                  <a:spcPct val="90000"/>
                </a:lnSpc>
                <a:spcAft>
                  <a:spcPct val="35000"/>
                </a:spcAft>
                <a:defRPr/>
              </a:pPr>
              <a:endParaRPr lang="en-GB" sz="1400"/>
            </a:p>
          </p:txBody>
        </p:sp>
      </p:grpSp>
      <p:sp>
        <p:nvSpPr>
          <p:cNvPr id="32" name="Rounded Rectangle 4"/>
          <p:cNvSpPr/>
          <p:nvPr/>
        </p:nvSpPr>
        <p:spPr>
          <a:xfrm>
            <a:off x="3440113" y="4941888"/>
            <a:ext cx="3241675" cy="1344612"/>
          </a:xfrm>
          <a:prstGeom prst="rect">
            <a:avLst/>
          </a:prstGeom>
        </p:spPr>
        <p:style>
          <a:lnRef idx="2">
            <a:schemeClr val="accent1"/>
          </a:lnRef>
          <a:fillRef idx="1">
            <a:schemeClr val="lt1"/>
          </a:fillRef>
          <a:effectRef idx="0">
            <a:schemeClr val="accent1"/>
          </a:effectRef>
          <a:fontRef idx="minor">
            <a:schemeClr val="dk1"/>
          </a:fontRef>
        </p:style>
        <p:txBody>
          <a:bodyPr lIns="120904" tIns="120904" rIns="120904" bIns="120904" spcCol="1270"/>
          <a:lstStyle>
            <a:lvl1pPr>
              <a:defRPr>
                <a:solidFill>
                  <a:schemeClr val="dk1">
                    <a:hueOff val="0"/>
                    <a:satOff val="0"/>
                    <a:lumOff val="0"/>
                    <a:alphaOff val="0"/>
                  </a:schemeClr>
                </a:solidFill>
                <a:latin typeface="+mn-lt"/>
                <a:ea typeface="+mn-ea"/>
                <a:cs typeface="+mn-cs"/>
              </a:defRPr>
            </a:lvl1pPr>
            <a:lvl2pPr>
              <a:defRPr>
                <a:solidFill>
                  <a:schemeClr val="dk1">
                    <a:hueOff val="0"/>
                    <a:satOff val="0"/>
                    <a:lumOff val="0"/>
                    <a:alphaOff val="0"/>
                  </a:schemeClr>
                </a:solidFill>
                <a:latin typeface="+mn-lt"/>
                <a:ea typeface="+mn-ea"/>
                <a:cs typeface="+mn-cs"/>
              </a:defRPr>
            </a:lvl2pPr>
            <a:lvl3pPr>
              <a:defRPr>
                <a:solidFill>
                  <a:schemeClr val="dk1">
                    <a:hueOff val="0"/>
                    <a:satOff val="0"/>
                    <a:lumOff val="0"/>
                    <a:alphaOff val="0"/>
                  </a:schemeClr>
                </a:solidFill>
                <a:latin typeface="+mn-lt"/>
                <a:ea typeface="+mn-ea"/>
                <a:cs typeface="+mn-cs"/>
              </a:defRPr>
            </a:lvl3pPr>
            <a:lvl4pPr>
              <a:defRPr>
                <a:solidFill>
                  <a:schemeClr val="dk1">
                    <a:hueOff val="0"/>
                    <a:satOff val="0"/>
                    <a:lumOff val="0"/>
                    <a:alphaOff val="0"/>
                  </a:schemeClr>
                </a:solidFill>
                <a:latin typeface="+mn-lt"/>
                <a:ea typeface="+mn-ea"/>
                <a:cs typeface="+mn-cs"/>
              </a:defRPr>
            </a:lvl4pPr>
            <a:lvl5pPr>
              <a:defRPr>
                <a:solidFill>
                  <a:schemeClr val="dk1">
                    <a:hueOff val="0"/>
                    <a:satOff val="0"/>
                    <a:lumOff val="0"/>
                    <a:alphaOff val="0"/>
                  </a:schemeClr>
                </a:solidFill>
                <a:latin typeface="+mn-lt"/>
                <a:ea typeface="+mn-ea"/>
                <a:cs typeface="+mn-cs"/>
              </a:defRPr>
            </a:lvl5pPr>
            <a:lvl6pPr>
              <a:defRPr>
                <a:solidFill>
                  <a:schemeClr val="dk1">
                    <a:hueOff val="0"/>
                    <a:satOff val="0"/>
                    <a:lumOff val="0"/>
                    <a:alphaOff val="0"/>
                  </a:schemeClr>
                </a:solidFill>
                <a:latin typeface="+mn-lt"/>
                <a:ea typeface="+mn-ea"/>
                <a:cs typeface="+mn-cs"/>
              </a:defRPr>
            </a:lvl6pPr>
            <a:lvl7pPr>
              <a:defRPr>
                <a:solidFill>
                  <a:schemeClr val="dk1">
                    <a:hueOff val="0"/>
                    <a:satOff val="0"/>
                    <a:lumOff val="0"/>
                    <a:alphaOff val="0"/>
                  </a:schemeClr>
                </a:solidFill>
                <a:latin typeface="+mn-lt"/>
                <a:ea typeface="+mn-ea"/>
                <a:cs typeface="+mn-cs"/>
              </a:defRPr>
            </a:lvl7pPr>
            <a:lvl8pPr>
              <a:defRPr>
                <a:solidFill>
                  <a:schemeClr val="dk1">
                    <a:hueOff val="0"/>
                    <a:satOff val="0"/>
                    <a:lumOff val="0"/>
                    <a:alphaOff val="0"/>
                  </a:schemeClr>
                </a:solidFill>
                <a:latin typeface="+mn-lt"/>
                <a:ea typeface="+mn-ea"/>
                <a:cs typeface="+mn-cs"/>
              </a:defRPr>
            </a:lvl8pPr>
            <a:lvl9pPr>
              <a:defRPr>
                <a:solidFill>
                  <a:schemeClr val="dk1">
                    <a:hueOff val="0"/>
                    <a:satOff val="0"/>
                    <a:lumOff val="0"/>
                    <a:alphaOff val="0"/>
                  </a:schemeClr>
                </a:solidFill>
                <a:latin typeface="+mn-lt"/>
                <a:ea typeface="+mn-ea"/>
                <a:cs typeface="+mn-cs"/>
              </a:defRPr>
            </a:lvl9pPr>
          </a:lstStyle>
          <a:p>
            <a:pPr marL="171450" lvl="1" indent="-171450" defTabSz="755650">
              <a:lnSpc>
                <a:spcPct val="90000"/>
              </a:lnSpc>
              <a:spcAft>
                <a:spcPct val="15000"/>
              </a:spcAft>
              <a:buFontTx/>
              <a:buChar char="••"/>
              <a:defRPr/>
            </a:pPr>
            <a:r>
              <a:rPr lang="en-GB" sz="2000" b="1" dirty="0" smtClean="0">
                <a:solidFill>
                  <a:srgbClr val="FF0000"/>
                </a:solidFill>
              </a:rPr>
              <a:t>Intra-team discussion</a:t>
            </a:r>
          </a:p>
          <a:p>
            <a:pPr marL="171450" lvl="1" indent="-171450" defTabSz="755650">
              <a:lnSpc>
                <a:spcPct val="90000"/>
              </a:lnSpc>
              <a:spcAft>
                <a:spcPct val="15000"/>
              </a:spcAft>
              <a:buFontTx/>
              <a:buChar char="••"/>
              <a:defRPr/>
            </a:pPr>
            <a:r>
              <a:rPr lang="en-GB" sz="2000" b="1" dirty="0" smtClean="0">
                <a:solidFill>
                  <a:srgbClr val="FF0000"/>
                </a:solidFill>
              </a:rPr>
              <a:t>Inter-team discussion, debate and justification</a:t>
            </a:r>
            <a:endParaRPr lang="en-GB" sz="2000" b="1" dirty="0">
              <a:solidFill>
                <a:srgbClr val="FF0000"/>
              </a:solidFill>
            </a:endParaRPr>
          </a:p>
        </p:txBody>
      </p:sp>
    </p:spTree>
    <p:extLst>
      <p:ext uri="{BB962C8B-B14F-4D97-AF65-F5344CB8AC3E}">
        <p14:creationId xmlns:p14="http://schemas.microsoft.com/office/powerpoint/2010/main" val="4080456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Evaluation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Formative</a:t>
            </a:r>
          </a:p>
          <a:p>
            <a:r>
              <a:rPr lang="en-GB" dirty="0" smtClean="0"/>
              <a:t>Summative</a:t>
            </a:r>
          </a:p>
          <a:p>
            <a:endParaRPr lang="en-GB" dirty="0" smtClean="0"/>
          </a:p>
        </p:txBody>
      </p:sp>
      <p:sp>
        <p:nvSpPr>
          <p:cNvPr id="4" name="Date Placeholder 3"/>
          <p:cNvSpPr>
            <a:spLocks noGrp="1"/>
          </p:cNvSpPr>
          <p:nvPr>
            <p:ph type="dt" sz="half" idx="10"/>
          </p:nvPr>
        </p:nvSpPr>
        <p:spPr/>
        <p:txBody>
          <a:bodyPr/>
          <a:lstStyle/>
          <a:p>
            <a:pPr>
              <a:defRPr/>
            </a:pPr>
            <a:fld id="{554E65CA-4893-434E-A780-55EA9C392E62}"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11190029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CF4D2-B3C7-4D55-B4FC-8D3223CB5F47}"/>
              </a:ext>
            </a:extLst>
          </p:cNvPr>
          <p:cNvSpPr>
            <a:spLocks noGrp="1"/>
          </p:cNvSpPr>
          <p:nvPr>
            <p:ph type="title"/>
          </p:nvPr>
        </p:nvSpPr>
        <p:spPr>
          <a:xfrm>
            <a:off x="1043022" y="980728"/>
            <a:ext cx="8485188" cy="766763"/>
          </a:xfrm>
        </p:spPr>
        <p:txBody>
          <a:bodyPr/>
          <a:lstStyle/>
          <a:p>
            <a:r>
              <a:rPr lang="en-GB" dirty="0"/>
              <a:t>How does Team Based Learning Work?</a:t>
            </a:r>
          </a:p>
        </p:txBody>
      </p:sp>
      <p:sp>
        <p:nvSpPr>
          <p:cNvPr id="3" name="Date Placeholder 2">
            <a:extLst>
              <a:ext uri="{FF2B5EF4-FFF2-40B4-BE49-F238E27FC236}">
                <a16:creationId xmlns="" xmlns:a16="http://schemas.microsoft.com/office/drawing/2014/main" id="{05521F92-A4DC-4DAC-BDD2-619449BE4B7C}"/>
              </a:ext>
            </a:extLst>
          </p:cNvPr>
          <p:cNvSpPr>
            <a:spLocks noGrp="1"/>
          </p:cNvSpPr>
          <p:nvPr>
            <p:ph type="dt" sz="half" idx="10"/>
          </p:nvPr>
        </p:nvSpPr>
        <p:spPr/>
        <p:txBody>
          <a:bodyPr/>
          <a:lstStyle/>
          <a:p>
            <a:pPr>
              <a:defRPr/>
            </a:pPr>
            <a:fld id="{E903AD7A-4D59-45A4-8467-B157537C5D99}" type="datetime3">
              <a:rPr lang="en-GB" smtClean="0">
                <a:solidFill>
                  <a:prstClr val="white"/>
                </a:solidFill>
              </a:rPr>
              <a:pPr>
                <a:defRPr/>
              </a:pPr>
              <a:t>17 January 2019</a:t>
            </a:fld>
            <a:endParaRPr lang="en-GB" dirty="0">
              <a:solidFill>
                <a:prstClr val="white"/>
              </a:solidFill>
            </a:endParaRPr>
          </a:p>
        </p:txBody>
      </p:sp>
      <p:sp>
        <p:nvSpPr>
          <p:cNvPr id="4" name="Footer Placeholder 3">
            <a:extLst>
              <a:ext uri="{FF2B5EF4-FFF2-40B4-BE49-F238E27FC236}">
                <a16:creationId xmlns="" xmlns:a16="http://schemas.microsoft.com/office/drawing/2014/main" id="{1D80E4AD-4D31-4387-8B14-63BFEAE26D01}"/>
              </a:ext>
            </a:extLst>
          </p:cNvPr>
          <p:cNvSpPr>
            <a:spLocks noGrp="1"/>
          </p:cNvSpPr>
          <p:nvPr>
            <p:ph type="ftr" sz="quarter" idx="11"/>
          </p:nvPr>
        </p:nvSpPr>
        <p:spPr/>
        <p:txBody>
          <a:bodyPr/>
          <a:lstStyle/>
          <a:p>
            <a:pPr>
              <a:defRPr/>
            </a:pPr>
            <a:r>
              <a:rPr lang="en-GB" dirty="0"/>
              <a:t>HEFCE Catalyst  Project - Participant Workshop</a:t>
            </a:r>
          </a:p>
        </p:txBody>
      </p:sp>
      <p:sp>
        <p:nvSpPr>
          <p:cNvPr id="5" name="Slide Number Placeholder 4">
            <a:extLst>
              <a:ext uri="{FF2B5EF4-FFF2-40B4-BE49-F238E27FC236}">
                <a16:creationId xmlns="" xmlns:a16="http://schemas.microsoft.com/office/drawing/2014/main" id="{BC562462-5DD1-4C93-A2CB-575FA6D542D9}"/>
              </a:ext>
            </a:extLst>
          </p:cNvPr>
          <p:cNvSpPr>
            <a:spLocks noGrp="1"/>
          </p:cNvSpPr>
          <p:nvPr>
            <p:ph type="sldNum" sz="quarter" idx="12"/>
          </p:nvPr>
        </p:nvSpPr>
        <p:spPr/>
        <p:txBody>
          <a:bodyPr/>
          <a:lstStyle/>
          <a:p>
            <a:pPr>
              <a:defRPr/>
            </a:pPr>
            <a:fld id="{73834EFE-01CF-7847-B2F0-BE7B9DE25442}" type="slidenum">
              <a:rPr lang="en-GB" smtClean="0">
                <a:solidFill>
                  <a:prstClr val="white"/>
                </a:solidFill>
              </a:rPr>
              <a:pPr>
                <a:defRPr/>
              </a:pPr>
              <a:t>18</a:t>
            </a:fld>
            <a:endParaRPr lang="en-GB" dirty="0">
              <a:solidFill>
                <a:prstClr val="white"/>
              </a:solidFill>
            </a:endParaRPr>
          </a:p>
        </p:txBody>
      </p:sp>
      <p:pic>
        <p:nvPicPr>
          <p:cNvPr id="7" name="Picture 6">
            <a:extLst>
              <a:ext uri="{FF2B5EF4-FFF2-40B4-BE49-F238E27FC236}">
                <a16:creationId xmlns="" xmlns:a16="http://schemas.microsoft.com/office/drawing/2014/main" id="{CB1E7269-1A50-4241-AC2B-87AC33C35B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825" y="1916832"/>
            <a:ext cx="9183687" cy="4099066"/>
          </a:xfrm>
          <a:prstGeom prst="rect">
            <a:avLst/>
          </a:prstGeom>
        </p:spPr>
      </p:pic>
    </p:spTree>
    <p:extLst>
      <p:ext uri="{BB962C8B-B14F-4D97-AF65-F5344CB8AC3E}">
        <p14:creationId xmlns:p14="http://schemas.microsoft.com/office/powerpoint/2010/main" val="23857259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69EC4-CC08-436E-B0F8-C16C7943652C}"/>
              </a:ext>
            </a:extLst>
          </p:cNvPr>
          <p:cNvSpPr>
            <a:spLocks noGrp="1"/>
          </p:cNvSpPr>
          <p:nvPr>
            <p:ph type="title"/>
          </p:nvPr>
        </p:nvSpPr>
        <p:spPr/>
        <p:txBody>
          <a:bodyPr/>
          <a:lstStyle/>
          <a:p>
            <a:r>
              <a:rPr lang="en-GB" dirty="0"/>
              <a:t>At a unit level…</a:t>
            </a:r>
          </a:p>
        </p:txBody>
      </p:sp>
      <p:sp>
        <p:nvSpPr>
          <p:cNvPr id="3" name="Date Placeholder 2">
            <a:extLst>
              <a:ext uri="{FF2B5EF4-FFF2-40B4-BE49-F238E27FC236}">
                <a16:creationId xmlns="" xmlns:a16="http://schemas.microsoft.com/office/drawing/2014/main" id="{C750A3FC-D2CD-4A54-9E2F-F63A3E51100D}"/>
              </a:ext>
            </a:extLst>
          </p:cNvPr>
          <p:cNvSpPr>
            <a:spLocks noGrp="1"/>
          </p:cNvSpPr>
          <p:nvPr>
            <p:ph type="dt" sz="half" idx="10"/>
          </p:nvPr>
        </p:nvSpPr>
        <p:spPr/>
        <p:txBody>
          <a:bodyPr/>
          <a:lstStyle/>
          <a:p>
            <a:pPr>
              <a:defRPr/>
            </a:pPr>
            <a:fld id="{E903AD7A-4D59-45A4-8467-B157537C5D99}" type="datetime3">
              <a:rPr lang="en-GB" smtClean="0">
                <a:solidFill>
                  <a:prstClr val="white"/>
                </a:solidFill>
              </a:rPr>
              <a:pPr>
                <a:defRPr/>
              </a:pPr>
              <a:t>17 January 2019</a:t>
            </a:fld>
            <a:endParaRPr lang="en-GB" dirty="0">
              <a:solidFill>
                <a:prstClr val="white"/>
              </a:solidFill>
            </a:endParaRPr>
          </a:p>
        </p:txBody>
      </p:sp>
      <p:sp>
        <p:nvSpPr>
          <p:cNvPr id="4" name="Footer Placeholder 3">
            <a:extLst>
              <a:ext uri="{FF2B5EF4-FFF2-40B4-BE49-F238E27FC236}">
                <a16:creationId xmlns="" xmlns:a16="http://schemas.microsoft.com/office/drawing/2014/main" id="{7AE415C5-74E6-47A6-A32D-E346FA3E50EC}"/>
              </a:ext>
            </a:extLst>
          </p:cNvPr>
          <p:cNvSpPr>
            <a:spLocks noGrp="1"/>
          </p:cNvSpPr>
          <p:nvPr>
            <p:ph type="ftr" sz="quarter" idx="11"/>
          </p:nvPr>
        </p:nvSpPr>
        <p:spPr/>
        <p:txBody>
          <a:bodyPr/>
          <a:lstStyle/>
          <a:p>
            <a:pPr>
              <a:defRPr/>
            </a:pPr>
            <a:r>
              <a:rPr lang="en-GB" dirty="0"/>
              <a:t>HEFCE Catalyst  Project - Participant Workshop</a:t>
            </a:r>
          </a:p>
        </p:txBody>
      </p:sp>
      <p:sp>
        <p:nvSpPr>
          <p:cNvPr id="5" name="Slide Number Placeholder 4">
            <a:extLst>
              <a:ext uri="{FF2B5EF4-FFF2-40B4-BE49-F238E27FC236}">
                <a16:creationId xmlns="" xmlns:a16="http://schemas.microsoft.com/office/drawing/2014/main" id="{68F3758C-38BC-434B-8DC8-48AD48548CBB}"/>
              </a:ext>
            </a:extLst>
          </p:cNvPr>
          <p:cNvSpPr>
            <a:spLocks noGrp="1"/>
          </p:cNvSpPr>
          <p:nvPr>
            <p:ph type="sldNum" sz="quarter" idx="12"/>
          </p:nvPr>
        </p:nvSpPr>
        <p:spPr/>
        <p:txBody>
          <a:bodyPr/>
          <a:lstStyle/>
          <a:p>
            <a:pPr>
              <a:defRPr/>
            </a:pPr>
            <a:fld id="{73834EFE-01CF-7847-B2F0-BE7B9DE25442}" type="slidenum">
              <a:rPr lang="en-GB" smtClean="0">
                <a:solidFill>
                  <a:prstClr val="white"/>
                </a:solidFill>
              </a:rPr>
              <a:pPr>
                <a:defRPr/>
              </a:pPr>
              <a:t>19</a:t>
            </a:fld>
            <a:endParaRPr lang="en-GB" dirty="0">
              <a:solidFill>
                <a:prstClr val="white"/>
              </a:solidFill>
            </a:endParaRPr>
          </a:p>
        </p:txBody>
      </p:sp>
      <p:graphicFrame>
        <p:nvGraphicFramePr>
          <p:cNvPr id="9" name="Diagram 8">
            <a:extLst>
              <a:ext uri="{FF2B5EF4-FFF2-40B4-BE49-F238E27FC236}">
                <a16:creationId xmlns="" xmlns:a16="http://schemas.microsoft.com/office/drawing/2014/main" id="{43C9D593-3B6C-4F04-A537-31F6359205DB}"/>
              </a:ext>
            </a:extLst>
          </p:cNvPr>
          <p:cNvGraphicFramePr/>
          <p:nvPr>
            <p:extLst/>
          </p:nvPr>
        </p:nvGraphicFramePr>
        <p:xfrm>
          <a:off x="1424608" y="1772816"/>
          <a:ext cx="6480720" cy="400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Connector 10">
            <a:extLst>
              <a:ext uri="{FF2B5EF4-FFF2-40B4-BE49-F238E27FC236}">
                <a16:creationId xmlns="" xmlns:a16="http://schemas.microsoft.com/office/drawing/2014/main" id="{8F4705F7-BB6F-4B96-894A-68E1F9AA3637}"/>
              </a:ext>
            </a:extLst>
          </p:cNvPr>
          <p:cNvCxnSpPr>
            <a:cxnSpLocks/>
          </p:cNvCxnSpPr>
          <p:nvPr/>
        </p:nvCxnSpPr>
        <p:spPr>
          <a:xfrm flipV="1">
            <a:off x="5889104" y="1988840"/>
            <a:ext cx="1512168" cy="129614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 xmlns:a16="http://schemas.microsoft.com/office/drawing/2014/main" id="{0425F166-1C2C-4F0F-89BA-EDC9794F1A96}"/>
              </a:ext>
            </a:extLst>
          </p:cNvPr>
          <p:cNvCxnSpPr/>
          <p:nvPr/>
        </p:nvCxnSpPr>
        <p:spPr>
          <a:xfrm>
            <a:off x="5457056" y="4869160"/>
            <a:ext cx="1944216"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CDDF6B08-3C6E-4E06-A428-7D9404963C2C}"/>
              </a:ext>
            </a:extLst>
          </p:cNvPr>
          <p:cNvCxnSpPr/>
          <p:nvPr/>
        </p:nvCxnSpPr>
        <p:spPr>
          <a:xfrm flipH="1">
            <a:off x="2072680" y="3429000"/>
            <a:ext cx="1224136" cy="0"/>
          </a:xfrm>
          <a:prstGeom prst="line">
            <a:avLst/>
          </a:prstGeo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 xmlns:a16="http://schemas.microsoft.com/office/drawing/2014/main" id="{E12E4B57-1BD9-419A-9BA6-B47A0F737DF4}"/>
              </a:ext>
            </a:extLst>
          </p:cNvPr>
          <p:cNvSpPr txBox="1"/>
          <p:nvPr/>
        </p:nvSpPr>
        <p:spPr>
          <a:xfrm>
            <a:off x="7401272" y="1213214"/>
            <a:ext cx="1944216"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Individual test (</a:t>
            </a:r>
            <a:r>
              <a:rPr lang="en-GB" dirty="0" err="1">
                <a:solidFill>
                  <a:prstClr val="black"/>
                </a:solidFill>
                <a:latin typeface="Lucida Sans Unicode" panose="020B0602030504020204" pitchFamily="34" charset="0"/>
                <a:ea typeface="ＭＳ Ｐゴシック" charset="0"/>
                <a:cs typeface="Lucida Sans Unicode" panose="020B0602030504020204" pitchFamily="34" charset="0"/>
              </a:rPr>
              <a:t>iRAT</a:t>
            </a: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a:t>
            </a:r>
          </a:p>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Team test (</a:t>
            </a:r>
            <a:r>
              <a:rPr lang="en-GB" dirty="0" err="1">
                <a:solidFill>
                  <a:prstClr val="black"/>
                </a:solidFill>
                <a:latin typeface="Lucida Sans Unicode" panose="020B0602030504020204" pitchFamily="34" charset="0"/>
                <a:ea typeface="ＭＳ Ｐゴシック" charset="0"/>
                <a:cs typeface="Lucida Sans Unicode" panose="020B0602030504020204" pitchFamily="34" charset="0"/>
              </a:rPr>
              <a:t>tRAT</a:t>
            </a: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a:t>
            </a:r>
          </a:p>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Appeals &amp; instant feedback</a:t>
            </a:r>
          </a:p>
        </p:txBody>
      </p:sp>
      <p:sp>
        <p:nvSpPr>
          <p:cNvPr id="18" name="TextBox 17">
            <a:extLst>
              <a:ext uri="{FF2B5EF4-FFF2-40B4-BE49-F238E27FC236}">
                <a16:creationId xmlns="" xmlns:a16="http://schemas.microsoft.com/office/drawing/2014/main" id="{79631E25-989E-4740-A4D2-D56AC6DA652F}"/>
              </a:ext>
            </a:extLst>
          </p:cNvPr>
          <p:cNvSpPr txBox="1"/>
          <p:nvPr/>
        </p:nvSpPr>
        <p:spPr>
          <a:xfrm>
            <a:off x="452501" y="2560112"/>
            <a:ext cx="2232247"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What used to be covered in lectures</a:t>
            </a:r>
          </a:p>
          <a:p>
            <a:pPr marL="285750" indent="-285750">
              <a:buFont typeface="Arial" panose="020B0604020202020204" pitchFamily="34" charset="0"/>
              <a:buChar char="•"/>
            </a:pPr>
            <a:endParaRPr lang="en-GB" dirty="0">
              <a:solidFill>
                <a:prstClr val="black"/>
              </a:solidFill>
              <a:latin typeface="Lucida Sans Unicode" panose="020B0602030504020204" pitchFamily="34" charset="0"/>
              <a:ea typeface="ＭＳ Ｐゴシック" charset="0"/>
              <a:cs typeface="Lucida Sans Unicode" panose="020B0602030504020204" pitchFamily="34" charset="0"/>
            </a:endParaRPr>
          </a:p>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Videos &amp; reading you MUST complete before class</a:t>
            </a:r>
          </a:p>
        </p:txBody>
      </p:sp>
      <p:sp>
        <p:nvSpPr>
          <p:cNvPr id="19" name="TextBox 18">
            <a:extLst>
              <a:ext uri="{FF2B5EF4-FFF2-40B4-BE49-F238E27FC236}">
                <a16:creationId xmlns="" xmlns:a16="http://schemas.microsoft.com/office/drawing/2014/main" id="{8B324142-D945-4712-B05B-12B4CDC48FD2}"/>
              </a:ext>
            </a:extLst>
          </p:cNvPr>
          <p:cNvSpPr txBox="1"/>
          <p:nvPr/>
        </p:nvSpPr>
        <p:spPr>
          <a:xfrm>
            <a:off x="7473280" y="3861048"/>
            <a:ext cx="2160240"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You solve authentic problems</a:t>
            </a:r>
          </a:p>
          <a:p>
            <a:pPr marL="285750" indent="-285750">
              <a:buFont typeface="Arial" panose="020B0604020202020204" pitchFamily="34" charset="0"/>
              <a:buChar char="•"/>
            </a:pPr>
            <a:r>
              <a:rPr lang="en-GB" dirty="0">
                <a:solidFill>
                  <a:prstClr val="black"/>
                </a:solidFill>
                <a:latin typeface="Lucida Sans Unicode" panose="020B0602030504020204" pitchFamily="34" charset="0"/>
                <a:ea typeface="ＭＳ Ｐゴシック" charset="0"/>
                <a:cs typeface="Lucida Sans Unicode" panose="020B0602030504020204" pitchFamily="34" charset="0"/>
              </a:rPr>
              <a:t>Develops both academic &amp; employability skills</a:t>
            </a:r>
          </a:p>
        </p:txBody>
      </p:sp>
    </p:spTree>
    <p:extLst>
      <p:ext uri="{BB962C8B-B14F-4D97-AF65-F5344CB8AC3E}">
        <p14:creationId xmlns:p14="http://schemas.microsoft.com/office/powerpoint/2010/main" val="2117805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04528" y="1700808"/>
            <a:ext cx="8420100" cy="864096"/>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Exploring </a:t>
            </a:r>
            <a:r>
              <a:rPr lang="en-GB" dirty="0"/>
              <a:t>the Benefits and Challenges of using </a:t>
            </a:r>
            <a:r>
              <a:rPr lang="en-GB" dirty="0" smtClean="0"/>
              <a:t>TBL</a:t>
            </a:r>
            <a:endParaRPr lang="en-GB" dirty="0"/>
          </a:p>
        </p:txBody>
      </p:sp>
      <p:sp>
        <p:nvSpPr>
          <p:cNvPr id="4" name="Date Placeholder 3"/>
          <p:cNvSpPr>
            <a:spLocks noGrp="1"/>
          </p:cNvSpPr>
          <p:nvPr>
            <p:ph type="dt" sz="half" idx="14"/>
          </p:nvPr>
        </p:nvSpPr>
        <p:spPr/>
        <p:txBody>
          <a:bodyPr/>
          <a:lstStyle/>
          <a:p>
            <a:pPr>
              <a:defRPr/>
            </a:pPr>
            <a:fld id="{07501632-CD57-654A-A6FE-BB3FA0EB08B0}" type="datetime1">
              <a:rPr lang="en-GB" smtClean="0"/>
              <a:t>17/01/19</a:t>
            </a:fld>
            <a:endParaRPr lang="en-GB"/>
          </a:p>
        </p:txBody>
      </p:sp>
      <p:sp>
        <p:nvSpPr>
          <p:cNvPr id="5" name="Footer Placeholder 4"/>
          <p:cNvSpPr>
            <a:spLocks noGrp="1"/>
          </p:cNvSpPr>
          <p:nvPr>
            <p:ph type="ftr" sz="quarter" idx="15"/>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672510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have a go!</a:t>
            </a:r>
            <a:endParaRPr lang="en-GB" dirty="0"/>
          </a:p>
        </p:txBody>
      </p:sp>
      <p:sp>
        <p:nvSpPr>
          <p:cNvPr id="4" name="Date Placeholder 3"/>
          <p:cNvSpPr>
            <a:spLocks noGrp="1"/>
          </p:cNvSpPr>
          <p:nvPr>
            <p:ph type="dt" sz="half" idx="10"/>
          </p:nvPr>
        </p:nvSpPr>
        <p:spPr/>
        <p:txBody>
          <a:bodyPr/>
          <a:lstStyle/>
          <a:p>
            <a:pPr>
              <a:defRPr/>
            </a:pPr>
            <a:fld id="{554E65CA-4893-434E-A780-55EA9C392E62}"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
        <p:nvSpPr>
          <p:cNvPr id="6" name="Content Placeholder 5"/>
          <p:cNvSpPr>
            <a:spLocks noGrp="1"/>
          </p:cNvSpPr>
          <p:nvPr>
            <p:ph idx="1"/>
          </p:nvPr>
        </p:nvSpPr>
        <p:spPr/>
        <p:txBody>
          <a:bodyPr/>
          <a:lstStyle/>
          <a:p>
            <a:r>
              <a:rPr lang="en-GB" dirty="0" smtClean="0"/>
              <a:t>Team Formation</a:t>
            </a:r>
          </a:p>
          <a:p>
            <a:r>
              <a:rPr lang="en-GB" dirty="0"/>
              <a:t>Diverse Teams</a:t>
            </a:r>
          </a:p>
          <a:p>
            <a:r>
              <a:rPr lang="en-GB" dirty="0"/>
              <a:t>Team formation</a:t>
            </a:r>
          </a:p>
          <a:p>
            <a:pPr lvl="1"/>
            <a:r>
              <a:rPr lang="en-GB" dirty="0"/>
              <a:t>Used TBL?</a:t>
            </a:r>
          </a:p>
          <a:p>
            <a:pPr lvl="1"/>
            <a:r>
              <a:rPr lang="en-GB" dirty="0" smtClean="0"/>
              <a:t>Attended a TBL workshop?</a:t>
            </a:r>
            <a:endParaRPr lang="en-GB" dirty="0"/>
          </a:p>
          <a:p>
            <a:pPr lvl="1"/>
            <a:r>
              <a:rPr lang="en-GB" dirty="0"/>
              <a:t>Completed the Advanced Assignment</a:t>
            </a:r>
          </a:p>
          <a:p>
            <a:pPr lvl="2"/>
            <a:r>
              <a:rPr lang="en-GB" dirty="0"/>
              <a:t>Student Study Guide - An Introduction to </a:t>
            </a:r>
            <a:r>
              <a:rPr lang="en-GB" dirty="0" smtClean="0"/>
              <a:t>TBL</a:t>
            </a:r>
          </a:p>
          <a:p>
            <a:pPr lvl="2"/>
            <a:r>
              <a:rPr lang="en-GB" dirty="0" smtClean="0"/>
              <a:t>Rank your self from </a:t>
            </a:r>
          </a:p>
          <a:p>
            <a:pPr lvl="3">
              <a:buFont typeface="Arial" panose="020B0604020202020204" pitchFamily="34" charset="0"/>
              <a:buChar char="•"/>
            </a:pPr>
            <a:r>
              <a:rPr lang="en-GB" dirty="0" smtClean="0"/>
              <a:t>5 - I fully understand it </a:t>
            </a:r>
          </a:p>
          <a:p>
            <a:pPr marL="1371600" lvl="3" indent="0">
              <a:buNone/>
            </a:pPr>
            <a:r>
              <a:rPr lang="en-GB" dirty="0" smtClean="0"/>
              <a:t>to</a:t>
            </a:r>
          </a:p>
          <a:p>
            <a:pPr lvl="3">
              <a:buFont typeface="Arial" panose="020B0604020202020204" pitchFamily="34" charset="0"/>
              <a:buChar char="•"/>
            </a:pPr>
            <a:r>
              <a:rPr lang="en-GB" dirty="0" smtClean="0"/>
              <a:t>1 – I still haven’t got a clue</a:t>
            </a:r>
            <a:endParaRPr lang="en-GB" dirty="0"/>
          </a:p>
          <a:p>
            <a:endParaRPr lang="en-GB" dirty="0"/>
          </a:p>
        </p:txBody>
      </p:sp>
    </p:spTree>
    <p:extLst>
      <p:ext uri="{BB962C8B-B14F-4D97-AF65-F5344CB8AC3E}">
        <p14:creationId xmlns:p14="http://schemas.microsoft.com/office/powerpoint/2010/main" val="26835465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Readiness Assurance Process</a:t>
            </a:r>
            <a:endParaRPr lang="en-GB" dirty="0"/>
          </a:p>
        </p:txBody>
      </p:sp>
      <p:sp>
        <p:nvSpPr>
          <p:cNvPr id="3" name="Content Placeholder 2"/>
          <p:cNvSpPr>
            <a:spLocks noGrp="1"/>
          </p:cNvSpPr>
          <p:nvPr>
            <p:ph idx="1"/>
          </p:nvPr>
        </p:nvSpPr>
        <p:spPr/>
        <p:txBody>
          <a:bodyPr>
            <a:normAutofit lnSpcReduction="10000"/>
          </a:bodyPr>
          <a:lstStyle/>
          <a:p>
            <a:r>
              <a:rPr lang="en-GB" dirty="0" err="1" smtClean="0"/>
              <a:t>iRAT</a:t>
            </a:r>
            <a:endParaRPr lang="en-GB" dirty="0" smtClean="0"/>
          </a:p>
          <a:p>
            <a:pPr lvl="1"/>
            <a:r>
              <a:rPr lang="en-GB" dirty="0" smtClean="0"/>
              <a:t>Complete the test </a:t>
            </a:r>
          </a:p>
          <a:p>
            <a:pPr lvl="1"/>
            <a:r>
              <a:rPr lang="en-GB" dirty="0" smtClean="0"/>
              <a:t>Closed Book</a:t>
            </a:r>
          </a:p>
          <a:p>
            <a:pPr lvl="1"/>
            <a:r>
              <a:rPr lang="en-GB" dirty="0" smtClean="0"/>
              <a:t>Individual</a:t>
            </a:r>
          </a:p>
          <a:p>
            <a:pPr lvl="1"/>
            <a:r>
              <a:rPr lang="en-GB" dirty="0" smtClean="0"/>
              <a:t>TP</a:t>
            </a:r>
          </a:p>
          <a:p>
            <a:r>
              <a:rPr lang="en-GB" dirty="0" smtClean="0"/>
              <a:t>tRAT</a:t>
            </a:r>
          </a:p>
          <a:p>
            <a:pPr lvl="1"/>
            <a:r>
              <a:rPr lang="en-GB" dirty="0" smtClean="0"/>
              <a:t>Closed book</a:t>
            </a:r>
          </a:p>
          <a:p>
            <a:pPr lvl="1"/>
            <a:r>
              <a:rPr lang="en-GB" dirty="0" smtClean="0"/>
              <a:t>Team</a:t>
            </a:r>
          </a:p>
          <a:p>
            <a:pPr lvl="1"/>
            <a:r>
              <a:rPr lang="en-GB" dirty="0" smtClean="0"/>
              <a:t>IF-ATs</a:t>
            </a:r>
          </a:p>
          <a:p>
            <a:r>
              <a:rPr lang="en-GB" dirty="0" smtClean="0"/>
              <a:t>Appeals</a:t>
            </a:r>
          </a:p>
          <a:p>
            <a:r>
              <a:rPr lang="en-GB" dirty="0" smtClean="0"/>
              <a:t>Corrective Instruction (Corrective Feedback)</a:t>
            </a:r>
            <a:endParaRPr lang="en-GB" dirty="0"/>
          </a:p>
        </p:txBody>
      </p:sp>
      <p:sp>
        <p:nvSpPr>
          <p:cNvPr id="4" name="Date Placeholder 3"/>
          <p:cNvSpPr>
            <a:spLocks noGrp="1"/>
          </p:cNvSpPr>
          <p:nvPr>
            <p:ph type="dt" sz="half" idx="10"/>
          </p:nvPr>
        </p:nvSpPr>
        <p:spPr/>
        <p:txBody>
          <a:bodyPr/>
          <a:lstStyle/>
          <a:p>
            <a:pPr>
              <a:defRPr/>
            </a:pPr>
            <a:fld id="{E5538E67-2B72-5540-920D-84BDD8061D34}"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206207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5525" y="1771650"/>
            <a:ext cx="8485188" cy="4465638"/>
          </a:xfrm>
        </p:spPr>
        <p:txBody>
          <a:bodyPr>
            <a:normAutofit fontScale="92500" lnSpcReduction="10000"/>
          </a:bodyPr>
          <a:lstStyle/>
          <a:p>
            <a:pPr marL="109728" indent="0">
              <a:buNone/>
              <a:defRPr/>
            </a:pPr>
            <a:r>
              <a:rPr lang="en-US" dirty="0" smtClean="0"/>
              <a:t>From a staff perspective, which of the following do you believe is the </a:t>
            </a:r>
            <a:r>
              <a:rPr lang="en-US" i="1" dirty="0" smtClean="0"/>
              <a:t>most</a:t>
            </a:r>
            <a:r>
              <a:rPr lang="en-US" dirty="0" smtClean="0"/>
              <a:t> important </a:t>
            </a:r>
            <a:r>
              <a:rPr lang="en-US" u="sng" dirty="0" smtClean="0"/>
              <a:t>benefit</a:t>
            </a:r>
            <a:r>
              <a:rPr lang="en-US" dirty="0" smtClean="0"/>
              <a:t> </a:t>
            </a:r>
            <a:r>
              <a:rPr lang="en-US" dirty="0"/>
              <a:t>of TBL to </a:t>
            </a:r>
            <a:r>
              <a:rPr lang="en-US" dirty="0" smtClean="0"/>
              <a:t>students? – 10 minutes</a:t>
            </a:r>
          </a:p>
          <a:p>
            <a:pPr marL="109728" indent="0">
              <a:buFont typeface="Arial" charset="0"/>
              <a:buNone/>
              <a:defRPr/>
            </a:pPr>
            <a:endParaRPr lang="en-US" dirty="0" smtClean="0"/>
          </a:p>
          <a:p>
            <a:pPr marL="109728" indent="0">
              <a:buFont typeface="Arial" charset="0"/>
              <a:buNone/>
              <a:defRPr/>
            </a:pPr>
            <a:r>
              <a:rPr lang="en-US" dirty="0" smtClean="0"/>
              <a:t>A	Increased breadth of content covered</a:t>
            </a:r>
          </a:p>
          <a:p>
            <a:pPr marL="109728" indent="0">
              <a:buFont typeface="Arial" charset="0"/>
              <a:buNone/>
              <a:defRPr/>
            </a:pPr>
            <a:r>
              <a:rPr lang="en-US" dirty="0" smtClean="0"/>
              <a:t>B	Enhanced student attendance</a:t>
            </a:r>
          </a:p>
          <a:p>
            <a:pPr marL="109728" indent="0">
              <a:buFont typeface="Arial" charset="0"/>
              <a:buNone/>
              <a:defRPr/>
            </a:pPr>
            <a:r>
              <a:rPr lang="en-US" dirty="0" smtClean="0"/>
              <a:t>C	Increased student engagement</a:t>
            </a:r>
          </a:p>
          <a:p>
            <a:pPr marL="109728" indent="0">
              <a:buNone/>
              <a:defRPr/>
            </a:pPr>
            <a:r>
              <a:rPr lang="en-US" dirty="0" smtClean="0"/>
              <a:t>D	Reduction </a:t>
            </a:r>
            <a:r>
              <a:rPr lang="en-US" dirty="0"/>
              <a:t>in staff workload</a:t>
            </a:r>
          </a:p>
          <a:p>
            <a:pPr marL="109728" indent="0">
              <a:buFont typeface="Arial" charset="0"/>
              <a:buNone/>
              <a:defRPr/>
            </a:pPr>
            <a:r>
              <a:rPr lang="en-US" dirty="0" smtClean="0"/>
              <a:t>E	Increased student attainment</a:t>
            </a:r>
          </a:p>
          <a:p>
            <a:pPr marL="109728" indent="0">
              <a:buFont typeface="Arial" charset="0"/>
              <a:buNone/>
              <a:defRPr/>
            </a:pPr>
            <a:r>
              <a:rPr lang="en-US" dirty="0"/>
              <a:t>F</a:t>
            </a:r>
            <a:r>
              <a:rPr lang="en-US" dirty="0" smtClean="0"/>
              <a:t>	Enhanced student motivation</a:t>
            </a:r>
          </a:p>
          <a:p>
            <a:pPr marL="109728" indent="0">
              <a:buFont typeface="Arial" charset="0"/>
              <a:buNone/>
              <a:defRPr/>
            </a:pPr>
            <a:r>
              <a:rPr lang="en-US" dirty="0"/>
              <a:t>G</a:t>
            </a:r>
            <a:r>
              <a:rPr lang="en-US" dirty="0" smtClean="0"/>
              <a:t>	Promotes deeper approaches to learning</a:t>
            </a:r>
          </a:p>
          <a:p>
            <a:pPr marL="109728" indent="0">
              <a:buFont typeface="Arial" charset="0"/>
              <a:buNone/>
              <a:defRPr/>
            </a:pPr>
            <a:r>
              <a:rPr lang="en-US" dirty="0"/>
              <a:t>H</a:t>
            </a:r>
            <a:r>
              <a:rPr lang="en-US" dirty="0" smtClean="0"/>
              <a:t>	Development of skills to enhance employability</a:t>
            </a:r>
          </a:p>
          <a:p>
            <a:pPr marL="109728" indent="0">
              <a:buFont typeface="Arial" charset="0"/>
              <a:buNone/>
              <a:defRPr/>
            </a:pPr>
            <a:endParaRPr lang="en-US" dirty="0" smtClean="0"/>
          </a:p>
          <a:p>
            <a:pPr marL="109728" indent="0">
              <a:buFont typeface="Arial" charset="0"/>
              <a:buNone/>
              <a:defRPr/>
            </a:pPr>
            <a:endParaRPr lang="en-US" dirty="0"/>
          </a:p>
        </p:txBody>
      </p:sp>
      <p:sp>
        <p:nvSpPr>
          <p:cNvPr id="53250" name="Title 2"/>
          <p:cNvSpPr>
            <a:spLocks noGrp="1"/>
          </p:cNvSpPr>
          <p:nvPr>
            <p:ph type="title"/>
          </p:nvPr>
        </p:nvSpPr>
        <p:spPr>
          <a:xfrm>
            <a:off x="1025525" y="930275"/>
            <a:ext cx="8485188" cy="781050"/>
          </a:xfrm>
        </p:spPr>
        <p:txBody>
          <a:bodyPr/>
          <a:lstStyle/>
          <a:p>
            <a:r>
              <a:rPr lang="en-US" dirty="0">
                <a:latin typeface="Georgia" charset="0"/>
                <a:ea typeface="MS PGothic" charset="0"/>
              </a:rPr>
              <a:t>Application Exercise 1</a:t>
            </a:r>
          </a:p>
        </p:txBody>
      </p:sp>
      <p:sp>
        <p:nvSpPr>
          <p:cNvPr id="53251"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037F371-EFF8-864B-9ECB-4D49B50A3FFA}"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4" name="Footer Placeholder 3"/>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025525" y="930275"/>
            <a:ext cx="8485188" cy="781050"/>
          </a:xfrm>
        </p:spPr>
        <p:txBody>
          <a:bodyPr/>
          <a:lstStyle/>
          <a:p>
            <a:r>
              <a:rPr lang="en-US" dirty="0" smtClean="0">
                <a:latin typeface="Georgia" charset="0"/>
                <a:ea typeface="MS PGothic" charset="0"/>
              </a:rPr>
              <a:t>Application </a:t>
            </a:r>
            <a:r>
              <a:rPr lang="en-US" dirty="0">
                <a:latin typeface="Georgia" charset="0"/>
                <a:ea typeface="MS PGothic" charset="0"/>
              </a:rPr>
              <a:t>Exercise </a:t>
            </a:r>
            <a:r>
              <a:rPr lang="en-US" dirty="0" smtClean="0">
                <a:latin typeface="Georgia" charset="0"/>
                <a:ea typeface="MS PGothic" charset="0"/>
              </a:rPr>
              <a:t>2</a:t>
            </a:r>
            <a:endParaRPr lang="en-US" dirty="0">
              <a:latin typeface="Georgia" charset="0"/>
              <a:ea typeface="MS PGothic" charset="0"/>
            </a:endParaRPr>
          </a:p>
        </p:txBody>
      </p:sp>
      <p:sp>
        <p:nvSpPr>
          <p:cNvPr id="3" name="Content Placeholder 2"/>
          <p:cNvSpPr>
            <a:spLocks noGrp="1"/>
          </p:cNvSpPr>
          <p:nvPr>
            <p:ph idx="1"/>
          </p:nvPr>
        </p:nvSpPr>
        <p:spPr>
          <a:xfrm>
            <a:off x="992560" y="1844824"/>
            <a:ext cx="8485188" cy="4465638"/>
          </a:xfrm>
        </p:spPr>
        <p:txBody>
          <a:bodyPr>
            <a:normAutofit fontScale="92500" lnSpcReduction="20000"/>
          </a:bodyPr>
          <a:lstStyle/>
          <a:p>
            <a:pPr marL="0" indent="0">
              <a:buNone/>
              <a:defRPr/>
            </a:pPr>
            <a:r>
              <a:rPr lang="en-GB" sz="2800" b="1" dirty="0"/>
              <a:t>Which of the </a:t>
            </a:r>
            <a:r>
              <a:rPr lang="en-GB" sz="2800" b="1" dirty="0" smtClean="0"/>
              <a:t>following </a:t>
            </a:r>
            <a:r>
              <a:rPr lang="en-GB" sz="2800" b="1" dirty="0"/>
              <a:t>aspects of TBL do you feel </a:t>
            </a:r>
            <a:r>
              <a:rPr lang="en-GB" sz="2800" b="1" dirty="0" smtClean="0"/>
              <a:t>that you (as teachers) will find the </a:t>
            </a:r>
            <a:r>
              <a:rPr lang="en-GB" sz="2800" b="1" i="1" u="sng" dirty="0"/>
              <a:t>mos</a:t>
            </a:r>
            <a:r>
              <a:rPr lang="en-GB" sz="2800" b="1" i="1" dirty="0"/>
              <a:t>t</a:t>
            </a:r>
            <a:r>
              <a:rPr lang="en-GB" sz="2800" b="1" dirty="0"/>
              <a:t> </a:t>
            </a:r>
            <a:r>
              <a:rPr lang="en-GB" sz="2800" b="1" dirty="0" smtClean="0"/>
              <a:t>challenging skill? – 10 minutes. Rank these in order</a:t>
            </a:r>
          </a:p>
          <a:p>
            <a:pPr>
              <a:defRPr/>
            </a:pPr>
            <a:endParaRPr lang="en-GB" dirty="0"/>
          </a:p>
          <a:p>
            <a:pPr marL="457200" lvl="1" indent="0">
              <a:buNone/>
              <a:defRPr/>
            </a:pPr>
            <a:r>
              <a:rPr lang="en-GB" dirty="0"/>
              <a:t>A. </a:t>
            </a:r>
            <a:r>
              <a:rPr lang="en-GB" dirty="0" smtClean="0"/>
              <a:t>	Writing </a:t>
            </a:r>
            <a:r>
              <a:rPr lang="en-GB" dirty="0"/>
              <a:t>the Student Study </a:t>
            </a:r>
            <a:r>
              <a:rPr lang="en-GB" dirty="0" smtClean="0"/>
              <a:t>Guide</a:t>
            </a:r>
          </a:p>
          <a:p>
            <a:pPr marL="457200" lvl="1" indent="0">
              <a:buNone/>
              <a:defRPr/>
            </a:pPr>
            <a:r>
              <a:rPr lang="en-GB" dirty="0" smtClean="0"/>
              <a:t>B</a:t>
            </a:r>
            <a:r>
              <a:rPr lang="en-GB" dirty="0"/>
              <a:t>. </a:t>
            </a:r>
            <a:r>
              <a:rPr lang="en-GB" dirty="0" smtClean="0"/>
              <a:t>	Writing </a:t>
            </a:r>
            <a:r>
              <a:rPr lang="en-GB" dirty="0"/>
              <a:t>the RAT questions</a:t>
            </a:r>
          </a:p>
          <a:p>
            <a:pPr marL="457200" lvl="1" indent="0">
              <a:buNone/>
              <a:defRPr/>
            </a:pPr>
            <a:r>
              <a:rPr lang="en-GB" dirty="0"/>
              <a:t>C. </a:t>
            </a:r>
            <a:r>
              <a:rPr lang="en-GB" dirty="0" smtClean="0"/>
              <a:t>	Writing </a:t>
            </a:r>
            <a:r>
              <a:rPr lang="en-GB" dirty="0"/>
              <a:t>application exercises </a:t>
            </a:r>
          </a:p>
          <a:p>
            <a:pPr marL="457200" lvl="1" indent="0">
              <a:buNone/>
              <a:defRPr/>
            </a:pPr>
            <a:r>
              <a:rPr lang="en-GB" dirty="0"/>
              <a:t>D. </a:t>
            </a:r>
            <a:r>
              <a:rPr lang="en-GB" dirty="0" smtClean="0"/>
              <a:t>	Facilitating </a:t>
            </a:r>
            <a:r>
              <a:rPr lang="en-GB" dirty="0"/>
              <a:t>application exercises</a:t>
            </a:r>
          </a:p>
          <a:p>
            <a:pPr marL="457200" lvl="1" indent="0">
              <a:buNone/>
              <a:defRPr/>
            </a:pPr>
            <a:r>
              <a:rPr lang="en-GB" dirty="0"/>
              <a:t>E. </a:t>
            </a:r>
            <a:r>
              <a:rPr lang="en-GB" dirty="0" smtClean="0"/>
              <a:t>	Giving </a:t>
            </a:r>
            <a:r>
              <a:rPr lang="en-GB" dirty="0"/>
              <a:t>the corrective </a:t>
            </a:r>
            <a:r>
              <a:rPr lang="en-GB" dirty="0" smtClean="0"/>
              <a:t>feedback after the RAP</a:t>
            </a:r>
            <a:endParaRPr lang="en-GB" dirty="0"/>
          </a:p>
          <a:p>
            <a:pPr marL="457200" lvl="1" indent="0">
              <a:buNone/>
              <a:defRPr/>
            </a:pPr>
            <a:r>
              <a:rPr lang="en-GB" dirty="0"/>
              <a:t>F. </a:t>
            </a:r>
            <a:r>
              <a:rPr lang="en-GB" dirty="0" smtClean="0"/>
              <a:t>	Mastering </a:t>
            </a:r>
            <a:r>
              <a:rPr lang="en-GB" dirty="0"/>
              <a:t>the technology</a:t>
            </a:r>
          </a:p>
          <a:p>
            <a:pPr marL="457200" lvl="1" indent="0">
              <a:buNone/>
              <a:defRPr/>
            </a:pPr>
            <a:r>
              <a:rPr lang="en-GB" dirty="0"/>
              <a:t>G. </a:t>
            </a:r>
            <a:r>
              <a:rPr lang="en-GB" dirty="0" smtClean="0"/>
              <a:t>	Managing </a:t>
            </a:r>
            <a:r>
              <a:rPr lang="en-GB" dirty="0"/>
              <a:t>the timings of application </a:t>
            </a:r>
            <a:r>
              <a:rPr lang="en-GB" dirty="0" smtClean="0"/>
              <a:t>exercises</a:t>
            </a:r>
            <a:endParaRPr lang="en-US" dirty="0"/>
          </a:p>
          <a:p>
            <a:pPr marL="457200" lvl="1" indent="0">
              <a:buNone/>
              <a:defRPr/>
            </a:pPr>
            <a:r>
              <a:rPr lang="en-US" dirty="0" smtClean="0"/>
              <a:t>H. 	Managing the appeals process</a:t>
            </a:r>
          </a:p>
          <a:p>
            <a:pPr marL="457200" lvl="1" indent="0">
              <a:buNone/>
              <a:defRPr/>
            </a:pPr>
            <a:r>
              <a:rPr lang="en-US" dirty="0" smtClean="0"/>
              <a:t>J. 	Managing the peer evaluation process</a:t>
            </a:r>
            <a:endParaRPr lang="en-GB" dirty="0" smtClean="0"/>
          </a:p>
        </p:txBody>
      </p:sp>
      <p:sp>
        <p:nvSpPr>
          <p:cNvPr id="5427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76BDC26-5980-F84B-AE18-1200D7EC136A}"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Exercise 3 – why does TBL Work? – 10 minutes</a:t>
            </a:r>
            <a:endParaRPr lang="en-GB" dirty="0"/>
          </a:p>
        </p:txBody>
      </p:sp>
      <p:sp>
        <p:nvSpPr>
          <p:cNvPr id="3" name="Content Placeholder 2"/>
          <p:cNvSpPr>
            <a:spLocks noGrp="1"/>
          </p:cNvSpPr>
          <p:nvPr>
            <p:ph idx="1"/>
          </p:nvPr>
        </p:nvSpPr>
        <p:spPr>
          <a:xfrm>
            <a:off x="344488" y="1916832"/>
            <a:ext cx="9433048" cy="4464496"/>
          </a:xfrm>
        </p:spPr>
        <p:txBody>
          <a:bodyPr>
            <a:normAutofit/>
          </a:bodyPr>
          <a:lstStyle/>
          <a:p>
            <a:pPr marL="0" indent="0">
              <a:buNone/>
            </a:pPr>
            <a:r>
              <a:rPr lang="en-GB" dirty="0" smtClean="0"/>
              <a:t>Which of the following is the </a:t>
            </a:r>
            <a:r>
              <a:rPr lang="en-GB" i="1" dirty="0" smtClean="0"/>
              <a:t>most</a:t>
            </a:r>
            <a:r>
              <a:rPr lang="en-GB" dirty="0" smtClean="0"/>
              <a:t> important reason that TBL works?</a:t>
            </a:r>
          </a:p>
          <a:p>
            <a:pPr marL="457200" indent="-457200">
              <a:buFont typeface="+mj-lt"/>
              <a:buAutoNum type="alphaUcPeriod"/>
            </a:pPr>
            <a:r>
              <a:rPr lang="en-GB" dirty="0" smtClean="0"/>
              <a:t>Students receive immediate feedback in the </a:t>
            </a:r>
            <a:r>
              <a:rPr lang="en-GB" dirty="0" err="1" smtClean="0"/>
              <a:t>tRATs</a:t>
            </a:r>
            <a:endParaRPr lang="en-GB" dirty="0" smtClean="0"/>
          </a:p>
          <a:p>
            <a:pPr marL="457200" indent="-457200">
              <a:buFont typeface="+mj-lt"/>
              <a:buAutoNum type="alphaUcPeriod"/>
            </a:pPr>
            <a:r>
              <a:rPr lang="en-GB" dirty="0" smtClean="0"/>
              <a:t>Students work on challenging and authentic applications</a:t>
            </a:r>
          </a:p>
          <a:p>
            <a:pPr marL="457200" indent="-457200">
              <a:buFont typeface="+mj-lt"/>
              <a:buAutoNum type="alphaUcPeriod"/>
            </a:pPr>
            <a:r>
              <a:rPr lang="en-GB" dirty="0" smtClean="0"/>
              <a:t>Students are held accountable to their teams</a:t>
            </a:r>
          </a:p>
          <a:p>
            <a:pPr marL="457200" indent="-457200">
              <a:buFont typeface="+mj-lt"/>
              <a:buAutoNum type="alphaUcPeriod"/>
            </a:pPr>
            <a:r>
              <a:rPr lang="en-GB" dirty="0" smtClean="0"/>
              <a:t>Students are actively applying knowledge to solve problems </a:t>
            </a:r>
          </a:p>
          <a:p>
            <a:pPr marL="457200" indent="-457200">
              <a:buFont typeface="+mj-lt"/>
              <a:buAutoNum type="alphaUcPeriod"/>
            </a:pPr>
            <a:r>
              <a:rPr lang="en-GB" dirty="0" smtClean="0"/>
              <a:t>Students are able to challenge staff and other student teams</a:t>
            </a:r>
          </a:p>
          <a:p>
            <a:pPr marL="457200" indent="-457200">
              <a:buFont typeface="+mj-lt"/>
              <a:buAutoNum type="alphaUcPeriod"/>
            </a:pPr>
            <a:r>
              <a:rPr lang="en-GB" dirty="0" smtClean="0"/>
              <a:t>Students relate new knowledge to, and integrate it with, pre-existing knowledge (constructivist learning theory)</a:t>
            </a:r>
          </a:p>
          <a:p>
            <a:pPr marL="457200" indent="-457200">
              <a:buFont typeface="+mj-lt"/>
              <a:buAutoNum type="alphaUcPeriod"/>
            </a:pPr>
            <a:endParaRPr lang="en-GB" dirty="0" smtClean="0"/>
          </a:p>
          <a:p>
            <a:pPr marL="457200" indent="-457200">
              <a:buFont typeface="+mj-lt"/>
              <a:buAutoNum type="alphaUcPeriod"/>
            </a:pPr>
            <a:endParaRPr lang="en-GB" dirty="0" smtClean="0"/>
          </a:p>
        </p:txBody>
      </p:sp>
      <p:sp>
        <p:nvSpPr>
          <p:cNvPr id="4" name="Date Placeholder 3"/>
          <p:cNvSpPr>
            <a:spLocks noGrp="1"/>
          </p:cNvSpPr>
          <p:nvPr>
            <p:ph type="dt" sz="half" idx="10"/>
          </p:nvPr>
        </p:nvSpPr>
        <p:spPr/>
        <p:txBody>
          <a:bodyPr/>
          <a:lstStyle/>
          <a:p>
            <a:pPr>
              <a:defRPr/>
            </a:pPr>
            <a:fld id="{048A7803-E4F7-EB40-8AD4-A5612C79FFD4}"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1429184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a:t>
            </a:r>
            <a:endParaRPr lang="en-GB" dirty="0"/>
          </a:p>
        </p:txBody>
      </p:sp>
      <p:sp>
        <p:nvSpPr>
          <p:cNvPr id="3" name="Content Placeholder 2"/>
          <p:cNvSpPr>
            <a:spLocks noGrp="1"/>
          </p:cNvSpPr>
          <p:nvPr>
            <p:ph idx="1"/>
          </p:nvPr>
        </p:nvSpPr>
        <p:spPr/>
        <p:txBody>
          <a:bodyPr/>
          <a:lstStyle/>
          <a:p>
            <a:r>
              <a:rPr lang="en-GB" dirty="0" err="1"/>
              <a:t>Hrynchak</a:t>
            </a:r>
            <a:r>
              <a:rPr lang="en-GB" dirty="0"/>
              <a:t>, P. (2012). The educational theory basis of team-based learning. Medical Teacher, 34(10), 796–801. doi:10.3109/0142159X.</a:t>
            </a:r>
            <a:r>
              <a:rPr lang="en-GB" dirty="0" smtClean="0"/>
              <a:t>2012.687120</a:t>
            </a:r>
          </a:p>
          <a:p>
            <a:endParaRPr lang="en-GB" dirty="0" smtClean="0"/>
          </a:p>
          <a:p>
            <a:r>
              <a:rPr lang="en-GB" dirty="0"/>
              <a:t>Van der </a:t>
            </a:r>
            <a:r>
              <a:rPr lang="en-GB" dirty="0" err="1"/>
              <a:t>Vleuten</a:t>
            </a:r>
            <a:r>
              <a:rPr lang="en-GB" dirty="0"/>
              <a:t>, C. P. M., &amp; </a:t>
            </a:r>
            <a:r>
              <a:rPr lang="en-GB" dirty="0" err="1"/>
              <a:t>Driessen</a:t>
            </a:r>
            <a:r>
              <a:rPr lang="en-GB" dirty="0"/>
              <a:t>, E. W. (2014). What would happen to education if we take education evidence seriously? Perspectives on Medical Education, 3(3), 222–232. doi:10.1007/s40037-014-0129-9</a:t>
            </a:r>
          </a:p>
        </p:txBody>
      </p:sp>
      <p:sp>
        <p:nvSpPr>
          <p:cNvPr id="4" name="Date Placeholder 3"/>
          <p:cNvSpPr>
            <a:spLocks noGrp="1"/>
          </p:cNvSpPr>
          <p:nvPr>
            <p:ph type="dt" sz="half" idx="10"/>
          </p:nvPr>
        </p:nvSpPr>
        <p:spPr/>
        <p:txBody>
          <a:bodyPr/>
          <a:lstStyle/>
          <a:p>
            <a:pPr>
              <a:defRPr/>
            </a:pPr>
            <a:fld id="{554E65CA-4893-434E-A780-55EA9C392E62}"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4274478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63" y="2206565"/>
            <a:ext cx="8915400" cy="1143000"/>
          </a:xfrm>
        </p:spPr>
        <p:txBody>
          <a:bodyPr>
            <a:noAutofit/>
          </a:bodyPr>
          <a:lstStyle/>
          <a:p>
            <a:r>
              <a:rPr lang="en-US" sz="4800" dirty="0" smtClean="0"/>
              <a:t>Are they really just </a:t>
            </a:r>
            <a:br>
              <a:rPr lang="en-US" sz="4800" dirty="0" smtClean="0"/>
            </a:br>
            <a:r>
              <a:rPr lang="en-US" sz="4800" dirty="0" smtClean="0"/>
              <a:t>multiple-choice </a:t>
            </a:r>
            <a:br>
              <a:rPr lang="en-US" sz="4800" dirty="0" smtClean="0"/>
            </a:br>
            <a:r>
              <a:rPr lang="en-US" sz="4800" dirty="0" smtClean="0"/>
              <a:t>questions?</a:t>
            </a:r>
            <a:endParaRPr lang="en-US" sz="4800" dirty="0"/>
          </a:p>
        </p:txBody>
      </p:sp>
      <p:sp>
        <p:nvSpPr>
          <p:cNvPr id="4" name="TextBox 3"/>
          <p:cNvSpPr txBox="1"/>
          <p:nvPr/>
        </p:nvSpPr>
        <p:spPr>
          <a:xfrm>
            <a:off x="751024" y="4498821"/>
            <a:ext cx="8725540" cy="523220"/>
          </a:xfrm>
          <a:prstGeom prst="rect">
            <a:avLst/>
          </a:prstGeom>
          <a:noFill/>
        </p:spPr>
        <p:txBody>
          <a:bodyPr wrap="square" rtlCol="0">
            <a:spAutoFit/>
          </a:bodyPr>
          <a:lstStyle/>
          <a:p>
            <a:pPr algn="ctr"/>
            <a:r>
              <a:rPr lang="en-US" sz="2800" b="1" dirty="0" smtClean="0">
                <a:solidFill>
                  <a:srgbClr val="FF0000"/>
                </a:solidFill>
              </a:rPr>
              <a:t>Complex data, complex decisions, simple report</a:t>
            </a:r>
            <a:endParaRPr lang="en-US" sz="2800" b="1" dirty="0">
              <a:solidFill>
                <a:srgbClr val="FF0000"/>
              </a:solidFill>
            </a:endParaRPr>
          </a:p>
        </p:txBody>
      </p:sp>
    </p:spTree>
    <p:extLst>
      <p:ext uri="{BB962C8B-B14F-4D97-AF65-F5344CB8AC3E}">
        <p14:creationId xmlns:p14="http://schemas.microsoft.com/office/powerpoint/2010/main" val="1332788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135" y="1773346"/>
            <a:ext cx="8719344" cy="3046988"/>
          </a:xfrm>
          <a:prstGeom prst="rect">
            <a:avLst/>
          </a:prstGeom>
        </p:spPr>
        <p:txBody>
          <a:bodyPr wrap="square">
            <a:spAutoFit/>
          </a:bodyPr>
          <a:lstStyle/>
          <a:p>
            <a:r>
              <a:rPr lang="en-US" sz="2400" dirty="0" smtClean="0"/>
              <a:t>A patient come into emergency with the following symptoms... (ADD appropriately COMPLEX SCENARIO HERE)</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32926228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9138" y="870074"/>
            <a:ext cx="5663256" cy="4049566"/>
          </a:xfrm>
          <a:prstGeom prst="rect">
            <a:avLst/>
          </a:prstGeom>
        </p:spPr>
      </p:pic>
      <p:sp>
        <p:nvSpPr>
          <p:cNvPr id="3" name="TextBox 2"/>
          <p:cNvSpPr txBox="1"/>
          <p:nvPr/>
        </p:nvSpPr>
        <p:spPr>
          <a:xfrm>
            <a:off x="2612392" y="5359408"/>
            <a:ext cx="4757992" cy="461665"/>
          </a:xfrm>
          <a:prstGeom prst="rect">
            <a:avLst/>
          </a:prstGeom>
          <a:noFill/>
        </p:spPr>
        <p:txBody>
          <a:bodyPr wrap="square" rtlCol="0">
            <a:spAutoFit/>
          </a:bodyPr>
          <a:lstStyle/>
          <a:p>
            <a:pPr algn="ctr"/>
            <a:r>
              <a:rPr lang="en-US" sz="2400" b="1" dirty="0" smtClean="0"/>
              <a:t>Small Whiteboards</a:t>
            </a:r>
            <a:endParaRPr lang="en-US" sz="2400" b="1" dirty="0"/>
          </a:p>
        </p:txBody>
      </p:sp>
      <p:sp>
        <p:nvSpPr>
          <p:cNvPr id="4" name="Rectangle 3"/>
          <p:cNvSpPr/>
          <p:nvPr/>
        </p:nvSpPr>
        <p:spPr>
          <a:xfrm>
            <a:off x="2786667" y="2410469"/>
            <a:ext cx="4295816"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65809" y="1752897"/>
            <a:ext cx="2965804"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43114" y="3181556"/>
            <a:ext cx="2688102"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345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ost-it-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63750" y="1844825"/>
            <a:ext cx="477849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25836" y="5374348"/>
            <a:ext cx="4757992" cy="461665"/>
          </a:xfrm>
          <a:prstGeom prst="rect">
            <a:avLst/>
          </a:prstGeom>
          <a:noFill/>
        </p:spPr>
        <p:txBody>
          <a:bodyPr wrap="square" rtlCol="0">
            <a:spAutoFit/>
          </a:bodyPr>
          <a:lstStyle/>
          <a:p>
            <a:pPr algn="ctr"/>
            <a:r>
              <a:rPr lang="en-US" sz="2400" b="1" dirty="0" smtClean="0"/>
              <a:t>Post-it-Notes</a:t>
            </a:r>
            <a:endParaRPr lang="en-US" sz="2400" b="1" dirty="0"/>
          </a:p>
        </p:txBody>
      </p:sp>
    </p:spTree>
    <p:extLst>
      <p:ext uri="{BB962C8B-B14F-4D97-AF65-F5344CB8AC3E}">
        <p14:creationId xmlns:p14="http://schemas.microsoft.com/office/powerpoint/2010/main" val="3413309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p:nvPr>
        </p:nvSpPr>
        <p:spPr>
          <a:xfrm>
            <a:off x="1025525" y="930275"/>
            <a:ext cx="8485188" cy="781050"/>
          </a:xfrm>
        </p:spPr>
        <p:txBody>
          <a:bodyPr/>
          <a:lstStyle/>
          <a:p>
            <a:r>
              <a:rPr lang="en-US" dirty="0" smtClean="0">
                <a:latin typeface="Georgia" charset="0"/>
                <a:ea typeface="MS PGothic" charset="0"/>
              </a:rPr>
              <a:t>Outcomes</a:t>
            </a:r>
            <a:endParaRPr lang="en-US" dirty="0">
              <a:latin typeface="Georgia" charset="0"/>
              <a:ea typeface="MS PGothic" charset="0"/>
            </a:endParaRPr>
          </a:p>
        </p:txBody>
      </p:sp>
      <p:sp>
        <p:nvSpPr>
          <p:cNvPr id="39938" name="Content Placeholder 7"/>
          <p:cNvSpPr>
            <a:spLocks noGrp="1"/>
          </p:cNvSpPr>
          <p:nvPr>
            <p:ph idx="1"/>
          </p:nvPr>
        </p:nvSpPr>
        <p:spPr>
          <a:xfrm>
            <a:off x="1025525" y="1771650"/>
            <a:ext cx="8485188" cy="4465638"/>
          </a:xfrm>
        </p:spPr>
        <p:txBody>
          <a:bodyPr/>
          <a:lstStyle/>
          <a:p>
            <a:r>
              <a:rPr lang="en-US" b="1" dirty="0"/>
              <a:t>Learning Outcomes - b</a:t>
            </a:r>
            <a:r>
              <a:rPr lang="en-GB" b="1" dirty="0"/>
              <a:t>y the end of this session you will be able to:</a:t>
            </a:r>
            <a:endParaRPr lang="en-GB" dirty="0"/>
          </a:p>
          <a:p>
            <a:pPr lvl="1"/>
            <a:r>
              <a:rPr lang="en-GB" dirty="0"/>
              <a:t>Explain how and why team-based learning works.</a:t>
            </a:r>
          </a:p>
          <a:p>
            <a:pPr lvl="1"/>
            <a:r>
              <a:rPr lang="en-GB" dirty="0"/>
              <a:t>Discuss the benefits and challenges of team-based learning at programme level.</a:t>
            </a:r>
          </a:p>
          <a:p>
            <a:pPr lvl="1"/>
            <a:r>
              <a:rPr lang="en-GB" dirty="0"/>
              <a:t>Describe solutions for overcoming these challenges.</a:t>
            </a:r>
          </a:p>
          <a:p>
            <a:endParaRPr lang="en-US" dirty="0">
              <a:latin typeface="Lucida Sans Unicode" charset="0"/>
              <a:ea typeface="MS PGothic" charset="0"/>
            </a:endParaRPr>
          </a:p>
        </p:txBody>
      </p:sp>
      <p:sp>
        <p:nvSpPr>
          <p:cNvPr id="3993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DB728342-48D5-D840-BE8B-239F132C8112}"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627" y="1283449"/>
            <a:ext cx="7625488"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13506961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433" y="1043153"/>
            <a:ext cx="4559147" cy="4448217"/>
          </a:xfrm>
          <a:prstGeom prst="rect">
            <a:avLst/>
          </a:prstGeom>
        </p:spPr>
      </p:pic>
      <p:sp>
        <p:nvSpPr>
          <p:cNvPr id="3" name="TextBox 2"/>
          <p:cNvSpPr txBox="1"/>
          <p:nvPr/>
        </p:nvSpPr>
        <p:spPr>
          <a:xfrm>
            <a:off x="3746882" y="5728228"/>
            <a:ext cx="3088250" cy="461665"/>
          </a:xfrm>
          <a:prstGeom prst="rect">
            <a:avLst/>
          </a:prstGeom>
          <a:noFill/>
        </p:spPr>
        <p:txBody>
          <a:bodyPr wrap="square" rtlCol="0">
            <a:spAutoFit/>
          </a:bodyPr>
          <a:lstStyle/>
          <a:p>
            <a:pPr algn="ctr"/>
            <a:r>
              <a:rPr lang="en-US" sz="2400" b="1" dirty="0" smtClean="0"/>
              <a:t>Push Pin in Map</a:t>
            </a:r>
            <a:endParaRPr lang="en-US" sz="2400" b="1" dirty="0"/>
          </a:p>
        </p:txBody>
      </p:sp>
    </p:spTree>
    <p:extLst>
      <p:ext uri="{BB962C8B-B14F-4D97-AF65-F5344CB8AC3E}">
        <p14:creationId xmlns:p14="http://schemas.microsoft.com/office/powerpoint/2010/main" val="402978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070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097016" y="1988840"/>
            <a:ext cx="4575547" cy="4177630"/>
          </a:xfrm>
        </p:spPr>
      </p:pic>
      <p:sp>
        <p:nvSpPr>
          <p:cNvPr id="2" name="Date Placeholder 1"/>
          <p:cNvSpPr>
            <a:spLocks noGrp="1"/>
          </p:cNvSpPr>
          <p:nvPr>
            <p:ph type="dt" sz="half" idx="10"/>
          </p:nvPr>
        </p:nvSpPr>
        <p:spPr/>
        <p:txBody>
          <a:bodyPr/>
          <a:lstStyle/>
          <a:p>
            <a:pPr>
              <a:defRPr/>
            </a:pPr>
            <a:fld id="{51C96C6E-1F9A-AB4B-8454-8BBD5C316F7A}" type="datetime1">
              <a:rPr lang="en-GB" smtClean="0"/>
              <a:t>17/01/19</a:t>
            </a:fld>
            <a:endParaRPr lang="en-GB"/>
          </a:p>
        </p:txBody>
      </p:sp>
      <p:sp>
        <p:nvSpPr>
          <p:cNvPr id="4" name="Title 3"/>
          <p:cNvSpPr>
            <a:spLocks noGrp="1"/>
          </p:cNvSpPr>
          <p:nvPr>
            <p:ph type="title"/>
          </p:nvPr>
        </p:nvSpPr>
        <p:spPr>
          <a:xfrm>
            <a:off x="848544" y="980728"/>
            <a:ext cx="8485605" cy="780762"/>
          </a:xfrm>
        </p:spPr>
        <p:txBody>
          <a:bodyPr/>
          <a:lstStyle/>
          <a:p>
            <a:r>
              <a:rPr lang="en-GB" dirty="0" smtClean="0"/>
              <a:t>Gallery Walk</a:t>
            </a:r>
            <a:endParaRPr lang="en-GB" dirty="0"/>
          </a:p>
        </p:txBody>
      </p:sp>
      <p:pic>
        <p:nvPicPr>
          <p:cNvPr id="6" name="Picture 5" descr="IMG_07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96" y="1988840"/>
            <a:ext cx="4421336" cy="4117145"/>
          </a:xfrm>
          <a:prstGeom prst="rect">
            <a:avLst/>
          </a:prstGeom>
        </p:spPr>
      </p:pic>
    </p:spTree>
    <p:extLst>
      <p:ext uri="{BB962C8B-B14F-4D97-AF65-F5344CB8AC3E}">
        <p14:creationId xmlns:p14="http://schemas.microsoft.com/office/powerpoint/2010/main" val="20981908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764704"/>
            <a:ext cx="8719344" cy="1323439"/>
          </a:xfrm>
          <a:prstGeom prst="rect">
            <a:avLst/>
          </a:prstGeom>
        </p:spPr>
        <p:txBody>
          <a:bodyPr wrap="square">
            <a:spAutoFit/>
          </a:bodyPr>
          <a:lstStyle/>
          <a:p>
            <a:pPr algn="ctr"/>
            <a:r>
              <a:rPr lang="en-US" sz="4000" dirty="0" smtClean="0"/>
              <a:t>Decisions give visible form to students thinking and use of knowledge</a:t>
            </a:r>
            <a:endParaRPr lang="en-US" sz="4000" dirty="0"/>
          </a:p>
        </p:txBody>
      </p:sp>
      <p:sp>
        <p:nvSpPr>
          <p:cNvPr id="3" name="TextBox 2"/>
          <p:cNvSpPr txBox="1"/>
          <p:nvPr/>
        </p:nvSpPr>
        <p:spPr>
          <a:xfrm>
            <a:off x="6864884" y="6259435"/>
            <a:ext cx="2400604" cy="307777"/>
          </a:xfrm>
          <a:prstGeom prst="rect">
            <a:avLst/>
          </a:prstGeom>
          <a:noFill/>
        </p:spPr>
        <p:txBody>
          <a:bodyPr wrap="square" rtlCol="0">
            <a:spAutoFit/>
          </a:bodyPr>
          <a:lstStyle/>
          <a:p>
            <a:pPr algn="r"/>
            <a:r>
              <a:rPr lang="en-US" sz="1400" dirty="0" smtClean="0">
                <a:solidFill>
                  <a:schemeClr val="bg1">
                    <a:lumMod val="50000"/>
                  </a:schemeClr>
                </a:solidFill>
              </a:rPr>
              <a:t>Text from Bill Roberson</a:t>
            </a:r>
            <a:endParaRPr lang="en-US" sz="1400" dirty="0">
              <a:solidFill>
                <a:schemeClr val="bg1">
                  <a:lumMod val="50000"/>
                </a:schemeClr>
              </a:solidFill>
            </a:endParaRPr>
          </a:p>
        </p:txBody>
      </p:sp>
      <p:pic>
        <p:nvPicPr>
          <p:cNvPr id="4" name="Picture 3" descr="Screen Shot 2015-10-02 at 11.58.46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6415" y="2637246"/>
            <a:ext cx="6742910" cy="3622189"/>
          </a:xfrm>
          <a:prstGeom prst="rect">
            <a:avLst/>
          </a:prstGeom>
        </p:spPr>
      </p:pic>
    </p:spTree>
    <p:extLst>
      <p:ext uri="{BB962C8B-B14F-4D97-AF65-F5344CB8AC3E}">
        <p14:creationId xmlns:p14="http://schemas.microsoft.com/office/powerpoint/2010/main" val="42072543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51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8544" y="641109"/>
            <a:ext cx="8451475" cy="5226032"/>
          </a:xfrm>
          <a:prstGeom prst="rect">
            <a:avLst/>
          </a:prstGeom>
        </p:spPr>
      </p:pic>
      <p:sp>
        <p:nvSpPr>
          <p:cNvPr id="3" name="TextBox 2"/>
          <p:cNvSpPr txBox="1"/>
          <p:nvPr/>
        </p:nvSpPr>
        <p:spPr>
          <a:xfrm>
            <a:off x="2063707" y="5650125"/>
            <a:ext cx="5257540"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26928970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025525" y="930275"/>
            <a:ext cx="8485188" cy="781050"/>
          </a:xfrm>
        </p:spPr>
        <p:txBody>
          <a:bodyPr/>
          <a:lstStyle/>
          <a:p>
            <a:r>
              <a:rPr lang="en-US">
                <a:latin typeface="Georgia" charset="0"/>
                <a:ea typeface="MS PGothic" charset="0"/>
              </a:rPr>
              <a:t>Our Experiences of TBL</a:t>
            </a:r>
          </a:p>
        </p:txBody>
      </p:sp>
      <p:sp>
        <p:nvSpPr>
          <p:cNvPr id="57346" name="Content Placeholder 2"/>
          <p:cNvSpPr>
            <a:spLocks noGrp="1"/>
          </p:cNvSpPr>
          <p:nvPr>
            <p:ph idx="1"/>
          </p:nvPr>
        </p:nvSpPr>
        <p:spPr>
          <a:xfrm>
            <a:off x="1025525" y="1771650"/>
            <a:ext cx="8485188" cy="4465638"/>
          </a:xfrm>
        </p:spPr>
        <p:txBody>
          <a:bodyPr/>
          <a:lstStyle/>
          <a:p>
            <a:r>
              <a:rPr lang="en-US" dirty="0">
                <a:latin typeface="Lucida Sans Unicode" charset="0"/>
                <a:ea typeface="MS PGothic" charset="0"/>
              </a:rPr>
              <a:t>Benefits</a:t>
            </a:r>
          </a:p>
          <a:p>
            <a:r>
              <a:rPr lang="en-US" dirty="0">
                <a:latin typeface="Lucida Sans Unicode" charset="0"/>
                <a:ea typeface="MS PGothic" charset="0"/>
              </a:rPr>
              <a:t>Challenges</a:t>
            </a:r>
          </a:p>
          <a:p>
            <a:r>
              <a:rPr lang="en-US" dirty="0">
                <a:latin typeface="Lucida Sans Unicode" charset="0"/>
                <a:ea typeface="MS PGothic" charset="0"/>
              </a:rPr>
              <a:t>Staff and Student Positives and Negatives</a:t>
            </a:r>
          </a:p>
          <a:p>
            <a:r>
              <a:rPr lang="en-US" dirty="0" smtClean="0">
                <a:latin typeface="Lucida Sans Unicode" charset="0"/>
                <a:ea typeface="MS PGothic" charset="0"/>
              </a:rPr>
              <a:t>Quantitative data</a:t>
            </a:r>
          </a:p>
          <a:p>
            <a:r>
              <a:rPr lang="en-US" dirty="0" smtClean="0">
                <a:latin typeface="Lucida Sans Unicode" charset="0"/>
                <a:ea typeface="MS PGothic" charset="0"/>
              </a:rPr>
              <a:t>Qualitative data</a:t>
            </a:r>
            <a:endParaRPr lang="en-US" dirty="0">
              <a:latin typeface="Lucida Sans Unicode" charset="0"/>
              <a:ea typeface="MS PGothic" charset="0"/>
            </a:endParaRPr>
          </a:p>
          <a:p>
            <a:r>
              <a:rPr lang="en-US" dirty="0">
                <a:latin typeface="Lucida Sans Unicode" charset="0"/>
                <a:ea typeface="MS PGothic" charset="0"/>
              </a:rPr>
              <a:t>Employability skills</a:t>
            </a:r>
          </a:p>
          <a:p>
            <a:r>
              <a:rPr lang="en-US" dirty="0">
                <a:latin typeface="Lucida Sans Unicode" charset="0"/>
                <a:ea typeface="MS PGothic" charset="0"/>
              </a:rPr>
              <a:t>Summary of Lessons Learned</a:t>
            </a:r>
          </a:p>
          <a:p>
            <a:r>
              <a:rPr lang="en-US" dirty="0">
                <a:latin typeface="Lucida Sans Unicode" charset="0"/>
                <a:ea typeface="MS PGothic" charset="0"/>
              </a:rPr>
              <a:t>Estate</a:t>
            </a:r>
          </a:p>
          <a:p>
            <a:endParaRPr lang="en-US" dirty="0">
              <a:latin typeface="Lucida Sans Unicode" charset="0"/>
              <a:ea typeface="MS PGothic" charset="0"/>
            </a:endParaRPr>
          </a:p>
        </p:txBody>
      </p:sp>
      <p:sp>
        <p:nvSpPr>
          <p:cNvPr id="5734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72F5686-DC3A-BD44-8715-0AA07C90CE39}"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spTree>
    <p:extLst>
      <p:ext uri="{BB962C8B-B14F-4D97-AF65-F5344CB8AC3E}">
        <p14:creationId xmlns:p14="http://schemas.microsoft.com/office/powerpoint/2010/main" val="6739317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925" y="274638"/>
            <a:ext cx="3913188" cy="1143000"/>
          </a:xfrm>
          <a:prstGeom prst="rect">
            <a:avLst/>
          </a:prstGeom>
        </p:spPr>
        <p:txBody>
          <a:bodyPr>
            <a:normAutofit fontScale="825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endParaRPr lang="en-GB" dirty="0" smtClean="0"/>
          </a:p>
          <a:p>
            <a:pPr>
              <a:defRPr/>
            </a:pPr>
            <a:r>
              <a:rPr lang="en-GB" dirty="0" smtClean="0"/>
              <a:t>Outcomes - Benefits</a:t>
            </a:r>
            <a:endParaRPr lang="en-GB" dirty="0"/>
          </a:p>
        </p:txBody>
      </p:sp>
      <p:sp>
        <p:nvSpPr>
          <p:cNvPr id="58370" name="Content Placeholder 2"/>
          <p:cNvSpPr txBox="1">
            <a:spLocks/>
          </p:cNvSpPr>
          <p:nvPr/>
        </p:nvSpPr>
        <p:spPr bwMode="auto">
          <a:xfrm>
            <a:off x="350838" y="1447800"/>
            <a:ext cx="428942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Calibri" charset="0"/>
                <a:ea typeface="MS PGothic" charset="0"/>
                <a:cs typeface="MS PGothic" charset="0"/>
              </a:defRPr>
            </a:lvl1pPr>
            <a:lvl2pPr marL="620713" indent="-22860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ts val="400"/>
              </a:spcBef>
              <a:buClr>
                <a:schemeClr val="accent1"/>
              </a:buClr>
              <a:buSzPct val="68000"/>
              <a:buFont typeface="Wingdings 3" charset="0"/>
              <a:buChar char=""/>
            </a:pPr>
            <a:r>
              <a:rPr lang="en-GB" sz="2700" dirty="0"/>
              <a:t>Students</a:t>
            </a:r>
          </a:p>
          <a:p>
            <a:pPr lvl="1" eaLnBrk="1" hangingPunct="1">
              <a:spcBef>
                <a:spcPts val="325"/>
              </a:spcBef>
              <a:buClr>
                <a:schemeClr val="accent1"/>
              </a:buClr>
              <a:buFont typeface="Verdana" charset="0"/>
              <a:buChar char="◦"/>
            </a:pPr>
            <a:r>
              <a:rPr lang="en-GB" sz="2300" dirty="0"/>
              <a:t>Mostly very positive</a:t>
            </a:r>
          </a:p>
          <a:p>
            <a:pPr lvl="1" eaLnBrk="1" hangingPunct="1">
              <a:spcBef>
                <a:spcPts val="325"/>
              </a:spcBef>
              <a:buClr>
                <a:schemeClr val="accent1"/>
              </a:buClr>
              <a:buFont typeface="Verdana" charset="0"/>
              <a:buChar char="◦"/>
            </a:pPr>
            <a:r>
              <a:rPr lang="en-GB" sz="2300" dirty="0"/>
              <a:t>Enjoyable experience</a:t>
            </a:r>
          </a:p>
          <a:p>
            <a:pPr lvl="1" eaLnBrk="1" hangingPunct="1">
              <a:spcBef>
                <a:spcPts val="325"/>
              </a:spcBef>
              <a:buClr>
                <a:schemeClr val="accent1"/>
              </a:buClr>
              <a:buFont typeface="Verdana" charset="0"/>
              <a:buChar char="◦"/>
            </a:pPr>
            <a:r>
              <a:rPr lang="en-GB" sz="2300" dirty="0"/>
              <a:t>4</a:t>
            </a:r>
            <a:r>
              <a:rPr lang="en-GB" sz="2300" baseline="30000" dirty="0"/>
              <a:t>th</a:t>
            </a:r>
            <a:r>
              <a:rPr lang="en-GB" sz="2300" dirty="0"/>
              <a:t> years helped explain to 1</a:t>
            </a:r>
            <a:r>
              <a:rPr lang="en-GB" sz="2300" baseline="30000" dirty="0"/>
              <a:t>st</a:t>
            </a:r>
            <a:r>
              <a:rPr lang="en-GB" sz="2300" dirty="0"/>
              <a:t> years</a:t>
            </a:r>
          </a:p>
          <a:p>
            <a:pPr eaLnBrk="1" hangingPunct="1">
              <a:spcBef>
                <a:spcPts val="400"/>
              </a:spcBef>
              <a:buClr>
                <a:schemeClr val="accent1"/>
              </a:buClr>
              <a:buSzPct val="68000"/>
              <a:buFont typeface="Wingdings 3" charset="0"/>
              <a:buChar char=""/>
            </a:pPr>
            <a:r>
              <a:rPr lang="en-GB" sz="2700" dirty="0"/>
              <a:t>Staff </a:t>
            </a:r>
          </a:p>
          <a:p>
            <a:pPr lvl="1" eaLnBrk="1" hangingPunct="1">
              <a:spcBef>
                <a:spcPts val="325"/>
              </a:spcBef>
              <a:buClr>
                <a:schemeClr val="accent1"/>
              </a:buClr>
              <a:buFont typeface="Verdana" charset="0"/>
              <a:buChar char="◦"/>
            </a:pPr>
            <a:r>
              <a:rPr lang="en-GB" sz="2300" dirty="0" smtClean="0"/>
              <a:t>Students come prepared</a:t>
            </a:r>
          </a:p>
          <a:p>
            <a:pPr lvl="1" eaLnBrk="1" hangingPunct="1">
              <a:spcBef>
                <a:spcPts val="325"/>
              </a:spcBef>
              <a:buClr>
                <a:schemeClr val="accent1"/>
              </a:buClr>
              <a:buFont typeface="Verdana" charset="0"/>
              <a:buChar char="◦"/>
            </a:pPr>
            <a:r>
              <a:rPr lang="en-GB" sz="2300" dirty="0" smtClean="0"/>
              <a:t>Students </a:t>
            </a:r>
            <a:r>
              <a:rPr lang="en-GB" sz="2300" dirty="0"/>
              <a:t>engaged in learning</a:t>
            </a:r>
          </a:p>
          <a:p>
            <a:pPr lvl="1" eaLnBrk="1" hangingPunct="1">
              <a:spcBef>
                <a:spcPts val="325"/>
              </a:spcBef>
              <a:buClr>
                <a:schemeClr val="accent1"/>
              </a:buClr>
              <a:buFont typeface="Verdana" charset="0"/>
              <a:buChar char="◦"/>
            </a:pPr>
            <a:r>
              <a:rPr lang="en-GB" sz="2300" dirty="0"/>
              <a:t>Students are more confident</a:t>
            </a:r>
          </a:p>
          <a:p>
            <a:pPr lvl="1" eaLnBrk="1" hangingPunct="1">
              <a:spcBef>
                <a:spcPts val="325"/>
              </a:spcBef>
              <a:buClr>
                <a:schemeClr val="accent1"/>
              </a:buClr>
              <a:buFont typeface="Verdana" charset="0"/>
              <a:buChar char="◦"/>
            </a:pPr>
            <a:r>
              <a:rPr lang="en-GB" sz="2300" dirty="0"/>
              <a:t>Students are less needy and less pastoral issues </a:t>
            </a:r>
          </a:p>
        </p:txBody>
      </p:sp>
      <p:sp>
        <p:nvSpPr>
          <p:cNvPr id="6" name="Rounded Rectangular Callout 5"/>
          <p:cNvSpPr/>
          <p:nvPr/>
        </p:nvSpPr>
        <p:spPr>
          <a:xfrm>
            <a:off x="4719638" y="260350"/>
            <a:ext cx="4664075" cy="1655763"/>
          </a:xfrm>
          <a:prstGeom prst="wedgeRoundRectCallout">
            <a:avLst>
              <a:gd name="adj1" fmla="val -46266"/>
              <a:gd name="adj2" fmla="val 61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latin typeface="Arial" panose="020B0604020202020204" pitchFamily="34" charset="0"/>
                <a:cs typeface="Arial" panose="020B0604020202020204" pitchFamily="34" charset="0"/>
              </a:rPr>
              <a:t>“TBL has been so good and rewarding to the point that I am suggesting that we use it within the optional modules. It almost makes me want to be a first year again.” – 4</a:t>
            </a:r>
            <a:r>
              <a:rPr lang="en-GB" b="1" baseline="30000" dirty="0">
                <a:solidFill>
                  <a:schemeClr val="bg1"/>
                </a:solidFill>
                <a:latin typeface="Arial" panose="020B0604020202020204" pitchFamily="34" charset="0"/>
                <a:cs typeface="Arial" panose="020B0604020202020204" pitchFamily="34" charset="0"/>
              </a:rPr>
              <a:t>th</a:t>
            </a:r>
            <a:r>
              <a:rPr lang="en-GB" b="1" dirty="0">
                <a:solidFill>
                  <a:schemeClr val="bg1"/>
                </a:solidFill>
                <a:latin typeface="Arial" panose="020B0604020202020204" pitchFamily="34" charset="0"/>
                <a:cs typeface="Arial" panose="020B0604020202020204" pitchFamily="34" charset="0"/>
              </a:rPr>
              <a:t> year Student</a:t>
            </a:r>
          </a:p>
        </p:txBody>
      </p:sp>
      <p:sp>
        <p:nvSpPr>
          <p:cNvPr id="7" name="Rounded Rectangular Callout 6"/>
          <p:cNvSpPr/>
          <p:nvPr/>
        </p:nvSpPr>
        <p:spPr>
          <a:xfrm>
            <a:off x="4737100" y="5876925"/>
            <a:ext cx="4719638" cy="504825"/>
          </a:xfrm>
          <a:prstGeom prst="wedgeRoundRectCallout">
            <a:avLst>
              <a:gd name="adj1" fmla="val 42465"/>
              <a:gd name="adj2" fmla="val 719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latin typeface="Arial" panose="020B0604020202020204" pitchFamily="34" charset="0"/>
                <a:cs typeface="Arial" panose="020B0604020202020204" pitchFamily="34" charset="0"/>
              </a:rPr>
              <a:t>“100% never going back.” Staff</a:t>
            </a:r>
          </a:p>
        </p:txBody>
      </p:sp>
      <p:sp>
        <p:nvSpPr>
          <p:cNvPr id="8" name="Rounded Rectangular Callout 7"/>
          <p:cNvSpPr/>
          <p:nvPr/>
        </p:nvSpPr>
        <p:spPr>
          <a:xfrm>
            <a:off x="4640263" y="4005263"/>
            <a:ext cx="4808537" cy="1655762"/>
          </a:xfrm>
          <a:prstGeom prst="wedgeRoundRectCallout">
            <a:avLst>
              <a:gd name="adj1" fmla="val -47791"/>
              <a:gd name="adj2" fmla="val 68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“I would definitely recommend TBL because you get the chance to apply your knowledge. It stays in your mind a lot more and you find your performance is a lot better” –Student</a:t>
            </a:r>
          </a:p>
        </p:txBody>
      </p:sp>
      <p:sp>
        <p:nvSpPr>
          <p:cNvPr id="9" name="Rounded Rectangular Callout 8"/>
          <p:cNvSpPr/>
          <p:nvPr/>
        </p:nvSpPr>
        <p:spPr>
          <a:xfrm>
            <a:off x="4719638" y="2205038"/>
            <a:ext cx="4633912" cy="1584325"/>
          </a:xfrm>
          <a:prstGeom prst="wedgeRoundRectCallout">
            <a:avLst>
              <a:gd name="adj1" fmla="val 45685"/>
              <a:gd name="adj2" fmla="val 63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“The power of instant feedback, the students totally on topic, talking, engaged, coming prepared, it is unbelievable.” Staff </a:t>
            </a:r>
          </a:p>
        </p:txBody>
      </p:sp>
      <p:sp>
        <p:nvSpPr>
          <p:cNvPr id="5837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5C94860-25A4-5640-9A09-77D06A65B930}"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28467318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274638"/>
            <a:ext cx="8982075" cy="1143000"/>
          </a:xfrm>
          <a:prstGeom prst="rect">
            <a:avLst/>
          </a:prstGeom>
        </p:spPr>
        <p:txBody>
          <a:bodyPr>
            <a:normAutofit fontScale="90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endParaRPr lang="en-GB" dirty="0" smtClean="0"/>
          </a:p>
          <a:p>
            <a:pPr>
              <a:defRPr/>
            </a:pPr>
            <a:r>
              <a:rPr lang="en-GB" dirty="0" smtClean="0"/>
              <a:t>Outcomes - Challenges</a:t>
            </a:r>
            <a:endParaRPr lang="en-GB" dirty="0"/>
          </a:p>
        </p:txBody>
      </p:sp>
      <p:sp>
        <p:nvSpPr>
          <p:cNvPr id="3" name="Content Placeholder 2"/>
          <p:cNvSpPr txBox="1">
            <a:spLocks/>
          </p:cNvSpPr>
          <p:nvPr/>
        </p:nvSpPr>
        <p:spPr>
          <a:xfrm>
            <a:off x="420688" y="1341438"/>
            <a:ext cx="8982075" cy="5148262"/>
          </a:xfrm>
          <a:prstGeom prst="rect">
            <a:avLst/>
          </a:prstGeom>
        </p:spPr>
        <p:txBody>
          <a:bodyP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GB" dirty="0" smtClean="0"/>
              <a:t>Large scale change</a:t>
            </a:r>
          </a:p>
          <a:p>
            <a:pPr lvl="1">
              <a:defRPr/>
            </a:pPr>
            <a:r>
              <a:rPr lang="en-GB" dirty="0" smtClean="0"/>
              <a:t>Human resource</a:t>
            </a:r>
          </a:p>
          <a:p>
            <a:pPr lvl="1">
              <a:defRPr/>
            </a:pPr>
            <a:r>
              <a:rPr lang="en-GB" dirty="0" smtClean="0"/>
              <a:t>Managing Expectations</a:t>
            </a:r>
          </a:p>
          <a:p>
            <a:pPr lvl="2">
              <a:defRPr/>
            </a:pPr>
            <a:r>
              <a:rPr lang="en-GB" dirty="0" smtClean="0"/>
              <a:t>Staff</a:t>
            </a:r>
          </a:p>
          <a:p>
            <a:pPr lvl="2">
              <a:defRPr/>
            </a:pPr>
            <a:r>
              <a:rPr lang="en-GB" dirty="0" smtClean="0"/>
              <a:t>Students</a:t>
            </a:r>
          </a:p>
          <a:p>
            <a:pPr>
              <a:defRPr/>
            </a:pPr>
            <a:r>
              <a:rPr lang="en-GB" dirty="0" smtClean="0"/>
              <a:t>Facilitation skills</a:t>
            </a:r>
          </a:p>
          <a:p>
            <a:pPr>
              <a:defRPr/>
            </a:pPr>
            <a:r>
              <a:rPr lang="en-GB" dirty="0" smtClean="0"/>
              <a:t>Application exercises</a:t>
            </a:r>
          </a:p>
          <a:p>
            <a:pPr lvl="1">
              <a:defRPr/>
            </a:pPr>
            <a:r>
              <a:rPr lang="en-GB" dirty="0" smtClean="0"/>
              <a:t>Authentic, integrated and</a:t>
            </a:r>
          </a:p>
          <a:p>
            <a:pPr marL="320040" lvl="1" indent="0">
              <a:buFont typeface="Verdana"/>
              <a:buNone/>
              <a:defRPr/>
            </a:pPr>
            <a:r>
              <a:rPr lang="en-GB" dirty="0" smtClean="0"/>
              <a:t>    challenging</a:t>
            </a:r>
          </a:p>
          <a:p>
            <a:pPr lvl="1">
              <a:defRPr/>
            </a:pPr>
            <a:r>
              <a:rPr lang="en-GB" dirty="0" smtClean="0"/>
              <a:t>Timings</a:t>
            </a:r>
          </a:p>
          <a:p>
            <a:pPr>
              <a:defRPr/>
            </a:pPr>
            <a:r>
              <a:rPr lang="en-GB" dirty="0" smtClean="0"/>
              <a:t>Difficult concepts</a:t>
            </a:r>
          </a:p>
          <a:p>
            <a:pPr lvl="1">
              <a:defRPr/>
            </a:pPr>
            <a:r>
              <a:rPr lang="en-GB" dirty="0" smtClean="0"/>
              <a:t>Student Support Sessions</a:t>
            </a:r>
          </a:p>
          <a:p>
            <a:pPr lvl="1">
              <a:defRPr/>
            </a:pPr>
            <a:r>
              <a:rPr lang="en-GB" dirty="0" smtClean="0"/>
              <a:t>Age/experience?</a:t>
            </a:r>
          </a:p>
          <a:p>
            <a:pPr>
              <a:defRPr/>
            </a:pPr>
            <a:r>
              <a:rPr lang="en-GB" dirty="0" smtClean="0"/>
              <a:t>Orientating students</a:t>
            </a:r>
          </a:p>
          <a:p>
            <a:pPr marL="457200" lvl="1" indent="0">
              <a:buFont typeface="Verdana"/>
              <a:buNone/>
              <a:defRPr/>
            </a:pPr>
            <a:endParaRPr lang="en-GB" dirty="0"/>
          </a:p>
        </p:txBody>
      </p:sp>
      <p:sp>
        <p:nvSpPr>
          <p:cNvPr id="4" name="Rounded Rectangular Callout 3"/>
          <p:cNvSpPr/>
          <p:nvPr/>
        </p:nvSpPr>
        <p:spPr>
          <a:xfrm>
            <a:off x="5087938" y="188913"/>
            <a:ext cx="4078287" cy="1223962"/>
          </a:xfrm>
          <a:prstGeom prst="wedgeRoundRectCallout">
            <a:avLst>
              <a:gd name="adj1" fmla="val -47944"/>
              <a:gd name="adj2" fmla="val 684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“Some staff need to improve the way they ask the questions” - Student</a:t>
            </a:r>
          </a:p>
        </p:txBody>
      </p:sp>
      <p:sp>
        <p:nvSpPr>
          <p:cNvPr id="5" name="Rounded Rectangular Callout 4"/>
          <p:cNvSpPr/>
          <p:nvPr/>
        </p:nvSpPr>
        <p:spPr>
          <a:xfrm>
            <a:off x="5010150" y="1700213"/>
            <a:ext cx="4076700" cy="1152525"/>
          </a:xfrm>
          <a:prstGeom prst="wedgeRoundRectCallout">
            <a:avLst>
              <a:gd name="adj1" fmla="val 45091"/>
              <a:gd name="adj2" fmla="val 64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“You definitely need more preparation time and to learn how to facilitate discussions” Staff</a:t>
            </a:r>
          </a:p>
        </p:txBody>
      </p:sp>
      <p:sp>
        <p:nvSpPr>
          <p:cNvPr id="6" name="Rounded Rectangular Callout 5"/>
          <p:cNvSpPr/>
          <p:nvPr/>
        </p:nvSpPr>
        <p:spPr>
          <a:xfrm>
            <a:off x="4911725" y="5229225"/>
            <a:ext cx="4410075" cy="1152525"/>
          </a:xfrm>
          <a:prstGeom prst="wedgeRoundRectCallout">
            <a:avLst>
              <a:gd name="adj1" fmla="val 48074"/>
              <a:gd name="adj2" fmla="val 64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latin typeface="Arial" panose="020B0604020202020204" pitchFamily="34" charset="0"/>
                <a:cs typeface="Arial" panose="020B0604020202020204" pitchFamily="34" charset="0"/>
              </a:rPr>
              <a:t>“For me the most difficult part of TBL  is writing application exercises that challenge them as a team” Staff</a:t>
            </a:r>
          </a:p>
        </p:txBody>
      </p:sp>
      <p:sp>
        <p:nvSpPr>
          <p:cNvPr id="7" name="Rounded Rectangular Callout 6"/>
          <p:cNvSpPr/>
          <p:nvPr/>
        </p:nvSpPr>
        <p:spPr>
          <a:xfrm>
            <a:off x="5005388" y="3068638"/>
            <a:ext cx="4160837" cy="1873250"/>
          </a:xfrm>
          <a:prstGeom prst="wedgeRoundRectCallout">
            <a:avLst>
              <a:gd name="adj1" fmla="val -43433"/>
              <a:gd name="adj2" fmla="val 607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anose="020B0604020202020204" pitchFamily="34" charset="0"/>
                <a:cs typeface="Arial" panose="020B0604020202020204" pitchFamily="34" charset="0"/>
              </a:rPr>
              <a:t>“They need to be stricter with timings, you’re often waiting for everyone to finish when you could move on to the next exercise.” Student</a:t>
            </a:r>
            <a:endParaRPr lang="en-GB" b="1" dirty="0">
              <a:latin typeface="Arial" panose="020B0604020202020204" pitchFamily="34" charset="0"/>
              <a:cs typeface="Arial" panose="020B0604020202020204" pitchFamily="34" charset="0"/>
            </a:endParaRPr>
          </a:p>
        </p:txBody>
      </p:sp>
      <p:sp>
        <p:nvSpPr>
          <p:cNvPr id="59399"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41323AC-10D8-7743-936B-608521CB166B}"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9" name="Footer Placeholder 8"/>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5353451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http://2.bp.blogspot.com/-lA48nwXbKVI/UCjh1NGPhGI/AAAAAAAABzs/1QEcTaXb4Q8/s1600/assessment+cartoon.jp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60338" y="115888"/>
            <a:ext cx="6542088" cy="6121400"/>
          </a:xfrm>
        </p:spPr>
      </p:pic>
      <p:sp>
        <p:nvSpPr>
          <p:cNvPr id="5" name="Content Placeholder 4"/>
          <p:cNvSpPr>
            <a:spLocks noGrp="1"/>
          </p:cNvSpPr>
          <p:nvPr>
            <p:ph sz="half" idx="2"/>
          </p:nvPr>
        </p:nvSpPr>
        <p:spPr>
          <a:xfrm>
            <a:off x="6357938" y="1484313"/>
            <a:ext cx="3432175" cy="4465637"/>
          </a:xfrm>
        </p:spPr>
        <p:txBody>
          <a:bodyPr/>
          <a:lstStyle/>
          <a:p>
            <a:pPr>
              <a:defRPr/>
            </a:pPr>
            <a:r>
              <a:rPr lang="en-GB" sz="2800" b="1" dirty="0" smtClean="0">
                <a:solidFill>
                  <a:schemeClr val="bg2">
                    <a:lumMod val="50000"/>
                  </a:schemeClr>
                </a:solidFill>
              </a:rPr>
              <a:t>Employability Skills</a:t>
            </a:r>
          </a:p>
          <a:p>
            <a:pPr lvl="1">
              <a:defRPr/>
            </a:pPr>
            <a:r>
              <a:rPr lang="en-GB" sz="2400" b="1" dirty="0" smtClean="0">
                <a:solidFill>
                  <a:schemeClr val="accent1"/>
                </a:solidFill>
              </a:rPr>
              <a:t>Collaborative</a:t>
            </a:r>
          </a:p>
          <a:p>
            <a:pPr lvl="1">
              <a:defRPr/>
            </a:pPr>
            <a:r>
              <a:rPr lang="en-GB" sz="2400" b="1" dirty="0" smtClean="0">
                <a:solidFill>
                  <a:schemeClr val="accent1"/>
                </a:solidFill>
              </a:rPr>
              <a:t>Communication</a:t>
            </a:r>
          </a:p>
          <a:p>
            <a:pPr lvl="1">
              <a:defRPr/>
            </a:pPr>
            <a:r>
              <a:rPr lang="en-GB" sz="2400" b="1" dirty="0" smtClean="0">
                <a:solidFill>
                  <a:schemeClr val="accent1"/>
                </a:solidFill>
              </a:rPr>
              <a:t>Critical thinkers</a:t>
            </a:r>
          </a:p>
          <a:p>
            <a:pPr lvl="1">
              <a:defRPr/>
            </a:pPr>
            <a:r>
              <a:rPr lang="en-GB" sz="2400" b="1" dirty="0" smtClean="0">
                <a:solidFill>
                  <a:schemeClr val="accent1"/>
                </a:solidFill>
              </a:rPr>
              <a:t>Independent learners</a:t>
            </a:r>
          </a:p>
          <a:p>
            <a:pPr lvl="1">
              <a:defRPr/>
            </a:pPr>
            <a:r>
              <a:rPr lang="en-GB" sz="2400" b="1" dirty="0" smtClean="0">
                <a:solidFill>
                  <a:schemeClr val="accent1"/>
                </a:solidFill>
              </a:rPr>
              <a:t>Confidence</a:t>
            </a:r>
          </a:p>
          <a:p>
            <a:pPr lvl="1">
              <a:defRPr/>
            </a:pPr>
            <a:r>
              <a:rPr lang="en-GB" sz="2400" b="1" dirty="0" smtClean="0">
                <a:solidFill>
                  <a:schemeClr val="accent1"/>
                </a:solidFill>
              </a:rPr>
              <a:t>Teaching</a:t>
            </a:r>
          </a:p>
          <a:p>
            <a:pPr lvl="1">
              <a:defRPr/>
            </a:pPr>
            <a:endParaRPr lang="en-GB" sz="2400" b="1" dirty="0" smtClean="0">
              <a:solidFill>
                <a:schemeClr val="accent1"/>
              </a:solidFill>
            </a:endParaRPr>
          </a:p>
          <a:p>
            <a:pPr lvl="1">
              <a:defRPr/>
            </a:pPr>
            <a:endParaRPr lang="en-GB" dirty="0" smtClean="0">
              <a:solidFill>
                <a:schemeClr val="accent1"/>
              </a:solidFill>
            </a:endParaRPr>
          </a:p>
          <a:p>
            <a:pPr lvl="1">
              <a:defRPr/>
            </a:pPr>
            <a:endParaRPr lang="en-GB" dirty="0"/>
          </a:p>
        </p:txBody>
      </p:sp>
      <p:sp>
        <p:nvSpPr>
          <p:cNvPr id="6349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A7ED183-ADCC-8942-8463-3A95ECC30EBB}"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3600606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6288" y="692150"/>
            <a:ext cx="865505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GB" dirty="0" smtClean="0"/>
              <a:t>Outcomes – Comparative data</a:t>
            </a:r>
            <a:endParaRPr lang="en-GB" dirty="0"/>
          </a:p>
        </p:txBody>
      </p:sp>
      <p:sp>
        <p:nvSpPr>
          <p:cNvPr id="62466" name="Content Placeholder 2"/>
          <p:cNvSpPr txBox="1">
            <a:spLocks/>
          </p:cNvSpPr>
          <p:nvPr/>
        </p:nvSpPr>
        <p:spPr bwMode="auto">
          <a:xfrm>
            <a:off x="739775" y="1412875"/>
            <a:ext cx="8655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Calibri" charset="0"/>
                <a:ea typeface="MS PGothic" charset="0"/>
                <a:cs typeface="MS PGothic" charset="0"/>
              </a:defRPr>
            </a:lvl1pPr>
            <a:lvl2pPr marL="620713" indent="-22860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ts val="400"/>
              </a:spcBef>
              <a:buClr>
                <a:schemeClr val="accent1"/>
              </a:buClr>
              <a:buSzPct val="68000"/>
              <a:buFont typeface="Wingdings 3" charset="0"/>
              <a:buChar char=""/>
            </a:pPr>
            <a:r>
              <a:rPr lang="en-GB" sz="2000" dirty="0">
                <a:latin typeface="Arial" charset="0"/>
                <a:cs typeface="Arial" charset="0"/>
              </a:rPr>
              <a:t>Performance in written assessment</a:t>
            </a:r>
          </a:p>
          <a:p>
            <a:pPr lvl="1" eaLnBrk="1" hangingPunct="1">
              <a:spcBef>
                <a:spcPts val="325"/>
              </a:spcBef>
              <a:buClr>
                <a:schemeClr val="accent1"/>
              </a:buClr>
              <a:buFont typeface="Verdana" charset="0"/>
              <a:buChar char="◦"/>
            </a:pPr>
            <a:r>
              <a:rPr lang="en-GB" sz="2000" dirty="0">
                <a:latin typeface="Arial" charset="0"/>
                <a:cs typeface="Arial" charset="0"/>
              </a:rPr>
              <a:t>7% increase in a stage 4 60 credit </a:t>
            </a:r>
            <a:r>
              <a:rPr lang="en-GB" sz="2000" dirty="0" smtClean="0">
                <a:latin typeface="Arial" charset="0"/>
                <a:cs typeface="Arial" charset="0"/>
              </a:rPr>
              <a:t>module (1 cohort of 200 students)</a:t>
            </a:r>
            <a:endParaRPr lang="en-GB" sz="2000" dirty="0">
              <a:latin typeface="Arial" charset="0"/>
              <a:cs typeface="Arial" charset="0"/>
            </a:endParaRPr>
          </a:p>
          <a:p>
            <a:pPr lvl="1" eaLnBrk="1" hangingPunct="1">
              <a:spcBef>
                <a:spcPts val="325"/>
              </a:spcBef>
              <a:buClr>
                <a:schemeClr val="accent1"/>
              </a:buClr>
              <a:buFont typeface="Verdana" charset="0"/>
              <a:buChar char="◦"/>
            </a:pPr>
            <a:r>
              <a:rPr lang="en-GB" sz="2000" dirty="0">
                <a:latin typeface="Arial" charset="0"/>
                <a:cs typeface="Arial" charset="0"/>
              </a:rPr>
              <a:t>13% increase in stage 4 20 credit module </a:t>
            </a:r>
            <a:r>
              <a:rPr lang="en-GB" sz="2000" dirty="0" smtClean="0">
                <a:latin typeface="Arial" charset="0"/>
                <a:cs typeface="Arial" charset="0"/>
              </a:rPr>
              <a:t>(</a:t>
            </a:r>
            <a:r>
              <a:rPr lang="en-GB" sz="2000" dirty="0">
                <a:latin typeface="Arial" charset="0"/>
                <a:cs typeface="Arial" charset="0"/>
              </a:rPr>
              <a:t>2</a:t>
            </a:r>
            <a:r>
              <a:rPr lang="en-GB" sz="2000" dirty="0" smtClean="0">
                <a:latin typeface="Arial" charset="0"/>
                <a:cs typeface="Arial" charset="0"/>
              </a:rPr>
              <a:t> cohorts of 100 students)</a:t>
            </a:r>
            <a:endParaRPr lang="en-GB" sz="2000" dirty="0">
              <a:latin typeface="Arial" charset="0"/>
              <a:cs typeface="Arial" charset="0"/>
            </a:endParaRPr>
          </a:p>
          <a:p>
            <a:pPr eaLnBrk="1" hangingPunct="1">
              <a:spcBef>
                <a:spcPts val="400"/>
              </a:spcBef>
              <a:buClr>
                <a:schemeClr val="accent1"/>
              </a:buClr>
              <a:buSzPct val="68000"/>
              <a:buFont typeface="Wingdings 3" charset="0"/>
              <a:buChar char=""/>
            </a:pPr>
            <a:r>
              <a:rPr lang="en-GB" sz="2000" dirty="0">
                <a:latin typeface="Arial" charset="0"/>
                <a:cs typeface="Arial" charset="0"/>
              </a:rPr>
              <a:t>Heidi </a:t>
            </a:r>
            <a:r>
              <a:rPr lang="en-GB" sz="2000" dirty="0" err="1">
                <a:latin typeface="Arial" charset="0"/>
                <a:cs typeface="Arial" charset="0"/>
              </a:rPr>
              <a:t>Mennenga’s</a:t>
            </a:r>
            <a:r>
              <a:rPr lang="en-GB" sz="2000" dirty="0">
                <a:latin typeface="Arial" charset="0"/>
                <a:cs typeface="Arial" charset="0"/>
              </a:rPr>
              <a:t> Team-Based Learning Student Assessment Instrument (TBL-SAI)</a:t>
            </a:r>
          </a:p>
          <a:p>
            <a:pPr lvl="1" eaLnBrk="1" hangingPunct="1">
              <a:spcBef>
                <a:spcPts val="325"/>
              </a:spcBef>
              <a:buClr>
                <a:schemeClr val="accent1"/>
              </a:buClr>
              <a:buFont typeface="Verdana" charset="0"/>
              <a:buChar char="◦"/>
            </a:pPr>
            <a:endParaRPr lang="en-US" sz="2300" dirty="0"/>
          </a:p>
          <a:p>
            <a:pPr lvl="1" eaLnBrk="1" hangingPunct="1">
              <a:spcBef>
                <a:spcPts val="325"/>
              </a:spcBef>
              <a:buClr>
                <a:schemeClr val="accent1"/>
              </a:buClr>
              <a:buFont typeface="Verdana" charset="0"/>
              <a:buChar char="◦"/>
            </a:pPr>
            <a:endParaRPr lang="en-US" sz="2300" dirty="0"/>
          </a:p>
          <a:p>
            <a:pPr lvl="1" eaLnBrk="1" hangingPunct="1">
              <a:spcBef>
                <a:spcPts val="325"/>
              </a:spcBef>
              <a:buClr>
                <a:schemeClr val="accent1"/>
              </a:buClr>
              <a:buFont typeface="Verdana" charset="0"/>
              <a:buChar char="◦"/>
            </a:pPr>
            <a:endParaRPr lang="en-GB" sz="2300" dirty="0"/>
          </a:p>
          <a:p>
            <a:pPr lvl="1" eaLnBrk="1" hangingPunct="1">
              <a:spcBef>
                <a:spcPts val="325"/>
              </a:spcBef>
              <a:buClr>
                <a:schemeClr val="accent1"/>
              </a:buClr>
              <a:buFont typeface="Verdana" charset="0"/>
              <a:buChar char="◦"/>
            </a:pPr>
            <a:endParaRPr lang="en-GB" sz="2300" dirty="0"/>
          </a:p>
          <a:p>
            <a:pPr eaLnBrk="1" hangingPunct="1">
              <a:spcBef>
                <a:spcPts val="400"/>
              </a:spcBef>
              <a:buClr>
                <a:schemeClr val="accent1"/>
              </a:buClr>
              <a:buSzPct val="68000"/>
              <a:buFont typeface="Wingdings 3" charset="0"/>
              <a:buChar char=""/>
            </a:pPr>
            <a:endParaRPr lang="en-GB" sz="2700" dirty="0"/>
          </a:p>
          <a:p>
            <a:pPr eaLnBrk="1" hangingPunct="1">
              <a:spcBef>
                <a:spcPts val="400"/>
              </a:spcBef>
              <a:buClr>
                <a:schemeClr val="accent1"/>
              </a:buClr>
              <a:buSzPct val="68000"/>
              <a:buFont typeface="Wingdings 3" charset="0"/>
              <a:buChar char=""/>
            </a:pPr>
            <a:endParaRPr lang="en-GB" sz="2700" dirty="0"/>
          </a:p>
          <a:p>
            <a:pPr eaLnBrk="1" hangingPunct="1">
              <a:spcBef>
                <a:spcPts val="400"/>
              </a:spcBef>
              <a:buClr>
                <a:schemeClr val="accent1"/>
              </a:buClr>
              <a:buSzPct val="68000"/>
              <a:buFont typeface="Wingdings 3" charset="0"/>
              <a:buChar char=""/>
            </a:pPr>
            <a:endParaRPr lang="en-GB" sz="2700" dirty="0"/>
          </a:p>
        </p:txBody>
      </p:sp>
      <p:graphicFrame>
        <p:nvGraphicFramePr>
          <p:cNvPr id="4" name="Table 3"/>
          <p:cNvGraphicFramePr>
            <a:graphicFrameLocks noGrp="1"/>
          </p:cNvGraphicFramePr>
          <p:nvPr/>
        </p:nvGraphicFramePr>
        <p:xfrm>
          <a:off x="20638" y="3573463"/>
          <a:ext cx="9301162" cy="2303461"/>
        </p:xfrm>
        <a:graphic>
          <a:graphicData uri="http://schemas.openxmlformats.org/drawingml/2006/table">
            <a:tbl>
              <a:tblPr firstRow="1" firstCol="1" bandRow="1">
                <a:tableStyleId>{5C22544A-7EE6-4342-B048-85BDC9FD1C3A}</a:tableStyleId>
              </a:tblPr>
              <a:tblGrid>
                <a:gridCol w="1721800">
                  <a:extLst>
                    <a:ext uri="{9D8B030D-6E8A-4147-A177-3AD203B41FA5}">
                      <a16:colId xmlns="" xmlns:a16="http://schemas.microsoft.com/office/drawing/2014/main" val="20000"/>
                    </a:ext>
                  </a:extLst>
                </a:gridCol>
                <a:gridCol w="1966592">
                  <a:extLst>
                    <a:ext uri="{9D8B030D-6E8A-4147-A177-3AD203B41FA5}">
                      <a16:colId xmlns="" xmlns:a16="http://schemas.microsoft.com/office/drawing/2014/main" val="20001"/>
                    </a:ext>
                  </a:extLst>
                </a:gridCol>
                <a:gridCol w="1764014">
                  <a:extLst>
                    <a:ext uri="{9D8B030D-6E8A-4147-A177-3AD203B41FA5}">
                      <a16:colId xmlns="" xmlns:a16="http://schemas.microsoft.com/office/drawing/2014/main" val="20002"/>
                    </a:ext>
                  </a:extLst>
                </a:gridCol>
                <a:gridCol w="1924379">
                  <a:extLst>
                    <a:ext uri="{9D8B030D-6E8A-4147-A177-3AD203B41FA5}">
                      <a16:colId xmlns="" xmlns:a16="http://schemas.microsoft.com/office/drawing/2014/main" val="20003"/>
                    </a:ext>
                  </a:extLst>
                </a:gridCol>
                <a:gridCol w="1924377">
                  <a:extLst>
                    <a:ext uri="{9D8B030D-6E8A-4147-A177-3AD203B41FA5}">
                      <a16:colId xmlns="" xmlns:a16="http://schemas.microsoft.com/office/drawing/2014/main" val="20004"/>
                    </a:ext>
                  </a:extLst>
                </a:gridCol>
              </a:tblGrid>
              <a:tr h="705436">
                <a:tc>
                  <a:txBody>
                    <a:bodyPr/>
                    <a:lstStyle/>
                    <a:p>
                      <a:pPr>
                        <a:lnSpc>
                          <a:spcPct val="115000"/>
                        </a:lnSpc>
                        <a:spcAft>
                          <a:spcPts val="1000"/>
                        </a:spcAft>
                      </a:pPr>
                      <a:r>
                        <a:rPr lang="en-GB" sz="1800" dirty="0" smtClean="0">
                          <a:effectLst/>
                          <a:latin typeface="Arial" panose="020B0604020202020204" pitchFamily="34" charset="0"/>
                          <a:ea typeface="Calibri"/>
                          <a:cs typeface="Arial" panose="020B0604020202020204" pitchFamily="34" charset="0"/>
                        </a:rPr>
                        <a:t>Subscale</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1000"/>
                        </a:spcAft>
                      </a:pPr>
                      <a:r>
                        <a:rPr lang="en-US" sz="1800" dirty="0" smtClean="0">
                          <a:effectLst/>
                          <a:latin typeface="Arial" panose="020B0604020202020204" pitchFamily="34" charset="0"/>
                          <a:cs typeface="Arial" panose="020B0604020202020204" pitchFamily="34" charset="0"/>
                        </a:rPr>
                        <a:t>Accountability Score</a:t>
                      </a:r>
                    </a:p>
                  </a:txBody>
                  <a:tcPr marL="74300" marR="74300" marT="0" marB="0" anchor="b"/>
                </a:tc>
                <a:tc>
                  <a:txBody>
                    <a:bodyPr/>
                    <a:lstStyle/>
                    <a:p>
                      <a:pPr>
                        <a:lnSpc>
                          <a:spcPct val="115000"/>
                        </a:lnSpc>
                        <a:spcAft>
                          <a:spcPts val="1000"/>
                        </a:spcAft>
                      </a:pPr>
                      <a:r>
                        <a:rPr lang="en-US" sz="1800" dirty="0" smtClean="0">
                          <a:effectLst/>
                          <a:latin typeface="Arial" panose="020B0604020202020204" pitchFamily="34" charset="0"/>
                          <a:cs typeface="Arial" panose="020B0604020202020204" pitchFamily="34" charset="0"/>
                        </a:rPr>
                        <a:t>Preference for TBL</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1000"/>
                        </a:spcAft>
                      </a:pPr>
                      <a:r>
                        <a:rPr lang="en-US" sz="1800" dirty="0" smtClean="0">
                          <a:effectLst/>
                          <a:latin typeface="Arial" panose="020B0604020202020204" pitchFamily="34" charset="0"/>
                          <a:cs typeface="Arial" panose="020B0604020202020204" pitchFamily="34" charset="0"/>
                        </a:rPr>
                        <a:t>Satisfaction with TBL</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1000"/>
                        </a:spcAft>
                      </a:pPr>
                      <a:r>
                        <a:rPr lang="en-US" sz="1800" dirty="0" smtClean="0">
                          <a:effectLst/>
                          <a:latin typeface="Arial" panose="020B0604020202020204" pitchFamily="34" charset="0"/>
                          <a:cs typeface="Arial" panose="020B0604020202020204" pitchFamily="34" charset="0"/>
                        </a:rPr>
                        <a:t>Total Score</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extLst>
                  <a:ext uri="{0D108BD9-81ED-4DB2-BD59-A6C34878D82A}">
                    <a16:rowId xmlns="" xmlns:a16="http://schemas.microsoft.com/office/drawing/2014/main" val="10000"/>
                  </a:ext>
                </a:extLst>
              </a:tr>
              <a:tr h="532675">
                <a:tc>
                  <a:txBody>
                    <a:bodyPr/>
                    <a:lstStyle/>
                    <a:p>
                      <a:pPr>
                        <a:lnSpc>
                          <a:spcPct val="115000"/>
                        </a:lnSpc>
                        <a:spcAft>
                          <a:spcPts val="0"/>
                        </a:spcAft>
                      </a:pPr>
                      <a:r>
                        <a:rPr lang="en-GB" sz="1800" dirty="0" smtClean="0">
                          <a:effectLst/>
                          <a:latin typeface="Arial" panose="020B0604020202020204" pitchFamily="34" charset="0"/>
                          <a:ea typeface="Calibri"/>
                          <a:cs typeface="Arial" panose="020B0604020202020204" pitchFamily="34" charset="0"/>
                        </a:rPr>
                        <a:t>Range</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8-40</a:t>
                      </a: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16-80</a:t>
                      </a:r>
                      <a:endParaRPr lang="en-GB" sz="1800" dirty="0">
                        <a:latin typeface="Arial" panose="020B0604020202020204" pitchFamily="34" charset="0"/>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9-45</a:t>
                      </a:r>
                      <a:endParaRPr lang="en-GB" sz="1800" dirty="0">
                        <a:latin typeface="Arial" panose="020B0604020202020204" pitchFamily="34" charset="0"/>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33-165</a:t>
                      </a:r>
                      <a:endParaRPr lang="en-GB" sz="1800" dirty="0">
                        <a:latin typeface="Arial" panose="020B0604020202020204" pitchFamily="34" charset="0"/>
                        <a:cs typeface="Arial" panose="020B0604020202020204" pitchFamily="34" charset="0"/>
                      </a:endParaRPr>
                    </a:p>
                  </a:txBody>
                  <a:tcPr marL="74300" marR="74300" marT="0" marB="0" anchor="b"/>
                </a:tc>
                <a:extLst>
                  <a:ext uri="{0D108BD9-81ED-4DB2-BD59-A6C34878D82A}">
                    <a16:rowId xmlns="" xmlns:a16="http://schemas.microsoft.com/office/drawing/2014/main" val="10001"/>
                  </a:ext>
                </a:extLst>
              </a:tr>
              <a:tr h="532675">
                <a:tc>
                  <a:txBody>
                    <a:bodyPr/>
                    <a:lstStyle/>
                    <a:p>
                      <a:pPr>
                        <a:lnSpc>
                          <a:spcPct val="115000"/>
                        </a:lnSpc>
                        <a:spcAft>
                          <a:spcPts val="0"/>
                        </a:spcAft>
                      </a:pPr>
                      <a:r>
                        <a:rPr lang="en-GB" sz="1800" dirty="0" smtClean="0">
                          <a:effectLst/>
                          <a:latin typeface="Arial" panose="020B0604020202020204" pitchFamily="34" charset="0"/>
                          <a:ea typeface="Calibri"/>
                          <a:cs typeface="Arial" panose="020B0604020202020204" pitchFamily="34" charset="0"/>
                        </a:rPr>
                        <a:t>Neutral</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24</a:t>
                      </a:r>
                      <a:endParaRPr lang="en-GB" sz="1800" dirty="0">
                        <a:latin typeface="Arial" panose="020B0604020202020204" pitchFamily="34" charset="0"/>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48</a:t>
                      </a:r>
                      <a:endParaRPr lang="en-GB" sz="1800" dirty="0">
                        <a:latin typeface="Arial" panose="020B0604020202020204" pitchFamily="34" charset="0"/>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27</a:t>
                      </a:r>
                      <a:endParaRPr lang="en-GB" sz="1800" dirty="0">
                        <a:latin typeface="Arial" panose="020B0604020202020204" pitchFamily="34" charset="0"/>
                        <a:cs typeface="Arial" panose="020B0604020202020204" pitchFamily="34" charset="0"/>
                      </a:endParaRPr>
                    </a:p>
                  </a:txBody>
                  <a:tcPr marL="74300" marR="74300" marT="0" marB="0" anchor="b"/>
                </a:tc>
                <a:tc>
                  <a:txBody>
                    <a:bodyPr/>
                    <a:lstStyle/>
                    <a:p>
                      <a:r>
                        <a:rPr lang="en-GB" sz="1800" dirty="0" smtClean="0">
                          <a:latin typeface="Arial" panose="020B0604020202020204" pitchFamily="34" charset="0"/>
                          <a:cs typeface="Arial" panose="020B0604020202020204" pitchFamily="34" charset="0"/>
                        </a:rPr>
                        <a:t>99</a:t>
                      </a:r>
                      <a:endParaRPr lang="en-GB" sz="1800" dirty="0">
                        <a:latin typeface="Arial" panose="020B0604020202020204" pitchFamily="34" charset="0"/>
                        <a:cs typeface="Arial" panose="020B0604020202020204" pitchFamily="34" charset="0"/>
                      </a:endParaRPr>
                    </a:p>
                  </a:txBody>
                  <a:tcPr marL="74300" marR="74300" marT="0" marB="0" anchor="b"/>
                </a:tc>
                <a:extLst>
                  <a:ext uri="{0D108BD9-81ED-4DB2-BD59-A6C34878D82A}">
                    <a16:rowId xmlns="" xmlns:a16="http://schemas.microsoft.com/office/drawing/2014/main" val="10002"/>
                  </a:ext>
                </a:extLst>
              </a:tr>
              <a:tr h="5326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Arial" panose="020B0604020202020204" pitchFamily="34" charset="0"/>
                          <a:ea typeface="Calibri"/>
                          <a:cs typeface="Arial" panose="020B0604020202020204" pitchFamily="34" charset="0"/>
                        </a:rPr>
                        <a:t>MPharm</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33.2</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57.6</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0"/>
                        </a:spcAft>
                      </a:pPr>
                      <a:r>
                        <a:rPr lang="en-GB" sz="1800">
                          <a:effectLst/>
                          <a:latin typeface="Arial" panose="020B0604020202020204" pitchFamily="34" charset="0"/>
                          <a:cs typeface="Arial" panose="020B0604020202020204" pitchFamily="34" charset="0"/>
                        </a:rPr>
                        <a:t>36.5</a:t>
                      </a:r>
                      <a:endParaRPr lang="en-GB" sz="1800">
                        <a:effectLst/>
                        <a:latin typeface="Arial" panose="020B0604020202020204" pitchFamily="34" charset="0"/>
                        <a:ea typeface="Calibri"/>
                        <a:cs typeface="Arial" panose="020B0604020202020204" pitchFamily="34" charset="0"/>
                      </a:endParaRPr>
                    </a:p>
                  </a:txBody>
                  <a:tcPr marL="74300" marR="74300" marT="0" marB="0" anchor="b"/>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127.2</a:t>
                      </a:r>
                      <a:endParaRPr lang="en-GB" sz="1800" dirty="0">
                        <a:effectLst/>
                        <a:latin typeface="Arial" panose="020B0604020202020204" pitchFamily="34" charset="0"/>
                        <a:ea typeface="Calibri"/>
                        <a:cs typeface="Arial" panose="020B0604020202020204" pitchFamily="34" charset="0"/>
                      </a:endParaRPr>
                    </a:p>
                  </a:txBody>
                  <a:tcPr marL="74300" marR="74300" marT="0" marB="0" anchor="b"/>
                </a:tc>
                <a:extLst>
                  <a:ext uri="{0D108BD9-81ED-4DB2-BD59-A6C34878D82A}">
                    <a16:rowId xmlns="" xmlns:a16="http://schemas.microsoft.com/office/drawing/2014/main" val="10003"/>
                  </a:ext>
                </a:extLst>
              </a:tr>
            </a:tbl>
          </a:graphicData>
        </a:graphic>
      </p:graphicFrame>
      <p:sp>
        <p:nvSpPr>
          <p:cNvPr id="6249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B2DE218-26F9-074B-8DBE-9A7A4E03BC81}"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3859713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a:t>
            </a:r>
            <a:endParaRPr lang="en-GB" dirty="0"/>
          </a:p>
        </p:txBody>
      </p:sp>
      <p:sp>
        <p:nvSpPr>
          <p:cNvPr id="3" name="Content Placeholder 2"/>
          <p:cNvSpPr>
            <a:spLocks noGrp="1"/>
          </p:cNvSpPr>
          <p:nvPr>
            <p:ph idx="1"/>
          </p:nvPr>
        </p:nvSpPr>
        <p:spPr/>
        <p:txBody>
          <a:bodyPr/>
          <a:lstStyle/>
          <a:p>
            <a:r>
              <a:rPr lang="en-GB" dirty="0" smtClean="0"/>
              <a:t>Why TBL?</a:t>
            </a:r>
          </a:p>
          <a:p>
            <a:r>
              <a:rPr lang="en-GB" dirty="0" smtClean="0"/>
              <a:t>What is TBL?</a:t>
            </a:r>
          </a:p>
          <a:p>
            <a:r>
              <a:rPr lang="en-GB" dirty="0" smtClean="0"/>
              <a:t>Team Formation </a:t>
            </a:r>
          </a:p>
          <a:p>
            <a:r>
              <a:rPr lang="en-GB" dirty="0" smtClean="0"/>
              <a:t>Readiness Assurance Process</a:t>
            </a:r>
          </a:p>
          <a:p>
            <a:r>
              <a:rPr lang="en-GB" dirty="0" smtClean="0"/>
              <a:t>Application exercises</a:t>
            </a:r>
          </a:p>
          <a:p>
            <a:r>
              <a:rPr lang="en-US" dirty="0">
                <a:latin typeface="Lucida Sans Unicode" charset="0"/>
                <a:ea typeface="MS PGothic" charset="0"/>
              </a:rPr>
              <a:t>Our Experiences of TBL</a:t>
            </a:r>
          </a:p>
          <a:p>
            <a:r>
              <a:rPr lang="en-GB" dirty="0" smtClean="0"/>
              <a:t>Discussion and Q&amp;A</a:t>
            </a:r>
            <a:endParaRPr lang="en-GB" dirty="0"/>
          </a:p>
        </p:txBody>
      </p:sp>
      <p:sp>
        <p:nvSpPr>
          <p:cNvPr id="4" name="Date Placeholder 3"/>
          <p:cNvSpPr>
            <a:spLocks noGrp="1"/>
          </p:cNvSpPr>
          <p:nvPr>
            <p:ph type="dt" sz="half" idx="10"/>
          </p:nvPr>
        </p:nvSpPr>
        <p:spPr/>
        <p:txBody>
          <a:bodyPr/>
          <a:lstStyle/>
          <a:p>
            <a:pPr>
              <a:defRPr/>
            </a:pPr>
            <a:fld id="{9CB91F9C-BD56-734F-B938-6CD342AE6725}"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26529737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study</a:t>
            </a:r>
            <a:endParaRPr lang="en-GB" dirty="0"/>
          </a:p>
        </p:txBody>
      </p:sp>
      <p:sp>
        <p:nvSpPr>
          <p:cNvPr id="7" name="Content Placeholder 6"/>
          <p:cNvSpPr>
            <a:spLocks noGrp="1"/>
          </p:cNvSpPr>
          <p:nvPr>
            <p:ph idx="1"/>
          </p:nvPr>
        </p:nvSpPr>
        <p:spPr/>
        <p:txBody>
          <a:bodyPr/>
          <a:lstStyle/>
          <a:p>
            <a:r>
              <a:rPr lang="en-GB" dirty="0" smtClean="0"/>
              <a:t>2 Pharmacy Schools (US and UK)</a:t>
            </a:r>
          </a:p>
          <a:p>
            <a:r>
              <a:rPr lang="en-GB" dirty="0" smtClean="0"/>
              <a:t>Qualitative Research</a:t>
            </a:r>
          </a:p>
          <a:p>
            <a:r>
              <a:rPr lang="en-GB" dirty="0" smtClean="0"/>
              <a:t>Thematic analysis</a:t>
            </a:r>
          </a:p>
          <a:p>
            <a:r>
              <a:rPr lang="en-GB" dirty="0" smtClean="0"/>
              <a:t>Benefits</a:t>
            </a:r>
          </a:p>
          <a:p>
            <a:r>
              <a:rPr lang="en-GB" dirty="0" smtClean="0"/>
              <a:t>Challenges</a:t>
            </a:r>
          </a:p>
          <a:p>
            <a:endParaRPr lang="en-GB" dirty="0"/>
          </a:p>
        </p:txBody>
      </p:sp>
      <p:sp>
        <p:nvSpPr>
          <p:cNvPr id="5" name="Date Placeholder 4"/>
          <p:cNvSpPr>
            <a:spLocks noGrp="1"/>
          </p:cNvSpPr>
          <p:nvPr>
            <p:ph type="dt" sz="half" idx="10"/>
          </p:nvPr>
        </p:nvSpPr>
        <p:spPr/>
        <p:txBody>
          <a:bodyPr/>
          <a:lstStyle/>
          <a:p>
            <a:pPr>
              <a:defRPr/>
            </a:pPr>
            <a:fld id="{37EA9145-E6F6-AD47-89FC-CC1DD1462F6E}" type="datetime1">
              <a:rPr lang="en-GB" smtClean="0"/>
              <a:t>17/01/19</a:t>
            </a:fld>
            <a:endParaRPr lang="en-GB"/>
          </a:p>
        </p:txBody>
      </p:sp>
      <p:sp>
        <p:nvSpPr>
          <p:cNvPr id="6" name="Footer Placeholder 5"/>
          <p:cNvSpPr>
            <a:spLocks noGrp="1"/>
          </p:cNvSpPr>
          <p:nvPr>
            <p:ph type="ftr" sz="quarter" idx="11"/>
          </p:nvPr>
        </p:nvSpPr>
        <p:spPr/>
        <p:txBody>
          <a:bodyPr/>
          <a:lstStyle/>
          <a:p>
            <a:pPr>
              <a:defRPr/>
            </a:pPr>
            <a:r>
              <a:rPr lang="en-GB" smtClean="0"/>
              <a:t>Centre for Educational Development     |      The Flipped Classroom &amp; Team-Based Learning</a:t>
            </a:r>
            <a:endParaRPr lang="en-GB" dirty="0"/>
          </a:p>
        </p:txBody>
      </p:sp>
    </p:spTree>
    <p:extLst>
      <p:ext uri="{BB962C8B-B14F-4D97-AF65-F5344CB8AC3E}">
        <p14:creationId xmlns:p14="http://schemas.microsoft.com/office/powerpoint/2010/main" val="5189254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512840" y="0"/>
            <a:ext cx="8485605" cy="780762"/>
          </a:xfrm>
        </p:spPr>
        <p:txBody>
          <a:bodyPr/>
          <a:lstStyle/>
          <a:p>
            <a:r>
              <a:rPr lang="en-GB" dirty="0" smtClean="0"/>
              <a:t>Research Study</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489343"/>
              </p:ext>
            </p:extLst>
          </p:nvPr>
        </p:nvGraphicFramePr>
        <p:xfrm>
          <a:off x="632520" y="1052736"/>
          <a:ext cx="8485188" cy="5040560"/>
        </p:xfrm>
        <a:graphic>
          <a:graphicData uri="http://schemas.openxmlformats.org/drawingml/2006/table">
            <a:tbl>
              <a:tblPr firstRow="1" bandRow="1">
                <a:tableStyleId>{5C22544A-7EE6-4342-B048-85BDC9FD1C3A}</a:tableStyleId>
              </a:tblPr>
              <a:tblGrid>
                <a:gridCol w="4242594">
                  <a:extLst>
                    <a:ext uri="{9D8B030D-6E8A-4147-A177-3AD203B41FA5}">
                      <a16:colId xmlns="" xmlns:a16="http://schemas.microsoft.com/office/drawing/2014/main" val="20000"/>
                    </a:ext>
                  </a:extLst>
                </a:gridCol>
                <a:gridCol w="4242594">
                  <a:extLst>
                    <a:ext uri="{9D8B030D-6E8A-4147-A177-3AD203B41FA5}">
                      <a16:colId xmlns="" xmlns:a16="http://schemas.microsoft.com/office/drawing/2014/main" val="20001"/>
                    </a:ext>
                  </a:extLst>
                </a:gridCol>
              </a:tblGrid>
              <a:tr h="422757">
                <a:tc>
                  <a:txBody>
                    <a:bodyPr/>
                    <a:lstStyle/>
                    <a:p>
                      <a:r>
                        <a:rPr lang="en-GB" sz="2000" dirty="0" smtClean="0"/>
                        <a:t>Area</a:t>
                      </a:r>
                      <a:r>
                        <a:rPr lang="en-GB" sz="2000" baseline="0" dirty="0" smtClean="0"/>
                        <a:t> of Enquiry</a:t>
                      </a:r>
                      <a:endParaRPr lang="en-GB" sz="2000" dirty="0"/>
                    </a:p>
                  </a:txBody>
                  <a:tcPr/>
                </a:tc>
                <a:tc>
                  <a:txBody>
                    <a:bodyPr/>
                    <a:lstStyle/>
                    <a:p>
                      <a:r>
                        <a:rPr lang="en-GB" sz="2000" dirty="0" smtClean="0"/>
                        <a:t>Emergent Themes</a:t>
                      </a:r>
                      <a:endParaRPr lang="en-GB" sz="2000" dirty="0"/>
                    </a:p>
                  </a:txBody>
                  <a:tcPr/>
                </a:tc>
                <a:extLst>
                  <a:ext uri="{0D108BD9-81ED-4DB2-BD59-A6C34878D82A}">
                    <a16:rowId xmlns="" xmlns:a16="http://schemas.microsoft.com/office/drawing/2014/main" val="10000"/>
                  </a:ext>
                </a:extLst>
              </a:tr>
              <a:tr h="747954">
                <a:tc>
                  <a:txBody>
                    <a:bodyPr/>
                    <a:lstStyle/>
                    <a:p>
                      <a:r>
                        <a:rPr lang="en-GB" sz="2000" dirty="0" smtClean="0"/>
                        <a:t>Experience</a:t>
                      </a:r>
                      <a:r>
                        <a:rPr lang="en-GB" sz="2000" baseline="0" dirty="0" smtClean="0"/>
                        <a:t> of Previous Teaching Methods</a:t>
                      </a:r>
                      <a:endParaRPr lang="en-GB" sz="2000" dirty="0"/>
                    </a:p>
                  </a:txBody>
                  <a:tcPr/>
                </a:tc>
                <a:tc>
                  <a:txBody>
                    <a:bodyPr/>
                    <a:lstStyle/>
                    <a:p>
                      <a:r>
                        <a:rPr lang="en-GB" sz="2000" dirty="0" smtClean="0"/>
                        <a:t>Poor Student Engagement</a:t>
                      </a:r>
                      <a:endParaRPr lang="en-GB" sz="2000" dirty="0"/>
                    </a:p>
                  </a:txBody>
                  <a:tcPr/>
                </a:tc>
                <a:extLst>
                  <a:ext uri="{0D108BD9-81ED-4DB2-BD59-A6C34878D82A}">
                    <a16:rowId xmlns="" xmlns:a16="http://schemas.microsoft.com/office/drawing/2014/main" val="10001"/>
                  </a:ext>
                </a:extLst>
              </a:tr>
              <a:tr h="1398349">
                <a:tc>
                  <a:txBody>
                    <a:bodyPr/>
                    <a:lstStyle/>
                    <a:p>
                      <a:r>
                        <a:rPr lang="en-GB" sz="2000" dirty="0" smtClean="0"/>
                        <a:t>Initial</a:t>
                      </a:r>
                      <a:r>
                        <a:rPr lang="en-GB" sz="2000" baseline="0" dirty="0" smtClean="0"/>
                        <a:t> Perceptions of TBL</a:t>
                      </a:r>
                      <a:endParaRPr lang="en-GB" sz="2000" dirty="0"/>
                    </a:p>
                  </a:txBody>
                  <a:tcPr/>
                </a:tc>
                <a:tc>
                  <a:txBody>
                    <a:bodyPr/>
                    <a:lstStyle/>
                    <a:p>
                      <a:r>
                        <a:rPr lang="en-GB" sz="2000" dirty="0" smtClean="0"/>
                        <a:t>Feelings</a:t>
                      </a:r>
                      <a:r>
                        <a:rPr lang="en-GB" sz="2000" baseline="0" dirty="0" smtClean="0"/>
                        <a:t> of anxiety</a:t>
                      </a:r>
                    </a:p>
                    <a:p>
                      <a:r>
                        <a:rPr lang="en-GB" sz="2000" baseline="0" dirty="0" smtClean="0"/>
                        <a:t>Feelings of excitement</a:t>
                      </a:r>
                    </a:p>
                    <a:p>
                      <a:r>
                        <a:rPr lang="en-GB" sz="2000" baseline="0" dirty="0" smtClean="0"/>
                        <a:t>Lack of understanding of logistics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Faculty recruitment in US</a:t>
                      </a:r>
                    </a:p>
                  </a:txBody>
                  <a:tcPr/>
                </a:tc>
                <a:extLst>
                  <a:ext uri="{0D108BD9-81ED-4DB2-BD59-A6C34878D82A}">
                    <a16:rowId xmlns="" xmlns:a16="http://schemas.microsoft.com/office/drawing/2014/main" val="10002"/>
                  </a:ext>
                </a:extLst>
              </a:tr>
              <a:tr h="1073151">
                <a:tc>
                  <a:txBody>
                    <a:bodyPr/>
                    <a:lstStyle/>
                    <a:p>
                      <a:r>
                        <a:rPr lang="en-GB" sz="2000" dirty="0" smtClean="0"/>
                        <a:t>Development Needs</a:t>
                      </a:r>
                      <a:endParaRPr lang="en-GB" sz="2000" dirty="0"/>
                    </a:p>
                  </a:txBody>
                  <a:tcPr/>
                </a:tc>
                <a:tc>
                  <a:txBody>
                    <a:bodyPr/>
                    <a:lstStyle/>
                    <a:p>
                      <a:r>
                        <a:rPr lang="en-GB" sz="2000" dirty="0" smtClean="0"/>
                        <a:t>Understanding</a:t>
                      </a:r>
                      <a:r>
                        <a:rPr lang="en-GB" sz="2000" baseline="0" dirty="0" smtClean="0"/>
                        <a:t> the TBL Process</a:t>
                      </a:r>
                    </a:p>
                    <a:p>
                      <a:r>
                        <a:rPr lang="en-GB" sz="2000" baseline="0" dirty="0" smtClean="0"/>
                        <a:t>Developing effective facilitation skills</a:t>
                      </a:r>
                    </a:p>
                    <a:p>
                      <a:r>
                        <a:rPr lang="en-GB" sz="2000" baseline="0" dirty="0" smtClean="0"/>
                        <a:t>Writing effective application exercises</a:t>
                      </a:r>
                      <a:endParaRPr lang="en-GB" sz="2000" dirty="0"/>
                    </a:p>
                  </a:txBody>
                  <a:tcPr/>
                </a:tc>
                <a:extLst>
                  <a:ext uri="{0D108BD9-81ED-4DB2-BD59-A6C34878D82A}">
                    <a16:rowId xmlns="" xmlns:a16="http://schemas.microsoft.com/office/drawing/2014/main" val="10003"/>
                  </a:ext>
                </a:extLst>
              </a:tr>
              <a:tr h="1398349">
                <a:tc>
                  <a:txBody>
                    <a:bodyPr/>
                    <a:lstStyle/>
                    <a:p>
                      <a:r>
                        <a:rPr lang="en-GB" sz="2000" dirty="0" smtClean="0"/>
                        <a:t>Benefits</a:t>
                      </a:r>
                      <a:endParaRPr lang="en-GB" sz="2000" dirty="0"/>
                    </a:p>
                  </a:txBody>
                  <a:tcPr/>
                </a:tc>
                <a:tc>
                  <a:txBody>
                    <a:bodyPr/>
                    <a:lstStyle/>
                    <a:p>
                      <a:r>
                        <a:rPr lang="en-GB" sz="2000" dirty="0" smtClean="0"/>
                        <a:t>Enhanced student engagement</a:t>
                      </a:r>
                    </a:p>
                    <a:p>
                      <a:r>
                        <a:rPr lang="en-GB" sz="2000" dirty="0" smtClean="0"/>
                        <a:t>Peer Learning</a:t>
                      </a:r>
                    </a:p>
                    <a:p>
                      <a:r>
                        <a:rPr lang="en-GB" sz="2000" dirty="0" smtClean="0"/>
                        <a:t>Faculty/Staff</a:t>
                      </a:r>
                      <a:r>
                        <a:rPr lang="en-GB" sz="2000" baseline="0" dirty="0" smtClean="0"/>
                        <a:t> benefits</a:t>
                      </a:r>
                    </a:p>
                    <a:p>
                      <a:r>
                        <a:rPr lang="en-GB" sz="2000" baseline="0" dirty="0" smtClean="0"/>
                        <a:t>Enhanced transferable skills</a:t>
                      </a:r>
                      <a:endParaRPr lang="en-GB" sz="2000" dirty="0"/>
                    </a:p>
                  </a:txBody>
                  <a:tcPr/>
                </a:tc>
                <a:extLst>
                  <a:ext uri="{0D108BD9-81ED-4DB2-BD59-A6C34878D82A}">
                    <a16:rowId xmlns=""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dirty="0"/>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1299564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856" y="0"/>
            <a:ext cx="8485605" cy="780762"/>
          </a:xfrm>
        </p:spPr>
        <p:txBody>
          <a:bodyPr/>
          <a:lstStyle/>
          <a:p>
            <a:r>
              <a:rPr lang="en-GB" dirty="0" smtClean="0"/>
              <a:t>Research Study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71299"/>
              </p:ext>
            </p:extLst>
          </p:nvPr>
        </p:nvGraphicFramePr>
        <p:xfrm>
          <a:off x="632520" y="1196752"/>
          <a:ext cx="8485188" cy="5108775"/>
        </p:xfrm>
        <a:graphic>
          <a:graphicData uri="http://schemas.openxmlformats.org/drawingml/2006/table">
            <a:tbl>
              <a:tblPr firstRow="1" bandRow="1">
                <a:tableStyleId>{5C22544A-7EE6-4342-B048-85BDC9FD1C3A}</a:tableStyleId>
              </a:tblPr>
              <a:tblGrid>
                <a:gridCol w="4242594">
                  <a:extLst>
                    <a:ext uri="{9D8B030D-6E8A-4147-A177-3AD203B41FA5}">
                      <a16:colId xmlns="" xmlns:a16="http://schemas.microsoft.com/office/drawing/2014/main" val="20000"/>
                    </a:ext>
                  </a:extLst>
                </a:gridCol>
                <a:gridCol w="4242594">
                  <a:extLst>
                    <a:ext uri="{9D8B030D-6E8A-4147-A177-3AD203B41FA5}">
                      <a16:colId xmlns="" xmlns:a16="http://schemas.microsoft.com/office/drawing/2014/main" val="20001"/>
                    </a:ext>
                  </a:extLst>
                </a:gridCol>
              </a:tblGrid>
              <a:tr h="457167">
                <a:tc>
                  <a:txBody>
                    <a:bodyPr/>
                    <a:lstStyle/>
                    <a:p>
                      <a:r>
                        <a:rPr lang="en-GB" sz="2000" dirty="0" smtClean="0"/>
                        <a:t>Area</a:t>
                      </a:r>
                      <a:r>
                        <a:rPr lang="en-GB" sz="2000" baseline="0" dirty="0" smtClean="0"/>
                        <a:t> of Enquiry</a:t>
                      </a:r>
                      <a:endParaRPr lang="en-GB" sz="2000" dirty="0"/>
                    </a:p>
                  </a:txBody>
                  <a:tcPr/>
                </a:tc>
                <a:tc>
                  <a:txBody>
                    <a:bodyPr/>
                    <a:lstStyle/>
                    <a:p>
                      <a:r>
                        <a:rPr lang="en-GB" sz="2000" dirty="0" smtClean="0"/>
                        <a:t>Emergent Themes</a:t>
                      </a:r>
                      <a:endParaRPr lang="en-GB" sz="2000" dirty="0"/>
                    </a:p>
                  </a:txBody>
                  <a:tcPr/>
                </a:tc>
                <a:extLst>
                  <a:ext uri="{0D108BD9-81ED-4DB2-BD59-A6C34878D82A}">
                    <a16:rowId xmlns="" xmlns:a16="http://schemas.microsoft.com/office/drawing/2014/main" val="10000"/>
                  </a:ext>
                </a:extLst>
              </a:tr>
              <a:tr h="1512168">
                <a:tc>
                  <a:txBody>
                    <a:bodyPr/>
                    <a:lstStyle/>
                    <a:p>
                      <a:r>
                        <a:rPr lang="en-GB" sz="2000" dirty="0" smtClean="0"/>
                        <a:t>Challenges</a:t>
                      </a:r>
                      <a:endParaRPr lang="en-GB" sz="2000" dirty="0"/>
                    </a:p>
                  </a:txBody>
                  <a:tcPr/>
                </a:tc>
                <a:tc>
                  <a:txBody>
                    <a:bodyPr/>
                    <a:lstStyle/>
                    <a:p>
                      <a:r>
                        <a:rPr lang="en-GB" sz="2000" kern="1200" dirty="0" smtClean="0">
                          <a:solidFill>
                            <a:schemeClr val="dk1"/>
                          </a:solidFill>
                          <a:effectLst/>
                          <a:latin typeface="+mn-lt"/>
                          <a:ea typeface="+mn-ea"/>
                          <a:cs typeface="+mn-cs"/>
                        </a:rPr>
                        <a:t>Workload</a:t>
                      </a:r>
                    </a:p>
                    <a:p>
                      <a:r>
                        <a:rPr lang="en-GB" sz="2000" kern="1200" dirty="0" smtClean="0">
                          <a:solidFill>
                            <a:schemeClr val="dk1"/>
                          </a:solidFill>
                          <a:effectLst/>
                          <a:latin typeface="+mn-lt"/>
                          <a:ea typeface="+mn-ea"/>
                          <a:cs typeface="+mn-cs"/>
                        </a:rPr>
                        <a:t> </a:t>
                      </a:r>
                    </a:p>
                    <a:p>
                      <a:r>
                        <a:rPr lang="en-GB" sz="2000" kern="1200" dirty="0" smtClean="0">
                          <a:solidFill>
                            <a:schemeClr val="dk1"/>
                          </a:solidFill>
                          <a:effectLst/>
                          <a:latin typeface="+mn-lt"/>
                          <a:ea typeface="+mn-ea"/>
                          <a:cs typeface="+mn-cs"/>
                        </a:rPr>
                        <a:t>Facilitating student-centred classes</a:t>
                      </a:r>
                    </a:p>
                    <a:p>
                      <a:endParaRPr lang="en-GB" sz="2000" dirty="0"/>
                    </a:p>
                  </a:txBody>
                  <a:tcPr/>
                </a:tc>
                <a:extLst>
                  <a:ext uri="{0D108BD9-81ED-4DB2-BD59-A6C34878D82A}">
                    <a16:rowId xmlns="" xmlns:a16="http://schemas.microsoft.com/office/drawing/2014/main" val="10001"/>
                  </a:ext>
                </a:extLst>
              </a:tr>
              <a:tr h="2567169">
                <a:tc>
                  <a:txBody>
                    <a:bodyPr/>
                    <a:lstStyle/>
                    <a:p>
                      <a:r>
                        <a:rPr lang="en-GB" sz="2000" dirty="0" smtClean="0"/>
                        <a:t>Lessons Learned</a:t>
                      </a:r>
                      <a:endParaRPr lang="en-GB" sz="2000" dirty="0"/>
                    </a:p>
                  </a:txBody>
                  <a:tcPr/>
                </a:tc>
                <a:tc>
                  <a:txBody>
                    <a:bodyPr/>
                    <a:lstStyle/>
                    <a:p>
                      <a:r>
                        <a:rPr lang="en-GB" sz="2000" kern="1200" dirty="0" smtClean="0">
                          <a:solidFill>
                            <a:schemeClr val="dk1"/>
                          </a:solidFill>
                          <a:effectLst/>
                          <a:latin typeface="+mn-lt"/>
                          <a:ea typeface="+mn-ea"/>
                          <a:cs typeface="+mn-cs"/>
                        </a:rPr>
                        <a:t>Writing effective application exercises </a:t>
                      </a:r>
                    </a:p>
                    <a:p>
                      <a:r>
                        <a:rPr lang="en-GB" sz="2000" kern="1200" dirty="0" smtClean="0">
                          <a:solidFill>
                            <a:schemeClr val="dk1"/>
                          </a:solidFill>
                          <a:effectLst/>
                          <a:latin typeface="+mn-lt"/>
                          <a:ea typeface="+mn-ea"/>
                          <a:cs typeface="+mn-cs"/>
                        </a:rPr>
                        <a:t> </a:t>
                      </a:r>
                    </a:p>
                    <a:p>
                      <a:r>
                        <a:rPr lang="en-GB" sz="2000" kern="1200" dirty="0" smtClean="0">
                          <a:solidFill>
                            <a:schemeClr val="dk1"/>
                          </a:solidFill>
                          <a:effectLst/>
                          <a:latin typeface="+mn-lt"/>
                          <a:ea typeface="+mn-ea"/>
                          <a:cs typeface="+mn-cs"/>
                        </a:rPr>
                        <a:t>Managing the readiness assurance process </a:t>
                      </a:r>
                    </a:p>
                    <a:p>
                      <a:r>
                        <a:rPr lang="en-GB" sz="2000" kern="1200" dirty="0" smtClean="0">
                          <a:solidFill>
                            <a:schemeClr val="dk1"/>
                          </a:solidFill>
                          <a:effectLst/>
                          <a:latin typeface="+mn-lt"/>
                          <a:ea typeface="+mn-ea"/>
                          <a:cs typeface="+mn-cs"/>
                        </a:rPr>
                        <a:t> </a:t>
                      </a:r>
                    </a:p>
                    <a:p>
                      <a:r>
                        <a:rPr lang="en-GB" sz="2000" kern="1200" dirty="0" smtClean="0">
                          <a:solidFill>
                            <a:schemeClr val="dk1"/>
                          </a:solidFill>
                          <a:effectLst/>
                          <a:latin typeface="+mn-lt"/>
                          <a:ea typeface="+mn-ea"/>
                          <a:cs typeface="+mn-cs"/>
                        </a:rPr>
                        <a:t>Managing content</a:t>
                      </a:r>
                    </a:p>
                    <a:p>
                      <a:endParaRPr lang="en-GB" sz="2000" kern="1200" dirty="0" smtClean="0">
                        <a:solidFill>
                          <a:schemeClr val="dk1"/>
                        </a:solidFill>
                        <a:effectLst/>
                        <a:latin typeface="+mn-lt"/>
                        <a:ea typeface="+mn-ea"/>
                        <a:cs typeface="+mn-cs"/>
                      </a:endParaRPr>
                    </a:p>
                    <a:p>
                      <a:r>
                        <a:rPr lang="en-GB" sz="2000" kern="1200" dirty="0" smtClean="0">
                          <a:solidFill>
                            <a:schemeClr val="dk1"/>
                          </a:solidFill>
                          <a:effectLst/>
                          <a:latin typeface="+mn-lt"/>
                          <a:ea typeface="+mn-ea"/>
                          <a:cs typeface="+mn-cs"/>
                        </a:rPr>
                        <a:t>Staff teamwork is key</a:t>
                      </a:r>
                    </a:p>
                    <a:p>
                      <a:endParaRPr lang="en-GB" sz="2000" kern="1200" dirty="0" smtClean="0">
                        <a:solidFill>
                          <a:schemeClr val="dk1"/>
                        </a:solidFill>
                        <a:effectLst/>
                        <a:latin typeface="+mn-lt"/>
                        <a:ea typeface="+mn-ea"/>
                        <a:cs typeface="+mn-cs"/>
                      </a:endParaRPr>
                    </a:p>
                    <a:p>
                      <a:r>
                        <a:rPr lang="en-GB" sz="2000" kern="1200" smtClean="0">
                          <a:solidFill>
                            <a:schemeClr val="dk1"/>
                          </a:solidFill>
                          <a:effectLst/>
                          <a:latin typeface="+mn-lt"/>
                          <a:ea typeface="+mn-ea"/>
                          <a:cs typeface="+mn-cs"/>
                        </a:rPr>
                        <a:t>Consistency</a:t>
                      </a:r>
                      <a:endParaRPr lang="en-GB" sz="20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0002"/>
                  </a:ext>
                </a:extLst>
              </a:tr>
            </a:tbl>
          </a:graphicData>
        </a:graphic>
      </p:graphicFrame>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36997499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Benefits</a:t>
            </a:r>
            <a:endParaRPr lang="en-GB" dirty="0"/>
          </a:p>
        </p:txBody>
      </p:sp>
      <p:sp>
        <p:nvSpPr>
          <p:cNvPr id="5" name="Content Placeholder 4"/>
          <p:cNvSpPr>
            <a:spLocks noGrp="1"/>
          </p:cNvSpPr>
          <p:nvPr>
            <p:ph idx="1"/>
          </p:nvPr>
        </p:nvSpPr>
        <p:spPr/>
        <p:txBody>
          <a:bodyPr>
            <a:normAutofit fontScale="92500" lnSpcReduction="20000"/>
          </a:bodyPr>
          <a:lstStyle/>
          <a:p>
            <a:r>
              <a:rPr lang="en-US" dirty="0" smtClean="0"/>
              <a:t>Engagement</a:t>
            </a:r>
          </a:p>
          <a:p>
            <a:pPr lvl="1"/>
            <a:r>
              <a:rPr lang="en-US" i="1" dirty="0"/>
              <a:t>The most tangible positive is 100% attendance. That’s pretty impressive; you can’t get that almost anyway else. Having students there is a good starting point</a:t>
            </a:r>
            <a:r>
              <a:rPr lang="en-GB" dirty="0"/>
              <a:t> </a:t>
            </a:r>
            <a:endParaRPr lang="en-US" i="1" dirty="0" smtClean="0"/>
          </a:p>
          <a:p>
            <a:pPr lvl="1"/>
            <a:endParaRPr lang="en-US" i="1" dirty="0"/>
          </a:p>
          <a:p>
            <a:pPr lvl="1"/>
            <a:r>
              <a:rPr lang="en-US" i="1" dirty="0" smtClean="0"/>
              <a:t>Absolute </a:t>
            </a:r>
            <a:r>
              <a:rPr lang="en-US" i="1" dirty="0"/>
              <a:t>student engagement. When you walk in the room, [the students] are awake and they’re there. </a:t>
            </a:r>
            <a:endParaRPr lang="en-US" i="1" dirty="0" smtClean="0"/>
          </a:p>
          <a:p>
            <a:pPr lvl="1"/>
            <a:endParaRPr lang="en-US" i="1" dirty="0"/>
          </a:p>
          <a:p>
            <a:pPr lvl="1"/>
            <a:r>
              <a:rPr lang="en-US" i="1" dirty="0" smtClean="0"/>
              <a:t>I </a:t>
            </a:r>
            <a:r>
              <a:rPr lang="en-US" i="1" dirty="0"/>
              <a:t>love the engagement. The most positive thing is the ability to actually hear </a:t>
            </a:r>
            <a:r>
              <a:rPr lang="en-US" i="1" dirty="0" smtClean="0"/>
              <a:t>them</a:t>
            </a:r>
            <a:r>
              <a:rPr lang="en-US" i="1" dirty="0"/>
              <a:t> reason. They think it through and you know that they’ve either mastered or struggled with the material before they leave the classroom. You also have that immediate assessment of where they’re learning is </a:t>
            </a:r>
            <a:r>
              <a:rPr lang="en-US" i="1" dirty="0" smtClean="0"/>
              <a:t>at</a:t>
            </a:r>
          </a:p>
        </p:txBody>
      </p:sp>
      <p:sp>
        <p:nvSpPr>
          <p:cNvPr id="2" name="Date Placeholder 1"/>
          <p:cNvSpPr>
            <a:spLocks noGrp="1"/>
          </p:cNvSpPr>
          <p:nvPr>
            <p:ph type="dt" sz="half" idx="10"/>
          </p:nvPr>
        </p:nvSpPr>
        <p:spPr/>
        <p:txBody>
          <a:bodyPr/>
          <a:lstStyle/>
          <a:p>
            <a:pPr>
              <a:defRPr/>
            </a:pPr>
            <a:fld id="{E6870699-7ABA-8247-8086-BDBD4DDB784E}" type="datetime1">
              <a:rPr lang="en-GB" smtClean="0"/>
              <a:t>17/01/19</a:t>
            </a:fld>
            <a:endParaRPr lang="en-GB"/>
          </a:p>
        </p:txBody>
      </p:sp>
      <p:sp>
        <p:nvSpPr>
          <p:cNvPr id="3" name="Footer Placeholder 2"/>
          <p:cNvSpPr>
            <a:spLocks noGrp="1"/>
          </p:cNvSpPr>
          <p:nvPr>
            <p:ph type="ftr" sz="quarter" idx="11"/>
          </p:nvPr>
        </p:nvSpPr>
        <p:spPr/>
        <p:txBody>
          <a:bodyPr/>
          <a:lstStyle/>
          <a:p>
            <a:pPr>
              <a:defRPr/>
            </a:pPr>
            <a:r>
              <a:rPr lang="en-GB" smtClean="0"/>
              <a:t>Centre for Educational Development     |      The Flipped Classroom &amp; Team-Based Learning</a:t>
            </a:r>
            <a:endParaRPr lang="en-GB" dirty="0"/>
          </a:p>
        </p:txBody>
      </p:sp>
    </p:spTree>
    <p:extLst>
      <p:ext uri="{BB962C8B-B14F-4D97-AF65-F5344CB8AC3E}">
        <p14:creationId xmlns:p14="http://schemas.microsoft.com/office/powerpoint/2010/main" val="12953776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idx="1"/>
          </p:nvPr>
        </p:nvSpPr>
        <p:spPr/>
        <p:txBody>
          <a:bodyPr/>
          <a:lstStyle/>
          <a:p>
            <a:r>
              <a:rPr lang="en-US" i="1" dirty="0"/>
              <a:t>Peer Learning</a:t>
            </a:r>
          </a:p>
          <a:p>
            <a:pPr lvl="1"/>
            <a:r>
              <a:rPr lang="en-US" i="1" dirty="0"/>
              <a:t>I hear [students] talking about the issues and teaching each other in ways that I couldn’t do because it’s individualized between the students</a:t>
            </a:r>
            <a:r>
              <a:rPr lang="en-GB" dirty="0"/>
              <a:t> </a:t>
            </a:r>
            <a:endParaRPr lang="en-GB" dirty="0" smtClean="0"/>
          </a:p>
          <a:p>
            <a:pPr lvl="1"/>
            <a:endParaRPr lang="en-GB" dirty="0"/>
          </a:p>
          <a:p>
            <a:pPr lvl="1"/>
            <a:r>
              <a:rPr lang="en-US" i="1" dirty="0"/>
              <a:t>Teams are together all the time so they don’t feel bad saying “well I don’t understand, how </a:t>
            </a:r>
            <a:r>
              <a:rPr lang="en-US" i="1" dirty="0" smtClean="0"/>
              <a:t>did </a:t>
            </a:r>
            <a:r>
              <a:rPr lang="en-US" i="1" dirty="0"/>
              <a:t>you guys get there? Show me!” </a:t>
            </a:r>
            <a:endParaRPr lang="en-GB" dirty="0"/>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42100569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idx="1"/>
          </p:nvPr>
        </p:nvSpPr>
        <p:spPr/>
        <p:txBody>
          <a:bodyPr/>
          <a:lstStyle/>
          <a:p>
            <a:r>
              <a:rPr lang="en-GB" dirty="0" smtClean="0"/>
              <a:t>Teamwork</a:t>
            </a:r>
          </a:p>
          <a:p>
            <a:pPr lvl="1"/>
            <a:r>
              <a:rPr lang="en-US" i="1" dirty="0"/>
              <a:t>For some students it increases their ability to speak with others and come to common solutions, to have differences of opinion but then find one best answer to a problem. I think it’s pivotal for healthcare providers to be able to come together with different opinions on what is best for the patient, but then come out with one solution in a relatively timely fashion. </a:t>
            </a:r>
            <a:endParaRPr lang="en-GB" b="1" dirty="0"/>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30148423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Workload</a:t>
            </a:r>
          </a:p>
          <a:p>
            <a:pPr lvl="1"/>
            <a:r>
              <a:rPr lang="en-US" i="1" dirty="0"/>
              <a:t>Workload is substantially higher than normal lecturing</a:t>
            </a:r>
            <a:r>
              <a:rPr lang="en-GB" dirty="0"/>
              <a:t> </a:t>
            </a:r>
            <a:endParaRPr lang="en-US" i="1" dirty="0" smtClean="0"/>
          </a:p>
          <a:p>
            <a:pPr lvl="1"/>
            <a:r>
              <a:rPr lang="en-US" i="1" dirty="0" smtClean="0"/>
              <a:t>The </a:t>
            </a:r>
            <a:r>
              <a:rPr lang="en-US" i="1" dirty="0"/>
              <a:t>first time [faculty] teach it’s a lot of work, but the second time you have all this data on which applications went well, which didn’t, how long did they took. So each year it is </a:t>
            </a:r>
            <a:r>
              <a:rPr lang="en-US" i="1" dirty="0" smtClean="0"/>
              <a:t>less </a:t>
            </a:r>
            <a:r>
              <a:rPr lang="en-US" i="1" dirty="0"/>
              <a:t>work</a:t>
            </a:r>
            <a:r>
              <a:rPr lang="en-GB" dirty="0"/>
              <a:t> </a:t>
            </a:r>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32955630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Facilitation Skills</a:t>
            </a:r>
          </a:p>
          <a:p>
            <a:pPr lvl="1"/>
            <a:r>
              <a:rPr lang="en-US" i="1" dirty="0"/>
              <a:t>I still find myself talking too much. When you’re not getting the answers you want then it’s in our nature to say “let me just tell you”. If [faculty] can hold back and try to get the students to get there themselves, then that’s [the sign of] a really good TBL facilitator</a:t>
            </a:r>
            <a:r>
              <a:rPr lang="en-GB" dirty="0"/>
              <a:t> </a:t>
            </a:r>
            <a:endParaRPr lang="en-GB" b="1" dirty="0"/>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25180932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normAutofit/>
          </a:bodyPr>
          <a:lstStyle/>
          <a:p>
            <a:r>
              <a:rPr lang="en-GB" dirty="0" smtClean="0"/>
              <a:t>Application Exercises</a:t>
            </a:r>
          </a:p>
          <a:p>
            <a:pPr lvl="1"/>
            <a:r>
              <a:rPr lang="en-US" i="1" dirty="0"/>
              <a:t>Coming up with applications that take a team to figure out is challenging. You want to keep [students] engaged by developing diverse types of applications and ensure they’re relevant </a:t>
            </a:r>
            <a:r>
              <a:rPr lang="en-US" i="1" dirty="0" smtClean="0"/>
              <a:t>to practice</a:t>
            </a:r>
          </a:p>
          <a:p>
            <a:pPr lvl="1"/>
            <a:endParaRPr lang="en-US" i="1" dirty="0" smtClean="0"/>
          </a:p>
          <a:p>
            <a:pPr lvl="1"/>
            <a:r>
              <a:rPr lang="en-US" i="1" dirty="0" smtClean="0"/>
              <a:t>I </a:t>
            </a:r>
            <a:r>
              <a:rPr lang="en-US" i="1" dirty="0"/>
              <a:t>want students to be able to justify their answers. So I’ll ask a question, more often now than I did before, where I have multiple correct answers. I force [teams] to make a choice and then they have to justify their decision. </a:t>
            </a:r>
            <a:endParaRPr lang="en-GB" dirty="0" smtClean="0"/>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322513211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 quotes</a:t>
            </a:r>
            <a:endParaRPr lang="en-GB" dirty="0"/>
          </a:p>
        </p:txBody>
      </p:sp>
      <p:sp>
        <p:nvSpPr>
          <p:cNvPr id="5" name="Content Placeholder 4"/>
          <p:cNvSpPr>
            <a:spLocks noGrp="1"/>
          </p:cNvSpPr>
          <p:nvPr>
            <p:ph idx="1"/>
          </p:nvPr>
        </p:nvSpPr>
        <p:spPr/>
        <p:txBody>
          <a:bodyPr/>
          <a:lstStyle/>
          <a:p>
            <a:r>
              <a:rPr lang="en-US" i="1" dirty="0"/>
              <a:t>I really enjoy this style of teaching. I really feel that our students are grasping the concepts a lot earlier and to a deeper level. For my job satisfaction I really enjoy the way that we teach. I don’t know if I could go to a school that was purely lecture-based</a:t>
            </a:r>
            <a:r>
              <a:rPr lang="en-GB" dirty="0"/>
              <a:t> </a:t>
            </a:r>
            <a:endParaRPr lang="en-GB" dirty="0" smtClean="0"/>
          </a:p>
          <a:p>
            <a:endParaRPr lang="en-GB" dirty="0"/>
          </a:p>
          <a:p>
            <a:r>
              <a:rPr lang="en-US" i="1" dirty="0" smtClean="0"/>
              <a:t>Wherever </a:t>
            </a:r>
            <a:r>
              <a:rPr lang="en-US" i="1" dirty="0"/>
              <a:t>I’m teaching, whatever I’m doing for the rest of my life I will always be, to some degree, using team-based learning</a:t>
            </a:r>
            <a:r>
              <a:rPr lang="en-GB" dirty="0"/>
              <a:t> </a:t>
            </a:r>
          </a:p>
        </p:txBody>
      </p:sp>
      <p:sp>
        <p:nvSpPr>
          <p:cNvPr id="2" name="Date Placeholder 1"/>
          <p:cNvSpPr>
            <a:spLocks noGrp="1"/>
          </p:cNvSpPr>
          <p:nvPr>
            <p:ph type="dt" sz="half" idx="10"/>
          </p:nvPr>
        </p:nvSpPr>
        <p:spPr/>
        <p:txBody>
          <a:bodyPr/>
          <a:lstStyle/>
          <a:p>
            <a:pPr>
              <a:defRPr/>
            </a:pPr>
            <a:fld id="{E6870699-7ABA-8247-8086-BDBD4DDB784E}" type="datetime1">
              <a:rPr lang="en-GB" smtClean="0"/>
              <a:t>17/01/19</a:t>
            </a:fld>
            <a:endParaRPr lang="en-GB"/>
          </a:p>
        </p:txBody>
      </p:sp>
      <p:sp>
        <p:nvSpPr>
          <p:cNvPr id="3" name="Footer Placeholder 2"/>
          <p:cNvSpPr>
            <a:spLocks noGrp="1"/>
          </p:cNvSpPr>
          <p:nvPr>
            <p:ph type="ftr" sz="quarter" idx="11"/>
          </p:nvPr>
        </p:nvSpPr>
        <p:spPr/>
        <p:txBody>
          <a:bodyPr/>
          <a:lstStyle/>
          <a:p>
            <a:pPr>
              <a:defRPr/>
            </a:pPr>
            <a:r>
              <a:rPr lang="en-GB" smtClean="0"/>
              <a:t>Centre for Educational Development     |      The Flipped Classroom &amp; Team-Based Learning</a:t>
            </a:r>
            <a:endParaRPr lang="en-GB" dirty="0"/>
          </a:p>
        </p:txBody>
      </p:sp>
    </p:spTree>
    <p:extLst>
      <p:ext uri="{BB962C8B-B14F-4D97-AF65-F5344CB8AC3E}">
        <p14:creationId xmlns:p14="http://schemas.microsoft.com/office/powerpoint/2010/main" val="22639788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25525" y="930275"/>
            <a:ext cx="8485188" cy="781050"/>
          </a:xfrm>
        </p:spPr>
        <p:txBody>
          <a:bodyPr/>
          <a:lstStyle/>
          <a:p>
            <a:r>
              <a:rPr lang="en-US">
                <a:latin typeface="Georgia" charset="0"/>
                <a:ea typeface="MS PGothic" charset="0"/>
              </a:rPr>
              <a:t>Pharmacy C2012</a:t>
            </a:r>
          </a:p>
        </p:txBody>
      </p:sp>
      <p:sp>
        <p:nvSpPr>
          <p:cNvPr id="4096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GB" sz="1200">
                <a:solidFill>
                  <a:schemeClr val="bg1"/>
                </a:solidFill>
                <a:latin typeface="Lucida Sans Unicode" charset="0"/>
                <a:cs typeface="Lucida Sans Unicode" charset="0"/>
              </a:rPr>
              <a:t>23rd March 2015</a:t>
            </a: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p>
        </p:txBody>
      </p:sp>
      <p:pic>
        <p:nvPicPr>
          <p:cNvPr id="40964" name="Picture 6" descr="http://shop.via680.com/wp-content/uploads/2013/03/Lack-of-student-engagement-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 y="1773238"/>
            <a:ext cx="51117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a:spLocks noGrp="1"/>
          </p:cNvSpPr>
          <p:nvPr/>
        </p:nvSpPr>
        <p:spPr>
          <a:xfrm>
            <a:off x="5240338" y="1773238"/>
            <a:ext cx="4176712" cy="489585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GB" sz="3300" b="1" dirty="0" smtClean="0">
                <a:solidFill>
                  <a:schemeClr val="accent1"/>
                </a:solidFill>
              </a:rPr>
              <a:t>Drivers for Change</a:t>
            </a:r>
          </a:p>
          <a:p>
            <a:pPr lvl="1">
              <a:defRPr/>
            </a:pPr>
            <a:r>
              <a:rPr lang="en-GB" b="1" dirty="0" smtClean="0">
                <a:solidFill>
                  <a:schemeClr val="accent1"/>
                </a:solidFill>
              </a:rPr>
              <a:t>Growing student numbers</a:t>
            </a:r>
          </a:p>
          <a:p>
            <a:pPr lvl="1">
              <a:defRPr/>
            </a:pPr>
            <a:r>
              <a:rPr lang="en-GB" b="1" dirty="0" smtClean="0">
                <a:solidFill>
                  <a:schemeClr val="accent1"/>
                </a:solidFill>
              </a:rPr>
              <a:t>Surface learners</a:t>
            </a:r>
          </a:p>
          <a:p>
            <a:pPr lvl="1">
              <a:defRPr/>
            </a:pPr>
            <a:r>
              <a:rPr lang="en-GB" b="1" dirty="0" smtClean="0">
                <a:solidFill>
                  <a:schemeClr val="accent1"/>
                </a:solidFill>
              </a:rPr>
              <a:t>Disengaged learners</a:t>
            </a:r>
          </a:p>
          <a:p>
            <a:pPr lvl="1">
              <a:defRPr/>
            </a:pPr>
            <a:r>
              <a:rPr lang="en-GB" b="1" dirty="0" smtClean="0">
                <a:solidFill>
                  <a:schemeClr val="accent1"/>
                </a:solidFill>
              </a:rPr>
              <a:t>Disruption and absenteeism </a:t>
            </a:r>
          </a:p>
          <a:p>
            <a:pPr>
              <a:defRPr/>
            </a:pPr>
            <a:r>
              <a:rPr lang="en-GB" sz="2400" b="1" dirty="0" smtClean="0">
                <a:solidFill>
                  <a:schemeClr val="accent1"/>
                </a:solidFill>
              </a:rPr>
              <a:t>New UG MPharm Programme</a:t>
            </a:r>
          </a:p>
          <a:p>
            <a:pPr lvl="1">
              <a:defRPr/>
            </a:pPr>
            <a:r>
              <a:rPr lang="en-GB" b="1" dirty="0" smtClean="0">
                <a:solidFill>
                  <a:schemeClr val="accent1"/>
                </a:solidFill>
              </a:rPr>
              <a:t>Engaging L&amp;T Strategy</a:t>
            </a:r>
          </a:p>
          <a:p>
            <a:pPr>
              <a:defRPr/>
            </a:pPr>
            <a:endParaRPr lang="en-GB" dirty="0">
              <a:solidFill>
                <a:schemeClr val="accent1">
                  <a:lumMod val="75000"/>
                </a:schemeClr>
              </a:solidFill>
            </a:endParaRPr>
          </a:p>
        </p:txBody>
      </p:sp>
    </p:spTree>
    <p:extLst>
      <p:ext uri="{BB962C8B-B14F-4D97-AF65-F5344CB8AC3E}">
        <p14:creationId xmlns:p14="http://schemas.microsoft.com/office/powerpoint/2010/main" val="18780187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Quotes</a:t>
            </a:r>
            <a:endParaRPr lang="en-GB" dirty="0"/>
          </a:p>
        </p:txBody>
      </p:sp>
      <p:sp>
        <p:nvSpPr>
          <p:cNvPr id="3" name="Content Placeholder 2"/>
          <p:cNvSpPr>
            <a:spLocks noGrp="1"/>
          </p:cNvSpPr>
          <p:nvPr>
            <p:ph idx="1"/>
          </p:nvPr>
        </p:nvSpPr>
        <p:spPr/>
        <p:txBody>
          <a:bodyPr/>
          <a:lstStyle/>
          <a:p>
            <a:r>
              <a:rPr lang="en-US" i="1" dirty="0"/>
              <a:t>I don’t think we’re perfect or the students are perfect or TBL’s perfect, but I think it’s far better for student learning, enjoyment and satisfaction, and the same for faculty. It’s much more enjoyable to go into class, even though you’re more vulnerable. There’s more satisfaction in the interactions you have and knowing immediately that students are understanding what you’re talking about and what you want them to learn. </a:t>
            </a:r>
            <a:endParaRPr lang="en-GB" dirty="0"/>
          </a:p>
        </p:txBody>
      </p:sp>
      <p:sp>
        <p:nvSpPr>
          <p:cNvPr id="4" name="Date Placeholder 3"/>
          <p:cNvSpPr>
            <a:spLocks noGrp="1"/>
          </p:cNvSpPr>
          <p:nvPr>
            <p:ph type="dt" sz="half" idx="10"/>
          </p:nvPr>
        </p:nvSpPr>
        <p:spPr/>
        <p:txBody>
          <a:bodyPr/>
          <a:lstStyle/>
          <a:p>
            <a:pPr>
              <a:defRPr/>
            </a:pPr>
            <a:fld id="{1C0B1F3E-223D-1444-8731-C4D97D6E092F}"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7619409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69088" y="1052513"/>
            <a:ext cx="3121025" cy="4752975"/>
          </a:xfrm>
        </p:spPr>
        <p:txBody>
          <a:bodyPr>
            <a:normAutofit fontScale="92500" lnSpcReduction="10000"/>
          </a:bodyPr>
          <a:lstStyle/>
          <a:p>
            <a:pPr>
              <a:defRPr/>
            </a:pPr>
            <a:r>
              <a:rPr lang="en-GB" sz="3300" b="1" dirty="0" smtClean="0">
                <a:solidFill>
                  <a:schemeClr val="accent1"/>
                </a:solidFill>
              </a:rPr>
              <a:t>Benefits</a:t>
            </a:r>
          </a:p>
          <a:p>
            <a:pPr lvl="1">
              <a:lnSpc>
                <a:spcPct val="110000"/>
              </a:lnSpc>
              <a:defRPr/>
            </a:pPr>
            <a:r>
              <a:rPr lang="en-GB" sz="2800" b="1" dirty="0" smtClean="0">
                <a:solidFill>
                  <a:schemeClr val="accent1"/>
                </a:solidFill>
              </a:rPr>
              <a:t>Attendance</a:t>
            </a:r>
          </a:p>
          <a:p>
            <a:pPr lvl="1">
              <a:lnSpc>
                <a:spcPct val="110000"/>
              </a:lnSpc>
              <a:defRPr/>
            </a:pPr>
            <a:r>
              <a:rPr lang="en-GB" sz="2800" b="1" dirty="0" smtClean="0">
                <a:solidFill>
                  <a:schemeClr val="accent1"/>
                </a:solidFill>
              </a:rPr>
              <a:t>Engagement</a:t>
            </a:r>
          </a:p>
          <a:p>
            <a:pPr lvl="1">
              <a:lnSpc>
                <a:spcPct val="110000"/>
              </a:lnSpc>
              <a:defRPr/>
            </a:pPr>
            <a:r>
              <a:rPr lang="en-GB" sz="2800" b="1" dirty="0" smtClean="0">
                <a:solidFill>
                  <a:schemeClr val="accent1"/>
                </a:solidFill>
              </a:rPr>
              <a:t>Peer Learning</a:t>
            </a:r>
          </a:p>
          <a:p>
            <a:pPr lvl="1">
              <a:lnSpc>
                <a:spcPct val="110000"/>
              </a:lnSpc>
              <a:defRPr/>
            </a:pPr>
            <a:r>
              <a:rPr lang="en-GB" sz="2800" b="1" dirty="0" smtClean="0">
                <a:solidFill>
                  <a:schemeClr val="accent1"/>
                </a:solidFill>
              </a:rPr>
              <a:t>Peer Support</a:t>
            </a:r>
          </a:p>
          <a:p>
            <a:pPr lvl="1">
              <a:lnSpc>
                <a:spcPct val="110000"/>
              </a:lnSpc>
              <a:defRPr/>
            </a:pPr>
            <a:r>
              <a:rPr lang="en-GB" sz="2800" b="1" dirty="0" smtClean="0">
                <a:solidFill>
                  <a:schemeClr val="accent1"/>
                </a:solidFill>
              </a:rPr>
              <a:t>Improved satisfaction</a:t>
            </a:r>
          </a:p>
          <a:p>
            <a:pPr lvl="1">
              <a:lnSpc>
                <a:spcPct val="110000"/>
              </a:lnSpc>
              <a:defRPr/>
            </a:pPr>
            <a:r>
              <a:rPr lang="en-GB" sz="2800" b="1" dirty="0" smtClean="0">
                <a:solidFill>
                  <a:schemeClr val="accent1"/>
                </a:solidFill>
              </a:rPr>
              <a:t>Improved results</a:t>
            </a:r>
          </a:p>
          <a:p>
            <a:pPr lvl="1">
              <a:lnSpc>
                <a:spcPct val="110000"/>
              </a:lnSpc>
              <a:defRPr/>
            </a:pPr>
            <a:r>
              <a:rPr lang="en-GB" sz="2800" b="1" dirty="0" smtClean="0">
                <a:solidFill>
                  <a:schemeClr val="accent1"/>
                </a:solidFill>
              </a:rPr>
              <a:t>Fun</a:t>
            </a:r>
          </a:p>
          <a:p>
            <a:pPr lvl="1">
              <a:defRPr/>
            </a:pPr>
            <a:endParaRPr lang="en-GB" sz="2800" dirty="0">
              <a:solidFill>
                <a:schemeClr val="accent1"/>
              </a:solidFill>
            </a:endParaRPr>
          </a:p>
        </p:txBody>
      </p:sp>
      <p:pic>
        <p:nvPicPr>
          <p:cNvPr id="64514" name="Picture 4" descr="http://b.vimeocdn.com/ts/196/769/196769573_64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 y="111125"/>
            <a:ext cx="660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6DA2EE4-B1A6-4540-B770-2FB6447D5BC5}"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364847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025525" y="930275"/>
            <a:ext cx="8485188" cy="781050"/>
          </a:xfrm>
        </p:spPr>
        <p:txBody>
          <a:bodyPr/>
          <a:lstStyle/>
          <a:p>
            <a:r>
              <a:rPr lang="en-GB">
                <a:latin typeface="Georgia" charset="0"/>
                <a:ea typeface="MS PGothic" charset="0"/>
              </a:rPr>
              <a:t>Lessons Learned</a:t>
            </a:r>
          </a:p>
        </p:txBody>
      </p:sp>
      <p:sp>
        <p:nvSpPr>
          <p:cNvPr id="65538" name="Content Placeholder 2"/>
          <p:cNvSpPr>
            <a:spLocks noGrp="1"/>
          </p:cNvSpPr>
          <p:nvPr>
            <p:ph sz="quarter" idx="1"/>
          </p:nvPr>
        </p:nvSpPr>
        <p:spPr>
          <a:xfrm>
            <a:off x="1025525" y="1771650"/>
            <a:ext cx="8485188" cy="4465638"/>
          </a:xfrm>
        </p:spPr>
        <p:txBody>
          <a:bodyPr/>
          <a:lstStyle/>
          <a:p>
            <a:r>
              <a:rPr lang="en-GB" dirty="0">
                <a:latin typeface="Lucida Sans Unicode" charset="0"/>
                <a:ea typeface="MS PGothic" charset="0"/>
              </a:rPr>
              <a:t>Help and support invaluable </a:t>
            </a:r>
            <a:endParaRPr lang="en-GB" dirty="0" smtClean="0">
              <a:latin typeface="Lucida Sans Unicode" charset="0"/>
              <a:ea typeface="MS PGothic" charset="0"/>
            </a:endParaRPr>
          </a:p>
          <a:p>
            <a:r>
              <a:rPr lang="en-GB" dirty="0" smtClean="0">
                <a:latin typeface="Lucida Sans Unicode" charset="0"/>
                <a:ea typeface="MS PGothic" charset="0"/>
              </a:rPr>
              <a:t>Don’t drop any one aspect of TBL</a:t>
            </a:r>
            <a:endParaRPr lang="en-GB" dirty="0">
              <a:latin typeface="Lucida Sans Unicode" charset="0"/>
              <a:ea typeface="MS PGothic" charset="0"/>
            </a:endParaRPr>
          </a:p>
          <a:p>
            <a:r>
              <a:rPr lang="en-GB" dirty="0" smtClean="0">
                <a:latin typeface="Lucida Sans Unicode" charset="0"/>
                <a:ea typeface="MS PGothic" charset="0"/>
              </a:rPr>
              <a:t>Don’t underestimate the preparation </a:t>
            </a:r>
            <a:r>
              <a:rPr lang="en-GB" dirty="0">
                <a:latin typeface="Lucida Sans Unicode" charset="0"/>
                <a:ea typeface="MS PGothic" charset="0"/>
              </a:rPr>
              <a:t>time</a:t>
            </a:r>
          </a:p>
          <a:p>
            <a:r>
              <a:rPr lang="en-GB" dirty="0">
                <a:latin typeface="Lucida Sans Unicode" charset="0"/>
                <a:ea typeface="MS PGothic" charset="0"/>
              </a:rPr>
              <a:t>Peer </a:t>
            </a:r>
            <a:r>
              <a:rPr lang="en-GB" dirty="0" smtClean="0">
                <a:latin typeface="Lucida Sans Unicode" charset="0"/>
                <a:ea typeface="MS PGothic" charset="0"/>
              </a:rPr>
              <a:t>review of TBL resources</a:t>
            </a:r>
            <a:endParaRPr lang="en-GB" dirty="0">
              <a:latin typeface="Lucida Sans Unicode" charset="0"/>
              <a:ea typeface="MS PGothic" charset="0"/>
            </a:endParaRPr>
          </a:p>
          <a:p>
            <a:r>
              <a:rPr lang="en-GB" dirty="0">
                <a:latin typeface="Lucida Sans Unicode" charset="0"/>
                <a:ea typeface="MS PGothic" charset="0"/>
              </a:rPr>
              <a:t>Writing effective application exercises that are authentic and challenging</a:t>
            </a:r>
          </a:p>
          <a:p>
            <a:r>
              <a:rPr lang="en-GB" dirty="0">
                <a:latin typeface="Lucida Sans Unicode" charset="0"/>
                <a:ea typeface="MS PGothic" charset="0"/>
              </a:rPr>
              <a:t>Taster sessions at interview</a:t>
            </a:r>
          </a:p>
          <a:p>
            <a:endParaRPr lang="en-GB" dirty="0">
              <a:latin typeface="Lucida Sans Unicode" charset="0"/>
              <a:ea typeface="MS PGothic" charset="0"/>
            </a:endParaRPr>
          </a:p>
        </p:txBody>
      </p:sp>
      <p:sp>
        <p:nvSpPr>
          <p:cNvPr id="65539"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1F20F79-51C0-0C4C-84C6-92CCC1C1ACE0}"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p>
        </p:txBody>
      </p:sp>
    </p:spTree>
    <p:extLst>
      <p:ext uri="{BB962C8B-B14F-4D97-AF65-F5344CB8AC3E}">
        <p14:creationId xmlns:p14="http://schemas.microsoft.com/office/powerpoint/2010/main" val="160010217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648744" y="1556792"/>
            <a:ext cx="6084887" cy="4176712"/>
          </a:xfrm>
        </p:spPr>
        <p:txBody>
          <a:bodyPr/>
          <a:lstStyle/>
          <a:p>
            <a:pPr>
              <a:defRPr/>
            </a:pPr>
            <a:r>
              <a:rPr lang="en-GB" sz="2800" b="1" dirty="0" smtClean="0">
                <a:solidFill>
                  <a:schemeClr val="bg2">
                    <a:lumMod val="50000"/>
                  </a:schemeClr>
                </a:solidFill>
              </a:rPr>
              <a:t>References and Further Resources</a:t>
            </a:r>
          </a:p>
          <a:p>
            <a:pPr lvl="1">
              <a:defRPr/>
            </a:pPr>
            <a:r>
              <a:rPr lang="en-GB" b="1" dirty="0" smtClean="0">
                <a:solidFill>
                  <a:schemeClr val="accent1"/>
                </a:solidFill>
              </a:rPr>
              <a:t>Books (</a:t>
            </a:r>
            <a:r>
              <a:rPr lang="en-GB" b="1" dirty="0" err="1" smtClean="0">
                <a:solidFill>
                  <a:schemeClr val="accent1"/>
                </a:solidFill>
              </a:rPr>
              <a:t>Michaelsen</a:t>
            </a:r>
            <a:r>
              <a:rPr lang="en-GB" b="1" dirty="0" smtClean="0">
                <a:solidFill>
                  <a:schemeClr val="accent1"/>
                </a:solidFill>
              </a:rPr>
              <a:t> and Sibley)</a:t>
            </a:r>
          </a:p>
          <a:p>
            <a:pPr lvl="1">
              <a:defRPr/>
            </a:pPr>
            <a:r>
              <a:rPr lang="en-GB" b="1" dirty="0" smtClean="0">
                <a:solidFill>
                  <a:schemeClr val="accent1"/>
                </a:solidFill>
              </a:rPr>
              <a:t>TBLC</a:t>
            </a:r>
          </a:p>
          <a:p>
            <a:pPr lvl="2">
              <a:defRPr/>
            </a:pPr>
            <a:r>
              <a:rPr lang="en-GB" sz="2000" b="1" dirty="0" smtClean="0">
                <a:solidFill>
                  <a:schemeClr val="accent1"/>
                </a:solidFill>
                <a:hlinkClick r:id="rId2"/>
              </a:rPr>
              <a:t>www.teambasedlearning.org</a:t>
            </a:r>
            <a:endParaRPr lang="en-GB" sz="2000" b="1" dirty="0" smtClean="0">
              <a:solidFill>
                <a:schemeClr val="accent1"/>
              </a:solidFill>
            </a:endParaRPr>
          </a:p>
          <a:p>
            <a:pPr marL="114300" indent="0">
              <a:buNone/>
              <a:defRPr/>
            </a:pPr>
            <a:endParaRPr lang="en-GB" sz="2600" b="1" dirty="0" smtClean="0">
              <a:solidFill>
                <a:schemeClr val="accent1"/>
              </a:solidFill>
            </a:endParaRPr>
          </a:p>
          <a:p>
            <a:pPr marL="114300" indent="0">
              <a:buNone/>
              <a:defRPr/>
            </a:pPr>
            <a:endParaRPr lang="en-GB" sz="2600" b="1" dirty="0">
              <a:solidFill>
                <a:schemeClr val="accent1"/>
              </a:solidFill>
            </a:endParaRPr>
          </a:p>
          <a:p>
            <a:pPr marL="114300" indent="0">
              <a:buNone/>
              <a:defRPr/>
            </a:pPr>
            <a:endParaRPr lang="en-GB" sz="2600" b="1" dirty="0" smtClean="0">
              <a:solidFill>
                <a:schemeClr val="accent1"/>
              </a:solidFill>
            </a:endParaRPr>
          </a:p>
          <a:p>
            <a:pPr>
              <a:defRPr/>
            </a:pPr>
            <a:r>
              <a:rPr lang="en-US" sz="3100" dirty="0" smtClean="0"/>
              <a:t>Contact</a:t>
            </a:r>
            <a:endParaRPr lang="en-US" sz="3100" dirty="0"/>
          </a:p>
          <a:p>
            <a:pPr lvl="1">
              <a:defRPr/>
            </a:pPr>
            <a:r>
              <a:rPr lang="en-US" sz="3100" dirty="0">
                <a:hlinkClick r:id="rId3"/>
              </a:rPr>
              <a:t>s.j.tweddell@bradford.ac.uk</a:t>
            </a:r>
            <a:endParaRPr lang="en-US" sz="3100" dirty="0"/>
          </a:p>
          <a:p>
            <a:pPr marL="114300" indent="0">
              <a:buNone/>
              <a:defRPr/>
            </a:pPr>
            <a:r>
              <a:rPr lang="en-GB" sz="2600" b="1" dirty="0">
                <a:solidFill>
                  <a:schemeClr val="accent1"/>
                </a:solidFill>
              </a:rPr>
              <a:t>	</a:t>
            </a:r>
            <a:r>
              <a:rPr lang="en-GB" sz="2600" b="1" dirty="0" smtClean="0">
                <a:solidFill>
                  <a:schemeClr val="accent1"/>
                </a:solidFill>
              </a:rPr>
              <a:t>  </a:t>
            </a:r>
          </a:p>
          <a:p>
            <a:pPr lvl="2">
              <a:defRPr/>
            </a:pPr>
            <a:endParaRPr lang="en-GB" sz="2000" b="1" dirty="0" smtClean="0">
              <a:solidFill>
                <a:schemeClr val="accent1"/>
              </a:solidFill>
            </a:endParaRPr>
          </a:p>
        </p:txBody>
      </p:sp>
      <p:sp>
        <p:nvSpPr>
          <p:cNvPr id="66562" name="AutoShape 4" descr="data:image/jpeg;base64,/9j/4AAQSkZJRgABAQAAAQABAAD/2wCEAAkGBxQQEhQUEBMUFhQUFBYVGBgVGBcVGBcYFRkYFhUaGRwYHSggHBonHxgXITIhJSksLi4uHiAzODMsOCgtLysBCgoKDg0OGg8QGzclICUwKzc1Nzc3Mzc3NTI1NzU3Miw0LDU3LzAsMDUxNDQ3MjQuLywvLSw0NzQtLCwsNCwyLf/AABEIAOEA4QMBIgACEQEDEQH/xAAcAAEAAQUBAQAAAAAAAAAAAAAABwMEBQYIAQL/xABIEAABAwIDBQQECgkCBQUAAAABAAIDBBEFEiEGBzFBURMiYXEVMoGRCBQWI1JTkqHR0jNCYmNygqKxwSTCQ3N0svA0k8Ph8f/EABkBAQEBAQEBAAAAAAAAAAAAAAABAwIEBf/EAC8RAQABAwIEAwcEAwAAAAAAAAABAgMRITEEEkFRBRMiFEJxobHR8DJhgZEVUuH/2gAMAwEAAhEDEQA/AINREQEREBERAREQEREBERAREQEVzh+Hy1DslPFJK+xOWNjpHWHE2aCbahUJIy0lrgQ5pIIIsQRoQQeBQfKIiAiIgIiICIiAiIgIiICIiAiIgIiICIiAiIgIiICIiDYtgNnm4lXwUz3FrHlxeW2uGsY55tfmctvatm3x7AxYS+B9KXmGbOCHnNkezKfW6EO4eBXxuFfbF49DrDMNOXdvr4aW9oW8/CTv8Wo9NO2kufHILD+/uQV/g44eG0VRMW2dJPkDiOLI2ttY9Mzne1RbvfaDjNYGNtd7NAOLjGzNw5k3PtU5bj6fJg9OdbvdM/X/AJr2j2WaD7VDu2kRftI5thd1bTtty17IC/3IMZtPu3rcOpmVNQ2PI6wcGOLnRF3ASCwF+XdJF+fBaeupd+LgMGqb83QgefbMP9gVy0gIiICIiAiIgIiICIiAiIgIiICIiAiIgIiICIiAi3zZ3dPXV1I2qhMIa+5Yx7y17w0lpPq5RqNLlaZiVBJTSvhnY6OSM5XNcLEH8LWIPAggoNz3IVXZ4xTjlI2Vh9sbnD72hTLvywsT4TK613QPZM32OyP/AKXuPsUCbtKsQ4rRPJsPjDGf+583/uXU21VCKijqYT/xIJW+0tNvvsgxW6thbhNED9SD7CSR9xUSVuG9vtdkdcWqY5dP3ULZh78gUvbsnXwqh/6dg08NP8LB4PhIdtHXVB4xU1O0eczQL8OkZ96D43+yWwl4+lNEPvLv8Lm/CMOfVTRQQi8kr2sbfQXcbankF0H8ImryYdHHzkqWe5jHuP35Vo3wftnDPWuq3t+bpmkNN+Msgs3TnZpefA5UFpvT3aMwiCCaKZ8ge/snh4A7+UuBbbg3uu0Nzw1KjVTP8I3Hs8tPRttaNvbvP7T7tYPAhoJ/mChhAREQEREBERAREQEREBERAREQEREBERARS1ur3XQYnRyVFTJK0l7o4xGWjLlAu51wbm54acPHTSdt9jKjCZuznGZjrmOVoOSQf4cObeXiLEhL3weNoxLTSUTz34HGSMdY5Dd1vJ5JP8YVT4QGygnphWxM+dpyGyWGroSSL6DXK4g+ALuihPY/aB+HVcNTHrkd3m/TY7R7faCbeNjyXXsb46qEEZZIZo79WvZI3+xBQcc7Nj/V03/UQ/8Ae1doFc74DuqqWYz2Za8UtPM2YTEWD42uzxtaebzYNNuFiei6IQeMYALAADoNAqENExkkkrWgSShge7m4R3DPdc+9XCIIR+EDDJVVeHUkALpHiQtb1MrmNF/AZDryF1Jey2CQ4NQCPMA2JjpJpD3czrXkeb8BpYdAAFnpKdjnNc5jS5l8riAXNvxseIv4KL/hA7Rmno2UsZAfVO73URR2LvK7so8g5BAu0mLurqqepeLGaRz7XvlB9Vt+dhYexY1FfYJhE1ZMyCnYXyPNgBy6knk0cygsUXTGzO52ip6ZzKpgnmkb35DcZCRwise6B14n7hzZUxhr3Na4ODXEBw4OANgR4HigpIiICIiAiIgIiICIiAiIg2XY/YarxXtDSMbljsHPe7I254NB5m2thw0vxF/naHYWvoLmpppAwX77bSMsDa5cy4b/ADWKzm6/eQ7B88ckXa08rw9wabPY62UubfQ6Ad024DUc512b3jYfiDhHBOBI7hHKDG4+Azd1x8ASg5LRdY7T7tcPrwS+ARyEaSQ2jd5kDuu/mBUNbYbmayjDpKU/Gohr3BaYDXizXNbQd0knoEGT3C7bMpXuoalwayZ4fE48BKQGlhPIOAbbxB6qbNp9n4cRp309Q27XDQ6ZmOt3XsJ4OH/1wK42ewtJDgQQbEHQgjiD4qdtzW83tclBXO7/AKsErv1+kbz9Lo7nwOtrhE+2myU+FVBhqBdpuY5AO5I0cx0I0u3iPaCZv+D9tEaiifTPJL6VwAvzikuWe4h48rLfdo9n4MQhdDVRh7SDY6ZmH6TD+q4f/twoRo8Lm2UxSOSUl9DPeIygaZXWPfaOD2kB3iAbcwA6DReNdcXGoOq9QEREBczb/q0SYs5g/wCDBFGfMgy//IF0yuUcVwyfGMZqY6cZnvqZddcrI2PyB7jyaAG/cOYQavhWGy1UrIadjpJHkANaL8eZ6AcydAuoN2OwDMIhJcQ+plA7V4vYW1DGX/VF+PF3HoBe7B7DU+ERZYhnlcB2szh3nnoPos6N99zqsZvb25OE07RCL1E+ZsZIu1gbbM88iRmFh18Agxu+DeK2gidS0zgaqRuVxB/QNcPWP7ZB0HLj0vzYru01VKTaSaaRxcbAve5x1JsNSVvex+5+trSHVANLD1kb84f4Y9CPN1vagjlbVs7u7xCu/Q0z2s+sl+aZ5gu1d/KCuiNlN29Bh1nRwiSUAfOzWe645tB7rfYAvnbXeRR4X3JHGSb6qKxcPF5Js0eevggi+p3DTsgfJ8biMjGucGBjsrsovbOSLX/hUPqTtsN89XWxuip2Npo3gtcWuL5HNOls1hlFugv4qMzGbA2NjoDbQ+1B8oiICIiC89HuT0e5boaL9h39H5kFF+7d/R+ZBpfo9ylHczglA9szq2Nks4cA1koBaI7A5g06El1welh11wXxH927+j8y+m0haQQx4I4EFgI8iHIJVxXYTCKgH/TCN1jZ0LnR2vzsDl94Wm4nudp7XpKyRrhyma14J5d5mUt9xVjS4tUx8HSuHR5Y77y6/wB6v2bSS843ews/Mgy+AbQ4xhbWsrIhXU7dM0Ts87RyIvYvA6OF/ELf8H21pqtt4XgkWzNPdewnk5p1B0Kiv5SSfVv97PzKmMcObP2Jz2tm+bzW42vmvZBKeM0lDWC1VTQyeLmjN00cO8PYVr+DbC4TSyiWOAue05m9o9zw0ggggHS4tpe61D5SSfVv97PzL1u0kn1b/ez86CZPTbFY43JT1sD4KhgfHILEcx0IPJwOoPIqKflJJ9W/3s/MvPlJJ9W/3s/Mg3TYjG3UROHVTy8xDNTTEEdrByaeXaM4EdLdLrcfTTFB+IYs6YNJjeHMdmY4GO7T9rgVcx7SS270br+BZ+ZBM/ptiem2KG/lJJ9W/wB7Pzrz5SSfVv8Aez8yCTNrdrPi9M8wC87x2UDRqTK/RmnQesfAFY3d7g0GFQZRZ9RJZ00p1L3cbA/RFzb2nmo7OMvdIJHxvJYCGC7LNv6x9bieHkrr5SSfVv8Aez8yCZfTbFbYhV09QwxzxRysPFsjWvbpqNHAhRJ8pJPq3+9n5l4dpJPq3+9n5kErYWaSlBFNBDCCbns2NZc+OUaqtiW1EUETpX3LWi9mguceQAA1JJICiP5SSfVv97PzJ8pJPq3+9n5kGfxjHcUxTuUo9H0x0MkhtUOFuIDdWeyx8VjMG3T0TSX1s8tQ83JseyaSTckm5cT43Cs/lJJ9W/3s/MviTaSb9WN3tLPzIJFwrZ/C6U3ho4Aermh5FuhfchfG1+11BHTSxziOQOY4CFuVxcSLAWHq6/rG1lE9ZVzTfpDKR0uwD3BysBQ/u3f0fmQaX6Pcno9y3X4l+7d/R+ZPiX7t39H5kGlej3L1bn8S/du/o/MiDKFerxelAVrFGQQ1zWWtxHE2sNbjxV0qbvWHkf8Aasb8RNEy+p4Rdqp4qmiNqp12W8Dj3XENALdA25JvY62HKyuO2GvHQXNwRp7Qrdn6OO/0f9hXxTNHAMsDl1y5SbXJ4nwHvU5uSZiNoh3Nj2mmm5VOa6qsdI7e7jM79Nuq77YWvrxtwN7+S9EotfkfA393FWkRd3c4s52UkftA2d/tXzFN6h+mRYdCfXPlwt/F4rmb8xG3T5tqfCaaqsc0x6sa78uImJ+OsR8Z2XcrrsJH0SR7lQksH2DWWAby1OYuGnuX1H+hP8B/yvJZCH2GXRreI7xzOcNDfwUvZmY+EuvC5pt03M1Y9VEbZ6zp/KpFJbNxIa6w5nUDT3my++1FgdddALaq0IyhzIxq3M4eZGl/ab3VTITcW8xwOWQd63jmBVpuztGujO94fTzTduemOeYnG0RrtOO+n7dlbtxwN79LEn7r6aFeGcXtrfjaxvb2hWoa0aAAdxxuBY2tbUdQqb2gNfZmUdk/W2UnTz/8ur5tXT6J/j7UY5sxMzPvU7RGe2ue8aMlG8Hz6EWP3qhUj1vBh/yvlvdc0N4ZyPIZMx9lwF91PB/8B/ylyqZtz+dU4KzRRx1uKdpiZ1/emVbNYXPh48fJfPai4GuvC4I8eYXw6QECxF7t5jqFaxgAktab3f3y0izi63EnXUn3LSquYqx0eSzw1NdibnvZxGsR26TrP8L1swIPHQX4Hh1+4oJRw1HmCFauuM1xYd9g/hAu0/cfevlw7zspuTI0HS1uBuSePDS3MrKL0zh7q/CrdHmZmfTttHuzOZjedYxp8V22cEX15cjfXhovPjTep18Dztpw46hW7HXIA4gMPm3S/tB19qpR8Gf8z8FIvz2d1eEW6Z/VOM6bd6Y/vMz8l8Z2i3j4HrY36alHzgXOthxIGgtx8/YrGVxLHOH0XC3RwLfuNrr6LAX6sDhZrW5r2Gl+htfXXwVi9Ms6vC6KOs1bYxMRnMzjWdNo276MgEXxFJma1w5gH3i6qFel8QRF4g9ReIgL1fOYdQvcw6hB6qUrCdWkA+Ivxt4joqgcOoQuHUKTETGJd27lVuqK6JxMKJgIa0A6tAFyLg6W1CouoieLm2IykNbbQ8eavMw6hMw6hSaKZnMw0o4m7RTyU1aLZ9JqMhDQDmAtztbrw526r6bSgAWtmAAzW6W/BVsw6hehw6hOSOye0XfT6ttvl9oU44bNyk8rX4cV8GN/0meeQ3/7lXzDqF4HDqFKqKat4dWeLvWc+XVjO62FD1dcEguuLlxGo9nh4I6j1BBFgCAC24F9evLl0uVdF46heZx1CvJT2I4q9E55vzOfrqp0uFvkfZhBeQRqAGNYAXOvc2AABJJK+6fCXyX7J0chOVmVrSM2c5RZriC65IFxoOfJX+F1rIzK2Q9yaCSAkalvaDR1udiBcdLqpgeIR00zJi7OWO9VocCQ4Frzd4ABDSSOptwU8uns69tv/wCzH02Fu77w5knZNNxHoGtzAOc36QvYFwJ5cjdfWJUD4nNGZt3RskFgXDJIMzOliRrZV8OqmU7Jg12cugfTssC0fODIXuzDQBtzbUk2HC5FxiVTDLJHaduVlPTxuOSbR0UYa8Adnd2o0I0PVXkpxy40ZxxN2LnmxV6u/wAvoxmIYZJH2YfIzvsZM3K0+qTdl7nS5adOK+PRUpj7YFoYyQNuG2772vIuM17WBN+F7LK4jVQzPhtM0NZTQRPJZN3XMzZwB2d3WvxbcFfdBiELRNE97RDJDkD8sxPaMIkidlALrdpcerfKVz5VEdG1XiHE1Tma5Y5mzjz2UcRbmmi7RoHrPDC4c7APux/HjbyVH0Y7K1zpGs7a5aXA2c0EDNYXIaCNHHS9+htnqXFYWvpiZRkjpzFMAyUPs58znNjdkBDi2UAOa4WN7m172FbVsmbAbiN0dOyncCCQBG57muBaDfSTUdQbXuuuSnsyjibsRFMVaR/37z/ah6DkjbMZCGmB8bHZhq0uu1mgvmBsdRy16Kn6BlEzYLjtMzbDSxc8NLTmvbKQQfI8Vm5cdicKlxykySUnZRSNe7OymbkPaFgLWkgA6uHG2tlaYrVxOllkil7R0rmmz2ytczM27mlwa1pyZWxjK6xb5EKclPZY4u9HvT+Y+0MdHhLiWx52teZOxym93Oza6DgATa54X5qszBHveWRyRBzDKCHAlzexBc+xI4WDrceBWSqMRhfWRTiRoBdDLNZkgDJBlM1u73gSC7u5tSqVBiETaiaR0gEbhVZXZJDftmyNZ3QzONXjiBbVJt0zvC0cXfo/TVP5OfrqtRhhY2AAtyzNGQ3NrB2TvaaEHQhfTqKzYnF8YbMXhjrusezIa4nu6C7hqeq+48Qb8V7N187JM0RHACRpbMD0HdY4ftDzVWbEI+xp42SMDmMqmyZo3kME5aGkO7M62BPcJI0XbzMa/wDygXkjm3OV123IBtluAdDY6i/Gx1TOOoQeL1eZh1C9Qal6Sb0b7gnpJvRvuC1m6XQbP6Sb0b7gvPSTejfcFrN0ug2b0k3o33BPSTejfcFrN0ug2Y4k3o33BZzAsCqq2xp6clh/4jm5GexxHe/lusnuJwrD6iWT45kfUsc0wxynuEWNyGnR7r8je2htzU+4niVPSMz1EsUTBze5rB5C/HyCCKcL3bZReoIe76LW2aP8n7vJZhuxzBwjZ9kfgsTtNv0p47tw+AzOBI7SUdnH4FrR33e3Kr/crtfV4o6sdWOa5sfY5A1jWNZn7TMBYXPqjiSUFwdj2fVt+yPwT5Hs+rb9kfgpKyjomUdEEa/I9n1bfsj8E+R7Pq2/ZH4KSso6JlHRBBW0mxpjqKYMaAypl7M6DuuAL9PNrXe0eK2puxzALCNth+yFm9v61kM2F5yBfEWD7UU0f93tW4ZR0QRr8j2fVt+yPwT5Hs+rb9kfgpKyjomUdEEbfI9n1bfsj8E+R7Pq2/ZH4KSco6LD7YQvdQVbYQe0NNMGZdHZix2XKet0GlTbFRvFnRN+yB/Za9im7WUXNMWn9h4t7nAf3HtUd7Nbx8QoCOznMkYOsc3zjT4C/eb/ACkKW9mN99HOA2tjdTv+kAZIj01AzD2i3igi3GaeWjfkqoDGTwzNGV38Lho72FY/0k3o33BTZt/vDwl1HLGXx1TpGODI2DN3iLNJdbuWJvfjpoubboNm9JN6N9wT0k3o33BazdLoNm9JN6N9wT0k3o33BazdLoNm9JN6N9wXi1q6IPEREBERAREQF6TfivFk9nMBnxCdlPTMzPd7GsaPWe88mjr5AXJAQU8CwiWtnjp6duaSRwaONh1c63BoGpPRdZ7E7KQ4VTNgh1PrSPPrSPI1ceg5Ach7VabA7DQYRDljAfM4fOTEAOeeg+iwcm++5WYpcdglqJKaOQOmhaHSNaHEMBNgHOAyh37N7+CDJIiICItY3jbUDC6GSfTtD83CDzkcDlNuYGrj4BBDu/zafta6KGB//owSS08JnEOI6XaGs8iSFNWw+0zMTo46hlsxGWRv0JG2zt/yPAhcgTSue5znklziXEnUkk3JPjdSNuO2u+I1nYSutBVEMN+DZRpG7wvfKfMdEHTCIiAiKxxuudTwSzMidM6Nhd2bPWfbiG+Nrm3NBCe+7d2Y3GuooiWOuahjB6juPaBo/VOubodeZtDC7G2U2np8UgEtM644PY62eM82vHL+x5KIt7e6oRB1ZhzO4O9LA0er1fGB+r1by5acAhZERAREQEREBERAREQEREBERBe4NhUtZMyCnYXyyGzWjTlckk8AACSegXVOwWx0GDUuUFvaEB88xsMxA11PCNuth5niStP+D9gUEVE+tJaZpXPYXG3zUcZHc8LkZyemXotL3ybxPj0hpaN96WM99zeE7x484weHInXXRBuW1O8SXEKhmHYE68kji2Sp4Na0euYzbgBe77fw3uCpB2R2Yhw2ARQi7j3pZHevLIfWe4/2HJa7uj2FGF03aSj/AFU7QZD9BvFsQ8uJ6nyCwG+TeK6nPxCgd/qH92V7Ll0YdoGMt/xDca8gep0DfsN2lbVVktPTgPjp22mlv3RK492JnJzgA4u100HG9q2120sOGUzqioJyghrWj1nvPqtbfnoT5AnkrLdzs2MNoIYCAJCO0ltzlfq7XnbRvk0KCt9u13x+tMMTrwUpLBbg6ThI7x1GUeAJ5oOiNm8YFdSw1LWPY2ZuYNfbMBcgcNLG1x4ELnvfxtE6pxAwA/NUgyADgZHAOkPnwb/Kp5wO1DhkPa6Cmo2F/L9HEC7+xXIuJVjp5pZn+tLI+R3m9xcfvKC2XrTY3GhC8RB15u5xs12HU07jmeWZJD1fH3Hn2kX9q1ik3lvZjUuHVbI2RZxHC9twQ4gOZnJNjmBA0AsSBrxWC+DfjOaOppHH1HNmYPB/dfbwBDftLTd+9GYcXe8XHaxQygjqG9np7Y0HQu1Lak0shoXBtQ0B7MzQ5r8hDjGQeTgC2+hF1Z7EbXQ4pB2kXdkZZssR9aN/MHq3Q2PPzBCsN1m1wxSiY5zh28Vo5hzzDg/ycNfO45KK94kU+AYuK2k7sVSTJbgxxuO2jcByJOb+YW4INj3n7OTYZN6Xwkljg7/UxtF2EHi9zRxaTo4dSHaG5W07vt5VNiw7M/NVIGsTjo6w1MZ/WHHTiPvWd2Y2gp8VpRNDZzHgtex1iWG1nseP/Lg34Fc67y9ln4JXtdTF7YnntYHg6sIOrL9Wm3sIQbDvn3b/ABVzq2jaPi7jeWNo/ROP6zf2CeXInodIjXS2yG8+hxCkMeISRRS9mWTMls2OQEWcWX0IIv3eI+9c44iI+1k7Akxdo/syeJZmOS9+drILdERAREQEREBERAREQEREFeOrkaxzGyPDH+s0OIa63C4BsfapR3EbFirnNbO28NO4CMHg+bjfyZofMjoVE6kzd9vXOFUb6c0/auEhfGc+QDP6wd3SdCLi3G9tLIJR3u7wRhkPY07h8clHd59kw3BkI4X0s0HnrqBY6BuR2JfV1HpGrDjHG8ujz69tNfV5LtSGnW/N3PQqNcVxZ9dVOqKtxvLIDIWj1W6CzR0a0WA8Aujdo94VBhdCz4nJDK7sw2niicHaAWaXZfVaOd7E8OKDFb6d4fxKN1HSu/1Mre+5uhhjcORHCRw4cwNdLhQfsVgZr66npw3MHyNz8RaNpzSG44d0H22WMxGukqJXzTvL5JHFznHiSf7eQ0C3vclj9JQVksla/swYCxjyHOAJewuFmgm5A425HqgljfvjXxbDHRtNn1L2wi3Jo78nss3L/MuY1u+9nbUYtVh0QIp4WlkWbQuubvkI4jNZot0aOButIQEREG4bpcc+JYpTvcbMkPYv/hl0F/AOyH2KTvhF4AZIIKxg/QkxSdcshBYfIOFv51AQKlDFN7Zq8KfR1MJdUOY1nagjK4Nc0h5HEPsOWl9dOCDTNi9qZsLqWzwm44SMJs2RnNp8eYPI28l0njeG020WGAscLSt7SF/ExSDTW3MG7XDzXJy37dZvEdhMhjlDn0shu5o9ZjuGdl/cRz9iCjsvjtTs5iD2TNdla7JPFfR7eIc3lexzNPMG3NT/ALVYNBjmHWY5rhIwSwSW9V9rsPUfRI6EhQFvf2qpsUq2S0jHBrIgxz3DKZDckadBe1zr9ystlt4tdhsToaeRvZG5DZGh4YXcSzmOtuF+SDVZoixxa4Wc0lpHQg2IXwvp7iSSSSSbknUknjdfKAiIgIiICIiAiIgIiICIiAiIgIiICIiAiIgIiICIiAiIgIiICIiAiIgIiICIiAiIgIiICIiAiIgIiICIiAiIgIiICIiAiIgIiICIiAiIgIiICIiAiIgIiICIiAiIgIiICIiAiIgIiICIiAiIgIiICIiAiIgIiICIiD//2Q=="/>
          <p:cNvSpPr>
            <a:spLocks noChangeAspect="1" noChangeArrowheads="1"/>
          </p:cNvSpPr>
          <p:nvPr/>
        </p:nvSpPr>
        <p:spPr bwMode="auto">
          <a:xfrm>
            <a:off x="0" y="-1038225"/>
            <a:ext cx="23225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6564" name="AutoShape 8" descr="data:image/jpeg;base64,/9j/4AAQSkZJRgABAQAAAQABAAD/2wCEAAkGBwgHBgkIBwgKCgkLDRYPDQwMDRsUFRAWIB0iIiAdHx8kKDQsJCYxJx8fLT0tMTU3Ojo6Iys/RD84QzQ5OjcBCgoKDQwNGg8PGjclHyU3Nzc3Nzc3Nzc3Nzc3Nzc3Nzc3Nzc3Nzc3Nzc3Nzc3Nzc3Nzc3Nzc3Nzc3Nzc3Nzc3N//AABEIAKcAdQMBIgACEQEDEQH/xAAcAAABBQEBAQAAAAAAAAAAAAAEAAEDBQYCBwj/xABGEAABAwIEAgUHBwkIAwAAAAABAgMRAAQFEiExE0EGIlFhcRRTgZGSwdEVIzIzVKGxByQ0QkNEgsLwUmJyc3STstJj4fH/xAAbAQACAwEBAQAAAAAAAAAAAAADBAABAgUGB//EAC4RAAIBAgMHAwMFAQAAAAAAAAABAgMRBCExEhQVQVFSoQUyYRNxgSIkMzRCI//aAAwDAQACEQMRAD8A02CXDysHsVKecUTboJUVnXqijPKHI+tX7RrE4ViV4MOtQh9QSGUADKOwd1FDFL0n69Q9A+FIP0mtJ32l5JxvDxycXl9jV8d3zq/aNdB93zq/aNZH5UvvtCvZHwrr5UvRB8oXttlHwquEV+5eScdw3a/BreO751ftU3Hd5ur9o1kvlS++0n2U/Cm+VL77QfUPhU4RX7l5K49hu1+DWF93zq/aNOLhzzrntGsiMUvif0hUf4U/Cuk4nex+kL9kfCpwit3LyXx3Ddr8Gt4zvnV+2acvu+dX7RrJfKl7H6Qr2U/Cm+VL7z6vUn4VOEV+5eSuO4btfg1nlDs/Wr9o0/Gd86v2jWR+VL7fyhXsj4U4xS++0K9kfCpwiv3LyXx3Ddr8GtD7vnV+0aQfd86v2qyXypfa/nCifAfCn+Vr0H69XqHwqcIr9y8k47hu1+DaW7jqp+dX6zT1ncGv7p/jZ3yYyxIHf3U9XwusstpeS16xQeey/BTYUxOGWk+YR/xFFhjSKtuj946LDC2W22UtBllEFpKiRCQdSJ11qxxO6dbvrlhLbHBC1Iy8FA023iabeJXX4Oc8JFtszPk9Nwe4VoLm3smjbkNPlDjSXCeKJAPIdXWhra2acuUpcXkZBzLXEwjn6eVVvEr7JjdCn4FMLfuHqq2uLbye4cadBVkUQYMSO6psTw7yG8Wyk5kDVCu0VW8u1ybp8FKLbTYeqnNuO6rlVkG8PauCTndWQANkgAb95n1UVZ5vku7yNoLjZb4ai2FKTJM6x3Ve8O9mRYRGZLHd91LycdkVf3jaXbNpxxlLVznI6qMudMDrR46d9cLsALHjpJ4gV10f2Un6J9MH7qjxDL3RFKLfnThiBVui2Qi3DziFKC1FKQDAERPLvohixtXuOocXI2xxIzCZBgjbv3qbw2Vuq6Gf4AO9Nwe6r21tLa5et2hxUFxzIoZgYB2IMVCyzbOLKF52pMJWTmA8RFTeH1JunwddHrcHjz/d99KrLCbVds9ctOpyrQUhQ9dKq3lhFh7LQqejqSq2w0JSScrWw8KscXSRilzIg8U187NYhftkcO+ukwIGV9Qj761/QlxjELTGlYwm7vHLKwdu21+XvIMoTOQwrY+ug7m9m1+dzpba6Hsdxx22rNKLcLi0bBlqTOXtiZoUAWrRRcWpWXTOVSiISDHLvn1CvAGcXxS4uwgYteMJccjW7dyNgnnqTA9J8a0d10cxpvFU4ZcdKbbywpSpDK7x/ZScwglECRGk0SWGcm3tZlJx6Hr98k3TDV000oFQ4KkiT1gABqd5BFT3CEXC7pl05DbvrcB5lBV1gPSRHjXgXR5PSDHb9rD8KxC94roJSDdOJSABMnX+pqPCzi+LYqzYJxR9q4dXkSbm4cAz7ZTEka6bVe7PPPUrI97EPYfL2ZtHlihITP7NMR+FdW8psL9dsHUthTQCidd1TqPGvFbnCekDFnfuW+Ni8ThxIu2La9dKmADBUUqAkAzqJoW6Zx6ywa0xVOK3LlhcLLYct7p2G3BrkUNIVz7DB1qpYZt3vysROJ7tahdxZPoukrUiQW1KMqEaqg9mUeEx209u+y++tlVuG/KhwswWTB/V08YFeEsIxZ3CXMVPSBSG0OJaWhV49xcypgQAZHVJ35VZudGukjOJNWDWLtu3ztr5Wy01duBbqCCRlJAGYgHSRVbtLLMvaWZ64y7d2SCpKIbUooWhQlMjeQee3rothSctw62wlK12hUtpKTlnOBoOwjWK8Awq4xm+xJNm3jVzbPuq4ea4u3UjNMBJInWdNfuqZNvjzVxfIGKuttWTpburryxxDSFTETuoyCAACe6NauOFa5kuj3Oy4zt/ZqNulCEPpAKUZRqR66r027i1FtLZzwQQdI8eyvJDZ467aP3uH4+rEWbVsuPqt75wLYRElRS5lVGm4mqVeL4mv6zEbxQ7FXCz76w8G3bMtSXQ+krVSXby6WglSeoAe2BE/dSr54scSxFQXlv7tIEbPq+NKpuUnm5E2l0KEGK2X5P58i6VTt8hXX/A1VW/Ri7uYyPW4lObrFXwq8wax6QYI3cow66sEC5bLb3EYS5nQd09dB0PMV1Vh6klkhadamsmzFsMOPO8NlpTi4UrIlMnKBJMdgAmvQPyiO4COkV+m+t71V8cObS0vipLIWWE5CUZc28frb0Lw+kLdm9ZsvYWxb3BHHRb2jbfFA1yqKWwSntHOu3n+kjt75c6/hJvQAE3BsGc6YECFcORAiKvdqvaVvNK/uAcCet+j+Et3T1+9ZYjeuIcZLTHEKWG1zr1kwFrEc5CDVpiVqwj8pOC4nY62OM3DN6yrLEKUv5xMciFcv7wqpxqxxrGnWXsQuLNbjLfCQpCMnUBJAMJE7nfXWimHukFvb2DDVxh2SwXntc1ulSmlc1AlMye+ar6FVcifVg9GH3DDCrfppcdHlvfKKX3m75h8hR8lK1cRTWUDnoZmEzz1oHo9j/yL0XYReW4vMNvL55m8tV/tG+G2ZT2KB1BqO1Y6QDG14taXtpb35lS3GWwgLn6UpCMpmddNaV9hmNXmGt4e4vCkWqHFOoQ0wEZFmJIIROulSNCo7pIuVWnG12S9IcBGD9Er96xuBeYXeXVu5Z3Q3WnK8ClQ5KSdCPTzrQYwstflE6PrbOVaMAQpKhoUkMvQRWXYwPHk4YrDBeWqrAvpfLCiVJzgEA/R7Dr21dLa6V3GIMX7lzhBumWCw2s26eq3EZYybQSPSakqFRaowsRSekgexQz02dtMZsmkNY/aONOYkwnQXSApPz6B/aA+kP6K6dNk9EWnLcAtJ6QX4usomHCtQRm/h0FDYd0Tx/DsQRiFhe2VtcNqzIW0tQydwGSI7tqLs+j/Sm1cvS3f4epF8pS7pl0FbTxJJOZBbjczptQ3FrU39WHUoei2GM32GY2+q7umHLOxceUlmAHW41SZ7azo763yuivSNy3dtGLnCrS2eADrNrmbS4OxRySR3Ex3UKn8muMn96w/wD3HP8ApQZVIx1ZpVI9TO4cAEr25Uq2Vp+TfGEpP51h/wDuL/6U9Y3mj3GtuPU5wr9Xn80PdVsltjKjMufpFWsRAkevaqnCgerHJr4VdJYayoK3PpSonQAAAcz3n7jXpKbtA41b+RkJt2VFKRcJ60AdXbxrhy3YDml2iYP6pI0j8fcfTM5aW6V/piFpmIEJ+Omv41Am3aU2VcZKTlCgCdSeyOXjWr/JlL4I3be3yx5WiZgkJMEd331EywwpBKrgIVJABHLqwT3aq9VTP2bTaQoXTZQQTIHPeN6A5GhvPRh45aoKsRDzkEkZDuIqZOpFQYf9Yv8AwH8amTyrVD3S/AHF6RCGpFGtEzpQjetFMKTmie6KlYDRDm9qmTyoZp1talJQtKlJ+kAdU+NEINcuqNomQmYotk0O3RTYkVx8QFiHMAEGlTMAgGKVcp6hTyvCZkf5Y91Wq229PnAQUkkT3THuqowmQsQP2Q91WK42FfQ6S/Qc+v7yYsMrEJdlaj1UzPMQO86nbsocsIQ6pt11IgbjYGuFTOp0molVuz6g010JxatHqqu2gSN50B5z6KHeYyNBwLQrWISdt/hUajrrXBOkcqFJNDUGmgjD/rXP8BohME0Ph31rmhjhnapcxSoiUwN5NVQ90vwCxavGP5C0KCdDOvYDSCC4kJCltqCSkKnKAe4egeuKHQpSnQoQAjqzlOs+nl76NbW6uCgQADuNFHv27tvXWa7uZoZHGHWVnaJDtowgEaFTaIK57Z9FWLVwsqLh+rTJ0IJiNoH4zUAtXFEJcdSUZdU5Tqdp1PZ+JqbMHipoMjiBOpIETsRJ/GNa5lUcTuTpfcWQrMW05M3CykLHbtzEERVyyTAzfS5xVM0GLe2S+6CtxIJCxusjn6fhVtaFZGVYAKYG+/f3eFcrEaGuRa2gkK9FKurLZUd1KuWER5HhW6T/AOL4VYq9NAYT9JP+WPdRyq+hUfac7EfyEKzNRq7qkWewiolUQCjhyKj5V2vsrhW1BmMw0CLCeM5Hmz7qlUShIKUkyoAAax/UVFh31rkebPuqUIKlbxAgd/b6PhWKV7yt8ExLVo3+SRt9CFZFqhROmkAeijEdVKUDOuTOVY7OXLu++hx1ApQIAAmcusc65uFHIEhCi4qYGaDMA9WPQNY3rNa6WYOjZvIsEXS8+ThPhWbcNHL6/wCtamblttbSNCo5QptUxvrtvQqLdxNq2lSVqUkjMVkCdZ1jQ6DnRSkrUzK84JVoG0EkAiOWuxIrm1bjatyO+FkbclbvFko+r0Mp3GhMa71d2JPBSSgpzSSIjWqxhhbzqFvDIEj9VZBJg6/fVrbgJQEjkIrk4jQJctrL6KvRTU9gNF+ilXNCJZHkWE6kR5se6j1T2V30KYbfu1JeQlY8nBAPimtgcPs4P5s17NetqeqU8NL6coiNWi5S2rmGWmoyK3C8Psz+6t+qoF4fZ/Zm/VUXrNJ/5YL6VuZiV7GuTrtWxVh9n9mb9VRHD7T7O36qviNOXJhFkZrDvrXN/qzRCRV0m1tGlEBpsKI2G8U5t7cDNw0DsMCtUsdCMm7amK//AEStyK1n/wCUWhKVFKlISSkykkbeFdlpsTlSmD3VwSRoKLLExnyAQewGJSlSSlQkEQanTrVOt91I6qyPTTeVPj9qfXS8qbmEWKiuRomjBotqskL251h5Xrp/lG8B0uHI8aTqenzno0bWMj0PQsPmF+ilWb6OX9075RnecVGWJPjSpN+l1Iu1xmGJi43sZzoH+mqn7N701tCaxnQP9NX/AKf3prahJUoARqdydqF6l/Z/CNsjUj5pSuYIEeM/Coiy4sCE7iRr3xRQ4qUqRwkKhXWzciJ7++uSu5TJyoEKKQSfokRoNdtBQ4IG0gFVu5Gid5I1HjXDdsXGnF5gA2oBRiQAZ108Pvol1T6VBSkNgI2EiBHdP9QKjtC8l4WyMqVOLSJWOfIHu1pmJiyuVxtUP3LYKoUTCSVEDfn6acYb8yFpb1zKQESZECT90iiHUFpZVkQtIRmMAxlOnjzrpVxdJDmZIJQSVEjUGMppiJjTJlc1ZKTm4KAZWBooHXb1aVybZ0kDKASstyVADN2UWt15oqIaQiChaoBEcxz56VEbh8OwpCB85soGEqB1Oh03pmACaiAuWr0hITMpzCFA6AwfvrlVlcBJVkBhGc5VJUY7dD3ijLtbzRICWi4yD9ELlCZOsztJ8e2oV3V1qoIShUAcQaHQz2xuP/VNxbsAcIpleRClJ7OYINIDQAbnnU7rTizAZCVJAzEDeSYPuqJSFIUUqERpFGjmYasXvRafzqT/AGP5qem6LfvP8H81KgVPcx2i1sIpegRBvHNP3b3prbJWUElMTETrpWJ6Afpjn+mH4itoa8/6l/af2Q8x13SyIKU6/S310jtqJ64U40tspSkKXnMTqfXTKqFeh0oUGwLkzlT5zrUUoJUc0EGPx2pmHHS+h5ISVMIz9YnUA/jtXRey5Oog5Z5b+NRcfKXTlEOJKSOyTNNwMt/I7Ljry2mEJRtwwDOoM6E9mppLdeCi+ltLnEJlSUkhR0mfh3nuqJt4NXCHUIjIqYKt6YPltlTSUjKRz35d3cKPExtZZiK337ktKQlKnE5VZ5GaEgfy+ug7lbstkhKwgyFoB1nlr4UQbspu0v5ZIn08qhRfONNhA622bNrmE7GmoAZNWzZBdXdwVF5TeRZEZzIMEyAe3aPD7oF3qlQFtpgKzBKZEGSfeR4euur2447aApCQpAhJFBaR303BZZikpvayYUq/dW0W1CU9QxPNNCurLrq1kAFaiogd5mmPaNNNaQESOVGikinKT1Zf9Fv3n+D+alXXRXXyr+D30qXqe5j1K+wiq6BtKTdvAjUW4BE94rYKEGKVKuB6iv3L+yOhJETgqFcU9KgQASIF7VCRpNNSpuINnBFcqTypUqYiDZCpOtQKSdJ8KVKmoAZoHWgnaouGoDbnSpU5AWazGDZ5ikG1dmtKlRUWoov+iqSnyrvye+lSpUrU97OhSX6Ef//Z"/>
          <p:cNvSpPr>
            <a:spLocks noChangeAspect="1" noChangeArrowheads="1"/>
          </p:cNvSpPr>
          <p:nvPr/>
        </p:nvSpPr>
        <p:spPr bwMode="auto">
          <a:xfrm>
            <a:off x="0" y="-153988"/>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6565" name="AutoShape 10" descr="data:image/jpeg;base64,/9j/4AAQSkZJRgABAQAAAQABAAD/2wCEAAkGBwgHBgkIBwgKCgkLDRYPDQwMDRsUFRAWIB0iIiAdHx8kKDQsJCYxJx8fLT0tMTU3Ojo6Iys/RD84QzQ5OjcBCgoKDQwNGg8PGjclHyU3Nzc3Nzc3Nzc3Nzc3Nzc3Nzc3Nzc3Nzc3Nzc3Nzc3Nzc3Nzc3Nzc3Nzc3Nzc3Nzc3N//AABEIAKcAdQMBIgACEQEDEQH/xAAcAAABBQEBAQAAAAAAAAAAAAAEAAEDBQYCBwj/xABGEAABAwIEAgUHBwkIAwAAAAABAgMRAAQFEiExE0EGIlFhcRRTgZGSwdEVIzIzVKGxByQ0QkNEgsLwUmJyc3STstJj4fH/xAAbAQACAwEBAQAAAAAAAAAAAAADBAABAgUGB//EAC4RAAIBAgMHAwMFAQAAAAAAAAABAgMRBCExEhQVQVFSoQUyYRNxgSIkMzRCI//aAAwDAQACEQMRAD8A02CXDysHsVKecUTboJUVnXqijPKHI+tX7RrE4ViV4MOtQh9QSGUADKOwd1FDFL0n69Q9A+FIP0mtJ32l5JxvDxycXl9jV8d3zq/aNdB93zq/aNZH5UvvtCvZHwrr5UvRB8oXttlHwquEV+5eScdw3a/BreO751ftU3Hd5ur9o1kvlS++0n2U/Cm+VL77QfUPhU4RX7l5K49hu1+DWF93zq/aNOLhzzrntGsiMUvif0hUf4U/Cuk4nex+kL9kfCpwit3LyXx3Ddr8Gt4zvnV+2acvu+dX7RrJfKl7H6Qr2U/Cm+VL7z6vUn4VOEV+5eSuO4btfg1nlDs/Wr9o0/Gd86v2jWR+VL7fyhXsj4U4xS++0K9kfCpwiv3LyXx3Ddr8GtD7vnV+0aQfd86v2qyXypfa/nCifAfCn+Vr0H69XqHwqcIr9y8k47hu1+DaW7jqp+dX6zT1ncGv7p/jZ3yYyxIHf3U9XwusstpeS16xQeey/BTYUxOGWk+YR/xFFhjSKtuj946LDC2W22UtBllEFpKiRCQdSJ11qxxO6dbvrlhLbHBC1Iy8FA023iabeJXX4Oc8JFtszPk9Nwe4VoLm3smjbkNPlDjSXCeKJAPIdXWhra2acuUpcXkZBzLXEwjn6eVVvEr7JjdCn4FMLfuHqq2uLbye4cadBVkUQYMSO6psTw7yG8Wyk5kDVCu0VW8u1ybp8FKLbTYeqnNuO6rlVkG8PauCTndWQANkgAb95n1UVZ5vku7yNoLjZb4ai2FKTJM6x3Ve8O9mRYRGZLHd91LycdkVf3jaXbNpxxlLVznI6qMudMDrR46d9cLsALHjpJ4gV10f2Un6J9MH7qjxDL3RFKLfnThiBVui2Qi3DziFKC1FKQDAERPLvohixtXuOocXI2xxIzCZBgjbv3qbw2Vuq6Gf4AO9Nwe6r21tLa5et2hxUFxzIoZgYB2IMVCyzbOLKF52pMJWTmA8RFTeH1JunwddHrcHjz/d99KrLCbVds9ctOpyrQUhQ9dKq3lhFh7LQqejqSq2w0JSScrWw8KscXSRilzIg8U187NYhftkcO+ukwIGV9Qj761/QlxjELTGlYwm7vHLKwdu21+XvIMoTOQwrY+ug7m9m1+dzpba6Hsdxx22rNKLcLi0bBlqTOXtiZoUAWrRRcWpWXTOVSiISDHLvn1CvAGcXxS4uwgYteMJccjW7dyNgnnqTA9J8a0d10cxpvFU4ZcdKbbywpSpDK7x/ZScwglECRGk0SWGcm3tZlJx6Hr98k3TDV000oFQ4KkiT1gABqd5BFT3CEXC7pl05DbvrcB5lBV1gPSRHjXgXR5PSDHb9rD8KxC94roJSDdOJSABMnX+pqPCzi+LYqzYJxR9q4dXkSbm4cAz7ZTEka6bVe7PPPUrI97EPYfL2ZtHlihITP7NMR+FdW8psL9dsHUthTQCidd1TqPGvFbnCekDFnfuW+Ni8ThxIu2La9dKmADBUUqAkAzqJoW6Zx6ywa0xVOK3LlhcLLYct7p2G3BrkUNIVz7DB1qpYZt3vysROJ7tahdxZPoukrUiQW1KMqEaqg9mUeEx209u+y++tlVuG/KhwswWTB/V08YFeEsIxZ3CXMVPSBSG0OJaWhV49xcypgQAZHVJ35VZudGukjOJNWDWLtu3ztr5Wy01duBbqCCRlJAGYgHSRVbtLLMvaWZ64y7d2SCpKIbUooWhQlMjeQee3rothSctw62wlK12hUtpKTlnOBoOwjWK8Awq4xm+xJNm3jVzbPuq4ea4u3UjNMBJInWdNfuqZNvjzVxfIGKuttWTpburryxxDSFTETuoyCAACe6NauOFa5kuj3Oy4zt/ZqNulCEPpAKUZRqR66r027i1FtLZzwQQdI8eyvJDZ467aP3uH4+rEWbVsuPqt75wLYRElRS5lVGm4mqVeL4mv6zEbxQ7FXCz76w8G3bMtSXQ+krVSXby6WglSeoAe2BE/dSr54scSxFQXlv7tIEbPq+NKpuUnm5E2l0KEGK2X5P58i6VTt8hXX/A1VW/Ri7uYyPW4lObrFXwq8wax6QYI3cow66sEC5bLb3EYS5nQd09dB0PMV1Vh6klkhadamsmzFsMOPO8NlpTi4UrIlMnKBJMdgAmvQPyiO4COkV+m+t71V8cObS0vipLIWWE5CUZc28frb0Lw+kLdm9ZsvYWxb3BHHRb2jbfFA1yqKWwSntHOu3n+kjt75c6/hJvQAE3BsGc6YECFcORAiKvdqvaVvNK/uAcCet+j+Et3T1+9ZYjeuIcZLTHEKWG1zr1kwFrEc5CDVpiVqwj8pOC4nY62OM3DN6yrLEKUv5xMciFcv7wqpxqxxrGnWXsQuLNbjLfCQpCMnUBJAMJE7nfXWimHukFvb2DDVxh2SwXntc1ulSmlc1AlMye+ar6FVcifVg9GH3DDCrfppcdHlvfKKX3m75h8hR8lK1cRTWUDnoZmEzz1oHo9j/yL0XYReW4vMNvL55m8tV/tG+G2ZT2KB1BqO1Y6QDG14taXtpb35lS3GWwgLn6UpCMpmddNaV9hmNXmGt4e4vCkWqHFOoQ0wEZFmJIIROulSNCo7pIuVWnG12S9IcBGD9Er96xuBeYXeXVu5Z3Q3WnK8ClQ5KSdCPTzrQYwstflE6PrbOVaMAQpKhoUkMvQRWXYwPHk4YrDBeWqrAvpfLCiVJzgEA/R7Dr21dLa6V3GIMX7lzhBumWCw2s26eq3EZYybQSPSakqFRaowsRSekgexQz02dtMZsmkNY/aONOYkwnQXSApPz6B/aA+kP6K6dNk9EWnLcAtJ6QX4usomHCtQRm/h0FDYd0Tx/DsQRiFhe2VtcNqzIW0tQydwGSI7tqLs+j/Sm1cvS3f4epF8pS7pl0FbTxJJOZBbjczptQ3FrU39WHUoei2GM32GY2+q7umHLOxceUlmAHW41SZ7azo763yuivSNy3dtGLnCrS2eADrNrmbS4OxRySR3Ex3UKn8muMn96w/wD3HP8ApQZVIx1ZpVI9TO4cAEr25Uq2Vp+TfGEpP51h/wDuL/6U9Y3mj3GtuPU5wr9Xn80PdVsltjKjMufpFWsRAkevaqnCgerHJr4VdJYayoK3PpSonQAAAcz3n7jXpKbtA41b+RkJt2VFKRcJ60AdXbxrhy3YDml2iYP6pI0j8fcfTM5aW6V/piFpmIEJ+Omv41Am3aU2VcZKTlCgCdSeyOXjWr/JlL4I3be3yx5WiZgkJMEd331EywwpBKrgIVJABHLqwT3aq9VTP2bTaQoXTZQQTIHPeN6A5GhvPRh45aoKsRDzkEkZDuIqZOpFQYf9Yv8AwH8amTyrVD3S/AHF6RCGpFGtEzpQjetFMKTmie6KlYDRDm9qmTyoZp1talJQtKlJ+kAdU+NEINcuqNomQmYotk0O3RTYkVx8QFiHMAEGlTMAgGKVcp6hTyvCZkf5Y91Wq229PnAQUkkT3THuqowmQsQP2Q91WK42FfQ6S/Qc+v7yYsMrEJdlaj1UzPMQO86nbsocsIQ6pt11IgbjYGuFTOp0molVuz6g010JxatHqqu2gSN50B5z6KHeYyNBwLQrWISdt/hUajrrXBOkcqFJNDUGmgjD/rXP8BohME0Ph31rmhjhnapcxSoiUwN5NVQ90vwCxavGP5C0KCdDOvYDSCC4kJCltqCSkKnKAe4egeuKHQpSnQoQAjqzlOs+nl76NbW6uCgQADuNFHv27tvXWa7uZoZHGHWVnaJDtowgEaFTaIK57Z9FWLVwsqLh+rTJ0IJiNoH4zUAtXFEJcdSUZdU5Tqdp1PZ+JqbMHipoMjiBOpIETsRJ/GNa5lUcTuTpfcWQrMW05M3CykLHbtzEERVyyTAzfS5xVM0GLe2S+6CtxIJCxusjn6fhVtaFZGVYAKYG+/f3eFcrEaGuRa2gkK9FKurLZUd1KuWER5HhW6T/AOL4VYq9NAYT9JP+WPdRyq+hUfac7EfyEKzNRq7qkWewiolUQCjhyKj5V2vsrhW1BmMw0CLCeM5Hmz7qlUShIKUkyoAAax/UVFh31rkebPuqUIKlbxAgd/b6PhWKV7yt8ExLVo3+SRt9CFZFqhROmkAeijEdVKUDOuTOVY7OXLu++hx1ApQIAAmcusc65uFHIEhCi4qYGaDMA9WPQNY3rNa6WYOjZvIsEXS8+ThPhWbcNHL6/wCtamblttbSNCo5QptUxvrtvQqLdxNq2lSVqUkjMVkCdZ1jQ6DnRSkrUzK84JVoG0EkAiOWuxIrm1bjatyO+FkbclbvFko+r0Mp3GhMa71d2JPBSSgpzSSIjWqxhhbzqFvDIEj9VZBJg6/fVrbgJQEjkIrk4jQJctrL6KvRTU9gNF+ilXNCJZHkWE6kR5se6j1T2V30KYbfu1JeQlY8nBAPimtgcPs4P5s17NetqeqU8NL6coiNWi5S2rmGWmoyK3C8Psz+6t+qoF4fZ/Zm/VUXrNJ/5YL6VuZiV7GuTrtWxVh9n9mb9VRHD7T7O36qviNOXJhFkZrDvrXN/qzRCRV0m1tGlEBpsKI2G8U5t7cDNw0DsMCtUsdCMm7amK//AEStyK1n/wCUWhKVFKlISSkykkbeFdlpsTlSmD3VwSRoKLLExnyAQewGJSlSSlQkEQanTrVOt91I6qyPTTeVPj9qfXS8qbmEWKiuRomjBotqskL251h5Xrp/lG8B0uHI8aTqenzno0bWMj0PQsPmF+ilWb6OX9075RnecVGWJPjSpN+l1Iu1xmGJi43sZzoH+mqn7N701tCaxnQP9NX/AKf3prahJUoARqdydqF6l/Z/CNsjUj5pSuYIEeM/Coiy4sCE7iRr3xRQ4qUqRwkKhXWzciJ7++uSu5TJyoEKKQSfokRoNdtBQ4IG0gFVu5Gid5I1HjXDdsXGnF5gA2oBRiQAZ108Pvol1T6VBSkNgI2EiBHdP9QKjtC8l4WyMqVOLSJWOfIHu1pmJiyuVxtUP3LYKoUTCSVEDfn6acYb8yFpb1zKQESZECT90iiHUFpZVkQtIRmMAxlOnjzrpVxdJDmZIJQSVEjUGMppiJjTJlc1ZKTm4KAZWBooHXb1aVybZ0kDKASstyVADN2UWt15oqIaQiChaoBEcxz56VEbh8OwpCB85soGEqB1Oh03pmACaiAuWr0hITMpzCFA6AwfvrlVlcBJVkBhGc5VJUY7dD3ijLtbzRICWi4yD9ELlCZOsztJ8e2oV3V1qoIShUAcQaHQz2xuP/VNxbsAcIpleRClJ7OYINIDQAbnnU7rTizAZCVJAzEDeSYPuqJSFIUUqERpFGjmYasXvRafzqT/AGP5qem6LfvP8H81KgVPcx2i1sIpegRBvHNP3b3prbJWUElMTETrpWJ6Afpjn+mH4itoa8/6l/af2Q8x13SyIKU6/S310jtqJ64U40tspSkKXnMTqfXTKqFeh0oUGwLkzlT5zrUUoJUc0EGPx2pmHHS+h5ISVMIz9YnUA/jtXRey5Oog5Z5b+NRcfKXTlEOJKSOyTNNwMt/I7Ljry2mEJRtwwDOoM6E9mppLdeCi+ltLnEJlSUkhR0mfh3nuqJt4NXCHUIjIqYKt6YPltlTSUjKRz35d3cKPExtZZiK337ktKQlKnE5VZ5GaEgfy+ug7lbstkhKwgyFoB1nlr4UQbspu0v5ZIn08qhRfONNhA622bNrmE7GmoAZNWzZBdXdwVF5TeRZEZzIMEyAe3aPD7oF3qlQFtpgKzBKZEGSfeR4euur2447aApCQpAhJFBaR303BZZikpvayYUq/dW0W1CU9QxPNNCurLrq1kAFaiogd5mmPaNNNaQESOVGikinKT1Zf9Fv3n+D+alXXRXXyr+D30qXqe5j1K+wiq6BtKTdvAjUW4BE94rYKEGKVKuB6iv3L+yOhJETgqFcU9KgQASIF7VCRpNNSpuINnBFcqTypUqYiDZCpOtQKSdJ8KVKmoAZoHWgnaouGoDbnSpU5AWazGDZ5ikG1dmtKlRUWoov+iqSnyrvye+lSpUrU97OhSX6Ef//Z"/>
          <p:cNvSpPr>
            <a:spLocks noChangeAspect="1" noChangeArrowheads="1"/>
          </p:cNvSpPr>
          <p:nvPr/>
        </p:nvSpPr>
        <p:spPr bwMode="auto">
          <a:xfrm>
            <a:off x="0" y="-153988"/>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6566" name="Picture 12" descr="http://faculty.ucmo.edu/teambasedlearning/images/teambased%20learning%20cov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051" y="981075"/>
            <a:ext cx="1727622" cy="22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427E295-939F-3F40-8385-EFABD3B98FC0}"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480" y="3429000"/>
            <a:ext cx="1845838" cy="2636912"/>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7312" y="0"/>
            <a:ext cx="3080792" cy="1628089"/>
          </a:xfrm>
          <a:prstGeom prst="rect">
            <a:avLst/>
          </a:prstGeom>
        </p:spPr>
      </p:pic>
    </p:spTree>
    <p:extLst>
      <p:ext uri="{BB962C8B-B14F-4D97-AF65-F5344CB8AC3E}">
        <p14:creationId xmlns:p14="http://schemas.microsoft.com/office/powerpoint/2010/main" val="2450260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0512" y="1196752"/>
            <a:ext cx="8915400" cy="4392637"/>
          </a:xfrm>
        </p:spPr>
        <p:txBody>
          <a:bodyPr>
            <a:normAutofit fontScale="92500" lnSpcReduction="10000"/>
          </a:bodyPr>
          <a:lstStyle/>
          <a:p>
            <a:pPr>
              <a:defRPr/>
            </a:pPr>
            <a:r>
              <a:rPr lang="en-US" sz="3100" dirty="0" smtClean="0"/>
              <a:t>TBLC Membership</a:t>
            </a:r>
          </a:p>
          <a:p>
            <a:pPr lvl="1">
              <a:defRPr/>
            </a:pPr>
            <a:r>
              <a:rPr lang="en-US" sz="3100" dirty="0" smtClean="0"/>
              <a:t>Communities of Practice </a:t>
            </a:r>
          </a:p>
          <a:p>
            <a:pPr lvl="1">
              <a:defRPr/>
            </a:pPr>
            <a:r>
              <a:rPr lang="en-US" sz="3100" dirty="0" smtClean="0"/>
              <a:t>Discounted events</a:t>
            </a:r>
          </a:p>
          <a:p>
            <a:pPr lvl="1">
              <a:defRPr/>
            </a:pPr>
            <a:r>
              <a:rPr lang="en-US" sz="3100" dirty="0" smtClean="0"/>
              <a:t>Resources</a:t>
            </a:r>
          </a:p>
          <a:p>
            <a:pPr lvl="1">
              <a:defRPr/>
            </a:pPr>
            <a:r>
              <a:rPr lang="en-US" sz="3100" dirty="0" smtClean="0"/>
              <a:t>Research and collaboration </a:t>
            </a:r>
          </a:p>
          <a:p>
            <a:pPr lvl="1">
              <a:defRPr/>
            </a:pPr>
            <a:r>
              <a:rPr lang="en-US" sz="3100" dirty="0" smtClean="0"/>
              <a:t>Developmental opportunities </a:t>
            </a:r>
          </a:p>
          <a:p>
            <a:pPr>
              <a:defRPr/>
            </a:pPr>
            <a:r>
              <a:rPr lang="en-US" sz="3100" dirty="0" smtClean="0"/>
              <a:t>ETBLC</a:t>
            </a:r>
          </a:p>
          <a:p>
            <a:pPr lvl="1">
              <a:defRPr/>
            </a:pPr>
            <a:r>
              <a:rPr lang="en-US" sz="3100" dirty="0" err="1" smtClean="0"/>
              <a:t>Masterclasses</a:t>
            </a:r>
            <a:r>
              <a:rPr lang="en-US" sz="3100" dirty="0" smtClean="0"/>
              <a:t> – </a:t>
            </a:r>
          </a:p>
          <a:p>
            <a:pPr lvl="2">
              <a:defRPr/>
            </a:pPr>
            <a:r>
              <a:rPr lang="en-US" sz="2700" dirty="0" smtClean="0"/>
              <a:t>University of Dundee – 26</a:t>
            </a:r>
            <a:r>
              <a:rPr lang="en-US" sz="2700" baseline="30000" dirty="0" smtClean="0"/>
              <a:t>th</a:t>
            </a:r>
            <a:r>
              <a:rPr lang="en-US" sz="2700" dirty="0" smtClean="0"/>
              <a:t> June</a:t>
            </a:r>
          </a:p>
          <a:p>
            <a:pPr lvl="2">
              <a:defRPr/>
            </a:pPr>
            <a:endParaRPr lang="en-US" sz="2700" dirty="0" smtClean="0"/>
          </a:p>
          <a:p>
            <a:pPr>
              <a:defRPr/>
            </a:pPr>
            <a:endParaRPr lang="en-US" sz="3100" dirty="0" smtClean="0"/>
          </a:p>
          <a:p>
            <a:pPr lvl="1">
              <a:defRPr/>
            </a:pPr>
            <a:endParaRPr lang="en-US" dirty="0" smtClean="0"/>
          </a:p>
          <a:p>
            <a:pPr marL="393192" lvl="1" indent="0">
              <a:buFont typeface="Arial" charset="0"/>
              <a:buNone/>
              <a:defRPr/>
            </a:pPr>
            <a:endParaRPr lang="en-US" dirty="0"/>
          </a:p>
        </p:txBody>
      </p:sp>
      <p:sp>
        <p:nvSpPr>
          <p:cNvPr id="6758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FA42663-ED87-7B47-A079-78DB57C8D909}"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1232" y="1365"/>
            <a:ext cx="2648744" cy="1399767"/>
          </a:xfrm>
          <a:prstGeom prst="rect">
            <a:avLst/>
          </a:prstGeom>
        </p:spPr>
      </p:pic>
    </p:spTree>
    <p:extLst>
      <p:ext uri="{BB962C8B-B14F-4D97-AF65-F5344CB8AC3E}">
        <p14:creationId xmlns:p14="http://schemas.microsoft.com/office/powerpoint/2010/main" val="21180747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0512" y="980728"/>
            <a:ext cx="8485605" cy="780762"/>
          </a:xfrm>
        </p:spPr>
        <p:txBody>
          <a:bodyPr/>
          <a:lstStyle/>
          <a:p>
            <a:r>
              <a:rPr lang="en-GB" dirty="0" err="1" smtClean="0"/>
              <a:t>OfS</a:t>
            </a:r>
            <a:r>
              <a:rPr lang="en-GB" dirty="0" smtClean="0"/>
              <a:t> Catalyst Project</a:t>
            </a:r>
            <a:br>
              <a:rPr lang="en-GB" dirty="0" smtClean="0"/>
            </a:br>
            <a:endParaRPr lang="en-GB" dirty="0"/>
          </a:p>
        </p:txBody>
      </p:sp>
      <p:sp>
        <p:nvSpPr>
          <p:cNvPr id="4" name="Date Placeholder 3"/>
          <p:cNvSpPr>
            <a:spLocks noGrp="1"/>
          </p:cNvSpPr>
          <p:nvPr>
            <p:ph type="dt" sz="half" idx="10"/>
          </p:nvPr>
        </p:nvSpPr>
        <p:spPr/>
        <p:txBody>
          <a:bodyPr/>
          <a:lstStyle/>
          <a:p>
            <a:pPr>
              <a:defRPr/>
            </a:pPr>
            <a:fld id="{554E65CA-4893-434E-A780-55EA9C392E62}"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
        <p:nvSpPr>
          <p:cNvPr id="8" name="Content Placeholder 7"/>
          <p:cNvSpPr>
            <a:spLocks noGrp="1"/>
          </p:cNvSpPr>
          <p:nvPr>
            <p:ph idx="1"/>
          </p:nvPr>
        </p:nvSpPr>
        <p:spPr>
          <a:xfrm>
            <a:off x="416496" y="1988840"/>
            <a:ext cx="8485605" cy="4465662"/>
          </a:xfrm>
        </p:spPr>
        <p:txBody>
          <a:bodyPr/>
          <a:lstStyle/>
          <a:p>
            <a:r>
              <a:rPr lang="en-GB" sz="2800" dirty="0" smtClean="0"/>
              <a:t>Scaling up the use of Active Learning for Student Success</a:t>
            </a:r>
          </a:p>
          <a:p>
            <a:r>
              <a:rPr lang="en-GB" sz="2800" dirty="0" smtClean="0"/>
              <a:t>NTU/ARU/</a:t>
            </a:r>
            <a:r>
              <a:rPr lang="en-GB" sz="2800" dirty="0" err="1" smtClean="0"/>
              <a:t>UoB</a:t>
            </a:r>
            <a:endParaRPr lang="en-GB" sz="2800" dirty="0" smtClean="0"/>
          </a:p>
          <a:p>
            <a:r>
              <a:rPr lang="en-GB" sz="2800" dirty="0" smtClean="0"/>
              <a:t>Outcomes</a:t>
            </a:r>
          </a:p>
          <a:p>
            <a:r>
              <a:rPr lang="en-GB" sz="2800" dirty="0" smtClean="0"/>
              <a:t>Attainment Gap</a:t>
            </a:r>
          </a:p>
          <a:p>
            <a:r>
              <a:rPr lang="en-GB" sz="2800" dirty="0" smtClean="0"/>
              <a:t>Project Conference </a:t>
            </a:r>
          </a:p>
          <a:p>
            <a:pPr lvl="1"/>
            <a:r>
              <a:rPr lang="en-GB" sz="2800" dirty="0" smtClean="0"/>
              <a:t>Friday 28</a:t>
            </a:r>
            <a:r>
              <a:rPr lang="en-GB" sz="2800" baseline="30000" dirty="0" smtClean="0"/>
              <a:t>th</a:t>
            </a:r>
            <a:r>
              <a:rPr lang="en-GB" sz="2800" dirty="0" smtClean="0"/>
              <a:t> June </a:t>
            </a:r>
          </a:p>
          <a:p>
            <a:endParaRPr lang="en-GB" dirty="0" smtClean="0"/>
          </a:p>
          <a:p>
            <a:endParaRPr lang="en-GB" dirty="0"/>
          </a:p>
          <a:p>
            <a:endParaRPr lang="en-GB" dirty="0"/>
          </a:p>
        </p:txBody>
      </p:sp>
      <p:pic>
        <p:nvPicPr>
          <p:cNvPr id="9" name="Content Placeholder 5" descr="C:\Users\asq3olotul\AppData\Local\Microsoft\Windows\INetCache\Content.Word\ACL Logo.jpg"/>
          <p:cNvPicPr>
            <a:picLocks/>
          </p:cNvPicPr>
          <p:nvPr/>
        </p:nvPicPr>
        <p:blipFill rotWithShape="1">
          <a:blip r:embed="rId2" cstate="email">
            <a:extLst>
              <a:ext uri="{28A0092B-C50C-407E-A947-70E740481C1C}">
                <a14:useLocalDpi xmlns:a14="http://schemas.microsoft.com/office/drawing/2010/main"/>
              </a:ext>
            </a:extLst>
          </a:blip>
          <a:srcRect/>
          <a:stretch/>
        </p:blipFill>
        <p:spPr bwMode="auto">
          <a:xfrm>
            <a:off x="4880992" y="15641"/>
            <a:ext cx="4719563" cy="18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47280741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1988" y="1052513"/>
            <a:ext cx="39703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6363" y="4005263"/>
            <a:ext cx="37607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1988" y="3933825"/>
            <a:ext cx="400367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6363" y="1268413"/>
            <a:ext cx="36671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itle 11"/>
          <p:cNvSpPr>
            <a:spLocks noGrp="1"/>
          </p:cNvSpPr>
          <p:nvPr>
            <p:ph type="title"/>
          </p:nvPr>
        </p:nvSpPr>
        <p:spPr>
          <a:xfrm>
            <a:off x="974725" y="0"/>
            <a:ext cx="8420100" cy="1143000"/>
          </a:xfrm>
        </p:spPr>
        <p:txBody>
          <a:bodyPr/>
          <a:lstStyle/>
          <a:p>
            <a:r>
              <a:rPr lang="en-GB">
                <a:latin typeface="Georgia" charset="0"/>
                <a:ea typeface="MS PGothic" charset="0"/>
              </a:rPr>
              <a:t>			Estates and Facilities</a:t>
            </a:r>
          </a:p>
        </p:txBody>
      </p:sp>
      <p:sp>
        <p:nvSpPr>
          <p:cNvPr id="6861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6E67D66-BE59-0247-AFE6-220B29F2D65A}"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3" name="Footer Placeholder 2"/>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183013447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Date Placeholder 2"/>
          <p:cNvSpPr>
            <a:spLocks noGrp="1"/>
          </p:cNvSpPr>
          <p:nvPr>
            <p:ph type="dt" sz="half" idx="10"/>
          </p:nvPr>
        </p:nvSpPr>
        <p:spPr/>
        <p:txBody>
          <a:bodyPr/>
          <a:lstStyle/>
          <a:p>
            <a:pPr>
              <a:defRPr/>
            </a:pPr>
            <a:fld id="{BF827C99-E8B2-5240-AF0E-B5803A91F08D}" type="datetime1">
              <a:rPr lang="en-GB" smtClean="0"/>
              <a:t>17/01/19</a:t>
            </a:fld>
            <a:endParaRPr lang="en-GB"/>
          </a:p>
        </p:txBody>
      </p:sp>
      <p:sp>
        <p:nvSpPr>
          <p:cNvPr id="4" name="Footer Placeholder 3"/>
          <p:cNvSpPr>
            <a:spLocks noGrp="1"/>
          </p:cNvSpPr>
          <p:nvPr>
            <p:ph type="ftr" sz="quarter" idx="11"/>
          </p:nvPr>
        </p:nvSpPr>
        <p:spPr/>
        <p:txBody>
          <a:bodyPr/>
          <a:lstStyle/>
          <a:p>
            <a:pPr>
              <a:defRPr/>
            </a:pPr>
            <a:r>
              <a:rPr lang="en-GB" smtClean="0"/>
              <a:t>Centre for Educational Development     |      The Flipped Classroom &amp; Team-Based Learning</a:t>
            </a:r>
            <a:endParaRPr lang="en-GB" dirty="0"/>
          </a:p>
        </p:txBody>
      </p:sp>
    </p:spTree>
    <p:extLst>
      <p:ext uri="{BB962C8B-B14F-4D97-AF65-F5344CB8AC3E}">
        <p14:creationId xmlns:p14="http://schemas.microsoft.com/office/powerpoint/2010/main" val="20134946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929928"/>
            <a:ext cx="9289031" cy="780762"/>
          </a:xfrm>
        </p:spPr>
        <p:txBody>
          <a:bodyPr/>
          <a:lstStyle/>
          <a:p>
            <a:pPr algn="ctr"/>
            <a:r>
              <a:rPr lang="en-GB" sz="3200" dirty="0" smtClean="0"/>
              <a:t>Reality: students are assessment driven</a:t>
            </a:r>
            <a:endParaRPr lang="en-GB" sz="3200"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29501" y="1771650"/>
            <a:ext cx="3477236" cy="4465638"/>
          </a:xfrm>
        </p:spPr>
      </p:pic>
      <p:sp>
        <p:nvSpPr>
          <p:cNvPr id="4" name="Date Placeholder 3"/>
          <p:cNvSpPr>
            <a:spLocks noGrp="1"/>
          </p:cNvSpPr>
          <p:nvPr>
            <p:ph type="dt" sz="half" idx="10"/>
          </p:nvPr>
        </p:nvSpPr>
        <p:spPr/>
        <p:txBody>
          <a:bodyPr/>
          <a:lstStyle/>
          <a:p>
            <a:pPr>
              <a:defRPr/>
            </a:pPr>
            <a:fld id="{B6517E13-900C-480F-B447-49F5985ED0AC}" type="datetime3">
              <a:rPr lang="en-GB" smtClean="0">
                <a:solidFill>
                  <a:prstClr val="white"/>
                </a:solidFill>
              </a:rPr>
              <a:pPr>
                <a:defRPr/>
              </a:pPr>
              <a:t>17 January 2019</a:t>
            </a:fld>
            <a:endParaRPr lang="en-GB" dirty="0">
              <a:solidFill>
                <a:prstClr val="white"/>
              </a:solidFill>
            </a:endParaRPr>
          </a:p>
        </p:txBody>
      </p:sp>
      <p:sp>
        <p:nvSpPr>
          <p:cNvPr id="5" name="Footer Placeholder 4"/>
          <p:cNvSpPr>
            <a:spLocks noGrp="1"/>
          </p:cNvSpPr>
          <p:nvPr>
            <p:ph type="ftr" sz="quarter" idx="11"/>
          </p:nvPr>
        </p:nvSpPr>
        <p:spPr/>
        <p:txBody>
          <a:bodyPr/>
          <a:lstStyle/>
          <a:p>
            <a:pPr>
              <a:defRPr/>
            </a:pPr>
            <a:r>
              <a:rPr lang="en-GB" dirty="0"/>
              <a:t>HEFCE Catalyst  Project - Participant Workshop</a:t>
            </a:r>
          </a:p>
        </p:txBody>
      </p:sp>
      <p:sp>
        <p:nvSpPr>
          <p:cNvPr id="6" name="Slide Number Placeholder 5"/>
          <p:cNvSpPr>
            <a:spLocks noGrp="1"/>
          </p:cNvSpPr>
          <p:nvPr>
            <p:ph type="sldNum" sz="quarter" idx="12"/>
          </p:nvPr>
        </p:nvSpPr>
        <p:spPr/>
        <p:txBody>
          <a:bodyPr/>
          <a:lstStyle/>
          <a:p>
            <a:pPr>
              <a:defRPr/>
            </a:pPr>
            <a:fld id="{4F13AB24-CB41-DC4E-9662-4FF4F36C8C69}" type="slidenum">
              <a:rPr lang="en-GB" smtClean="0">
                <a:solidFill>
                  <a:prstClr val="white"/>
                </a:solidFill>
              </a:rPr>
              <a:pPr>
                <a:defRPr/>
              </a:pPr>
              <a:t>58</a:t>
            </a:fld>
            <a:endParaRPr lang="en-GB" dirty="0">
              <a:solidFill>
                <a:prstClr val="white"/>
              </a:solidFill>
            </a:endParaRPr>
          </a:p>
        </p:txBody>
      </p:sp>
    </p:spTree>
    <p:extLst>
      <p:ext uri="{BB962C8B-B14F-4D97-AF65-F5344CB8AC3E}">
        <p14:creationId xmlns:p14="http://schemas.microsoft.com/office/powerpoint/2010/main" val="38639979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3DB14-55EE-4B95-B432-C0D6BF76994F}"/>
              </a:ext>
            </a:extLst>
          </p:cNvPr>
          <p:cNvSpPr>
            <a:spLocks noGrp="1"/>
          </p:cNvSpPr>
          <p:nvPr>
            <p:ph type="title"/>
          </p:nvPr>
        </p:nvSpPr>
        <p:spPr>
          <a:xfrm>
            <a:off x="1025108" y="1102769"/>
            <a:ext cx="8485605" cy="780762"/>
          </a:xfrm>
        </p:spPr>
        <p:txBody>
          <a:bodyPr/>
          <a:lstStyle/>
          <a:p>
            <a:r>
              <a:rPr lang="en-GB" dirty="0"/>
              <a:t>Why active learning?</a:t>
            </a:r>
          </a:p>
        </p:txBody>
      </p:sp>
      <p:sp>
        <p:nvSpPr>
          <p:cNvPr id="4" name="Date Placeholder 3">
            <a:extLst>
              <a:ext uri="{FF2B5EF4-FFF2-40B4-BE49-F238E27FC236}">
                <a16:creationId xmlns="" xmlns:a16="http://schemas.microsoft.com/office/drawing/2014/main" id="{8355CD66-0FB9-41A8-B600-9592622BC482}"/>
              </a:ext>
            </a:extLst>
          </p:cNvPr>
          <p:cNvSpPr>
            <a:spLocks noGrp="1"/>
          </p:cNvSpPr>
          <p:nvPr>
            <p:ph type="dt" sz="half" idx="10"/>
          </p:nvPr>
        </p:nvSpPr>
        <p:spPr/>
        <p:txBody>
          <a:bodyPr/>
          <a:lstStyle/>
          <a:p>
            <a:pPr>
              <a:defRPr/>
            </a:pPr>
            <a:fld id="{B6517E13-900C-480F-B447-49F5985ED0AC}" type="datetime3">
              <a:rPr lang="en-GB" smtClean="0">
                <a:solidFill>
                  <a:prstClr val="white"/>
                </a:solidFill>
              </a:rPr>
              <a:pPr>
                <a:defRPr/>
              </a:pPr>
              <a:t>17 January 2019</a:t>
            </a:fld>
            <a:endParaRPr lang="en-GB" dirty="0">
              <a:solidFill>
                <a:prstClr val="white"/>
              </a:solidFill>
            </a:endParaRPr>
          </a:p>
        </p:txBody>
      </p:sp>
      <p:sp>
        <p:nvSpPr>
          <p:cNvPr id="5" name="Footer Placeholder 4">
            <a:extLst>
              <a:ext uri="{FF2B5EF4-FFF2-40B4-BE49-F238E27FC236}">
                <a16:creationId xmlns="" xmlns:a16="http://schemas.microsoft.com/office/drawing/2014/main" id="{3162F1F9-1996-4D79-96B3-7F7EDB1CA07A}"/>
              </a:ext>
            </a:extLst>
          </p:cNvPr>
          <p:cNvSpPr>
            <a:spLocks noGrp="1"/>
          </p:cNvSpPr>
          <p:nvPr>
            <p:ph type="ftr" sz="quarter" idx="11"/>
          </p:nvPr>
        </p:nvSpPr>
        <p:spPr/>
        <p:txBody>
          <a:bodyPr/>
          <a:lstStyle/>
          <a:p>
            <a:pPr>
              <a:defRPr/>
            </a:pPr>
            <a:r>
              <a:rPr lang="en-GB" dirty="0"/>
              <a:t>HEFCE Catalyst  Project - Participant Workshop</a:t>
            </a:r>
          </a:p>
        </p:txBody>
      </p:sp>
      <p:sp>
        <p:nvSpPr>
          <p:cNvPr id="6" name="Slide Number Placeholder 5">
            <a:extLst>
              <a:ext uri="{FF2B5EF4-FFF2-40B4-BE49-F238E27FC236}">
                <a16:creationId xmlns="" xmlns:a16="http://schemas.microsoft.com/office/drawing/2014/main" id="{27CAA9AE-B98C-44B8-AD9A-3CCF0F4F5082}"/>
              </a:ext>
            </a:extLst>
          </p:cNvPr>
          <p:cNvSpPr>
            <a:spLocks noGrp="1"/>
          </p:cNvSpPr>
          <p:nvPr>
            <p:ph type="sldNum" sz="quarter" idx="12"/>
          </p:nvPr>
        </p:nvSpPr>
        <p:spPr/>
        <p:txBody>
          <a:bodyPr/>
          <a:lstStyle/>
          <a:p>
            <a:pPr>
              <a:defRPr/>
            </a:pPr>
            <a:fld id="{4F13AB24-CB41-DC4E-9662-4FF4F36C8C69}" type="slidenum">
              <a:rPr lang="en-GB" smtClean="0">
                <a:solidFill>
                  <a:prstClr val="white"/>
                </a:solidFill>
              </a:rPr>
              <a:pPr>
                <a:defRPr/>
              </a:pPr>
              <a:t>59</a:t>
            </a:fld>
            <a:endParaRPr lang="en-GB" dirty="0">
              <a:solidFill>
                <a:prstClr val="white"/>
              </a:solidFill>
            </a:endParaRPr>
          </a:p>
        </p:txBody>
      </p:sp>
      <p:pic>
        <p:nvPicPr>
          <p:cNvPr id="12" name="Content Placeholder 11">
            <a:extLst>
              <a:ext uri="{FF2B5EF4-FFF2-40B4-BE49-F238E27FC236}">
                <a16:creationId xmlns="" xmlns:a16="http://schemas.microsoft.com/office/drawing/2014/main" id="{AC85AEF9-221A-4BF4-B3DE-D513310143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8504" y="2420888"/>
            <a:ext cx="3892656" cy="2603974"/>
          </a:xfrm>
        </p:spPr>
      </p:pic>
      <p:sp>
        <p:nvSpPr>
          <p:cNvPr id="13" name="TextBox 12">
            <a:extLst>
              <a:ext uri="{FF2B5EF4-FFF2-40B4-BE49-F238E27FC236}">
                <a16:creationId xmlns="" xmlns:a16="http://schemas.microsoft.com/office/drawing/2014/main" id="{69E29E21-6B9C-488F-81A1-4FC4CD46303E}"/>
              </a:ext>
            </a:extLst>
          </p:cNvPr>
          <p:cNvSpPr txBox="1"/>
          <p:nvPr/>
        </p:nvSpPr>
        <p:spPr>
          <a:xfrm>
            <a:off x="4736976" y="2691823"/>
            <a:ext cx="4773737" cy="2062103"/>
          </a:xfrm>
          <a:prstGeom prst="rect">
            <a:avLst/>
          </a:prstGeom>
          <a:noFill/>
        </p:spPr>
        <p:txBody>
          <a:bodyPr wrap="square" rtlCol="0">
            <a:spAutoFit/>
          </a:bodyPr>
          <a:lstStyle/>
          <a:p>
            <a:r>
              <a:rPr lang="en-GB" sz="3200" dirty="0">
                <a:solidFill>
                  <a:prstClr val="black"/>
                </a:solidFill>
                <a:latin typeface="Lucida Sans Unicode" panose="020B0602030504020204" pitchFamily="34" charset="0"/>
                <a:ea typeface="ＭＳ Ｐゴシック" charset="0"/>
                <a:cs typeface="Lucida Sans Unicode" panose="020B0602030504020204" pitchFamily="34" charset="0"/>
              </a:rPr>
              <a:t>“I hear and I forget.</a:t>
            </a:r>
          </a:p>
          <a:p>
            <a:r>
              <a:rPr lang="en-GB" sz="3200" dirty="0">
                <a:solidFill>
                  <a:prstClr val="black"/>
                </a:solidFill>
                <a:latin typeface="Lucida Sans Unicode" panose="020B0602030504020204" pitchFamily="34" charset="0"/>
                <a:ea typeface="ＭＳ Ｐゴシック" charset="0"/>
                <a:cs typeface="Lucida Sans Unicode" panose="020B0602030504020204" pitchFamily="34" charset="0"/>
              </a:rPr>
              <a:t>I see and I remember.  I do and I understand.” </a:t>
            </a:r>
          </a:p>
          <a:p>
            <a:r>
              <a:rPr lang="en-GB" sz="3200" i="1" dirty="0">
                <a:solidFill>
                  <a:prstClr val="black"/>
                </a:solidFill>
                <a:latin typeface="Lucida Sans Unicode" panose="020B0602030504020204" pitchFamily="34" charset="0"/>
                <a:ea typeface="ＭＳ Ｐゴシック" charset="0"/>
                <a:cs typeface="Lucida Sans Unicode" panose="020B0602030504020204" pitchFamily="34" charset="0"/>
              </a:rPr>
              <a:t>Confucius</a:t>
            </a:r>
          </a:p>
        </p:txBody>
      </p:sp>
    </p:spTree>
    <p:extLst>
      <p:ext uri="{BB962C8B-B14F-4D97-AF65-F5344CB8AC3E}">
        <p14:creationId xmlns:p14="http://schemas.microsoft.com/office/powerpoint/2010/main" val="23487615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8"/>
          <p:cNvSpPr>
            <a:spLocks noGrp="1"/>
          </p:cNvSpPr>
          <p:nvPr>
            <p:ph type="title"/>
          </p:nvPr>
        </p:nvSpPr>
        <p:spPr>
          <a:xfrm>
            <a:off x="1031875" y="933450"/>
            <a:ext cx="8474075" cy="766763"/>
          </a:xfrm>
        </p:spPr>
        <p:txBody>
          <a:bodyPr/>
          <a:lstStyle/>
          <a:p>
            <a:r>
              <a:rPr lang="en-GB">
                <a:latin typeface="Georgia" charset="0"/>
                <a:ea typeface="MS PGothic" charset="0"/>
              </a:rPr>
              <a:t>What we liked about TBL</a:t>
            </a:r>
            <a:endParaRPr lang="en-US">
              <a:latin typeface="Georgia" charset="0"/>
              <a:ea typeface="MS PGothic" charset="0"/>
            </a:endParaRPr>
          </a:p>
        </p:txBody>
      </p:sp>
      <p:pic>
        <p:nvPicPr>
          <p:cNvPr id="41986" name="Content Placeholder 7" descr="5178BU_0373.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73050" y="1700213"/>
            <a:ext cx="4967288" cy="4281487"/>
          </a:xfrm>
        </p:spPr>
      </p:pic>
      <p:sp>
        <p:nvSpPr>
          <p:cNvPr id="41987" name="Content Placeholder 9"/>
          <p:cNvSpPr>
            <a:spLocks noGrp="1"/>
          </p:cNvSpPr>
          <p:nvPr>
            <p:ph sz="half" idx="2"/>
          </p:nvPr>
        </p:nvSpPr>
        <p:spPr>
          <a:xfrm>
            <a:off x="5457825" y="1771650"/>
            <a:ext cx="4048125" cy="4354513"/>
          </a:xfrm>
        </p:spPr>
        <p:txBody>
          <a:bodyPr/>
          <a:lstStyle/>
          <a:p>
            <a:pPr lvl="1"/>
            <a:r>
              <a:rPr lang="en-GB" sz="2400" b="1" dirty="0">
                <a:solidFill>
                  <a:srgbClr val="009FDF"/>
                </a:solidFill>
                <a:latin typeface="Lucida Sans Unicode" charset="0"/>
                <a:ea typeface="MS PGothic" charset="0"/>
              </a:rPr>
              <a:t>Benefits of small-group learning but scalable</a:t>
            </a:r>
          </a:p>
          <a:p>
            <a:pPr lvl="1"/>
            <a:r>
              <a:rPr lang="en-GB" sz="2400" b="1" dirty="0" smtClean="0">
                <a:solidFill>
                  <a:srgbClr val="009FDF"/>
                </a:solidFill>
                <a:latin typeface="Lucida Sans Unicode" charset="0"/>
                <a:ea typeface="MS PGothic" charset="0"/>
              </a:rPr>
              <a:t>Accountability to </a:t>
            </a:r>
            <a:r>
              <a:rPr lang="en-GB" sz="2400" b="1" dirty="0">
                <a:solidFill>
                  <a:srgbClr val="009FDF"/>
                </a:solidFill>
                <a:latin typeface="Lucida Sans Unicode" charset="0"/>
                <a:ea typeface="MS PGothic" charset="0"/>
              </a:rPr>
              <a:t>self and team </a:t>
            </a:r>
          </a:p>
          <a:p>
            <a:pPr lvl="1"/>
            <a:r>
              <a:rPr lang="en-GB" sz="2400" b="1" dirty="0">
                <a:solidFill>
                  <a:srgbClr val="009FDF"/>
                </a:solidFill>
                <a:latin typeface="Lucida Sans Unicode" charset="0"/>
                <a:ea typeface="MS PGothic" charset="0"/>
              </a:rPr>
              <a:t>Removes passivity </a:t>
            </a:r>
          </a:p>
          <a:p>
            <a:pPr lvl="1"/>
            <a:r>
              <a:rPr lang="en-GB" sz="2400" b="1" dirty="0">
                <a:solidFill>
                  <a:srgbClr val="009FDF"/>
                </a:solidFill>
                <a:latin typeface="Lucida Sans Unicode" charset="0"/>
                <a:ea typeface="MS PGothic" charset="0"/>
              </a:rPr>
              <a:t>Removes anonymity </a:t>
            </a:r>
          </a:p>
          <a:p>
            <a:pPr marL="0" indent="0">
              <a:buFont typeface="Arial" charset="0"/>
              <a:buNone/>
            </a:pPr>
            <a:endParaRPr lang="en-US" dirty="0">
              <a:latin typeface="Lucida Sans Unicode" charset="0"/>
              <a:ea typeface="MS PGothic" charset="0"/>
            </a:endParaRPr>
          </a:p>
        </p:txBody>
      </p:sp>
      <p:sp>
        <p:nvSpPr>
          <p:cNvPr id="419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DE70E48-9408-8542-8316-67025F233AC9}"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5" name="Footer Placeholder 4"/>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Tree>
    <p:extLst>
      <p:ext uri="{BB962C8B-B14F-4D97-AF65-F5344CB8AC3E}">
        <p14:creationId xmlns:p14="http://schemas.microsoft.com/office/powerpoint/2010/main" val="18711573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E5FF39-3A39-4E8A-BD9E-DE5EAFE09AEE}"/>
              </a:ext>
            </a:extLst>
          </p:cNvPr>
          <p:cNvSpPr>
            <a:spLocks noGrp="1"/>
          </p:cNvSpPr>
          <p:nvPr>
            <p:ph type="title"/>
          </p:nvPr>
        </p:nvSpPr>
        <p:spPr/>
        <p:txBody>
          <a:bodyPr/>
          <a:lstStyle/>
          <a:p>
            <a:r>
              <a:rPr lang="en-GB" dirty="0"/>
              <a:t>Why active learning?</a:t>
            </a:r>
          </a:p>
        </p:txBody>
      </p:sp>
      <p:sp>
        <p:nvSpPr>
          <p:cNvPr id="3" name="Date Placeholder 2">
            <a:extLst>
              <a:ext uri="{FF2B5EF4-FFF2-40B4-BE49-F238E27FC236}">
                <a16:creationId xmlns="" xmlns:a16="http://schemas.microsoft.com/office/drawing/2014/main" id="{D793884C-4724-4923-83BC-E907F19CD7D4}"/>
              </a:ext>
            </a:extLst>
          </p:cNvPr>
          <p:cNvSpPr>
            <a:spLocks noGrp="1"/>
          </p:cNvSpPr>
          <p:nvPr>
            <p:ph type="dt" sz="half" idx="10"/>
          </p:nvPr>
        </p:nvSpPr>
        <p:spPr/>
        <p:txBody>
          <a:bodyPr/>
          <a:lstStyle/>
          <a:p>
            <a:pPr>
              <a:defRPr/>
            </a:pPr>
            <a:fld id="{E903AD7A-4D59-45A4-8467-B157537C5D99}" type="datetime3">
              <a:rPr lang="en-GB" smtClean="0">
                <a:solidFill>
                  <a:prstClr val="white"/>
                </a:solidFill>
              </a:rPr>
              <a:pPr>
                <a:defRPr/>
              </a:pPr>
              <a:t>17 January 2019</a:t>
            </a:fld>
            <a:endParaRPr lang="en-GB" dirty="0">
              <a:solidFill>
                <a:prstClr val="white"/>
              </a:solidFill>
            </a:endParaRPr>
          </a:p>
        </p:txBody>
      </p:sp>
      <p:sp>
        <p:nvSpPr>
          <p:cNvPr id="4" name="Footer Placeholder 3">
            <a:extLst>
              <a:ext uri="{FF2B5EF4-FFF2-40B4-BE49-F238E27FC236}">
                <a16:creationId xmlns="" xmlns:a16="http://schemas.microsoft.com/office/drawing/2014/main" id="{4CAA3C63-ADBE-457B-B74B-003B464FF5C3}"/>
              </a:ext>
            </a:extLst>
          </p:cNvPr>
          <p:cNvSpPr>
            <a:spLocks noGrp="1"/>
          </p:cNvSpPr>
          <p:nvPr>
            <p:ph type="ftr" sz="quarter" idx="11"/>
          </p:nvPr>
        </p:nvSpPr>
        <p:spPr/>
        <p:txBody>
          <a:bodyPr/>
          <a:lstStyle/>
          <a:p>
            <a:pPr>
              <a:defRPr/>
            </a:pPr>
            <a:r>
              <a:rPr lang="en-GB" dirty="0"/>
              <a:t>HEFCE Catalyst  Project - Participant Workshop</a:t>
            </a:r>
          </a:p>
        </p:txBody>
      </p:sp>
      <p:sp>
        <p:nvSpPr>
          <p:cNvPr id="5" name="Slide Number Placeholder 4">
            <a:extLst>
              <a:ext uri="{FF2B5EF4-FFF2-40B4-BE49-F238E27FC236}">
                <a16:creationId xmlns="" xmlns:a16="http://schemas.microsoft.com/office/drawing/2014/main" id="{4364785A-50F3-4D8E-94FA-14CB0AAEFBDB}"/>
              </a:ext>
            </a:extLst>
          </p:cNvPr>
          <p:cNvSpPr>
            <a:spLocks noGrp="1"/>
          </p:cNvSpPr>
          <p:nvPr>
            <p:ph type="sldNum" sz="quarter" idx="12"/>
          </p:nvPr>
        </p:nvSpPr>
        <p:spPr/>
        <p:txBody>
          <a:bodyPr/>
          <a:lstStyle/>
          <a:p>
            <a:pPr>
              <a:defRPr/>
            </a:pPr>
            <a:fld id="{73834EFE-01CF-7847-B2F0-BE7B9DE25442}" type="slidenum">
              <a:rPr lang="en-GB" smtClean="0">
                <a:solidFill>
                  <a:prstClr val="white"/>
                </a:solidFill>
              </a:rPr>
              <a:pPr>
                <a:defRPr/>
              </a:pPr>
              <a:t>60</a:t>
            </a:fld>
            <a:endParaRPr lang="en-GB" dirty="0">
              <a:solidFill>
                <a:prstClr val="white"/>
              </a:solidFill>
            </a:endParaRPr>
          </a:p>
        </p:txBody>
      </p:sp>
      <p:pic>
        <p:nvPicPr>
          <p:cNvPr id="7" name="Picture 6">
            <a:extLst>
              <a:ext uri="{FF2B5EF4-FFF2-40B4-BE49-F238E27FC236}">
                <a16:creationId xmlns="" xmlns:a16="http://schemas.microsoft.com/office/drawing/2014/main" id="{CA76D318-17FB-4DD0-93C0-FB92064A16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1598" y="1935658"/>
            <a:ext cx="6663994" cy="1572241"/>
          </a:xfrm>
          <a:prstGeom prst="rect">
            <a:avLst/>
          </a:prstGeom>
        </p:spPr>
      </p:pic>
      <p:sp>
        <p:nvSpPr>
          <p:cNvPr id="8" name="TextBox 7">
            <a:extLst>
              <a:ext uri="{FF2B5EF4-FFF2-40B4-BE49-F238E27FC236}">
                <a16:creationId xmlns="" xmlns:a16="http://schemas.microsoft.com/office/drawing/2014/main" id="{86927C86-C56F-4FAC-9CA8-FA15F60A45AF}"/>
              </a:ext>
            </a:extLst>
          </p:cNvPr>
          <p:cNvSpPr txBox="1"/>
          <p:nvPr/>
        </p:nvSpPr>
        <p:spPr>
          <a:xfrm>
            <a:off x="1309199" y="3743345"/>
            <a:ext cx="7128792" cy="2123658"/>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prstClr val="black"/>
                </a:solidFill>
                <a:latin typeface="Lucida Sans Unicode" panose="020B0602030504020204" pitchFamily="34" charset="0"/>
                <a:ea typeface="ＭＳ Ｐゴシック" charset="0"/>
                <a:cs typeface="Lucida Sans Unicode" panose="020B0602030504020204" pitchFamily="34" charset="0"/>
              </a:rPr>
              <a:t>Students were 1.5 times more likely to succeed with active learning than traditional </a:t>
            </a:r>
            <a:r>
              <a:rPr lang="en-GB" sz="2200">
                <a:solidFill>
                  <a:prstClr val="black"/>
                </a:solidFill>
                <a:latin typeface="Lucida Sans Unicode" panose="020B0602030504020204" pitchFamily="34" charset="0"/>
                <a:ea typeface="ＭＳ Ｐゴシック" charset="0"/>
                <a:cs typeface="Lucida Sans Unicode" panose="020B0602030504020204" pitchFamily="34" charset="0"/>
              </a:rPr>
              <a:t>lectures (Freeman </a:t>
            </a:r>
            <a:r>
              <a:rPr lang="en-GB" sz="2200" dirty="0">
                <a:solidFill>
                  <a:prstClr val="black"/>
                </a:solidFill>
                <a:latin typeface="Lucida Sans Unicode" panose="020B0602030504020204" pitchFamily="34" charset="0"/>
                <a:ea typeface="ＭＳ Ｐゴシック" charset="0"/>
                <a:cs typeface="Lucida Sans Unicode" panose="020B0602030504020204" pitchFamily="34" charset="0"/>
              </a:rPr>
              <a:t>et al 2014)</a:t>
            </a:r>
          </a:p>
          <a:p>
            <a:pPr marL="285750" indent="-285750">
              <a:buFont typeface="Arial" panose="020B0604020202020204" pitchFamily="34" charset="0"/>
              <a:buChar char="•"/>
            </a:pPr>
            <a:r>
              <a:rPr lang="en-GB" sz="2200" dirty="0">
                <a:solidFill>
                  <a:prstClr val="black"/>
                </a:solidFill>
                <a:latin typeface="Lucida Sans Unicode" panose="020B0602030504020204" pitchFamily="34" charset="0"/>
                <a:ea typeface="ＭＳ Ｐゴシック" charset="0"/>
                <a:cs typeface="Lucida Sans Unicode" panose="020B0602030504020204" pitchFamily="34" charset="0"/>
              </a:rPr>
              <a:t>Students prefer and more likely to complete courses with interactive and communicative learning (</a:t>
            </a:r>
            <a:r>
              <a:rPr lang="en-GB" sz="2200" dirty="0" err="1">
                <a:solidFill>
                  <a:prstClr val="black"/>
                </a:solidFill>
                <a:latin typeface="Lucida Sans Unicode" panose="020B0602030504020204" pitchFamily="34" charset="0"/>
                <a:ea typeface="ＭＳ Ｐゴシック" charset="0"/>
                <a:cs typeface="Lucida Sans Unicode" panose="020B0602030504020204" pitchFamily="34" charset="0"/>
              </a:rPr>
              <a:t>Rienties</a:t>
            </a:r>
            <a:r>
              <a:rPr lang="en-GB" sz="2200" dirty="0">
                <a:solidFill>
                  <a:prstClr val="black"/>
                </a:solidFill>
                <a:latin typeface="Lucida Sans Unicode" panose="020B0602030504020204" pitchFamily="34" charset="0"/>
                <a:ea typeface="ＭＳ Ｐゴシック" charset="0"/>
                <a:cs typeface="Lucida Sans Unicode" panose="020B0602030504020204" pitchFamily="34" charset="0"/>
              </a:rPr>
              <a:t> &amp; </a:t>
            </a:r>
            <a:r>
              <a:rPr lang="en-GB" sz="2200" dirty="0" err="1">
                <a:solidFill>
                  <a:prstClr val="black"/>
                </a:solidFill>
                <a:latin typeface="Lucida Sans Unicode" panose="020B0602030504020204" pitchFamily="34" charset="0"/>
                <a:ea typeface="ＭＳ Ｐゴシック" charset="0"/>
                <a:cs typeface="Lucida Sans Unicode" panose="020B0602030504020204" pitchFamily="34" charset="0"/>
              </a:rPr>
              <a:t>Toetenel</a:t>
            </a:r>
            <a:r>
              <a:rPr lang="en-GB" sz="2200" dirty="0">
                <a:solidFill>
                  <a:prstClr val="black"/>
                </a:solidFill>
                <a:latin typeface="Lucida Sans Unicode" panose="020B0602030504020204" pitchFamily="34" charset="0"/>
                <a:ea typeface="ＭＳ Ｐゴシック" charset="0"/>
                <a:cs typeface="Lucida Sans Unicode" panose="020B0602030504020204" pitchFamily="34" charset="0"/>
              </a:rPr>
              <a:t> 2016)</a:t>
            </a:r>
          </a:p>
        </p:txBody>
      </p:sp>
    </p:spTree>
    <p:extLst>
      <p:ext uri="{BB962C8B-B14F-4D97-AF65-F5344CB8AC3E}">
        <p14:creationId xmlns:p14="http://schemas.microsoft.com/office/powerpoint/2010/main" val="181116924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C635A-0069-4A00-9AB8-B271FFE560F1}"/>
              </a:ext>
            </a:extLst>
          </p:cNvPr>
          <p:cNvSpPr>
            <a:spLocks noGrp="1"/>
          </p:cNvSpPr>
          <p:nvPr>
            <p:ph type="title"/>
          </p:nvPr>
        </p:nvSpPr>
        <p:spPr/>
        <p:txBody>
          <a:bodyPr/>
          <a:lstStyle/>
          <a:p>
            <a:r>
              <a:rPr lang="en-GB" dirty="0"/>
              <a:t>Why collaborative learning?</a:t>
            </a:r>
          </a:p>
        </p:txBody>
      </p:sp>
      <p:sp>
        <p:nvSpPr>
          <p:cNvPr id="3" name="Content Placeholder 2">
            <a:extLst>
              <a:ext uri="{FF2B5EF4-FFF2-40B4-BE49-F238E27FC236}">
                <a16:creationId xmlns="" xmlns:a16="http://schemas.microsoft.com/office/drawing/2014/main" id="{9E0102CB-1B52-4898-A894-A6A71946A0FC}"/>
              </a:ext>
            </a:extLst>
          </p:cNvPr>
          <p:cNvSpPr>
            <a:spLocks noGrp="1"/>
          </p:cNvSpPr>
          <p:nvPr>
            <p:ph idx="1"/>
          </p:nvPr>
        </p:nvSpPr>
        <p:spPr>
          <a:xfrm>
            <a:off x="1037350" y="2060575"/>
            <a:ext cx="5079603" cy="3097510"/>
          </a:xfrm>
        </p:spPr>
        <p:txBody>
          <a:bodyPr/>
          <a:lstStyle/>
          <a:p>
            <a:pPr marL="0" indent="0">
              <a:buNone/>
            </a:pPr>
            <a:r>
              <a:rPr lang="en-GB" sz="3400" dirty="0"/>
              <a:t>“If you want to go fast, go alone.</a:t>
            </a:r>
          </a:p>
          <a:p>
            <a:pPr marL="0" indent="0">
              <a:buNone/>
            </a:pPr>
            <a:r>
              <a:rPr lang="en-GB" sz="3400" dirty="0"/>
              <a:t>If you want to go far, go together”</a:t>
            </a:r>
          </a:p>
          <a:p>
            <a:pPr marL="0" indent="0">
              <a:buNone/>
            </a:pPr>
            <a:r>
              <a:rPr lang="en-GB" sz="3400" i="1" dirty="0"/>
              <a:t>African proverb</a:t>
            </a:r>
          </a:p>
        </p:txBody>
      </p:sp>
      <p:pic>
        <p:nvPicPr>
          <p:cNvPr id="9" name="Picture Placeholder 8">
            <a:extLst>
              <a:ext uri="{FF2B5EF4-FFF2-40B4-BE49-F238E27FC236}">
                <a16:creationId xmlns="" xmlns:a16="http://schemas.microsoft.com/office/drawing/2014/main" id="{86571D2B-71A0-427D-B546-75D2FFEC98EA}"/>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a:fillRect/>
          </a:stretch>
        </p:blipFill>
        <p:spPr/>
      </p:pic>
      <p:sp>
        <p:nvSpPr>
          <p:cNvPr id="5" name="Date Placeholder 4">
            <a:extLst>
              <a:ext uri="{FF2B5EF4-FFF2-40B4-BE49-F238E27FC236}">
                <a16:creationId xmlns="" xmlns:a16="http://schemas.microsoft.com/office/drawing/2014/main" id="{DF3BE7AA-FC86-40F2-BFA9-82E9DE4F0600}"/>
              </a:ext>
            </a:extLst>
          </p:cNvPr>
          <p:cNvSpPr>
            <a:spLocks noGrp="1"/>
          </p:cNvSpPr>
          <p:nvPr>
            <p:ph type="dt" sz="half" idx="18"/>
          </p:nvPr>
        </p:nvSpPr>
        <p:spPr/>
        <p:txBody>
          <a:bodyPr/>
          <a:lstStyle/>
          <a:p>
            <a:pPr>
              <a:defRPr/>
            </a:pPr>
            <a:fld id="{241087C0-BA5A-466D-A2EE-48ABD9648E7A}" type="datetime3">
              <a:rPr lang="en-GB" smtClean="0">
                <a:solidFill>
                  <a:prstClr val="white"/>
                </a:solidFill>
              </a:rPr>
              <a:pPr>
                <a:defRPr/>
              </a:pPr>
              <a:t>17 January 2019</a:t>
            </a:fld>
            <a:endParaRPr lang="en-GB">
              <a:solidFill>
                <a:prstClr val="white"/>
              </a:solidFill>
            </a:endParaRPr>
          </a:p>
        </p:txBody>
      </p:sp>
      <p:sp>
        <p:nvSpPr>
          <p:cNvPr id="6" name="Footer Placeholder 5">
            <a:extLst>
              <a:ext uri="{FF2B5EF4-FFF2-40B4-BE49-F238E27FC236}">
                <a16:creationId xmlns="" xmlns:a16="http://schemas.microsoft.com/office/drawing/2014/main" id="{31D98D0E-72B3-4354-856C-7A65321742D9}"/>
              </a:ext>
            </a:extLst>
          </p:cNvPr>
          <p:cNvSpPr>
            <a:spLocks noGrp="1"/>
          </p:cNvSpPr>
          <p:nvPr>
            <p:ph type="ftr" sz="quarter" idx="19"/>
          </p:nvPr>
        </p:nvSpPr>
        <p:spPr/>
        <p:txBody>
          <a:bodyPr/>
          <a:lstStyle/>
          <a:p>
            <a:pPr>
              <a:defRPr/>
            </a:pPr>
            <a:r>
              <a:rPr lang="en-GB" dirty="0"/>
              <a:t>HEFCE Catalyst  Project - Participant Workshop</a:t>
            </a:r>
          </a:p>
        </p:txBody>
      </p:sp>
      <p:sp>
        <p:nvSpPr>
          <p:cNvPr id="7" name="Slide Number Placeholder 6">
            <a:extLst>
              <a:ext uri="{FF2B5EF4-FFF2-40B4-BE49-F238E27FC236}">
                <a16:creationId xmlns="" xmlns:a16="http://schemas.microsoft.com/office/drawing/2014/main" id="{51E7903B-D4D0-47F3-A425-8F6EBF6B2584}"/>
              </a:ext>
            </a:extLst>
          </p:cNvPr>
          <p:cNvSpPr>
            <a:spLocks noGrp="1"/>
          </p:cNvSpPr>
          <p:nvPr>
            <p:ph type="sldNum" sz="quarter" idx="20"/>
          </p:nvPr>
        </p:nvSpPr>
        <p:spPr/>
        <p:txBody>
          <a:bodyPr/>
          <a:lstStyle/>
          <a:p>
            <a:pPr>
              <a:defRPr/>
            </a:pPr>
            <a:fld id="{F50DCC4F-862C-9F4A-B58E-5CFA75EC83E2}" type="slidenum">
              <a:rPr lang="en-GB" smtClean="0">
                <a:solidFill>
                  <a:prstClr val="white"/>
                </a:solidFill>
              </a:rPr>
              <a:pPr>
                <a:defRPr/>
              </a:pPr>
              <a:t>61</a:t>
            </a:fld>
            <a:endParaRPr lang="en-GB">
              <a:solidFill>
                <a:prstClr val="white"/>
              </a:solidFill>
            </a:endParaRPr>
          </a:p>
        </p:txBody>
      </p:sp>
    </p:spTree>
    <p:extLst>
      <p:ext uri="{BB962C8B-B14F-4D97-AF65-F5344CB8AC3E}">
        <p14:creationId xmlns:p14="http://schemas.microsoft.com/office/powerpoint/2010/main" val="20541172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DCEB4-64A3-4E18-8FA7-42ADBA90206B}"/>
              </a:ext>
            </a:extLst>
          </p:cNvPr>
          <p:cNvSpPr>
            <a:spLocks noGrp="1"/>
          </p:cNvSpPr>
          <p:nvPr>
            <p:ph type="title"/>
          </p:nvPr>
        </p:nvSpPr>
        <p:spPr/>
        <p:txBody>
          <a:bodyPr/>
          <a:lstStyle/>
          <a:p>
            <a:r>
              <a:rPr lang="en-GB" dirty="0"/>
              <a:t>Why collaborative?</a:t>
            </a:r>
          </a:p>
        </p:txBody>
      </p:sp>
      <p:sp>
        <p:nvSpPr>
          <p:cNvPr id="3" name="Date Placeholder 2">
            <a:extLst>
              <a:ext uri="{FF2B5EF4-FFF2-40B4-BE49-F238E27FC236}">
                <a16:creationId xmlns="" xmlns:a16="http://schemas.microsoft.com/office/drawing/2014/main" id="{254F4F34-BC12-4FAC-9080-3E473F76A04B}"/>
              </a:ext>
            </a:extLst>
          </p:cNvPr>
          <p:cNvSpPr>
            <a:spLocks noGrp="1"/>
          </p:cNvSpPr>
          <p:nvPr>
            <p:ph type="dt" sz="half" idx="10"/>
          </p:nvPr>
        </p:nvSpPr>
        <p:spPr/>
        <p:txBody>
          <a:bodyPr/>
          <a:lstStyle/>
          <a:p>
            <a:pPr>
              <a:defRPr/>
            </a:pPr>
            <a:fld id="{E903AD7A-4D59-45A4-8467-B157537C5D99}" type="datetime3">
              <a:rPr lang="en-GB" smtClean="0">
                <a:solidFill>
                  <a:prstClr val="white"/>
                </a:solidFill>
              </a:rPr>
              <a:pPr>
                <a:defRPr/>
              </a:pPr>
              <a:t>17 January 2019</a:t>
            </a:fld>
            <a:endParaRPr lang="en-GB" dirty="0">
              <a:solidFill>
                <a:prstClr val="white"/>
              </a:solidFill>
            </a:endParaRPr>
          </a:p>
        </p:txBody>
      </p:sp>
      <p:sp>
        <p:nvSpPr>
          <p:cNvPr id="4" name="Footer Placeholder 3">
            <a:extLst>
              <a:ext uri="{FF2B5EF4-FFF2-40B4-BE49-F238E27FC236}">
                <a16:creationId xmlns="" xmlns:a16="http://schemas.microsoft.com/office/drawing/2014/main" id="{5986C47B-99DE-488B-BB47-9661206A946E}"/>
              </a:ext>
            </a:extLst>
          </p:cNvPr>
          <p:cNvSpPr>
            <a:spLocks noGrp="1"/>
          </p:cNvSpPr>
          <p:nvPr>
            <p:ph type="ftr" sz="quarter" idx="11"/>
          </p:nvPr>
        </p:nvSpPr>
        <p:spPr/>
        <p:txBody>
          <a:bodyPr/>
          <a:lstStyle/>
          <a:p>
            <a:pPr>
              <a:defRPr/>
            </a:pPr>
            <a:r>
              <a:rPr lang="en-GB" dirty="0"/>
              <a:t>HEFCE Catalyst  Project - Participant Workshop</a:t>
            </a:r>
          </a:p>
        </p:txBody>
      </p:sp>
      <p:sp>
        <p:nvSpPr>
          <p:cNvPr id="5" name="Slide Number Placeholder 4">
            <a:extLst>
              <a:ext uri="{FF2B5EF4-FFF2-40B4-BE49-F238E27FC236}">
                <a16:creationId xmlns="" xmlns:a16="http://schemas.microsoft.com/office/drawing/2014/main" id="{7CD9F13C-ADE8-45B1-BBEF-E739B3CB766A}"/>
              </a:ext>
            </a:extLst>
          </p:cNvPr>
          <p:cNvSpPr>
            <a:spLocks noGrp="1"/>
          </p:cNvSpPr>
          <p:nvPr>
            <p:ph type="sldNum" sz="quarter" idx="12"/>
          </p:nvPr>
        </p:nvSpPr>
        <p:spPr/>
        <p:txBody>
          <a:bodyPr/>
          <a:lstStyle/>
          <a:p>
            <a:pPr>
              <a:defRPr/>
            </a:pPr>
            <a:fld id="{73834EFE-01CF-7847-B2F0-BE7B9DE25442}" type="slidenum">
              <a:rPr lang="en-GB" smtClean="0">
                <a:solidFill>
                  <a:prstClr val="white"/>
                </a:solidFill>
              </a:rPr>
              <a:pPr>
                <a:defRPr/>
              </a:pPr>
              <a:t>62</a:t>
            </a:fld>
            <a:endParaRPr lang="en-GB" dirty="0">
              <a:solidFill>
                <a:prstClr val="white"/>
              </a:solidFill>
            </a:endParaRPr>
          </a:p>
        </p:txBody>
      </p:sp>
      <p:pic>
        <p:nvPicPr>
          <p:cNvPr id="7" name="Picture 6">
            <a:extLst>
              <a:ext uri="{FF2B5EF4-FFF2-40B4-BE49-F238E27FC236}">
                <a16:creationId xmlns="" xmlns:a16="http://schemas.microsoft.com/office/drawing/2014/main" id="{1CE38506-E468-406F-94F8-EC8D7CECDD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6576" y="1700213"/>
            <a:ext cx="7920880" cy="4483831"/>
          </a:xfrm>
          <a:prstGeom prst="rect">
            <a:avLst/>
          </a:prstGeom>
        </p:spPr>
      </p:pic>
    </p:spTree>
    <p:extLst>
      <p:ext uri="{BB962C8B-B14F-4D97-AF65-F5344CB8AC3E}">
        <p14:creationId xmlns:p14="http://schemas.microsoft.com/office/powerpoint/2010/main" val="257284707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teams</a:t>
            </a:r>
            <a:endParaRPr lang="en-GB" dirty="0"/>
          </a:p>
        </p:txBody>
      </p:sp>
      <p:sp>
        <p:nvSpPr>
          <p:cNvPr id="3" name="Content Placeholder 2"/>
          <p:cNvSpPr>
            <a:spLocks noGrp="1"/>
          </p:cNvSpPr>
          <p:nvPr>
            <p:ph sz="half" idx="1"/>
          </p:nvPr>
        </p:nvSpPr>
        <p:spPr>
          <a:xfrm>
            <a:off x="1064568" y="2132856"/>
            <a:ext cx="4062928" cy="2592288"/>
          </a:xfrm>
        </p:spPr>
        <p:txBody>
          <a:bodyPr/>
          <a:lstStyle/>
          <a:p>
            <a:r>
              <a:rPr lang="en-GB" dirty="0" smtClean="0"/>
              <a:t>5-7 people</a:t>
            </a:r>
          </a:p>
          <a:p>
            <a:r>
              <a:rPr lang="en-GB" dirty="0" smtClean="0"/>
              <a:t>Instructor formed</a:t>
            </a:r>
          </a:p>
          <a:p>
            <a:r>
              <a:rPr lang="en-GB" dirty="0" smtClean="0"/>
              <a:t>Long term</a:t>
            </a:r>
          </a:p>
          <a:p>
            <a:r>
              <a:rPr lang="en-GB" dirty="0" smtClean="0"/>
              <a:t>Maximise diversity</a:t>
            </a:r>
          </a:p>
          <a:p>
            <a:r>
              <a:rPr lang="en-GB" dirty="0" smtClean="0"/>
              <a:t>Embed Peer Evaluation</a:t>
            </a:r>
            <a:endParaRPr lang="en-GB" dirty="0"/>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41032" y="2060848"/>
            <a:ext cx="3901440" cy="2598420"/>
          </a:xfrm>
        </p:spPr>
      </p:pic>
      <p:sp>
        <p:nvSpPr>
          <p:cNvPr id="5" name="Date Placeholder 4"/>
          <p:cNvSpPr>
            <a:spLocks noGrp="1"/>
          </p:cNvSpPr>
          <p:nvPr>
            <p:ph type="dt" sz="half" idx="10"/>
          </p:nvPr>
        </p:nvSpPr>
        <p:spPr/>
        <p:txBody>
          <a:bodyPr/>
          <a:lstStyle/>
          <a:p>
            <a:pPr>
              <a:defRPr/>
            </a:pPr>
            <a:fld id="{246D2CF1-C4F2-4EFC-9093-89928B4F1A70}" type="datetime3">
              <a:rPr lang="en-GB" smtClean="0">
                <a:solidFill>
                  <a:prstClr val="white"/>
                </a:solidFill>
              </a:rPr>
              <a:pPr>
                <a:defRPr/>
              </a:pPr>
              <a:t>17 January 2019</a:t>
            </a:fld>
            <a:endParaRPr lang="en-GB" dirty="0">
              <a:solidFill>
                <a:prstClr val="white"/>
              </a:solidFill>
            </a:endParaRPr>
          </a:p>
        </p:txBody>
      </p:sp>
      <p:sp>
        <p:nvSpPr>
          <p:cNvPr id="6" name="Footer Placeholder 5"/>
          <p:cNvSpPr>
            <a:spLocks noGrp="1"/>
          </p:cNvSpPr>
          <p:nvPr>
            <p:ph type="ftr" sz="quarter" idx="11"/>
          </p:nvPr>
        </p:nvSpPr>
        <p:spPr/>
        <p:txBody>
          <a:bodyPr/>
          <a:lstStyle/>
          <a:p>
            <a:pPr>
              <a:defRPr/>
            </a:pPr>
            <a:r>
              <a:rPr lang="en-GB" dirty="0"/>
              <a:t>HEFCE Catalyst  Project - Participant Workshop</a:t>
            </a:r>
          </a:p>
        </p:txBody>
      </p:sp>
      <p:sp>
        <p:nvSpPr>
          <p:cNvPr id="7" name="Slide Number Placeholder 6"/>
          <p:cNvSpPr>
            <a:spLocks noGrp="1"/>
          </p:cNvSpPr>
          <p:nvPr>
            <p:ph type="sldNum" sz="quarter" idx="12"/>
          </p:nvPr>
        </p:nvSpPr>
        <p:spPr/>
        <p:txBody>
          <a:bodyPr/>
          <a:lstStyle/>
          <a:p>
            <a:pPr>
              <a:defRPr/>
            </a:pPr>
            <a:fld id="{222A0C6D-6D8C-0B47-9EB6-210B37EDA4BF}" type="slidenum">
              <a:rPr lang="en-GB" smtClean="0">
                <a:solidFill>
                  <a:prstClr val="white"/>
                </a:solidFill>
              </a:rPr>
              <a:pPr>
                <a:defRPr/>
              </a:pPr>
              <a:t>63</a:t>
            </a:fld>
            <a:endParaRPr lang="en-GB" dirty="0">
              <a:solidFill>
                <a:prstClr val="white"/>
              </a:solidFill>
            </a:endParaRPr>
          </a:p>
        </p:txBody>
      </p:sp>
    </p:spTree>
    <p:extLst>
      <p:ext uri="{BB962C8B-B14F-4D97-AF65-F5344CB8AC3E}">
        <p14:creationId xmlns:p14="http://schemas.microsoft.com/office/powerpoint/2010/main" val="24072260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031875" y="933450"/>
            <a:ext cx="8474075" cy="766763"/>
          </a:xfrm>
        </p:spPr>
        <p:txBody>
          <a:bodyPr/>
          <a:lstStyle/>
          <a:p>
            <a:r>
              <a:rPr lang="en-GB">
                <a:latin typeface="Georgia" charset="0"/>
                <a:ea typeface="MS PGothic" charset="0"/>
              </a:rPr>
              <a:t>What we wanted students to do:</a:t>
            </a:r>
            <a:endParaRPr lang="en-US">
              <a:latin typeface="Georgia" charset="0"/>
              <a:ea typeface="MS PGothic" charset="0"/>
            </a:endParaRPr>
          </a:p>
        </p:txBody>
      </p:sp>
      <p:pic>
        <p:nvPicPr>
          <p:cNvPr id="43010" name="Content Placeholder 8" descr="5178BU_0371.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28588" y="1771650"/>
            <a:ext cx="4968875" cy="4354513"/>
          </a:xfrm>
        </p:spPr>
      </p:pic>
      <p:sp>
        <p:nvSpPr>
          <p:cNvPr id="4301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730FC6E-D6E1-1B46-A299-E57FCF455F85}" type="datetime1">
              <a:rPr lang="en-GB" sz="1200" smtClean="0">
                <a:solidFill>
                  <a:schemeClr val="bg1"/>
                </a:solidFill>
                <a:latin typeface="Lucida Sans Unicode" charset="0"/>
                <a:cs typeface="Lucida Sans Unicode" charset="0"/>
              </a:rPr>
              <a:t>17/01/19</a:t>
            </a:fld>
            <a:endParaRPr lang="en-GB" sz="1200">
              <a:solidFill>
                <a:schemeClr val="bg1"/>
              </a:solidFill>
              <a:latin typeface="Lucida Sans Unicode" charset="0"/>
              <a:cs typeface="Lucida Sans Unicode" charset="0"/>
            </a:endParaRPr>
          </a:p>
        </p:txBody>
      </p:sp>
      <p:sp>
        <p:nvSpPr>
          <p:cNvPr id="6" name="Footer Placeholder 5"/>
          <p:cNvSpPr>
            <a:spLocks noGrp="1"/>
          </p:cNvSpPr>
          <p:nvPr>
            <p:ph type="ftr" sz="quarter" idx="11"/>
          </p:nvPr>
        </p:nvSpPr>
        <p:spPr/>
        <p:txBody>
          <a:bodyPr/>
          <a:lstStyle/>
          <a:p>
            <a:pPr>
              <a:defRPr/>
            </a:pPr>
            <a:r>
              <a:rPr lang="en-GB"/>
              <a:t>Centre for Educational Development     |      The Flipped Classroom &amp; Team-Based Learning</a:t>
            </a:r>
            <a:endParaRPr lang="en-GB" dirty="0"/>
          </a:p>
        </p:txBody>
      </p:sp>
      <p:sp>
        <p:nvSpPr>
          <p:cNvPr id="43013" name="Content Placeholder 3"/>
          <p:cNvSpPr>
            <a:spLocks noGrp="1"/>
          </p:cNvSpPr>
          <p:nvPr>
            <p:ph sz="half" idx="2"/>
          </p:nvPr>
        </p:nvSpPr>
        <p:spPr>
          <a:xfrm>
            <a:off x="5457825" y="1771650"/>
            <a:ext cx="3816350" cy="4354513"/>
          </a:xfrm>
        </p:spPr>
        <p:txBody>
          <a:bodyPr/>
          <a:lstStyle/>
          <a:p>
            <a:pPr lvl="1"/>
            <a:r>
              <a:rPr lang="en-GB" sz="2400">
                <a:solidFill>
                  <a:schemeClr val="accent1"/>
                </a:solidFill>
                <a:latin typeface="Lucida Sans Unicode" charset="0"/>
                <a:ea typeface="MS PGothic" charset="0"/>
              </a:rPr>
              <a:t>Prepare for class</a:t>
            </a:r>
          </a:p>
          <a:p>
            <a:pPr lvl="1"/>
            <a:r>
              <a:rPr lang="en-GB" sz="2400">
                <a:solidFill>
                  <a:schemeClr val="accent1"/>
                </a:solidFill>
                <a:latin typeface="Lucida Sans Unicode" charset="0"/>
                <a:ea typeface="MS PGothic" charset="0"/>
              </a:rPr>
              <a:t>Come to class</a:t>
            </a:r>
          </a:p>
          <a:p>
            <a:pPr lvl="1"/>
            <a:r>
              <a:rPr lang="en-GB" sz="2400">
                <a:solidFill>
                  <a:schemeClr val="accent1"/>
                </a:solidFill>
                <a:latin typeface="Lucida Sans Unicode" charset="0"/>
                <a:ea typeface="MS PGothic" charset="0"/>
              </a:rPr>
              <a:t>Participate and engage </a:t>
            </a:r>
          </a:p>
          <a:p>
            <a:pPr lvl="1"/>
            <a:r>
              <a:rPr lang="en-GB" sz="2400">
                <a:solidFill>
                  <a:schemeClr val="accent1"/>
                </a:solidFill>
                <a:latin typeface="Lucida Sans Unicode" charset="0"/>
                <a:ea typeface="MS PGothic" charset="0"/>
              </a:rPr>
              <a:t>Apply knowledge</a:t>
            </a:r>
          </a:p>
          <a:p>
            <a:pPr lvl="1"/>
            <a:r>
              <a:rPr lang="en-GB" sz="2400">
                <a:solidFill>
                  <a:schemeClr val="accent1"/>
                </a:solidFill>
                <a:latin typeface="Lucida Sans Unicode" charset="0"/>
                <a:ea typeface="MS PGothic" charset="0"/>
              </a:rPr>
              <a:t>Take a deep approach to their learning</a:t>
            </a:r>
          </a:p>
          <a:p>
            <a:pPr lvl="1"/>
            <a:r>
              <a:rPr lang="en-GB" sz="2400">
                <a:solidFill>
                  <a:schemeClr val="accent1"/>
                </a:solidFill>
                <a:latin typeface="Lucida Sans Unicode" charset="0"/>
                <a:ea typeface="MS PGothic" charset="0"/>
              </a:rPr>
              <a:t>Enjoy classes</a:t>
            </a:r>
          </a:p>
          <a:p>
            <a:endParaRPr lang="en-GB">
              <a:solidFill>
                <a:schemeClr val="accent1"/>
              </a:solidFill>
              <a:latin typeface="Lucida Sans Unicode" charset="0"/>
              <a:ea typeface="MS PGothic" charset="0"/>
            </a:endParaRPr>
          </a:p>
        </p:txBody>
      </p:sp>
    </p:spTree>
    <p:extLst>
      <p:ext uri="{BB962C8B-B14F-4D97-AF65-F5344CB8AC3E}">
        <p14:creationId xmlns:p14="http://schemas.microsoft.com/office/powerpoint/2010/main" val="19087474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25525" y="930275"/>
            <a:ext cx="8485188" cy="781050"/>
          </a:xfrm>
        </p:spPr>
        <p:txBody>
          <a:bodyPr/>
          <a:lstStyle/>
          <a:p>
            <a:r>
              <a:rPr lang="en-GB" altLang="en-US" smtClean="0"/>
              <a:t>What is TBL?</a:t>
            </a:r>
          </a:p>
        </p:txBody>
      </p:sp>
      <p:sp>
        <p:nvSpPr>
          <p:cNvPr id="40962" name="Content Placeholder 2"/>
          <p:cNvSpPr>
            <a:spLocks noGrp="1"/>
          </p:cNvSpPr>
          <p:nvPr>
            <p:ph idx="1"/>
          </p:nvPr>
        </p:nvSpPr>
        <p:spPr>
          <a:xfrm>
            <a:off x="1025525" y="1771650"/>
            <a:ext cx="8485188" cy="4465638"/>
          </a:xfrm>
        </p:spPr>
        <p:txBody>
          <a:bodyPr/>
          <a:lstStyle/>
          <a:p>
            <a:r>
              <a:rPr lang="en-GB" altLang="en-GB" i="1" smtClean="0"/>
              <a:t>“</a:t>
            </a:r>
            <a:r>
              <a:rPr lang="en-GB" altLang="ja-JP" smtClean="0"/>
              <a:t>A special form of collaborative learning using a special sequence of individual work, group work and immediate feedback to create a motivational framework in which students increasingly hold each other accountable for coming to class prepared and contributing to discussion</a:t>
            </a:r>
            <a:r>
              <a:rPr lang="en-GB" altLang="en-GB" smtClean="0"/>
              <a:t>”</a:t>
            </a:r>
            <a:r>
              <a:rPr lang="en-GB" altLang="ja-JP" smtClean="0"/>
              <a:t>.</a:t>
            </a:r>
            <a:endParaRPr lang="en-GB" altLang="en-US" smtClean="0"/>
          </a:p>
        </p:txBody>
      </p:sp>
      <p:sp>
        <p:nvSpPr>
          <p:cNvPr id="409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5F48846-46B4-43E2-9E53-80F820F7A757}" type="datetime1">
              <a:rPr lang="en-GB" altLang="en-US" sz="1200">
                <a:solidFill>
                  <a:schemeClr val="bg1"/>
                </a:solidFill>
                <a:latin typeface="Lucida Sans Unicode" pitchFamily="34" charset="0"/>
              </a:rPr>
              <a:pPr eaLnBrk="1" hangingPunct="1"/>
              <a:t>17/01/19</a:t>
            </a:fld>
            <a:endParaRPr lang="en-GB" altLang="en-US" sz="1200">
              <a:solidFill>
                <a:schemeClr val="bg1"/>
              </a:solidFill>
              <a:latin typeface="Lucida Sans Unicode" pitchFamily="34" charset="0"/>
            </a:endParaRPr>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4961092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Key TBL Design Principles</a:t>
            </a:r>
            <a:endParaRPr lang="en-GB" dirty="0"/>
          </a:p>
        </p:txBody>
      </p:sp>
      <p:sp>
        <p:nvSpPr>
          <p:cNvPr id="3" name="Content Placeholder 2"/>
          <p:cNvSpPr>
            <a:spLocks noGrp="1"/>
          </p:cNvSpPr>
          <p:nvPr>
            <p:ph idx="1"/>
          </p:nvPr>
        </p:nvSpPr>
        <p:spPr/>
        <p:txBody>
          <a:bodyPr/>
          <a:lstStyle/>
          <a:p>
            <a:r>
              <a:rPr lang="en-GB" dirty="0" smtClean="0"/>
              <a:t>Teams must be properly formed and managed</a:t>
            </a:r>
          </a:p>
          <a:p>
            <a:pPr lvl="1"/>
            <a:r>
              <a:rPr lang="en-GB" dirty="0" smtClean="0"/>
              <a:t>Diverse resources</a:t>
            </a:r>
          </a:p>
          <a:p>
            <a:pPr lvl="1"/>
            <a:r>
              <a:rPr lang="en-GB" dirty="0" smtClean="0"/>
              <a:t>Permanent teams formed transparently</a:t>
            </a:r>
          </a:p>
          <a:p>
            <a:r>
              <a:rPr lang="en-GB" dirty="0" smtClean="0"/>
              <a:t>Students must be motivated to come to class prepared</a:t>
            </a:r>
          </a:p>
          <a:p>
            <a:r>
              <a:rPr lang="en-GB" dirty="0" smtClean="0"/>
              <a:t>Students must learn to use course concepts to solve problems</a:t>
            </a:r>
          </a:p>
          <a:p>
            <a:r>
              <a:rPr lang="en-GB" dirty="0" smtClean="0"/>
              <a:t>Students must be truly accountable</a:t>
            </a:r>
          </a:p>
          <a:p>
            <a:endParaRPr lang="en-GB" dirty="0"/>
          </a:p>
        </p:txBody>
      </p:sp>
      <p:sp>
        <p:nvSpPr>
          <p:cNvPr id="4" name="Date Placeholder 3"/>
          <p:cNvSpPr>
            <a:spLocks noGrp="1"/>
          </p:cNvSpPr>
          <p:nvPr>
            <p:ph type="dt" sz="half" idx="10"/>
          </p:nvPr>
        </p:nvSpPr>
        <p:spPr/>
        <p:txBody>
          <a:bodyPr/>
          <a:lstStyle/>
          <a:p>
            <a:pPr>
              <a:defRPr/>
            </a:pPr>
            <a:fld id="{554E65CA-4893-434E-A780-55EA9C392E62}" type="datetime1">
              <a:rPr lang="en-GB" smtClean="0"/>
              <a:t>17/01/19</a:t>
            </a:fld>
            <a:endParaRPr lang="en-GB"/>
          </a:p>
        </p:txBody>
      </p:sp>
      <p:sp>
        <p:nvSpPr>
          <p:cNvPr id="5" name="Footer Placeholder 4"/>
          <p:cNvSpPr>
            <a:spLocks noGrp="1"/>
          </p:cNvSpPr>
          <p:nvPr>
            <p:ph type="ftr" sz="quarter" idx="11"/>
          </p:nvPr>
        </p:nvSpPr>
        <p:spPr/>
        <p:txBody>
          <a:bodyPr/>
          <a:lstStyle/>
          <a:p>
            <a:pPr>
              <a:defRPr/>
            </a:pPr>
            <a:r>
              <a:rPr lang="en-GB" smtClean="0"/>
              <a:t>Centre for Educational Development     |      The Flipped Classroom &amp; Team-Based Learning</a:t>
            </a:r>
            <a:endParaRPr lang="en-GB"/>
          </a:p>
        </p:txBody>
      </p:sp>
    </p:spTree>
    <p:extLst>
      <p:ext uri="{BB962C8B-B14F-4D97-AF65-F5344CB8AC3E}">
        <p14:creationId xmlns:p14="http://schemas.microsoft.com/office/powerpoint/2010/main" val="260551360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heme/theme1.xml><?xml version="1.0" encoding="utf-8"?>
<a:theme xmlns:a="http://schemas.openxmlformats.org/drawingml/2006/main" name="Bradford PPT_final_A">
  <a:themeElements>
    <a:clrScheme name="UOB Blue">
      <a:dk1>
        <a:sysClr val="windowText" lastClr="000000"/>
      </a:dk1>
      <a:lt1>
        <a:sysClr val="window" lastClr="FFFFFF"/>
      </a:lt1>
      <a:dk2>
        <a:srgbClr val="00363B"/>
      </a:dk2>
      <a:lt2>
        <a:srgbClr val="FFFFFF"/>
      </a:lt2>
      <a:accent1>
        <a:srgbClr val="009FDF"/>
      </a:accent1>
      <a:accent2>
        <a:srgbClr val="009EB2"/>
      </a:accent2>
      <a:accent3>
        <a:srgbClr val="00363B"/>
      </a:accent3>
      <a:accent4>
        <a:srgbClr val="E6E7E8"/>
      </a:accent4>
      <a:accent5>
        <a:srgbClr val="68BBEB"/>
      </a:accent5>
      <a:accent6>
        <a:srgbClr val="005359"/>
      </a:accent6>
      <a:hlink>
        <a:srgbClr val="009FDF"/>
      </a:hlink>
      <a:folHlink>
        <a:srgbClr val="0036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81BE"/>
          </a:solidFill>
        </a:ln>
        <a:effectLst/>
      </a:spPr>
      <a:bodyPr anchor="ctr"/>
      <a:lstStyle>
        <a:defPPr algn="ctr">
          <a:defRPr dirty="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ln w="12700">
          <a:solidFill>
            <a:srgbClr val="0081BE"/>
          </a:solidFill>
          <a:prstDash val="sys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Lucida Sans Unicode" panose="020B0602030504020204" pitchFamily="34" charset="0"/>
            <a:cs typeface="Lucida Sans Unicode" panose="020B0602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Bradford PPT_final_A</Template>
  <TotalTime>5317</TotalTime>
  <Words>2994</Words>
  <Application>Microsoft Macintosh PowerPoint</Application>
  <PresentationFormat>A4 Paper (210x297 mm)</PresentationFormat>
  <Paragraphs>565</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Bradford PPT_final_A</vt:lpstr>
      <vt:lpstr>The Flipped Classroom</vt:lpstr>
      <vt:lpstr>    Exploring the Benefits and Challenges of using TBL</vt:lpstr>
      <vt:lpstr>Outcomes</vt:lpstr>
      <vt:lpstr>Programme</vt:lpstr>
      <vt:lpstr>Pharmacy C2012</vt:lpstr>
      <vt:lpstr>What we liked about TBL</vt:lpstr>
      <vt:lpstr>What we wanted students to do:</vt:lpstr>
      <vt:lpstr>What is TBL?</vt:lpstr>
      <vt:lpstr>Four Key TBL Design Principles</vt:lpstr>
      <vt:lpstr>A Team-Based Learning Unit</vt:lpstr>
      <vt:lpstr>A Team-Based Learning Unit</vt:lpstr>
      <vt:lpstr>A Team-Based Learning Unit</vt:lpstr>
      <vt:lpstr>A Team-Based Learning Unit</vt:lpstr>
      <vt:lpstr>A Team-Based Learning Unit</vt:lpstr>
      <vt:lpstr>A Team-Based Learning Unit</vt:lpstr>
      <vt:lpstr>A Team-Based Learning Unit</vt:lpstr>
      <vt:lpstr>Peer Evaluation</vt:lpstr>
      <vt:lpstr>How does Team Based Learning Work?</vt:lpstr>
      <vt:lpstr>At a unit level…</vt:lpstr>
      <vt:lpstr>Let’s have a go!</vt:lpstr>
      <vt:lpstr>Readiness Assurance Process</vt:lpstr>
      <vt:lpstr>Application Exercise 1</vt:lpstr>
      <vt:lpstr>Application Exercise 2</vt:lpstr>
      <vt:lpstr>Application Exercise 3 – why does TBL Work? – 10 minutes</vt:lpstr>
      <vt:lpstr>Reference</vt:lpstr>
      <vt:lpstr>Are they really just  multiple-choice  questions?</vt:lpstr>
      <vt:lpstr>PowerPoint Presentation</vt:lpstr>
      <vt:lpstr>PowerPoint Presentation</vt:lpstr>
      <vt:lpstr>PowerPoint Presentation</vt:lpstr>
      <vt:lpstr>PowerPoint Presentation</vt:lpstr>
      <vt:lpstr>PowerPoint Presentation</vt:lpstr>
      <vt:lpstr>Gallery Walk</vt:lpstr>
      <vt:lpstr>PowerPoint Presentation</vt:lpstr>
      <vt:lpstr>PowerPoint Presentation</vt:lpstr>
      <vt:lpstr>Our Experiences of TBL</vt:lpstr>
      <vt:lpstr>PowerPoint Presentation</vt:lpstr>
      <vt:lpstr>PowerPoint Presentation</vt:lpstr>
      <vt:lpstr>PowerPoint Presentation</vt:lpstr>
      <vt:lpstr>PowerPoint Presentation</vt:lpstr>
      <vt:lpstr>Research study</vt:lpstr>
      <vt:lpstr>Research Study</vt:lpstr>
      <vt:lpstr>Research Study</vt:lpstr>
      <vt:lpstr>Benefits</vt:lpstr>
      <vt:lpstr>Benefits</vt:lpstr>
      <vt:lpstr>Benefits</vt:lpstr>
      <vt:lpstr>Challenges</vt:lpstr>
      <vt:lpstr>Challenges</vt:lpstr>
      <vt:lpstr>Challenges</vt:lpstr>
      <vt:lpstr>Summary quotes</vt:lpstr>
      <vt:lpstr>Summary Quotes</vt:lpstr>
      <vt:lpstr>PowerPoint Presentation</vt:lpstr>
      <vt:lpstr>Lessons Learned</vt:lpstr>
      <vt:lpstr>PowerPoint Presentation</vt:lpstr>
      <vt:lpstr>PowerPoint Presentation</vt:lpstr>
      <vt:lpstr>OfS Catalyst Project </vt:lpstr>
      <vt:lpstr>   Estates and Facilities</vt:lpstr>
      <vt:lpstr>Questions?</vt:lpstr>
      <vt:lpstr>Reality: students are assessment driven</vt:lpstr>
      <vt:lpstr>Why active learning?</vt:lpstr>
      <vt:lpstr>Why active learning?</vt:lpstr>
      <vt:lpstr>Why collaborative learning?</vt:lpstr>
      <vt:lpstr>Why collaborative?</vt:lpstr>
      <vt:lpstr>Key points for teams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Simon Tweddell</cp:lastModifiedBy>
  <cp:revision>223</cp:revision>
  <cp:lastPrinted>2017-04-04T08:45:29Z</cp:lastPrinted>
  <dcterms:created xsi:type="dcterms:W3CDTF">2014-07-03T22:18:40Z</dcterms:created>
  <dcterms:modified xsi:type="dcterms:W3CDTF">2019-01-17T21:35:29Z</dcterms:modified>
</cp:coreProperties>
</file>