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270" r:id="rId2"/>
    <p:sldId id="417" r:id="rId3"/>
    <p:sldId id="402" r:id="rId4"/>
    <p:sldId id="403" r:id="rId5"/>
    <p:sldId id="386" r:id="rId6"/>
    <p:sldId id="404" r:id="rId7"/>
    <p:sldId id="415" r:id="rId8"/>
    <p:sldId id="416" r:id="rId9"/>
    <p:sldId id="408" r:id="rId10"/>
    <p:sldId id="414" r:id="rId11"/>
    <p:sldId id="389" r:id="rId12"/>
    <p:sldId id="399" r:id="rId13"/>
    <p:sldId id="401" r:id="rId14"/>
    <p:sldId id="424" r:id="rId15"/>
    <p:sldId id="411" r:id="rId16"/>
    <p:sldId id="303" r:id="rId17"/>
  </p:sldIdLst>
  <p:sldSz cx="9144000" cy="5143500" type="screen16x9"/>
  <p:notesSz cx="6669088" cy="9872663"/>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65"/>
    <a:srgbClr val="000000"/>
    <a:srgbClr val="0067A7"/>
    <a:srgbClr val="7D2239"/>
    <a:srgbClr val="003560"/>
    <a:srgbClr val="284F76"/>
    <a:srgbClr val="3E474E"/>
    <a:srgbClr val="032952"/>
    <a:srgbClr val="00213B"/>
    <a:srgbClr val="394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781"/>
    <p:restoredTop sz="81143" autoAdjust="0"/>
  </p:normalViewPr>
  <p:slideViewPr>
    <p:cSldViewPr>
      <p:cViewPr varScale="1">
        <p:scale>
          <a:sx n="114" d="100"/>
          <a:sy n="114" d="100"/>
        </p:scale>
        <p:origin x="1044" y="90"/>
      </p:cViewPr>
      <p:guideLst>
        <p:guide orient="horz" pos="1620"/>
        <p:guide pos="2880"/>
      </p:guideLst>
    </p:cSldViewPr>
  </p:slideViewPr>
  <p:notesTextViewPr>
    <p:cViewPr>
      <p:scale>
        <a:sx n="1" d="1"/>
        <a:sy n="1" d="1"/>
      </p:scale>
      <p:origin x="0" y="0"/>
    </p:cViewPr>
  </p:notesTextViewPr>
  <p:sorterViewPr>
    <p:cViewPr>
      <p:scale>
        <a:sx n="84" d="100"/>
        <a:sy n="84" d="100"/>
      </p:scale>
      <p:origin x="0" y="0"/>
    </p:cViewPr>
  </p:sorterViewPr>
  <p:notesViewPr>
    <p:cSldViewPr>
      <p:cViewPr varScale="1">
        <p:scale>
          <a:sx n="79" d="100"/>
          <a:sy n="79" d="100"/>
        </p:scale>
        <p:origin x="-3966" y="-96"/>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B0B93-F870-40DD-BF2C-2430AC2E23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606B587D-4FDF-4390-96E1-7F902AF8838B}">
      <dgm:prSet phldrT="[Text]"/>
      <dgm:spPr>
        <a:solidFill>
          <a:srgbClr val="7D2239"/>
        </a:solidFill>
      </dgm:spPr>
      <dgm:t>
        <a:bodyPr/>
        <a:lstStyle/>
        <a:p>
          <a:r>
            <a:rPr lang="en-GB" dirty="0"/>
            <a:t>Governing Body</a:t>
          </a:r>
        </a:p>
      </dgm:t>
    </dgm:pt>
    <dgm:pt modelId="{883711DB-B101-4F77-8DE1-359B529BF77F}" type="parTrans" cxnId="{B95424BD-0C44-400F-A5E9-AC072D72D468}">
      <dgm:prSet/>
      <dgm:spPr/>
      <dgm:t>
        <a:bodyPr/>
        <a:lstStyle/>
        <a:p>
          <a:endParaRPr lang="en-GB"/>
        </a:p>
      </dgm:t>
    </dgm:pt>
    <dgm:pt modelId="{9DB7C936-3F2A-4456-9457-51E9E8D10302}" type="sibTrans" cxnId="{B95424BD-0C44-400F-A5E9-AC072D72D468}">
      <dgm:prSet/>
      <dgm:spPr/>
      <dgm:t>
        <a:bodyPr/>
        <a:lstStyle/>
        <a:p>
          <a:endParaRPr lang="en-GB"/>
        </a:p>
      </dgm:t>
    </dgm:pt>
    <dgm:pt modelId="{9D1616D6-C682-4A66-8B69-F5DE2974AF3D}">
      <dgm:prSet phldrT="[Text]"/>
      <dgm:spPr>
        <a:solidFill>
          <a:srgbClr val="7D2239"/>
        </a:solidFill>
      </dgm:spPr>
      <dgm:t>
        <a:bodyPr/>
        <a:lstStyle/>
        <a:p>
          <a:r>
            <a:rPr lang="en-GB" dirty="0"/>
            <a:t>Executive Team</a:t>
          </a:r>
        </a:p>
      </dgm:t>
    </dgm:pt>
    <dgm:pt modelId="{08E70FD0-ADDC-43C5-AA21-EFFE31F66357}" type="parTrans" cxnId="{F937ED70-76B5-4579-AE33-F9D7D2A43E86}">
      <dgm:prSet/>
      <dgm:spPr/>
      <dgm:t>
        <a:bodyPr/>
        <a:lstStyle/>
        <a:p>
          <a:endParaRPr lang="en-GB"/>
        </a:p>
      </dgm:t>
    </dgm:pt>
    <dgm:pt modelId="{C7E6DD4B-3674-49DA-A51B-8A476D4C28C1}" type="sibTrans" cxnId="{F937ED70-76B5-4579-AE33-F9D7D2A43E86}">
      <dgm:prSet/>
      <dgm:spPr/>
      <dgm:t>
        <a:bodyPr/>
        <a:lstStyle/>
        <a:p>
          <a:endParaRPr lang="en-GB"/>
        </a:p>
      </dgm:t>
    </dgm:pt>
    <dgm:pt modelId="{246E8D8A-7B93-4517-BA68-40CF786D3537}">
      <dgm:prSet phldrT="[Text]"/>
      <dgm:spPr>
        <a:solidFill>
          <a:srgbClr val="003865"/>
        </a:solidFill>
      </dgm:spPr>
      <dgm:t>
        <a:bodyPr/>
        <a:lstStyle/>
        <a:p>
          <a:r>
            <a:rPr lang="en-GB" dirty="0"/>
            <a:t>Senior Managers</a:t>
          </a:r>
        </a:p>
      </dgm:t>
    </dgm:pt>
    <dgm:pt modelId="{4F3DA7BC-1021-4EF5-96A1-BE1BF8D20C28}" type="parTrans" cxnId="{2D4C442C-AC79-4791-AE0E-E273EAEF0F26}">
      <dgm:prSet/>
      <dgm:spPr/>
      <dgm:t>
        <a:bodyPr/>
        <a:lstStyle/>
        <a:p>
          <a:endParaRPr lang="en-GB"/>
        </a:p>
      </dgm:t>
    </dgm:pt>
    <dgm:pt modelId="{B8AEA9D0-959B-472D-973B-A29AF51E41A8}" type="sibTrans" cxnId="{2D4C442C-AC79-4791-AE0E-E273EAEF0F26}">
      <dgm:prSet/>
      <dgm:spPr/>
      <dgm:t>
        <a:bodyPr/>
        <a:lstStyle/>
        <a:p>
          <a:endParaRPr lang="en-GB"/>
        </a:p>
      </dgm:t>
    </dgm:pt>
    <dgm:pt modelId="{626A110D-891A-4F22-9EFF-7D60841C0D02}">
      <dgm:prSet phldrT="[Text]"/>
      <dgm:spPr>
        <a:solidFill>
          <a:srgbClr val="003865"/>
        </a:solidFill>
      </dgm:spPr>
      <dgm:t>
        <a:bodyPr/>
        <a:lstStyle/>
        <a:p>
          <a:r>
            <a:rPr lang="en-GB" dirty="0"/>
            <a:t>Line Managers</a:t>
          </a:r>
        </a:p>
      </dgm:t>
    </dgm:pt>
    <dgm:pt modelId="{520AD09A-CD04-4E38-947F-60627F198C01}" type="parTrans" cxnId="{EE5B67B0-F30C-4E66-B4A2-6829942B5023}">
      <dgm:prSet/>
      <dgm:spPr/>
      <dgm:t>
        <a:bodyPr/>
        <a:lstStyle/>
        <a:p>
          <a:endParaRPr lang="en-GB"/>
        </a:p>
      </dgm:t>
    </dgm:pt>
    <dgm:pt modelId="{3860E7FF-F2EE-475F-9A29-FE5812274829}" type="sibTrans" cxnId="{EE5B67B0-F30C-4E66-B4A2-6829942B5023}">
      <dgm:prSet/>
      <dgm:spPr/>
      <dgm:t>
        <a:bodyPr/>
        <a:lstStyle/>
        <a:p>
          <a:endParaRPr lang="en-GB"/>
        </a:p>
      </dgm:t>
    </dgm:pt>
    <dgm:pt modelId="{FF3ACD37-F403-411F-9524-B3906F4DE8E8}">
      <dgm:prSet phldrT="[Text]"/>
      <dgm:spPr>
        <a:solidFill>
          <a:srgbClr val="003865"/>
        </a:solidFill>
      </dgm:spPr>
      <dgm:t>
        <a:bodyPr/>
        <a:lstStyle/>
        <a:p>
          <a:r>
            <a:rPr lang="en-GB" dirty="0"/>
            <a:t>Supervisory Staff</a:t>
          </a:r>
        </a:p>
      </dgm:t>
    </dgm:pt>
    <dgm:pt modelId="{2AB62BD5-D2CF-4823-95A0-3073E91AA093}" type="parTrans" cxnId="{BEA50371-4555-4B3F-9742-1BB577F33E15}">
      <dgm:prSet/>
      <dgm:spPr/>
      <dgm:t>
        <a:bodyPr/>
        <a:lstStyle/>
        <a:p>
          <a:endParaRPr lang="en-GB"/>
        </a:p>
      </dgm:t>
    </dgm:pt>
    <dgm:pt modelId="{12F4CB1F-6EEF-4FDE-BF26-1DFF317C2B3B}" type="sibTrans" cxnId="{BEA50371-4555-4B3F-9742-1BB577F33E15}">
      <dgm:prSet/>
      <dgm:spPr/>
      <dgm:t>
        <a:bodyPr/>
        <a:lstStyle/>
        <a:p>
          <a:endParaRPr lang="en-GB"/>
        </a:p>
      </dgm:t>
    </dgm:pt>
    <dgm:pt modelId="{2CBF49B1-FCA7-477C-84B7-488D80D59E16}">
      <dgm:prSet phldrT="[Text]"/>
      <dgm:spPr>
        <a:ln>
          <a:solidFill>
            <a:srgbClr val="7D2239"/>
          </a:solidFill>
        </a:ln>
      </dgm:spPr>
      <dgm:t>
        <a:bodyPr/>
        <a:lstStyle/>
        <a:p>
          <a:r>
            <a:rPr lang="en-GB" dirty="0"/>
            <a:t>University Court</a:t>
          </a:r>
        </a:p>
      </dgm:t>
    </dgm:pt>
    <dgm:pt modelId="{8415C260-DCC5-49F1-90D4-3881038C9A06}" type="parTrans" cxnId="{B4DD0EAB-D0CC-4AC8-84C0-E3E48D48B09A}">
      <dgm:prSet/>
      <dgm:spPr/>
      <dgm:t>
        <a:bodyPr/>
        <a:lstStyle/>
        <a:p>
          <a:endParaRPr lang="en-GB"/>
        </a:p>
      </dgm:t>
    </dgm:pt>
    <dgm:pt modelId="{21A2D62B-D163-44E6-8FFC-5A4EA40C978A}" type="sibTrans" cxnId="{B4DD0EAB-D0CC-4AC8-84C0-E3E48D48B09A}">
      <dgm:prSet/>
      <dgm:spPr/>
      <dgm:t>
        <a:bodyPr/>
        <a:lstStyle/>
        <a:p>
          <a:endParaRPr lang="en-GB"/>
        </a:p>
      </dgm:t>
    </dgm:pt>
    <dgm:pt modelId="{36B81681-956C-4915-BE4F-34AF6FC07383}">
      <dgm:prSet phldrT="[Text]"/>
      <dgm:spPr>
        <a:ln>
          <a:solidFill>
            <a:srgbClr val="7D2239"/>
          </a:solidFill>
        </a:ln>
      </dgm:spPr>
      <dgm:t>
        <a:bodyPr/>
        <a:lstStyle/>
        <a:p>
          <a:r>
            <a:rPr lang="en-GB" dirty="0"/>
            <a:t>Chief Operating Officer / Head of College</a:t>
          </a:r>
        </a:p>
      </dgm:t>
    </dgm:pt>
    <dgm:pt modelId="{C1330311-97FC-4281-8579-A8263E127C6F}" type="parTrans" cxnId="{6F11BDA0-9F89-4525-8A17-CA2C601299B5}">
      <dgm:prSet/>
      <dgm:spPr/>
      <dgm:t>
        <a:bodyPr/>
        <a:lstStyle/>
        <a:p>
          <a:endParaRPr lang="en-GB"/>
        </a:p>
      </dgm:t>
    </dgm:pt>
    <dgm:pt modelId="{9B6F639D-2F3D-46B8-8CA5-BFFDAF9ECBD9}" type="sibTrans" cxnId="{6F11BDA0-9F89-4525-8A17-CA2C601299B5}">
      <dgm:prSet/>
      <dgm:spPr/>
      <dgm:t>
        <a:bodyPr/>
        <a:lstStyle/>
        <a:p>
          <a:endParaRPr lang="en-GB"/>
        </a:p>
      </dgm:t>
    </dgm:pt>
    <dgm:pt modelId="{4F86BE90-7D90-4ADD-BB3A-0CE028006D13}">
      <dgm:prSet phldrT="[Text]"/>
      <dgm:spPr>
        <a:ln>
          <a:solidFill>
            <a:srgbClr val="003865"/>
          </a:solidFill>
        </a:ln>
      </dgm:spPr>
      <dgm:t>
        <a:bodyPr/>
        <a:lstStyle/>
        <a:p>
          <a:r>
            <a:rPr lang="en-GB" dirty="0"/>
            <a:t>Subject / Divisional Lead (Head of School)</a:t>
          </a:r>
        </a:p>
      </dgm:t>
    </dgm:pt>
    <dgm:pt modelId="{42C51BBD-2346-44C1-9134-9FBE4FD1B093}" type="parTrans" cxnId="{6F814613-7179-4A1D-8311-1B3E3CFDD590}">
      <dgm:prSet/>
      <dgm:spPr/>
      <dgm:t>
        <a:bodyPr/>
        <a:lstStyle/>
        <a:p>
          <a:endParaRPr lang="en-GB"/>
        </a:p>
      </dgm:t>
    </dgm:pt>
    <dgm:pt modelId="{4B1DA27C-5F9D-40B8-9749-9F6FAE60A443}" type="sibTrans" cxnId="{6F814613-7179-4A1D-8311-1B3E3CFDD590}">
      <dgm:prSet/>
      <dgm:spPr/>
      <dgm:t>
        <a:bodyPr/>
        <a:lstStyle/>
        <a:p>
          <a:endParaRPr lang="en-GB"/>
        </a:p>
      </dgm:t>
    </dgm:pt>
    <dgm:pt modelId="{957C7744-C2BC-48D8-A59F-12453DBA65AB}">
      <dgm:prSet phldrT="[Text]"/>
      <dgm:spPr>
        <a:ln>
          <a:solidFill>
            <a:srgbClr val="003865"/>
          </a:solidFill>
        </a:ln>
      </dgm:spPr>
      <dgm:t>
        <a:bodyPr/>
        <a:lstStyle/>
        <a:p>
          <a:r>
            <a:rPr lang="en-GB" dirty="0"/>
            <a:t>Principal Investigators / Senior Administrators</a:t>
          </a:r>
        </a:p>
      </dgm:t>
    </dgm:pt>
    <dgm:pt modelId="{24ACBEE2-D729-4680-A7FF-97A93CE0562E}" type="parTrans" cxnId="{E6354198-02CF-4341-895F-6312FBBB76F3}">
      <dgm:prSet/>
      <dgm:spPr/>
      <dgm:t>
        <a:bodyPr/>
        <a:lstStyle/>
        <a:p>
          <a:endParaRPr lang="en-GB"/>
        </a:p>
      </dgm:t>
    </dgm:pt>
    <dgm:pt modelId="{3620ACF1-CCFC-42BB-8629-CF64CC929B36}" type="sibTrans" cxnId="{E6354198-02CF-4341-895F-6312FBBB76F3}">
      <dgm:prSet/>
      <dgm:spPr/>
      <dgm:t>
        <a:bodyPr/>
        <a:lstStyle/>
        <a:p>
          <a:endParaRPr lang="en-GB"/>
        </a:p>
      </dgm:t>
    </dgm:pt>
    <dgm:pt modelId="{D58CFE48-503C-48FA-8E30-3493F3BBD14B}">
      <dgm:prSet phldrT="[Text]"/>
      <dgm:spPr>
        <a:ln>
          <a:solidFill>
            <a:srgbClr val="003865"/>
          </a:solidFill>
        </a:ln>
      </dgm:spPr>
      <dgm:t>
        <a:bodyPr/>
        <a:lstStyle/>
        <a:p>
          <a:r>
            <a:rPr lang="en-GB" dirty="0"/>
            <a:t>Laboratory Manager</a:t>
          </a:r>
        </a:p>
      </dgm:t>
    </dgm:pt>
    <dgm:pt modelId="{3245C8EC-DB24-4A35-B06D-EDA5A8B30BC9}" type="parTrans" cxnId="{4751CF5C-CF54-4FB4-AF65-F1D1A2B1B21F}">
      <dgm:prSet/>
      <dgm:spPr/>
      <dgm:t>
        <a:bodyPr/>
        <a:lstStyle/>
        <a:p>
          <a:endParaRPr lang="en-GB"/>
        </a:p>
      </dgm:t>
    </dgm:pt>
    <dgm:pt modelId="{7D56BE56-FACF-4D01-ACBD-05B5A974A17D}" type="sibTrans" cxnId="{4751CF5C-CF54-4FB4-AF65-F1D1A2B1B21F}">
      <dgm:prSet/>
      <dgm:spPr/>
      <dgm:t>
        <a:bodyPr/>
        <a:lstStyle/>
        <a:p>
          <a:endParaRPr lang="en-GB"/>
        </a:p>
      </dgm:t>
    </dgm:pt>
    <dgm:pt modelId="{8EDC25D7-97F3-409E-BB3E-5A8CAB5D3EB3}" type="pres">
      <dgm:prSet presAssocID="{94FB0B93-F870-40DD-BF2C-2430AC2E238C}" presName="linear" presStyleCnt="0">
        <dgm:presLayoutVars>
          <dgm:dir/>
          <dgm:animLvl val="lvl"/>
          <dgm:resizeHandles val="exact"/>
        </dgm:presLayoutVars>
      </dgm:prSet>
      <dgm:spPr/>
    </dgm:pt>
    <dgm:pt modelId="{7A138A4A-8853-420A-B3DF-D41697E7A920}" type="pres">
      <dgm:prSet presAssocID="{606B587D-4FDF-4390-96E1-7F902AF8838B}" presName="parentLin" presStyleCnt="0"/>
      <dgm:spPr/>
    </dgm:pt>
    <dgm:pt modelId="{4E6B9F91-7463-4A82-8A27-264EF8A962FF}" type="pres">
      <dgm:prSet presAssocID="{606B587D-4FDF-4390-96E1-7F902AF8838B}" presName="parentLeftMargin" presStyleLbl="node1" presStyleIdx="0" presStyleCnt="5"/>
      <dgm:spPr/>
    </dgm:pt>
    <dgm:pt modelId="{DDB82374-FE09-43C0-A04D-E81F058C0BB2}" type="pres">
      <dgm:prSet presAssocID="{606B587D-4FDF-4390-96E1-7F902AF8838B}" presName="parentText" presStyleLbl="node1" presStyleIdx="0" presStyleCnt="5">
        <dgm:presLayoutVars>
          <dgm:chMax val="0"/>
          <dgm:bulletEnabled val="1"/>
        </dgm:presLayoutVars>
      </dgm:prSet>
      <dgm:spPr/>
    </dgm:pt>
    <dgm:pt modelId="{0201A0CD-D1B5-4489-AF4D-F359B2C1ACE1}" type="pres">
      <dgm:prSet presAssocID="{606B587D-4FDF-4390-96E1-7F902AF8838B}" presName="negativeSpace" presStyleCnt="0"/>
      <dgm:spPr/>
    </dgm:pt>
    <dgm:pt modelId="{999BB94F-034A-482B-8B8D-DA35CCA11AEA}" type="pres">
      <dgm:prSet presAssocID="{606B587D-4FDF-4390-96E1-7F902AF8838B}" presName="childText" presStyleLbl="conFgAcc1" presStyleIdx="0" presStyleCnt="5" custScaleX="86197" custScaleY="98765">
        <dgm:presLayoutVars>
          <dgm:bulletEnabled val="1"/>
        </dgm:presLayoutVars>
      </dgm:prSet>
      <dgm:spPr/>
    </dgm:pt>
    <dgm:pt modelId="{84ED21BF-3BEE-4898-886F-BE73F68C7261}" type="pres">
      <dgm:prSet presAssocID="{9DB7C936-3F2A-4456-9457-51E9E8D10302}" presName="spaceBetweenRectangles" presStyleCnt="0"/>
      <dgm:spPr/>
    </dgm:pt>
    <dgm:pt modelId="{FD6C2199-5220-489D-A893-96ABB35BA3EC}" type="pres">
      <dgm:prSet presAssocID="{9D1616D6-C682-4A66-8B69-F5DE2974AF3D}" presName="parentLin" presStyleCnt="0"/>
      <dgm:spPr/>
    </dgm:pt>
    <dgm:pt modelId="{B750CFDF-56DB-4DDC-BD2A-386C90A2AA23}" type="pres">
      <dgm:prSet presAssocID="{9D1616D6-C682-4A66-8B69-F5DE2974AF3D}" presName="parentLeftMargin" presStyleLbl="node1" presStyleIdx="0" presStyleCnt="5"/>
      <dgm:spPr/>
    </dgm:pt>
    <dgm:pt modelId="{8248BD4A-0815-44B2-95C8-016C064A0F28}" type="pres">
      <dgm:prSet presAssocID="{9D1616D6-C682-4A66-8B69-F5DE2974AF3D}" presName="parentText" presStyleLbl="node1" presStyleIdx="1" presStyleCnt="5">
        <dgm:presLayoutVars>
          <dgm:chMax val="0"/>
          <dgm:bulletEnabled val="1"/>
        </dgm:presLayoutVars>
      </dgm:prSet>
      <dgm:spPr/>
    </dgm:pt>
    <dgm:pt modelId="{DB620AFC-000D-42F3-952A-4409AFA0EBD0}" type="pres">
      <dgm:prSet presAssocID="{9D1616D6-C682-4A66-8B69-F5DE2974AF3D}" presName="negativeSpace" presStyleCnt="0"/>
      <dgm:spPr/>
    </dgm:pt>
    <dgm:pt modelId="{4E479246-9FD4-4A52-A487-03CA356922EB}" type="pres">
      <dgm:prSet presAssocID="{9D1616D6-C682-4A66-8B69-F5DE2974AF3D}" presName="childText" presStyleLbl="conFgAcc1" presStyleIdx="1" presStyleCnt="5" custScaleX="86197" custScaleY="98765">
        <dgm:presLayoutVars>
          <dgm:bulletEnabled val="1"/>
        </dgm:presLayoutVars>
      </dgm:prSet>
      <dgm:spPr/>
    </dgm:pt>
    <dgm:pt modelId="{528F6F0A-808B-484B-9661-915AA1C21BAE}" type="pres">
      <dgm:prSet presAssocID="{C7E6DD4B-3674-49DA-A51B-8A476D4C28C1}" presName="spaceBetweenRectangles" presStyleCnt="0"/>
      <dgm:spPr/>
    </dgm:pt>
    <dgm:pt modelId="{F6F6FEE0-62DA-42F5-BE94-5E069F46D5EB}" type="pres">
      <dgm:prSet presAssocID="{246E8D8A-7B93-4517-BA68-40CF786D3537}" presName="parentLin" presStyleCnt="0"/>
      <dgm:spPr/>
    </dgm:pt>
    <dgm:pt modelId="{02F47D68-3C37-466C-91CA-BFFBEEE382E0}" type="pres">
      <dgm:prSet presAssocID="{246E8D8A-7B93-4517-BA68-40CF786D3537}" presName="parentLeftMargin" presStyleLbl="node1" presStyleIdx="1" presStyleCnt="5"/>
      <dgm:spPr/>
    </dgm:pt>
    <dgm:pt modelId="{81D0007D-C116-4F60-97CA-7C01B8E963BB}" type="pres">
      <dgm:prSet presAssocID="{246E8D8A-7B93-4517-BA68-40CF786D3537}" presName="parentText" presStyleLbl="node1" presStyleIdx="2" presStyleCnt="5">
        <dgm:presLayoutVars>
          <dgm:chMax val="0"/>
          <dgm:bulletEnabled val="1"/>
        </dgm:presLayoutVars>
      </dgm:prSet>
      <dgm:spPr/>
    </dgm:pt>
    <dgm:pt modelId="{31C5385D-D1CF-43A7-A466-201C18B32DAB}" type="pres">
      <dgm:prSet presAssocID="{246E8D8A-7B93-4517-BA68-40CF786D3537}" presName="negativeSpace" presStyleCnt="0"/>
      <dgm:spPr/>
    </dgm:pt>
    <dgm:pt modelId="{3765D06A-9710-487F-90D2-A5719B760AE1}" type="pres">
      <dgm:prSet presAssocID="{246E8D8A-7B93-4517-BA68-40CF786D3537}" presName="childText" presStyleLbl="conFgAcc1" presStyleIdx="2" presStyleCnt="5" custScaleX="86197" custScaleY="98765">
        <dgm:presLayoutVars>
          <dgm:bulletEnabled val="1"/>
        </dgm:presLayoutVars>
      </dgm:prSet>
      <dgm:spPr/>
    </dgm:pt>
    <dgm:pt modelId="{BE358FE3-D87F-44DC-8C41-2BC8D1245B30}" type="pres">
      <dgm:prSet presAssocID="{B8AEA9D0-959B-472D-973B-A29AF51E41A8}" presName="spaceBetweenRectangles" presStyleCnt="0"/>
      <dgm:spPr/>
    </dgm:pt>
    <dgm:pt modelId="{69464A6F-1E9E-4868-8442-C80FE20BA7BC}" type="pres">
      <dgm:prSet presAssocID="{626A110D-891A-4F22-9EFF-7D60841C0D02}" presName="parentLin" presStyleCnt="0"/>
      <dgm:spPr/>
    </dgm:pt>
    <dgm:pt modelId="{A2C38EB3-2888-4792-A67B-717A1F917DC7}" type="pres">
      <dgm:prSet presAssocID="{626A110D-891A-4F22-9EFF-7D60841C0D02}" presName="parentLeftMargin" presStyleLbl="node1" presStyleIdx="2" presStyleCnt="5"/>
      <dgm:spPr/>
    </dgm:pt>
    <dgm:pt modelId="{CB861AB8-AA4C-4ECE-9C53-D45B3050FB86}" type="pres">
      <dgm:prSet presAssocID="{626A110D-891A-4F22-9EFF-7D60841C0D02}" presName="parentText" presStyleLbl="node1" presStyleIdx="3" presStyleCnt="5">
        <dgm:presLayoutVars>
          <dgm:chMax val="0"/>
          <dgm:bulletEnabled val="1"/>
        </dgm:presLayoutVars>
      </dgm:prSet>
      <dgm:spPr/>
    </dgm:pt>
    <dgm:pt modelId="{EFE80EBA-899E-43F4-B5AB-6655A7E472DD}" type="pres">
      <dgm:prSet presAssocID="{626A110D-891A-4F22-9EFF-7D60841C0D02}" presName="negativeSpace" presStyleCnt="0"/>
      <dgm:spPr/>
    </dgm:pt>
    <dgm:pt modelId="{158536BF-2D31-46AC-8D97-7C2A42E92913}" type="pres">
      <dgm:prSet presAssocID="{626A110D-891A-4F22-9EFF-7D60841C0D02}" presName="childText" presStyleLbl="conFgAcc1" presStyleIdx="3" presStyleCnt="5" custScaleX="86197" custScaleY="98765">
        <dgm:presLayoutVars>
          <dgm:bulletEnabled val="1"/>
        </dgm:presLayoutVars>
      </dgm:prSet>
      <dgm:spPr/>
    </dgm:pt>
    <dgm:pt modelId="{01886A43-59F2-415B-8AB3-9171A9094D46}" type="pres">
      <dgm:prSet presAssocID="{3860E7FF-F2EE-475F-9A29-FE5812274829}" presName="spaceBetweenRectangles" presStyleCnt="0"/>
      <dgm:spPr/>
    </dgm:pt>
    <dgm:pt modelId="{6D156E39-A7A8-44F3-AB63-CFEAD6522272}" type="pres">
      <dgm:prSet presAssocID="{FF3ACD37-F403-411F-9524-B3906F4DE8E8}" presName="parentLin" presStyleCnt="0"/>
      <dgm:spPr/>
    </dgm:pt>
    <dgm:pt modelId="{A5722DB4-87D9-47DC-A086-06DB756239F4}" type="pres">
      <dgm:prSet presAssocID="{FF3ACD37-F403-411F-9524-B3906F4DE8E8}" presName="parentLeftMargin" presStyleLbl="node1" presStyleIdx="3" presStyleCnt="5"/>
      <dgm:spPr/>
    </dgm:pt>
    <dgm:pt modelId="{220D5020-6927-47DD-86E6-0E6BC1C3914E}" type="pres">
      <dgm:prSet presAssocID="{FF3ACD37-F403-411F-9524-B3906F4DE8E8}" presName="parentText" presStyleLbl="node1" presStyleIdx="4" presStyleCnt="5">
        <dgm:presLayoutVars>
          <dgm:chMax val="0"/>
          <dgm:bulletEnabled val="1"/>
        </dgm:presLayoutVars>
      </dgm:prSet>
      <dgm:spPr/>
    </dgm:pt>
    <dgm:pt modelId="{EFCACE09-E849-4100-9F10-9121B98E9777}" type="pres">
      <dgm:prSet presAssocID="{FF3ACD37-F403-411F-9524-B3906F4DE8E8}" presName="negativeSpace" presStyleCnt="0"/>
      <dgm:spPr/>
    </dgm:pt>
    <dgm:pt modelId="{01FBB52E-1E75-443B-B8BB-4B4A4457EAEA}" type="pres">
      <dgm:prSet presAssocID="{FF3ACD37-F403-411F-9524-B3906F4DE8E8}" presName="childText" presStyleLbl="conFgAcc1" presStyleIdx="4" presStyleCnt="5" custScaleX="86197" custScaleY="98765">
        <dgm:presLayoutVars>
          <dgm:bulletEnabled val="1"/>
        </dgm:presLayoutVars>
      </dgm:prSet>
      <dgm:spPr/>
    </dgm:pt>
  </dgm:ptLst>
  <dgm:cxnLst>
    <dgm:cxn modelId="{EB63CA12-F00E-45C0-87C3-866976E6EDE7}" type="presOf" srcId="{4F86BE90-7D90-4ADD-BB3A-0CE028006D13}" destId="{3765D06A-9710-487F-90D2-A5719B760AE1}" srcOrd="0" destOrd="0" presId="urn:microsoft.com/office/officeart/2005/8/layout/list1"/>
    <dgm:cxn modelId="{6F814613-7179-4A1D-8311-1B3E3CFDD590}" srcId="{246E8D8A-7B93-4517-BA68-40CF786D3537}" destId="{4F86BE90-7D90-4ADD-BB3A-0CE028006D13}" srcOrd="0" destOrd="0" parTransId="{42C51BBD-2346-44C1-9134-9FBE4FD1B093}" sibTransId="{4B1DA27C-5F9D-40B8-9749-9F6FAE60A443}"/>
    <dgm:cxn modelId="{43521A1D-26F9-487E-BE9F-CE8EF907CF28}" type="presOf" srcId="{9D1616D6-C682-4A66-8B69-F5DE2974AF3D}" destId="{B750CFDF-56DB-4DDC-BD2A-386C90A2AA23}" srcOrd="0" destOrd="0" presId="urn:microsoft.com/office/officeart/2005/8/layout/list1"/>
    <dgm:cxn modelId="{403B8721-EFB7-4C73-86BB-1496A9BDC047}" type="presOf" srcId="{D58CFE48-503C-48FA-8E30-3493F3BBD14B}" destId="{01FBB52E-1E75-443B-B8BB-4B4A4457EAEA}" srcOrd="0" destOrd="0" presId="urn:microsoft.com/office/officeart/2005/8/layout/list1"/>
    <dgm:cxn modelId="{5EACB627-0396-4BFD-8F85-1905D1F6F0CB}" type="presOf" srcId="{626A110D-891A-4F22-9EFF-7D60841C0D02}" destId="{A2C38EB3-2888-4792-A67B-717A1F917DC7}" srcOrd="0" destOrd="0" presId="urn:microsoft.com/office/officeart/2005/8/layout/list1"/>
    <dgm:cxn modelId="{31E08A28-B377-417D-ACE3-43F7D8F1F9C2}" type="presOf" srcId="{606B587D-4FDF-4390-96E1-7F902AF8838B}" destId="{DDB82374-FE09-43C0-A04D-E81F058C0BB2}" srcOrd="1" destOrd="0" presId="urn:microsoft.com/office/officeart/2005/8/layout/list1"/>
    <dgm:cxn modelId="{2D4C442C-AC79-4791-AE0E-E273EAEF0F26}" srcId="{94FB0B93-F870-40DD-BF2C-2430AC2E238C}" destId="{246E8D8A-7B93-4517-BA68-40CF786D3537}" srcOrd="2" destOrd="0" parTransId="{4F3DA7BC-1021-4EF5-96A1-BE1BF8D20C28}" sibTransId="{B8AEA9D0-959B-472D-973B-A29AF51E41A8}"/>
    <dgm:cxn modelId="{E8C89C3D-C516-4AB9-8C7D-1B057C8BF981}" type="presOf" srcId="{246E8D8A-7B93-4517-BA68-40CF786D3537}" destId="{02F47D68-3C37-466C-91CA-BFFBEEE382E0}" srcOrd="0" destOrd="0" presId="urn:microsoft.com/office/officeart/2005/8/layout/list1"/>
    <dgm:cxn modelId="{42FA6D3F-4238-442F-8006-E62008514B6B}" type="presOf" srcId="{606B587D-4FDF-4390-96E1-7F902AF8838B}" destId="{4E6B9F91-7463-4A82-8A27-264EF8A962FF}" srcOrd="0" destOrd="0" presId="urn:microsoft.com/office/officeart/2005/8/layout/list1"/>
    <dgm:cxn modelId="{4751CF5C-CF54-4FB4-AF65-F1D1A2B1B21F}" srcId="{FF3ACD37-F403-411F-9524-B3906F4DE8E8}" destId="{D58CFE48-503C-48FA-8E30-3493F3BBD14B}" srcOrd="0" destOrd="0" parTransId="{3245C8EC-DB24-4A35-B06D-EDA5A8B30BC9}" sibTransId="{7D56BE56-FACF-4D01-ACBD-05B5A974A17D}"/>
    <dgm:cxn modelId="{F985CD5D-1DCD-46F1-9476-ACD23A9607B6}" type="presOf" srcId="{FF3ACD37-F403-411F-9524-B3906F4DE8E8}" destId="{220D5020-6927-47DD-86E6-0E6BC1C3914E}" srcOrd="1" destOrd="0" presId="urn:microsoft.com/office/officeart/2005/8/layout/list1"/>
    <dgm:cxn modelId="{B550E964-CDC0-4B22-99ED-E202C578208F}" type="presOf" srcId="{36B81681-956C-4915-BE4F-34AF6FC07383}" destId="{4E479246-9FD4-4A52-A487-03CA356922EB}" srcOrd="0" destOrd="0" presId="urn:microsoft.com/office/officeart/2005/8/layout/list1"/>
    <dgm:cxn modelId="{F937ED70-76B5-4579-AE33-F9D7D2A43E86}" srcId="{94FB0B93-F870-40DD-BF2C-2430AC2E238C}" destId="{9D1616D6-C682-4A66-8B69-F5DE2974AF3D}" srcOrd="1" destOrd="0" parTransId="{08E70FD0-ADDC-43C5-AA21-EFFE31F66357}" sibTransId="{C7E6DD4B-3674-49DA-A51B-8A476D4C28C1}"/>
    <dgm:cxn modelId="{BEA50371-4555-4B3F-9742-1BB577F33E15}" srcId="{94FB0B93-F870-40DD-BF2C-2430AC2E238C}" destId="{FF3ACD37-F403-411F-9524-B3906F4DE8E8}" srcOrd="4" destOrd="0" parTransId="{2AB62BD5-D2CF-4823-95A0-3073E91AA093}" sibTransId="{12F4CB1F-6EEF-4FDE-BF26-1DFF317C2B3B}"/>
    <dgm:cxn modelId="{59D4B976-9456-49D5-9EFC-DA1EC91DEB21}" type="presOf" srcId="{957C7744-C2BC-48D8-A59F-12453DBA65AB}" destId="{158536BF-2D31-46AC-8D97-7C2A42E92913}" srcOrd="0" destOrd="0" presId="urn:microsoft.com/office/officeart/2005/8/layout/list1"/>
    <dgm:cxn modelId="{35FB8D77-38E8-451E-9C1D-D8FEE4107947}" type="presOf" srcId="{626A110D-891A-4F22-9EFF-7D60841C0D02}" destId="{CB861AB8-AA4C-4ECE-9C53-D45B3050FB86}" srcOrd="1" destOrd="0" presId="urn:microsoft.com/office/officeart/2005/8/layout/list1"/>
    <dgm:cxn modelId="{30A0A691-A0EE-4FA8-9D04-DC897D271A16}" type="presOf" srcId="{94FB0B93-F870-40DD-BF2C-2430AC2E238C}" destId="{8EDC25D7-97F3-409E-BB3E-5A8CAB5D3EB3}" srcOrd="0" destOrd="0" presId="urn:microsoft.com/office/officeart/2005/8/layout/list1"/>
    <dgm:cxn modelId="{0551F794-D20E-488C-BBCD-3775BF28B334}" type="presOf" srcId="{FF3ACD37-F403-411F-9524-B3906F4DE8E8}" destId="{A5722DB4-87D9-47DC-A086-06DB756239F4}" srcOrd="0" destOrd="0" presId="urn:microsoft.com/office/officeart/2005/8/layout/list1"/>
    <dgm:cxn modelId="{E6354198-02CF-4341-895F-6312FBBB76F3}" srcId="{626A110D-891A-4F22-9EFF-7D60841C0D02}" destId="{957C7744-C2BC-48D8-A59F-12453DBA65AB}" srcOrd="0" destOrd="0" parTransId="{24ACBEE2-D729-4680-A7FF-97A93CE0562E}" sibTransId="{3620ACF1-CCFC-42BB-8629-CF64CC929B36}"/>
    <dgm:cxn modelId="{6F11BDA0-9F89-4525-8A17-CA2C601299B5}" srcId="{9D1616D6-C682-4A66-8B69-F5DE2974AF3D}" destId="{36B81681-956C-4915-BE4F-34AF6FC07383}" srcOrd="0" destOrd="0" parTransId="{C1330311-97FC-4281-8579-A8263E127C6F}" sibTransId="{9B6F639D-2F3D-46B8-8CA5-BFFDAF9ECBD9}"/>
    <dgm:cxn modelId="{B4DD0EAB-D0CC-4AC8-84C0-E3E48D48B09A}" srcId="{606B587D-4FDF-4390-96E1-7F902AF8838B}" destId="{2CBF49B1-FCA7-477C-84B7-488D80D59E16}" srcOrd="0" destOrd="0" parTransId="{8415C260-DCC5-49F1-90D4-3881038C9A06}" sibTransId="{21A2D62B-D163-44E6-8FFC-5A4EA40C978A}"/>
    <dgm:cxn modelId="{E43606AC-9E46-4433-80F7-C4F091C18EA1}" type="presOf" srcId="{9D1616D6-C682-4A66-8B69-F5DE2974AF3D}" destId="{8248BD4A-0815-44B2-95C8-016C064A0F28}" srcOrd="1" destOrd="0" presId="urn:microsoft.com/office/officeart/2005/8/layout/list1"/>
    <dgm:cxn modelId="{EE5B67B0-F30C-4E66-B4A2-6829942B5023}" srcId="{94FB0B93-F870-40DD-BF2C-2430AC2E238C}" destId="{626A110D-891A-4F22-9EFF-7D60841C0D02}" srcOrd="3" destOrd="0" parTransId="{520AD09A-CD04-4E38-947F-60627F198C01}" sibTransId="{3860E7FF-F2EE-475F-9A29-FE5812274829}"/>
    <dgm:cxn modelId="{4687B0B3-CB23-43FE-A162-DC94B1904EFF}" type="presOf" srcId="{246E8D8A-7B93-4517-BA68-40CF786D3537}" destId="{81D0007D-C116-4F60-97CA-7C01B8E963BB}" srcOrd="1" destOrd="0" presId="urn:microsoft.com/office/officeart/2005/8/layout/list1"/>
    <dgm:cxn modelId="{B95424BD-0C44-400F-A5E9-AC072D72D468}" srcId="{94FB0B93-F870-40DD-BF2C-2430AC2E238C}" destId="{606B587D-4FDF-4390-96E1-7F902AF8838B}" srcOrd="0" destOrd="0" parTransId="{883711DB-B101-4F77-8DE1-359B529BF77F}" sibTransId="{9DB7C936-3F2A-4456-9457-51E9E8D10302}"/>
    <dgm:cxn modelId="{F19952E2-EA32-4817-8610-656190B6C5E5}" type="presOf" srcId="{2CBF49B1-FCA7-477C-84B7-488D80D59E16}" destId="{999BB94F-034A-482B-8B8D-DA35CCA11AEA}" srcOrd="0" destOrd="0" presId="urn:microsoft.com/office/officeart/2005/8/layout/list1"/>
    <dgm:cxn modelId="{2A7E1BF3-2813-46A5-9ACE-6CE040F1B8D1}" type="presParOf" srcId="{8EDC25D7-97F3-409E-BB3E-5A8CAB5D3EB3}" destId="{7A138A4A-8853-420A-B3DF-D41697E7A920}" srcOrd="0" destOrd="0" presId="urn:microsoft.com/office/officeart/2005/8/layout/list1"/>
    <dgm:cxn modelId="{C58169B1-4A00-4AF7-80E7-027CD97B16B4}" type="presParOf" srcId="{7A138A4A-8853-420A-B3DF-D41697E7A920}" destId="{4E6B9F91-7463-4A82-8A27-264EF8A962FF}" srcOrd="0" destOrd="0" presId="urn:microsoft.com/office/officeart/2005/8/layout/list1"/>
    <dgm:cxn modelId="{31BE200E-4218-4EB9-B147-E0D54EAB4CDF}" type="presParOf" srcId="{7A138A4A-8853-420A-B3DF-D41697E7A920}" destId="{DDB82374-FE09-43C0-A04D-E81F058C0BB2}" srcOrd="1" destOrd="0" presId="urn:microsoft.com/office/officeart/2005/8/layout/list1"/>
    <dgm:cxn modelId="{A34BCDCD-4CD4-4599-9A53-4FB6CFB91640}" type="presParOf" srcId="{8EDC25D7-97F3-409E-BB3E-5A8CAB5D3EB3}" destId="{0201A0CD-D1B5-4489-AF4D-F359B2C1ACE1}" srcOrd="1" destOrd="0" presId="urn:microsoft.com/office/officeart/2005/8/layout/list1"/>
    <dgm:cxn modelId="{83637954-4E14-4F01-B67C-9BC1C07FEA9B}" type="presParOf" srcId="{8EDC25D7-97F3-409E-BB3E-5A8CAB5D3EB3}" destId="{999BB94F-034A-482B-8B8D-DA35CCA11AEA}" srcOrd="2" destOrd="0" presId="urn:microsoft.com/office/officeart/2005/8/layout/list1"/>
    <dgm:cxn modelId="{A155833F-E9A4-4E4C-A208-932BFEE9B60E}" type="presParOf" srcId="{8EDC25D7-97F3-409E-BB3E-5A8CAB5D3EB3}" destId="{84ED21BF-3BEE-4898-886F-BE73F68C7261}" srcOrd="3" destOrd="0" presId="urn:microsoft.com/office/officeart/2005/8/layout/list1"/>
    <dgm:cxn modelId="{9BB1FC0D-68C5-48CB-9171-17856F856A0E}" type="presParOf" srcId="{8EDC25D7-97F3-409E-BB3E-5A8CAB5D3EB3}" destId="{FD6C2199-5220-489D-A893-96ABB35BA3EC}" srcOrd="4" destOrd="0" presId="urn:microsoft.com/office/officeart/2005/8/layout/list1"/>
    <dgm:cxn modelId="{C1B2B0C4-9971-4640-96FF-AD5A29BA7392}" type="presParOf" srcId="{FD6C2199-5220-489D-A893-96ABB35BA3EC}" destId="{B750CFDF-56DB-4DDC-BD2A-386C90A2AA23}" srcOrd="0" destOrd="0" presId="urn:microsoft.com/office/officeart/2005/8/layout/list1"/>
    <dgm:cxn modelId="{7B82395D-D834-48AA-A797-E1ACDEFD1D58}" type="presParOf" srcId="{FD6C2199-5220-489D-A893-96ABB35BA3EC}" destId="{8248BD4A-0815-44B2-95C8-016C064A0F28}" srcOrd="1" destOrd="0" presId="urn:microsoft.com/office/officeart/2005/8/layout/list1"/>
    <dgm:cxn modelId="{25646CB0-56E9-4AF3-A430-947D58EE6860}" type="presParOf" srcId="{8EDC25D7-97F3-409E-BB3E-5A8CAB5D3EB3}" destId="{DB620AFC-000D-42F3-952A-4409AFA0EBD0}" srcOrd="5" destOrd="0" presId="urn:microsoft.com/office/officeart/2005/8/layout/list1"/>
    <dgm:cxn modelId="{23B64217-8E42-4ADE-AFBA-F5B51B885190}" type="presParOf" srcId="{8EDC25D7-97F3-409E-BB3E-5A8CAB5D3EB3}" destId="{4E479246-9FD4-4A52-A487-03CA356922EB}" srcOrd="6" destOrd="0" presId="urn:microsoft.com/office/officeart/2005/8/layout/list1"/>
    <dgm:cxn modelId="{F9F9310F-AF00-415D-8E4B-39DC495969C0}" type="presParOf" srcId="{8EDC25D7-97F3-409E-BB3E-5A8CAB5D3EB3}" destId="{528F6F0A-808B-484B-9661-915AA1C21BAE}" srcOrd="7" destOrd="0" presId="urn:microsoft.com/office/officeart/2005/8/layout/list1"/>
    <dgm:cxn modelId="{974777FF-9C54-4A75-8396-2B4704B2B959}" type="presParOf" srcId="{8EDC25D7-97F3-409E-BB3E-5A8CAB5D3EB3}" destId="{F6F6FEE0-62DA-42F5-BE94-5E069F46D5EB}" srcOrd="8" destOrd="0" presId="urn:microsoft.com/office/officeart/2005/8/layout/list1"/>
    <dgm:cxn modelId="{4758311E-4552-485B-AF7B-E5E359FB0EFE}" type="presParOf" srcId="{F6F6FEE0-62DA-42F5-BE94-5E069F46D5EB}" destId="{02F47D68-3C37-466C-91CA-BFFBEEE382E0}" srcOrd="0" destOrd="0" presId="urn:microsoft.com/office/officeart/2005/8/layout/list1"/>
    <dgm:cxn modelId="{870B975D-F15C-4C27-A64D-0E883551F345}" type="presParOf" srcId="{F6F6FEE0-62DA-42F5-BE94-5E069F46D5EB}" destId="{81D0007D-C116-4F60-97CA-7C01B8E963BB}" srcOrd="1" destOrd="0" presId="urn:microsoft.com/office/officeart/2005/8/layout/list1"/>
    <dgm:cxn modelId="{08529718-3E92-4C9C-9C5A-92E15794FCEC}" type="presParOf" srcId="{8EDC25D7-97F3-409E-BB3E-5A8CAB5D3EB3}" destId="{31C5385D-D1CF-43A7-A466-201C18B32DAB}" srcOrd="9" destOrd="0" presId="urn:microsoft.com/office/officeart/2005/8/layout/list1"/>
    <dgm:cxn modelId="{3670E6AF-3A81-4BBE-9DC2-FEA47C354F21}" type="presParOf" srcId="{8EDC25D7-97F3-409E-BB3E-5A8CAB5D3EB3}" destId="{3765D06A-9710-487F-90D2-A5719B760AE1}" srcOrd="10" destOrd="0" presId="urn:microsoft.com/office/officeart/2005/8/layout/list1"/>
    <dgm:cxn modelId="{3D1E4F73-B98F-4702-95AC-3C9F56E013C1}" type="presParOf" srcId="{8EDC25D7-97F3-409E-BB3E-5A8CAB5D3EB3}" destId="{BE358FE3-D87F-44DC-8C41-2BC8D1245B30}" srcOrd="11" destOrd="0" presId="urn:microsoft.com/office/officeart/2005/8/layout/list1"/>
    <dgm:cxn modelId="{1ABFF6E3-9646-4A8C-9CAE-6A9C53BA1240}" type="presParOf" srcId="{8EDC25D7-97F3-409E-BB3E-5A8CAB5D3EB3}" destId="{69464A6F-1E9E-4868-8442-C80FE20BA7BC}" srcOrd="12" destOrd="0" presId="urn:microsoft.com/office/officeart/2005/8/layout/list1"/>
    <dgm:cxn modelId="{C4582948-2CF3-4457-83BD-5D95F19DB6B2}" type="presParOf" srcId="{69464A6F-1E9E-4868-8442-C80FE20BA7BC}" destId="{A2C38EB3-2888-4792-A67B-717A1F917DC7}" srcOrd="0" destOrd="0" presId="urn:microsoft.com/office/officeart/2005/8/layout/list1"/>
    <dgm:cxn modelId="{5091A348-9029-4A49-9EDA-298C4AA3983C}" type="presParOf" srcId="{69464A6F-1E9E-4868-8442-C80FE20BA7BC}" destId="{CB861AB8-AA4C-4ECE-9C53-D45B3050FB86}" srcOrd="1" destOrd="0" presId="urn:microsoft.com/office/officeart/2005/8/layout/list1"/>
    <dgm:cxn modelId="{C4E62127-E962-47A6-8CF6-DAF8F6297181}" type="presParOf" srcId="{8EDC25D7-97F3-409E-BB3E-5A8CAB5D3EB3}" destId="{EFE80EBA-899E-43F4-B5AB-6655A7E472DD}" srcOrd="13" destOrd="0" presId="urn:microsoft.com/office/officeart/2005/8/layout/list1"/>
    <dgm:cxn modelId="{55989972-2C27-4DE0-A163-28563A1BEF27}" type="presParOf" srcId="{8EDC25D7-97F3-409E-BB3E-5A8CAB5D3EB3}" destId="{158536BF-2D31-46AC-8D97-7C2A42E92913}" srcOrd="14" destOrd="0" presId="urn:microsoft.com/office/officeart/2005/8/layout/list1"/>
    <dgm:cxn modelId="{9DBB120D-ED79-4727-A587-6AFBC36B5A95}" type="presParOf" srcId="{8EDC25D7-97F3-409E-BB3E-5A8CAB5D3EB3}" destId="{01886A43-59F2-415B-8AB3-9171A9094D46}" srcOrd="15" destOrd="0" presId="urn:microsoft.com/office/officeart/2005/8/layout/list1"/>
    <dgm:cxn modelId="{4811BC73-CD9C-45B4-9B13-F693DB4E33C5}" type="presParOf" srcId="{8EDC25D7-97F3-409E-BB3E-5A8CAB5D3EB3}" destId="{6D156E39-A7A8-44F3-AB63-CFEAD6522272}" srcOrd="16" destOrd="0" presId="urn:microsoft.com/office/officeart/2005/8/layout/list1"/>
    <dgm:cxn modelId="{C805DB64-FA72-410E-97A0-99DF9149ED37}" type="presParOf" srcId="{6D156E39-A7A8-44F3-AB63-CFEAD6522272}" destId="{A5722DB4-87D9-47DC-A086-06DB756239F4}" srcOrd="0" destOrd="0" presId="urn:microsoft.com/office/officeart/2005/8/layout/list1"/>
    <dgm:cxn modelId="{58450548-BD8E-40D2-9007-CDDC45C8E5F9}" type="presParOf" srcId="{6D156E39-A7A8-44F3-AB63-CFEAD6522272}" destId="{220D5020-6927-47DD-86E6-0E6BC1C3914E}" srcOrd="1" destOrd="0" presId="urn:microsoft.com/office/officeart/2005/8/layout/list1"/>
    <dgm:cxn modelId="{29CAE7C5-B010-4CC6-86D1-272939875C56}" type="presParOf" srcId="{8EDC25D7-97F3-409E-BB3E-5A8CAB5D3EB3}" destId="{EFCACE09-E849-4100-9F10-9121B98E9777}" srcOrd="17" destOrd="0" presId="urn:microsoft.com/office/officeart/2005/8/layout/list1"/>
    <dgm:cxn modelId="{EC1C2A24-5ABE-475A-ACA8-459C9EBF0B1E}" type="presParOf" srcId="{8EDC25D7-97F3-409E-BB3E-5A8CAB5D3EB3}" destId="{01FBB52E-1E75-443B-B8BB-4B4A4457EAEA}"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BB94F-034A-482B-8B8D-DA35CCA11AEA}">
      <dsp:nvSpPr>
        <dsp:cNvPr id="0" name=""/>
        <dsp:cNvSpPr/>
      </dsp:nvSpPr>
      <dsp:spPr>
        <a:xfrm>
          <a:off x="0" y="264581"/>
          <a:ext cx="3599986" cy="503997"/>
        </a:xfrm>
        <a:prstGeom prst="rect">
          <a:avLst/>
        </a:prstGeom>
        <a:solidFill>
          <a:schemeClr val="lt1">
            <a:alpha val="90000"/>
            <a:hueOff val="0"/>
            <a:satOff val="0"/>
            <a:lumOff val="0"/>
            <a:alphaOff val="0"/>
          </a:schemeClr>
        </a:solidFill>
        <a:ln w="25400" cap="flat" cmpd="sng" algn="ctr">
          <a:solidFill>
            <a:srgbClr val="7D2239"/>
          </a:solidFill>
          <a:prstDash val="solid"/>
        </a:ln>
        <a:effectLst/>
      </dsp:spPr>
      <dsp:style>
        <a:lnRef idx="2">
          <a:scrgbClr r="0" g="0" b="0"/>
        </a:lnRef>
        <a:fillRef idx="1">
          <a:scrgbClr r="0" g="0" b="0"/>
        </a:fillRef>
        <a:effectRef idx="0">
          <a:scrgbClr r="0" g="0" b="0"/>
        </a:effectRef>
        <a:fontRef idx="minor"/>
      </dsp:style>
      <dsp:txBody>
        <a:bodyPr spcFirstLastPara="0" vert="horz" wrap="square" lIns="324140" tIns="249936" rIns="324140"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University Court</a:t>
          </a:r>
        </a:p>
      </dsp:txBody>
      <dsp:txXfrm>
        <a:off x="0" y="264581"/>
        <a:ext cx="3599986" cy="503997"/>
      </dsp:txXfrm>
    </dsp:sp>
    <dsp:sp modelId="{DDB82374-FE09-43C0-A04D-E81F058C0BB2}">
      <dsp:nvSpPr>
        <dsp:cNvPr id="0" name=""/>
        <dsp:cNvSpPr/>
      </dsp:nvSpPr>
      <dsp:spPr>
        <a:xfrm>
          <a:off x="208823" y="87461"/>
          <a:ext cx="2923524" cy="354240"/>
        </a:xfrm>
        <a:prstGeom prst="roundRect">
          <a:avLst/>
        </a:prstGeom>
        <a:solidFill>
          <a:srgbClr val="7D22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502" tIns="0" rIns="110502" bIns="0" numCol="1" spcCol="1270" anchor="ctr" anchorCtr="0">
          <a:noAutofit/>
        </a:bodyPr>
        <a:lstStyle/>
        <a:p>
          <a:pPr marL="0" lvl="0" indent="0" algn="l" defTabSz="533400">
            <a:lnSpc>
              <a:spcPct val="90000"/>
            </a:lnSpc>
            <a:spcBef>
              <a:spcPct val="0"/>
            </a:spcBef>
            <a:spcAft>
              <a:spcPct val="35000"/>
            </a:spcAft>
            <a:buNone/>
          </a:pPr>
          <a:r>
            <a:rPr lang="en-GB" sz="1200" kern="1200" dirty="0"/>
            <a:t>Governing Body</a:t>
          </a:r>
        </a:p>
      </dsp:txBody>
      <dsp:txXfrm>
        <a:off x="226116" y="104754"/>
        <a:ext cx="2888938" cy="319654"/>
      </dsp:txXfrm>
    </dsp:sp>
    <dsp:sp modelId="{4E479246-9FD4-4A52-A487-03CA356922EB}">
      <dsp:nvSpPr>
        <dsp:cNvPr id="0" name=""/>
        <dsp:cNvSpPr/>
      </dsp:nvSpPr>
      <dsp:spPr>
        <a:xfrm>
          <a:off x="0" y="1010498"/>
          <a:ext cx="3599986" cy="503997"/>
        </a:xfrm>
        <a:prstGeom prst="rect">
          <a:avLst/>
        </a:prstGeom>
        <a:solidFill>
          <a:schemeClr val="lt1">
            <a:alpha val="90000"/>
            <a:hueOff val="0"/>
            <a:satOff val="0"/>
            <a:lumOff val="0"/>
            <a:alphaOff val="0"/>
          </a:schemeClr>
        </a:solidFill>
        <a:ln w="25400" cap="flat" cmpd="sng" algn="ctr">
          <a:solidFill>
            <a:srgbClr val="7D2239"/>
          </a:solidFill>
          <a:prstDash val="solid"/>
        </a:ln>
        <a:effectLst/>
      </dsp:spPr>
      <dsp:style>
        <a:lnRef idx="2">
          <a:scrgbClr r="0" g="0" b="0"/>
        </a:lnRef>
        <a:fillRef idx="1">
          <a:scrgbClr r="0" g="0" b="0"/>
        </a:fillRef>
        <a:effectRef idx="0">
          <a:scrgbClr r="0" g="0" b="0"/>
        </a:effectRef>
        <a:fontRef idx="minor"/>
      </dsp:style>
      <dsp:txBody>
        <a:bodyPr spcFirstLastPara="0" vert="horz" wrap="square" lIns="324140" tIns="249936" rIns="324140"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Chief Operating Officer / Head of College</a:t>
          </a:r>
        </a:p>
      </dsp:txBody>
      <dsp:txXfrm>
        <a:off x="0" y="1010498"/>
        <a:ext cx="3599986" cy="503997"/>
      </dsp:txXfrm>
    </dsp:sp>
    <dsp:sp modelId="{8248BD4A-0815-44B2-95C8-016C064A0F28}">
      <dsp:nvSpPr>
        <dsp:cNvPr id="0" name=""/>
        <dsp:cNvSpPr/>
      </dsp:nvSpPr>
      <dsp:spPr>
        <a:xfrm>
          <a:off x="208823" y="833378"/>
          <a:ext cx="2923524" cy="354240"/>
        </a:xfrm>
        <a:prstGeom prst="roundRect">
          <a:avLst/>
        </a:prstGeom>
        <a:solidFill>
          <a:srgbClr val="7D22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502" tIns="0" rIns="110502" bIns="0" numCol="1" spcCol="1270" anchor="ctr" anchorCtr="0">
          <a:noAutofit/>
        </a:bodyPr>
        <a:lstStyle/>
        <a:p>
          <a:pPr marL="0" lvl="0" indent="0" algn="l" defTabSz="533400">
            <a:lnSpc>
              <a:spcPct val="90000"/>
            </a:lnSpc>
            <a:spcBef>
              <a:spcPct val="0"/>
            </a:spcBef>
            <a:spcAft>
              <a:spcPct val="35000"/>
            </a:spcAft>
            <a:buNone/>
          </a:pPr>
          <a:r>
            <a:rPr lang="en-GB" sz="1200" kern="1200" dirty="0"/>
            <a:t>Executive Team</a:t>
          </a:r>
        </a:p>
      </dsp:txBody>
      <dsp:txXfrm>
        <a:off x="226116" y="850671"/>
        <a:ext cx="2888938" cy="319654"/>
      </dsp:txXfrm>
    </dsp:sp>
    <dsp:sp modelId="{3765D06A-9710-487F-90D2-A5719B760AE1}">
      <dsp:nvSpPr>
        <dsp:cNvPr id="0" name=""/>
        <dsp:cNvSpPr/>
      </dsp:nvSpPr>
      <dsp:spPr>
        <a:xfrm>
          <a:off x="0" y="1756416"/>
          <a:ext cx="3599986" cy="503997"/>
        </a:xfrm>
        <a:prstGeom prst="rect">
          <a:avLst/>
        </a:prstGeom>
        <a:solidFill>
          <a:schemeClr val="lt1">
            <a:alpha val="90000"/>
            <a:hueOff val="0"/>
            <a:satOff val="0"/>
            <a:lumOff val="0"/>
            <a:alphaOff val="0"/>
          </a:schemeClr>
        </a:solidFill>
        <a:ln w="25400" cap="flat" cmpd="sng" algn="ctr">
          <a:solidFill>
            <a:srgbClr val="003865"/>
          </a:solidFill>
          <a:prstDash val="solid"/>
        </a:ln>
        <a:effectLst/>
      </dsp:spPr>
      <dsp:style>
        <a:lnRef idx="2">
          <a:scrgbClr r="0" g="0" b="0"/>
        </a:lnRef>
        <a:fillRef idx="1">
          <a:scrgbClr r="0" g="0" b="0"/>
        </a:fillRef>
        <a:effectRef idx="0">
          <a:scrgbClr r="0" g="0" b="0"/>
        </a:effectRef>
        <a:fontRef idx="minor"/>
      </dsp:style>
      <dsp:txBody>
        <a:bodyPr spcFirstLastPara="0" vert="horz" wrap="square" lIns="324140" tIns="249936" rIns="324140"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Subject / Divisional Lead (Head of School)</a:t>
          </a:r>
        </a:p>
      </dsp:txBody>
      <dsp:txXfrm>
        <a:off x="0" y="1756416"/>
        <a:ext cx="3599986" cy="503997"/>
      </dsp:txXfrm>
    </dsp:sp>
    <dsp:sp modelId="{81D0007D-C116-4F60-97CA-7C01B8E963BB}">
      <dsp:nvSpPr>
        <dsp:cNvPr id="0" name=""/>
        <dsp:cNvSpPr/>
      </dsp:nvSpPr>
      <dsp:spPr>
        <a:xfrm>
          <a:off x="208823" y="1579296"/>
          <a:ext cx="2923524" cy="354240"/>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502" tIns="0" rIns="110502" bIns="0" numCol="1" spcCol="1270" anchor="ctr" anchorCtr="0">
          <a:noAutofit/>
        </a:bodyPr>
        <a:lstStyle/>
        <a:p>
          <a:pPr marL="0" lvl="0" indent="0" algn="l" defTabSz="533400">
            <a:lnSpc>
              <a:spcPct val="90000"/>
            </a:lnSpc>
            <a:spcBef>
              <a:spcPct val="0"/>
            </a:spcBef>
            <a:spcAft>
              <a:spcPct val="35000"/>
            </a:spcAft>
            <a:buNone/>
          </a:pPr>
          <a:r>
            <a:rPr lang="en-GB" sz="1200" kern="1200" dirty="0"/>
            <a:t>Senior Managers</a:t>
          </a:r>
        </a:p>
      </dsp:txBody>
      <dsp:txXfrm>
        <a:off x="226116" y="1596589"/>
        <a:ext cx="2888938" cy="319654"/>
      </dsp:txXfrm>
    </dsp:sp>
    <dsp:sp modelId="{158536BF-2D31-46AC-8D97-7C2A42E92913}">
      <dsp:nvSpPr>
        <dsp:cNvPr id="0" name=""/>
        <dsp:cNvSpPr/>
      </dsp:nvSpPr>
      <dsp:spPr>
        <a:xfrm>
          <a:off x="0" y="2502334"/>
          <a:ext cx="3599986" cy="503997"/>
        </a:xfrm>
        <a:prstGeom prst="rect">
          <a:avLst/>
        </a:prstGeom>
        <a:solidFill>
          <a:schemeClr val="lt1">
            <a:alpha val="90000"/>
            <a:hueOff val="0"/>
            <a:satOff val="0"/>
            <a:lumOff val="0"/>
            <a:alphaOff val="0"/>
          </a:schemeClr>
        </a:solidFill>
        <a:ln w="25400" cap="flat" cmpd="sng" algn="ctr">
          <a:solidFill>
            <a:srgbClr val="003865"/>
          </a:solidFill>
          <a:prstDash val="solid"/>
        </a:ln>
        <a:effectLst/>
      </dsp:spPr>
      <dsp:style>
        <a:lnRef idx="2">
          <a:scrgbClr r="0" g="0" b="0"/>
        </a:lnRef>
        <a:fillRef idx="1">
          <a:scrgbClr r="0" g="0" b="0"/>
        </a:fillRef>
        <a:effectRef idx="0">
          <a:scrgbClr r="0" g="0" b="0"/>
        </a:effectRef>
        <a:fontRef idx="minor"/>
      </dsp:style>
      <dsp:txBody>
        <a:bodyPr spcFirstLastPara="0" vert="horz" wrap="square" lIns="324140" tIns="249936" rIns="324140"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Principal Investigators / Senior Administrators</a:t>
          </a:r>
        </a:p>
      </dsp:txBody>
      <dsp:txXfrm>
        <a:off x="0" y="2502334"/>
        <a:ext cx="3599986" cy="503997"/>
      </dsp:txXfrm>
    </dsp:sp>
    <dsp:sp modelId="{CB861AB8-AA4C-4ECE-9C53-D45B3050FB86}">
      <dsp:nvSpPr>
        <dsp:cNvPr id="0" name=""/>
        <dsp:cNvSpPr/>
      </dsp:nvSpPr>
      <dsp:spPr>
        <a:xfrm>
          <a:off x="208823" y="2325214"/>
          <a:ext cx="2923524" cy="354240"/>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502" tIns="0" rIns="110502" bIns="0" numCol="1" spcCol="1270" anchor="ctr" anchorCtr="0">
          <a:noAutofit/>
        </a:bodyPr>
        <a:lstStyle/>
        <a:p>
          <a:pPr marL="0" lvl="0" indent="0" algn="l" defTabSz="533400">
            <a:lnSpc>
              <a:spcPct val="90000"/>
            </a:lnSpc>
            <a:spcBef>
              <a:spcPct val="0"/>
            </a:spcBef>
            <a:spcAft>
              <a:spcPct val="35000"/>
            </a:spcAft>
            <a:buNone/>
          </a:pPr>
          <a:r>
            <a:rPr lang="en-GB" sz="1200" kern="1200" dirty="0"/>
            <a:t>Line Managers</a:t>
          </a:r>
        </a:p>
      </dsp:txBody>
      <dsp:txXfrm>
        <a:off x="226116" y="2342507"/>
        <a:ext cx="2888938" cy="319654"/>
      </dsp:txXfrm>
    </dsp:sp>
    <dsp:sp modelId="{01FBB52E-1E75-443B-B8BB-4B4A4457EAEA}">
      <dsp:nvSpPr>
        <dsp:cNvPr id="0" name=""/>
        <dsp:cNvSpPr/>
      </dsp:nvSpPr>
      <dsp:spPr>
        <a:xfrm>
          <a:off x="0" y="3248252"/>
          <a:ext cx="3599986" cy="503997"/>
        </a:xfrm>
        <a:prstGeom prst="rect">
          <a:avLst/>
        </a:prstGeom>
        <a:solidFill>
          <a:schemeClr val="lt1">
            <a:alpha val="90000"/>
            <a:hueOff val="0"/>
            <a:satOff val="0"/>
            <a:lumOff val="0"/>
            <a:alphaOff val="0"/>
          </a:schemeClr>
        </a:solidFill>
        <a:ln w="25400" cap="flat" cmpd="sng" algn="ctr">
          <a:solidFill>
            <a:srgbClr val="003865"/>
          </a:solidFill>
          <a:prstDash val="solid"/>
        </a:ln>
        <a:effectLst/>
      </dsp:spPr>
      <dsp:style>
        <a:lnRef idx="2">
          <a:scrgbClr r="0" g="0" b="0"/>
        </a:lnRef>
        <a:fillRef idx="1">
          <a:scrgbClr r="0" g="0" b="0"/>
        </a:fillRef>
        <a:effectRef idx="0">
          <a:scrgbClr r="0" g="0" b="0"/>
        </a:effectRef>
        <a:fontRef idx="minor"/>
      </dsp:style>
      <dsp:txBody>
        <a:bodyPr spcFirstLastPara="0" vert="horz" wrap="square" lIns="324140" tIns="249936" rIns="324140"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Laboratory Manager</a:t>
          </a:r>
        </a:p>
      </dsp:txBody>
      <dsp:txXfrm>
        <a:off x="0" y="3248252"/>
        <a:ext cx="3599986" cy="503997"/>
      </dsp:txXfrm>
    </dsp:sp>
    <dsp:sp modelId="{220D5020-6927-47DD-86E6-0E6BC1C3914E}">
      <dsp:nvSpPr>
        <dsp:cNvPr id="0" name=""/>
        <dsp:cNvSpPr/>
      </dsp:nvSpPr>
      <dsp:spPr>
        <a:xfrm>
          <a:off x="208823" y="3071132"/>
          <a:ext cx="2923524" cy="354240"/>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502" tIns="0" rIns="110502" bIns="0" numCol="1" spcCol="1270" anchor="ctr" anchorCtr="0">
          <a:noAutofit/>
        </a:bodyPr>
        <a:lstStyle/>
        <a:p>
          <a:pPr marL="0" lvl="0" indent="0" algn="l" defTabSz="533400">
            <a:lnSpc>
              <a:spcPct val="90000"/>
            </a:lnSpc>
            <a:spcBef>
              <a:spcPct val="0"/>
            </a:spcBef>
            <a:spcAft>
              <a:spcPct val="35000"/>
            </a:spcAft>
            <a:buNone/>
          </a:pPr>
          <a:r>
            <a:rPr lang="en-GB" sz="1200" kern="1200" dirty="0"/>
            <a:t>Supervisory Staff</a:t>
          </a:r>
        </a:p>
      </dsp:txBody>
      <dsp:txXfrm>
        <a:off x="226116" y="3088425"/>
        <a:ext cx="2888938"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362"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2"/>
            <a:ext cx="2889362" cy="493713"/>
          </a:xfrm>
          <a:prstGeom prst="rect">
            <a:avLst/>
          </a:prstGeom>
        </p:spPr>
        <p:txBody>
          <a:bodyPr vert="horz" lIns="91440" tIns="45720" rIns="91440" bIns="45720" rtlCol="0"/>
          <a:lstStyle>
            <a:lvl1pPr algn="r">
              <a:defRPr sz="1200"/>
            </a:lvl1pPr>
          </a:lstStyle>
          <a:p>
            <a:fld id="{6F7EC76F-F33C-4F0C-82B2-D340A7AB123A}" type="datetimeFigureOut">
              <a:rPr lang="en-GB" smtClean="0"/>
              <a:t>04/10/2018</a:t>
            </a:fld>
            <a:endParaRPr lang="en-GB"/>
          </a:p>
        </p:txBody>
      </p:sp>
      <p:sp>
        <p:nvSpPr>
          <p:cNvPr id="4" name="Footer Placeholder 3"/>
          <p:cNvSpPr>
            <a:spLocks noGrp="1"/>
          </p:cNvSpPr>
          <p:nvPr>
            <p:ph type="ftr" sz="quarter" idx="2"/>
          </p:nvPr>
        </p:nvSpPr>
        <p:spPr>
          <a:xfrm>
            <a:off x="0" y="9377363"/>
            <a:ext cx="2889362"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3712"/>
          </a:xfrm>
          <a:prstGeom prst="rect">
            <a:avLst/>
          </a:prstGeom>
        </p:spPr>
        <p:txBody>
          <a:bodyPr vert="horz" lIns="91440" tIns="45720" rIns="91440" bIns="45720" rtlCol="0" anchor="b"/>
          <a:lstStyle>
            <a:lvl1pPr algn="r">
              <a:defRPr sz="1200"/>
            </a:lvl1pPr>
          </a:lstStyle>
          <a:p>
            <a:fld id="{FF47AFB9-EC57-4A40-A078-0CD2BECFC2B2}" type="slidenum">
              <a:rPr lang="en-GB" smtClean="0"/>
              <a:t>‹#›</a:t>
            </a:fld>
            <a:endParaRPr lang="en-GB"/>
          </a:p>
        </p:txBody>
      </p:sp>
    </p:spTree>
    <p:extLst>
      <p:ext uri="{BB962C8B-B14F-4D97-AF65-F5344CB8AC3E}">
        <p14:creationId xmlns:p14="http://schemas.microsoft.com/office/powerpoint/2010/main" val="630140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127433B5-D728-E146-B948-C37A5EC05FB8}" type="datetimeFigureOut">
              <a:rPr lang="en-US" smtClean="0"/>
              <a:t>10/4/2018</a:t>
            </a:fld>
            <a:endParaRPr lang="en-US"/>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24"/>
            <a:ext cx="533527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22"/>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22"/>
            <a:ext cx="2889938" cy="49534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XXX</a:t>
            </a:r>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3</a:t>
            </a:fld>
            <a:endParaRPr lang="en-US" dirty="0"/>
          </a:p>
        </p:txBody>
      </p:sp>
    </p:spTree>
    <p:extLst>
      <p:ext uri="{BB962C8B-B14F-4D97-AF65-F5344CB8AC3E}">
        <p14:creationId xmlns:p14="http://schemas.microsoft.com/office/powerpoint/2010/main" val="417858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Section</a:t>
            </a:r>
            <a:r>
              <a:rPr lang="en-GB" baseline="0" dirty="0"/>
              <a:t> 3(1) Duty to ensure so far as is reasonably practicable the health and safety of people other than employees (i.e. students, visitors and members of the public)</a:t>
            </a:r>
          </a:p>
          <a:p>
            <a:pPr marL="171450" indent="-171450">
              <a:buFont typeface="Arial" panose="020B0604020202020204" pitchFamily="34" charset="0"/>
              <a:buChar char="•"/>
            </a:pPr>
            <a:r>
              <a:rPr lang="en-GB" baseline="0" dirty="0"/>
              <a:t>Lethal dose of caffeine around 18g (170mg/kg)</a:t>
            </a:r>
            <a:endParaRPr lang="en-GB" dirty="0"/>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dirty="0"/>
          </a:p>
        </p:txBody>
      </p:sp>
    </p:spTree>
    <p:extLst>
      <p:ext uri="{BB962C8B-B14F-4D97-AF65-F5344CB8AC3E}">
        <p14:creationId xmlns:p14="http://schemas.microsoft.com/office/powerpoint/2010/main" val="4178588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XXX</a:t>
            </a:r>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15</a:t>
            </a:fld>
            <a:endParaRPr lang="en-US" dirty="0"/>
          </a:p>
        </p:txBody>
      </p:sp>
    </p:spTree>
    <p:extLst>
      <p:ext uri="{BB962C8B-B14F-4D97-AF65-F5344CB8AC3E}">
        <p14:creationId xmlns:p14="http://schemas.microsoft.com/office/powerpoint/2010/main" val="4178588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16</a:t>
            </a:fld>
            <a:endParaRPr lang="en-US"/>
          </a:p>
        </p:txBody>
      </p:sp>
    </p:spTree>
    <p:extLst>
      <p:ext uri="{BB962C8B-B14F-4D97-AF65-F5344CB8AC3E}">
        <p14:creationId xmlns:p14="http://schemas.microsoft.com/office/powerpoint/2010/main" val="123380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294495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XXX</a:t>
            </a:r>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dirty="0"/>
          </a:p>
        </p:txBody>
      </p:sp>
    </p:spTree>
    <p:extLst>
      <p:ext uri="{BB962C8B-B14F-4D97-AF65-F5344CB8AC3E}">
        <p14:creationId xmlns:p14="http://schemas.microsoft.com/office/powerpoint/2010/main" val="417858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XXX</a:t>
            </a:r>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dirty="0"/>
          </a:p>
        </p:txBody>
      </p:sp>
    </p:spTree>
    <p:extLst>
      <p:ext uri="{BB962C8B-B14F-4D97-AF65-F5344CB8AC3E}">
        <p14:creationId xmlns:p14="http://schemas.microsoft.com/office/powerpoint/2010/main" val="417858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XXX</a:t>
            </a:r>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dirty="0"/>
          </a:p>
        </p:txBody>
      </p:sp>
    </p:spTree>
    <p:extLst>
      <p:ext uri="{BB962C8B-B14F-4D97-AF65-F5344CB8AC3E}">
        <p14:creationId xmlns:p14="http://schemas.microsoft.com/office/powerpoint/2010/main" val="417858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XXX</a:t>
            </a:r>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dirty="0"/>
          </a:p>
        </p:txBody>
      </p:sp>
    </p:spTree>
    <p:extLst>
      <p:ext uri="{BB962C8B-B14F-4D97-AF65-F5344CB8AC3E}">
        <p14:creationId xmlns:p14="http://schemas.microsoft.com/office/powerpoint/2010/main" val="417858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XXX</a:t>
            </a:r>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dirty="0"/>
          </a:p>
        </p:txBody>
      </p:sp>
    </p:spTree>
    <p:extLst>
      <p:ext uri="{BB962C8B-B14F-4D97-AF65-F5344CB8AC3E}">
        <p14:creationId xmlns:p14="http://schemas.microsoft.com/office/powerpoint/2010/main" val="417858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XXX</a:t>
            </a:r>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dirty="0"/>
          </a:p>
        </p:txBody>
      </p:sp>
    </p:spTree>
    <p:extLst>
      <p:ext uri="{BB962C8B-B14F-4D97-AF65-F5344CB8AC3E}">
        <p14:creationId xmlns:p14="http://schemas.microsoft.com/office/powerpoint/2010/main" val="417858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XXX</a:t>
            </a:r>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dirty="0"/>
          </a:p>
        </p:txBody>
      </p:sp>
    </p:spTree>
    <p:extLst>
      <p:ext uri="{BB962C8B-B14F-4D97-AF65-F5344CB8AC3E}">
        <p14:creationId xmlns:p14="http://schemas.microsoft.com/office/powerpoint/2010/main" val="4178588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2663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a:t>Title: Font size 24</a:t>
            </a:r>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11747815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Rectangle 3"/>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67546" y="1250950"/>
            <a:ext cx="8496942" cy="1320800"/>
          </a:xfrm>
          <a:prstGeom prst="rect">
            <a:avLst/>
          </a:prstGeom>
        </p:spPr>
        <p:txBody>
          <a:bodyPr/>
          <a:lstStyle/>
          <a:p>
            <a:pPr>
              <a:defRPr/>
            </a:pPr>
            <a:r>
              <a:rPr lang="en-US" dirty="0">
                <a:ea typeface="+mj-ea"/>
              </a:rPr>
              <a:t>Toolbox Talk: General Safety</a:t>
            </a:r>
          </a:p>
        </p:txBody>
      </p:sp>
      <p:sp>
        <p:nvSpPr>
          <p:cNvPr id="6" name="Content Placeholder 2"/>
          <p:cNvSpPr>
            <a:spLocks noGrp="1"/>
          </p:cNvSpPr>
          <p:nvPr>
            <p:ph idx="4294967295"/>
          </p:nvPr>
        </p:nvSpPr>
        <p:spPr bwMode="auto">
          <a:xfrm>
            <a:off x="467546" y="2160000"/>
            <a:ext cx="5400675" cy="1008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altLang="en-US" sz="2000" b="1" dirty="0">
                <a:latin typeface="Arial" charset="0"/>
                <a:ea typeface="ヒラギノ角ゴ Pro W3" charset="-128"/>
                <a:cs typeface="ヒラギノ角ゴ Pro W3" charset="-128"/>
              </a:rPr>
              <a:t>GEN01: Responsibility and Liability</a:t>
            </a:r>
          </a:p>
        </p:txBody>
      </p:sp>
    </p:spTree>
    <p:extLst>
      <p:ext uri="{BB962C8B-B14F-4D97-AF65-F5344CB8AC3E}">
        <p14:creationId xmlns:p14="http://schemas.microsoft.com/office/powerpoint/2010/main" val="587772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6264697" cy="504055"/>
          </a:xfrm>
          <a:prstGeom prst="rect">
            <a:avLst/>
          </a:prstGeom>
        </p:spPr>
        <p:txBody>
          <a:bodyPr/>
          <a:lstStyle/>
          <a:p>
            <a:r>
              <a:rPr lang="en-US" sz="2400" dirty="0"/>
              <a:t>Powers of an HSE Inspector</a:t>
            </a:r>
          </a:p>
        </p:txBody>
      </p:sp>
      <p:sp>
        <p:nvSpPr>
          <p:cNvPr id="6" name="Content Placeholder 2"/>
          <p:cNvSpPr>
            <a:spLocks noGrp="1"/>
          </p:cNvSpPr>
          <p:nvPr>
            <p:ph idx="4294967295"/>
          </p:nvPr>
        </p:nvSpPr>
        <p:spPr>
          <a:xfrm>
            <a:off x="539551" y="1851671"/>
            <a:ext cx="7560841" cy="3096343"/>
          </a:xfrm>
          <a:prstGeom prst="rect">
            <a:avLst/>
          </a:prstGeom>
        </p:spPr>
        <p:txBody>
          <a:bodyPr/>
          <a:lstStyle/>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Enter any premises at any reasonable time</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Examine, investigate and require premises / equipment to be left undisturbed</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Take, measurements, photographs, recordings and samples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Dismantle or test and dangerous article or substance</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Conduct interviews under caution and require a signed statement</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Inspect and take copies of documents</a:t>
            </a:r>
          </a:p>
          <a:p>
            <a:pPr marL="400050" lvl="1" indent="-285750">
              <a:spcBef>
                <a:spcPts val="0"/>
              </a:spcBef>
              <a:spcAft>
                <a:spcPts val="600"/>
              </a:spcAft>
              <a:buFont typeface="Arial" panose="020B0604020202020204" pitchFamily="34" charset="0"/>
              <a:buChar char="•"/>
            </a:pPr>
            <a:r>
              <a:rPr lang="en-US" b="1" dirty="0">
                <a:solidFill>
                  <a:srgbClr val="FF0000"/>
                </a:solidFill>
                <a:latin typeface="Arial" charset="0"/>
                <a:ea typeface="Arial" charset="0"/>
                <a:cs typeface="Arial" charset="0"/>
              </a:rPr>
              <a:t>Give written advice*</a:t>
            </a:r>
          </a:p>
          <a:p>
            <a:pPr marL="400050" lvl="1" indent="-285750">
              <a:spcBef>
                <a:spcPts val="0"/>
              </a:spcBef>
              <a:spcAft>
                <a:spcPts val="600"/>
              </a:spcAft>
              <a:buFont typeface="Arial" panose="020B0604020202020204" pitchFamily="34" charset="0"/>
              <a:buChar char="•"/>
            </a:pPr>
            <a:r>
              <a:rPr lang="en-US" b="1" dirty="0">
                <a:solidFill>
                  <a:srgbClr val="FF0000"/>
                </a:solidFill>
                <a:latin typeface="Arial" charset="0"/>
                <a:ea typeface="Arial" charset="0"/>
                <a:cs typeface="Arial" charset="0"/>
              </a:rPr>
              <a:t>Issue improvement notices and prohibition notices*</a:t>
            </a:r>
          </a:p>
          <a:p>
            <a:pPr marL="400050" lvl="1" indent="-285750">
              <a:spcBef>
                <a:spcPts val="0"/>
              </a:spcBef>
              <a:spcAft>
                <a:spcPts val="600"/>
              </a:spcAft>
              <a:buFont typeface="Arial" panose="020B0604020202020204" pitchFamily="34" charset="0"/>
              <a:buChar char="•"/>
            </a:pPr>
            <a:r>
              <a:rPr lang="en-US" b="1" dirty="0">
                <a:solidFill>
                  <a:srgbClr val="FF0000"/>
                </a:solidFill>
                <a:latin typeface="Arial" charset="0"/>
                <a:ea typeface="Arial" charset="0"/>
                <a:cs typeface="Arial" charset="0"/>
              </a:rPr>
              <a:t>Initiate prosecutions in the criminal courts*</a:t>
            </a:r>
          </a:p>
          <a:p>
            <a:pPr marL="114300" lvl="1">
              <a:spcBef>
                <a:spcPts val="0"/>
              </a:spcBef>
              <a:spcAft>
                <a:spcPts val="600"/>
              </a:spcAft>
            </a:pPr>
            <a:endParaRPr lang="en-US" dirty="0">
              <a:solidFill>
                <a:srgbClr val="FF0000"/>
              </a:solidFill>
              <a:latin typeface="Arial" charset="0"/>
              <a:ea typeface="Arial" charset="0"/>
              <a:cs typeface="Arial" charset="0"/>
            </a:endParaRPr>
          </a:p>
          <a:p>
            <a:pPr marL="114300" lvl="1">
              <a:spcBef>
                <a:spcPts val="0"/>
              </a:spcBef>
              <a:spcAft>
                <a:spcPts val="600"/>
              </a:spcAft>
            </a:pPr>
            <a:endParaRPr lang="en-US" dirty="0">
              <a:latin typeface="Arial" charset="0"/>
              <a:ea typeface="Arial" charset="0"/>
              <a:cs typeface="Arial"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pic>
        <p:nvPicPr>
          <p:cNvPr id="2050" name="Picture 2" descr="https://upload.wikimedia.org/wikipedia/en/thumb/b/b6/Health_and_Safety_Executive_logo.svg/1081px-Health_and_Safety_Executive_logo.svg.png"/>
          <p:cNvPicPr>
            <a:picLocks noChangeAspect="1" noChangeArrowheads="1"/>
          </p:cNvPicPr>
          <p:nvPr/>
        </p:nvPicPr>
        <p:blipFill rotWithShape="1">
          <a:blip r:embed="rId4">
            <a:extLst>
              <a:ext uri="{28A0092B-C50C-407E-A947-70E740481C1C}">
                <a14:useLocalDpi xmlns:a14="http://schemas.microsoft.com/office/drawing/2010/main" val="0"/>
              </a:ext>
            </a:extLst>
          </a:blip>
          <a:srcRect l="11271" t="11271" r="12099" b="12099"/>
          <a:stretch/>
        </p:blipFill>
        <p:spPr bwMode="auto">
          <a:xfrm>
            <a:off x="6818847" y="1203599"/>
            <a:ext cx="1864027" cy="17657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5" y="4495500"/>
            <a:ext cx="9144000" cy="648000"/>
          </a:xfrm>
          <a:prstGeom prst="rect">
            <a:avLst/>
          </a:prstGeom>
          <a:solidFill>
            <a:srgbClr val="003865"/>
          </a:solidFill>
        </p:spPr>
        <p:txBody>
          <a:bodyPr wrap="square" rtlCol="0" anchor="ctr">
            <a:noAutofit/>
          </a:bodyPr>
          <a:lstStyle/>
          <a:p>
            <a:pPr marL="0" lvl="1">
              <a:spcAft>
                <a:spcPts val="300"/>
              </a:spcAft>
            </a:pPr>
            <a:r>
              <a:rPr lang="en-US" sz="1400" dirty="0">
                <a:solidFill>
                  <a:schemeClr val="bg1"/>
                </a:solidFill>
                <a:ea typeface="Arial" charset="0"/>
                <a:cs typeface="Arial" charset="0"/>
              </a:rPr>
              <a:t>*Under the Fee for Intervention Scheme where a material breach of health and safety law has occurred the HSE has a duty to recover their costs (at £129 per hour).</a:t>
            </a:r>
            <a:r>
              <a:rPr lang="en-GB" sz="140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87397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6264697" cy="504055"/>
          </a:xfrm>
          <a:prstGeom prst="rect">
            <a:avLst/>
          </a:prstGeom>
        </p:spPr>
        <p:txBody>
          <a:bodyPr/>
          <a:lstStyle/>
          <a:p>
            <a:r>
              <a:rPr lang="en-US" sz="2400" dirty="0"/>
              <a:t>When will the HSE prosecute?</a:t>
            </a:r>
          </a:p>
        </p:txBody>
      </p:sp>
      <p:sp>
        <p:nvSpPr>
          <p:cNvPr id="6" name="Content Placeholder 2"/>
          <p:cNvSpPr>
            <a:spLocks noGrp="1"/>
          </p:cNvSpPr>
          <p:nvPr>
            <p:ph idx="4294967295"/>
          </p:nvPr>
        </p:nvSpPr>
        <p:spPr>
          <a:xfrm>
            <a:off x="539551" y="1851671"/>
            <a:ext cx="7560841" cy="3096343"/>
          </a:xfrm>
          <a:prstGeom prst="rect">
            <a:avLst/>
          </a:prstGeom>
        </p:spPr>
        <p:txBody>
          <a:bodyPr/>
          <a:lstStyle/>
          <a:p>
            <a:pPr marL="0" indent="0">
              <a:spcBef>
                <a:spcPts val="0"/>
              </a:spcBef>
              <a:spcAft>
                <a:spcPts val="600"/>
              </a:spcAft>
            </a:pPr>
            <a:r>
              <a:rPr lang="en-US" dirty="0">
                <a:latin typeface="Arial" charset="0"/>
                <a:ea typeface="Arial" charset="0"/>
                <a:cs typeface="Arial" charset="0"/>
              </a:rPr>
              <a:t>HSE Prosecution Guidelines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When a workplace death is caused by a breach of the law</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If there has been reckless disregard of health and safety requirements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The offenders standard of H&amp;S management is far below what is required</a:t>
            </a:r>
          </a:p>
          <a:p>
            <a:pPr marL="0">
              <a:spcBef>
                <a:spcPts val="0"/>
              </a:spcBef>
              <a:spcAft>
                <a:spcPts val="600"/>
              </a:spcAft>
            </a:pPr>
            <a:r>
              <a:rPr lang="en-US" dirty="0">
                <a:latin typeface="Arial" charset="0"/>
                <a:ea typeface="Arial" charset="0"/>
                <a:cs typeface="Arial" charset="0"/>
              </a:rPr>
              <a:t>Considerations</a:t>
            </a:r>
          </a:p>
          <a:p>
            <a:pPr marL="361950" lvl="1" indent="-247650">
              <a:spcBef>
                <a:spcPts val="0"/>
              </a:spcBef>
              <a:spcAft>
                <a:spcPts val="600"/>
              </a:spcAft>
              <a:buFont typeface="Arial" panose="020B0604020202020204" pitchFamily="34" charset="0"/>
              <a:buChar char="•"/>
            </a:pPr>
            <a:r>
              <a:rPr lang="en-US" dirty="0">
                <a:latin typeface="Arial" charset="0"/>
                <a:ea typeface="Arial" charset="0"/>
                <a:cs typeface="Arial" charset="0"/>
              </a:rPr>
              <a:t>Management chain and role played by individual managers</a:t>
            </a:r>
          </a:p>
          <a:p>
            <a:pPr marL="361950" lvl="1" indent="-247650">
              <a:spcBef>
                <a:spcPts val="0"/>
              </a:spcBef>
              <a:spcAft>
                <a:spcPts val="600"/>
              </a:spcAft>
              <a:buFont typeface="Arial" panose="020B0604020202020204" pitchFamily="34" charset="0"/>
              <a:buChar char="•"/>
            </a:pPr>
            <a:r>
              <a:rPr lang="en-US" dirty="0">
                <a:latin typeface="Arial" charset="0"/>
                <a:ea typeface="Arial" charset="0"/>
                <a:cs typeface="Arial" charset="0"/>
              </a:rPr>
              <a:t>Action should be taken where an offence is committed with consent, complicity or neglect</a:t>
            </a:r>
          </a:p>
          <a:p>
            <a:pPr marL="361950" lvl="1" indent="-247650">
              <a:spcBef>
                <a:spcPts val="0"/>
              </a:spcBef>
              <a:spcAft>
                <a:spcPts val="600"/>
              </a:spcAft>
              <a:buFont typeface="Arial" panose="020B0604020202020204" pitchFamily="34" charset="0"/>
              <a:buChar char="•"/>
            </a:pPr>
            <a:r>
              <a:rPr lang="en-US" dirty="0">
                <a:latin typeface="Arial" charset="0"/>
                <a:ea typeface="Arial" charset="0"/>
                <a:cs typeface="Arial" charset="0"/>
              </a:rPr>
              <a:t>If a manager / supervisor has done everything possible to comply with the law and taken all reasonable steps to ensure safety it is unlikely they will be prosecuted</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pic>
        <p:nvPicPr>
          <p:cNvPr id="2050" name="Picture 2" descr="https://upload.wikimedia.org/wikipedia/en/thumb/b/b6/Health_and_Safety_Executive_logo.svg/1081px-Health_and_Safety_Executive_logo.svg.png"/>
          <p:cNvPicPr>
            <a:picLocks noChangeAspect="1" noChangeArrowheads="1"/>
          </p:cNvPicPr>
          <p:nvPr/>
        </p:nvPicPr>
        <p:blipFill rotWithShape="1">
          <a:blip r:embed="rId4">
            <a:extLst>
              <a:ext uri="{28A0092B-C50C-407E-A947-70E740481C1C}">
                <a14:useLocalDpi xmlns:a14="http://schemas.microsoft.com/office/drawing/2010/main" val="0"/>
              </a:ext>
            </a:extLst>
          </a:blip>
          <a:srcRect l="11271" t="11271" r="12099" b="12099"/>
          <a:stretch/>
        </p:blipFill>
        <p:spPr bwMode="auto">
          <a:xfrm>
            <a:off x="6818847" y="1203599"/>
            <a:ext cx="1864027" cy="176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198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6264697" cy="504055"/>
          </a:xfrm>
          <a:prstGeom prst="rect">
            <a:avLst/>
          </a:prstGeom>
        </p:spPr>
        <p:txBody>
          <a:bodyPr/>
          <a:lstStyle/>
          <a:p>
            <a:r>
              <a:rPr lang="en-US" sz="2400" dirty="0"/>
              <a:t>Penalties (Criminal and Civil)</a:t>
            </a:r>
          </a:p>
        </p:txBody>
      </p:sp>
      <p:sp>
        <p:nvSpPr>
          <p:cNvPr id="6" name="Content Placeholder 2"/>
          <p:cNvSpPr>
            <a:spLocks noGrp="1"/>
          </p:cNvSpPr>
          <p:nvPr>
            <p:ph idx="4294967295"/>
          </p:nvPr>
        </p:nvSpPr>
        <p:spPr>
          <a:xfrm>
            <a:off x="539551" y="1851671"/>
            <a:ext cx="7560841" cy="2520279"/>
          </a:xfrm>
          <a:prstGeom prst="rect">
            <a:avLst/>
          </a:prstGeom>
        </p:spPr>
        <p:txBody>
          <a:bodyPr/>
          <a:lstStyle/>
          <a:p>
            <a:pPr marL="0" indent="0">
              <a:spcBef>
                <a:spcPts val="0"/>
              </a:spcBef>
              <a:spcAft>
                <a:spcPts val="600"/>
              </a:spcAft>
            </a:pPr>
            <a:r>
              <a:rPr lang="en-US" dirty="0">
                <a:latin typeface="Arial" charset="0"/>
                <a:ea typeface="Arial" charset="0"/>
                <a:cs typeface="Arial" charset="0"/>
              </a:rPr>
              <a:t>Criminal Penalties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Unlimited fine (largest fine issued to date in the UK was £15M, Transco)*</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Up to 2 years imprisonment for individuals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Criminal prosecutions potentially open the door to civil claims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Publicity order for corporate homicide</a:t>
            </a:r>
          </a:p>
          <a:p>
            <a:pPr marL="0" indent="0">
              <a:spcBef>
                <a:spcPts val="0"/>
              </a:spcBef>
              <a:spcAft>
                <a:spcPts val="600"/>
              </a:spcAft>
            </a:pPr>
            <a:r>
              <a:rPr lang="en-US" dirty="0">
                <a:latin typeface="Arial" charset="0"/>
                <a:ea typeface="Arial" charset="0"/>
                <a:cs typeface="Arial" charset="0"/>
              </a:rPr>
              <a:t>Civil Penalties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Claims for compensation (financial)</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Injunction</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sp>
        <p:nvSpPr>
          <p:cNvPr id="7" name="TextBox 6"/>
          <p:cNvSpPr txBox="1"/>
          <p:nvPr/>
        </p:nvSpPr>
        <p:spPr>
          <a:xfrm>
            <a:off x="265" y="4495500"/>
            <a:ext cx="9144000" cy="648000"/>
          </a:xfrm>
          <a:prstGeom prst="rect">
            <a:avLst/>
          </a:prstGeom>
          <a:solidFill>
            <a:srgbClr val="003865"/>
          </a:solidFill>
        </p:spPr>
        <p:txBody>
          <a:bodyPr wrap="square" rtlCol="0" anchor="ctr">
            <a:noAutofit/>
          </a:bodyPr>
          <a:lstStyle/>
          <a:p>
            <a:pPr marL="0" lvl="1">
              <a:spcAft>
                <a:spcPts val="300"/>
              </a:spcAft>
            </a:pPr>
            <a:r>
              <a:rPr lang="en-GB" sz="1400" dirty="0">
                <a:solidFill>
                  <a:schemeClr val="bg1"/>
                </a:solidFill>
                <a:ea typeface="Arial" charset="0"/>
                <a:cs typeface="Arial" charset="0"/>
              </a:rPr>
              <a:t>*Fines imposed by criminal courts are not covered by Employers Liability Insurance</a:t>
            </a:r>
          </a:p>
        </p:txBody>
      </p:sp>
      <p:pic>
        <p:nvPicPr>
          <p:cNvPr id="2050" name="Picture 2" descr="Royal Coat of Arms of the United Kingdom (Scotland).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419622"/>
            <a:ext cx="2406388" cy="232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6264697" cy="504055"/>
          </a:xfrm>
          <a:prstGeom prst="rect">
            <a:avLst/>
          </a:prstGeom>
        </p:spPr>
        <p:txBody>
          <a:bodyPr/>
          <a:lstStyle/>
          <a:p>
            <a:r>
              <a:rPr lang="en-US" sz="2400" dirty="0" err="1"/>
              <a:t>Northumbria</a:t>
            </a:r>
            <a:r>
              <a:rPr lang="en-US" sz="2400" dirty="0"/>
              <a:t> University, March 2015</a:t>
            </a:r>
          </a:p>
        </p:txBody>
      </p:sp>
      <p:sp>
        <p:nvSpPr>
          <p:cNvPr id="6" name="Content Placeholder 2"/>
          <p:cNvSpPr>
            <a:spLocks noGrp="1"/>
          </p:cNvSpPr>
          <p:nvPr>
            <p:ph idx="4294967295"/>
          </p:nvPr>
        </p:nvSpPr>
        <p:spPr>
          <a:xfrm>
            <a:off x="539551" y="1851671"/>
            <a:ext cx="5184577" cy="3096343"/>
          </a:xfrm>
          <a:prstGeom prst="rect">
            <a:avLst/>
          </a:prstGeom>
        </p:spPr>
        <p:txBody>
          <a:bodyPr/>
          <a:lstStyle/>
          <a:p>
            <a:pPr marL="0" indent="0">
              <a:spcBef>
                <a:spcPts val="0"/>
              </a:spcBef>
              <a:spcAft>
                <a:spcPts val="600"/>
              </a:spcAft>
            </a:pPr>
            <a:r>
              <a:rPr lang="en-US" dirty="0">
                <a:latin typeface="Arial" charset="0"/>
                <a:ea typeface="Arial" charset="0"/>
                <a:cs typeface="Arial" charset="0"/>
              </a:rPr>
              <a:t>Caffeine Overdose</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Two sports science students became seriously ill after being given 100 times the intended dose of caffeine (30g vs 0.3g)</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No risk assessment, training or supervision of staff carrying out the experiment was in evidence</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Breach of Section 3(1) of the Health and Safety at Work Act 1974</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University pleaded guilty at the earliest opportunity</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Fined £400,000 plus costs of £26,468.22</a:t>
            </a:r>
          </a:p>
          <a:p>
            <a:pPr marL="114300" lvl="1">
              <a:spcBef>
                <a:spcPts val="0"/>
              </a:spcBef>
              <a:spcAft>
                <a:spcPts val="600"/>
              </a:spcAft>
            </a:pPr>
            <a:endParaRPr lang="en-US" dirty="0">
              <a:latin typeface="Arial" charset="0"/>
              <a:cs typeface="Arial" charset="0"/>
            </a:endParaRPr>
          </a:p>
          <a:p>
            <a:pPr marL="114300" lvl="1" algn="just">
              <a:spcBef>
                <a:spcPts val="0"/>
              </a:spcBef>
              <a:spcAft>
                <a:spcPts val="600"/>
              </a:spcAft>
            </a:pPr>
            <a:r>
              <a:rPr lang="en-GB" i="1" dirty="0">
                <a:solidFill>
                  <a:srgbClr val="C00000"/>
                </a:solidFill>
                <a:latin typeface="Arial" panose="020B0604020202020204" pitchFamily="34" charset="0"/>
                <a:cs typeface="Arial" panose="020B0604020202020204" pitchFamily="34" charset="0"/>
              </a:rPr>
              <a:t>“All organisations who engage in experiments where people are given chemical substances should ensure that the risks are fully identified and strict procedures are devised and followed to ensure that the experiments can be undertaken safely.” </a:t>
            </a:r>
            <a:r>
              <a:rPr lang="en-GB" b="1" i="1" dirty="0">
                <a:solidFill>
                  <a:srgbClr val="C00000"/>
                </a:solidFill>
                <a:latin typeface="Arial" panose="020B0604020202020204" pitchFamily="34" charset="0"/>
                <a:cs typeface="Arial" panose="020B0604020202020204" pitchFamily="34" charset="0"/>
              </a:rPr>
              <a:t>– HSE Statement</a:t>
            </a:r>
            <a:endParaRPr lang="en-US" b="1" i="1" dirty="0">
              <a:solidFill>
                <a:srgbClr val="C00000"/>
              </a:solidFill>
              <a:latin typeface="Arial" panose="020B0604020202020204" pitchFamily="34" charset="0"/>
              <a:ea typeface="Arial" charset="0"/>
              <a:cs typeface="Arial" panose="020B0604020202020204" pitchFamily="34" charset="0"/>
            </a:endParaRPr>
          </a:p>
          <a:p>
            <a:pPr marL="400050" lvl="1" indent="-285750">
              <a:spcBef>
                <a:spcPts val="0"/>
              </a:spcBef>
              <a:spcAft>
                <a:spcPts val="600"/>
              </a:spcAft>
              <a:buFont typeface="Arial" panose="020B0604020202020204" pitchFamily="34" charset="0"/>
              <a:buChar char="•"/>
            </a:pPr>
            <a:endParaRPr lang="en-US" dirty="0">
              <a:latin typeface="Arial" charset="0"/>
              <a:ea typeface="Arial" charset="0"/>
              <a:cs typeface="Arial"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pic>
        <p:nvPicPr>
          <p:cNvPr id="7"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22786" t="10255" r="41495" b="3655"/>
          <a:stretch/>
        </p:blipFill>
        <p:spPr bwMode="auto">
          <a:xfrm>
            <a:off x="6222261" y="1203599"/>
            <a:ext cx="2814962" cy="3816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263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Image result for northumbria caffeine"/>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6276" t="28525" r="41974" b="61031"/>
          <a:stretch/>
        </p:blipFill>
        <p:spPr bwMode="auto">
          <a:xfrm>
            <a:off x="176083" y="3003798"/>
            <a:ext cx="3891861" cy="720080"/>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28227" t="33369" r="43545" b="50000"/>
          <a:stretch/>
        </p:blipFill>
        <p:spPr bwMode="auto">
          <a:xfrm>
            <a:off x="5868144" y="2234463"/>
            <a:ext cx="3190534" cy="1057367"/>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23488" t="45496" r="29362" b="45161"/>
          <a:stretch/>
        </p:blipFill>
        <p:spPr bwMode="auto">
          <a:xfrm>
            <a:off x="3995936" y="123478"/>
            <a:ext cx="5044817" cy="562270"/>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l="20288" t="28152" r="53582" b="56842"/>
          <a:stretch/>
        </p:blipFill>
        <p:spPr bwMode="auto">
          <a:xfrm>
            <a:off x="148276" y="195486"/>
            <a:ext cx="3487620" cy="1126639"/>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rotWithShape="1">
          <a:blip r:embed="rId11">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4364" t="31987" r="43083" b="51923"/>
          <a:stretch/>
        </p:blipFill>
        <p:spPr bwMode="auto">
          <a:xfrm>
            <a:off x="282327" y="1803207"/>
            <a:ext cx="2921521" cy="812263"/>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9698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6264697" cy="504055"/>
          </a:xfrm>
          <a:prstGeom prst="rect">
            <a:avLst/>
          </a:prstGeom>
        </p:spPr>
        <p:txBody>
          <a:bodyPr/>
          <a:lstStyle/>
          <a:p>
            <a:r>
              <a:rPr lang="en-US" sz="2400" dirty="0"/>
              <a:t>Summary</a:t>
            </a:r>
          </a:p>
        </p:txBody>
      </p:sp>
      <p:sp>
        <p:nvSpPr>
          <p:cNvPr id="6" name="Content Placeholder 2"/>
          <p:cNvSpPr>
            <a:spLocks noGrp="1"/>
          </p:cNvSpPr>
          <p:nvPr>
            <p:ph idx="4294967295"/>
          </p:nvPr>
        </p:nvSpPr>
        <p:spPr>
          <a:xfrm>
            <a:off x="539551" y="1707655"/>
            <a:ext cx="7560841" cy="2736304"/>
          </a:xfrm>
          <a:prstGeom prst="rect">
            <a:avLst/>
          </a:prstGeom>
        </p:spPr>
        <p:txBody>
          <a:bodyPr/>
          <a:lstStyle/>
          <a:p>
            <a:pPr marL="0" indent="0" algn="just">
              <a:spcBef>
                <a:spcPts val="0"/>
              </a:spcBef>
              <a:spcAft>
                <a:spcPts val="600"/>
              </a:spcAft>
            </a:pPr>
            <a:r>
              <a:rPr lang="en-US" dirty="0">
                <a:latin typeface="Arial" charset="0"/>
                <a:ea typeface="Arial" charset="0"/>
                <a:cs typeface="Arial" charset="0"/>
              </a:rPr>
              <a:t>Health and safety is everyone’s responsibility but those in managerial and supervisory roles carry additional responsibilities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The more senior the person, the higher their level of responsibility</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The level of responsibility also relates to the level of control exercised</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Each manager / supervisor is responsible for those people and activities they are expected to control</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Tasks / activities can be delegated but not accountability</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Tasks should only be delegated to those who are competent to complete them</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Training and development to ensure suitable and sufficient levels of knowledge is critical</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Demonstrating due diligence is a key responsibility of management</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The HSE can (and do) prosecute </a:t>
            </a:r>
            <a:r>
              <a:rPr lang="en-US" b="1" u="sng" dirty="0">
                <a:latin typeface="Arial" charset="0"/>
                <a:ea typeface="Arial" charset="0"/>
                <a:cs typeface="Arial" charset="0"/>
              </a:rPr>
              <a:t>both </a:t>
            </a:r>
            <a:r>
              <a:rPr lang="en-US" dirty="0">
                <a:latin typeface="Arial" charset="0"/>
                <a:ea typeface="Arial" charset="0"/>
                <a:cs typeface="Arial" charset="0"/>
              </a:rPr>
              <a:t>individuals and </a:t>
            </a:r>
            <a:r>
              <a:rPr lang="en-US" dirty="0" err="1">
                <a:latin typeface="Arial" charset="0"/>
                <a:ea typeface="Arial" charset="0"/>
                <a:cs typeface="Arial" charset="0"/>
              </a:rPr>
              <a:t>organisations</a:t>
            </a:r>
            <a:endParaRPr lang="en-US" dirty="0">
              <a:latin typeface="Arial" charset="0"/>
              <a:ea typeface="Arial" charset="0"/>
              <a:cs typeface="Arial"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sp>
        <p:nvSpPr>
          <p:cNvPr id="2" name="TextBox 1"/>
          <p:cNvSpPr txBox="1"/>
          <p:nvPr/>
        </p:nvSpPr>
        <p:spPr>
          <a:xfrm>
            <a:off x="0" y="4495500"/>
            <a:ext cx="9144000" cy="648000"/>
          </a:xfrm>
          <a:prstGeom prst="rect">
            <a:avLst/>
          </a:prstGeom>
          <a:solidFill>
            <a:srgbClr val="003865"/>
          </a:solidFill>
        </p:spPr>
        <p:txBody>
          <a:bodyPr wrap="none" rtlCol="0" anchor="ctr">
            <a:noAutofit/>
          </a:bodyPr>
          <a:lstStyle/>
          <a:p>
            <a:pPr marL="285750" indent="-285750">
              <a:spcAft>
                <a:spcPts val="300"/>
              </a:spcAft>
              <a:buFont typeface="Arial" panose="020B0604020202020204" pitchFamily="34" charset="0"/>
              <a:buChar char="•"/>
            </a:pPr>
            <a:r>
              <a:rPr lang="en-GB" sz="1400" dirty="0">
                <a:solidFill>
                  <a:schemeClr val="bg1"/>
                </a:solidFill>
              </a:rPr>
              <a:t>Leadership and management of health and safety in higher education institutions</a:t>
            </a:r>
          </a:p>
          <a:p>
            <a:pPr marL="285750" indent="-285750">
              <a:spcAft>
                <a:spcPts val="300"/>
              </a:spcAft>
              <a:buFont typeface="Arial" panose="020B0604020202020204" pitchFamily="34" charset="0"/>
              <a:buChar char="•"/>
            </a:pPr>
            <a:r>
              <a:rPr lang="en-GB" sz="1400" dirty="0">
                <a:solidFill>
                  <a:schemeClr val="bg1"/>
                </a:solidFill>
              </a:rPr>
              <a:t>SEPS Website (Safety management for heads of management units)</a:t>
            </a:r>
          </a:p>
        </p:txBody>
      </p:sp>
    </p:spTree>
    <p:extLst>
      <p:ext uri="{BB962C8B-B14F-4D97-AF65-F5344CB8AC3E}">
        <p14:creationId xmlns:p14="http://schemas.microsoft.com/office/powerpoint/2010/main" val="3732545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5" name="Content Placeholder 2"/>
          <p:cNvSpPr>
            <a:spLocks noGrp="1"/>
          </p:cNvSpPr>
          <p:nvPr>
            <p:ph idx="4294967295"/>
          </p:nvPr>
        </p:nvSpPr>
        <p:spPr bwMode="auto">
          <a:xfrm>
            <a:off x="467544" y="1260000"/>
            <a:ext cx="5832648" cy="1008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a:r>
              <a:rPr lang="en-US" altLang="en-US" sz="1800" dirty="0">
                <a:solidFill>
                  <a:schemeClr val="bg1"/>
                </a:solidFill>
                <a:latin typeface="Arial" charset="0"/>
                <a:ea typeface="ヒラギノ角ゴ Pro W3" charset="-128"/>
                <a:cs typeface="ヒラギノ角ゴ Pro W3" charset="-128"/>
              </a:rPr>
              <a:t>For Further Information Contact:</a:t>
            </a:r>
          </a:p>
          <a:p>
            <a:pPr marL="0"/>
            <a:r>
              <a:rPr lang="en-US" altLang="en-US" sz="1800" dirty="0">
                <a:solidFill>
                  <a:schemeClr val="bg1"/>
                </a:solidFill>
                <a:latin typeface="Arial" charset="0"/>
                <a:ea typeface="ヒラギノ角ゴ Pro W3" charset="-128"/>
                <a:cs typeface="ヒラギノ角ゴ Pro W3" charset="-128"/>
              </a:rPr>
              <a:t>Dr. Phil Rodger (Chemical Safety Adviser)</a:t>
            </a:r>
          </a:p>
          <a:p>
            <a:pPr marL="0"/>
            <a:endParaRPr lang="en-US" altLang="en-US" dirty="0">
              <a:solidFill>
                <a:schemeClr val="bg1"/>
              </a:solidFill>
              <a:latin typeface="Arial" charset="0"/>
              <a:ea typeface="ヒラギノ角ゴ Pro W3" charset="-128"/>
              <a:cs typeface="ヒラギノ角ゴ Pro W3" charset="-128"/>
            </a:endParaRPr>
          </a:p>
          <a:p>
            <a:pPr marL="0"/>
            <a:r>
              <a:rPr lang="en-US" altLang="en-US" i="1" dirty="0">
                <a:solidFill>
                  <a:schemeClr val="bg1"/>
                </a:solidFill>
                <a:latin typeface="Arial" charset="0"/>
                <a:ea typeface="ヒラギノ角ゴ Pro W3" charset="-128"/>
                <a:cs typeface="ヒラギノ角ゴ Pro W3" charset="-128"/>
              </a:rPr>
              <a:t>E:  Philip.Rodger@glasgow.ac.uk</a:t>
            </a:r>
          </a:p>
          <a:p>
            <a:pPr marL="0"/>
            <a:r>
              <a:rPr lang="en-US" altLang="en-US" i="1" dirty="0">
                <a:solidFill>
                  <a:schemeClr val="bg1"/>
                </a:solidFill>
                <a:latin typeface="Arial" charset="0"/>
                <a:ea typeface="ヒラギノ角ゴ Pro W3" charset="-128"/>
                <a:cs typeface="ヒラギノ角ゴ Pro W3" charset="-128"/>
              </a:rPr>
              <a:t>T:  0141 3302799</a:t>
            </a:r>
          </a:p>
          <a:p>
            <a:pPr marL="0"/>
            <a:endParaRPr lang="en-US" altLang="en-US" dirty="0">
              <a:solidFill>
                <a:schemeClr val="bg1"/>
              </a:solidFill>
              <a:latin typeface="Arial" charset="0"/>
              <a:ea typeface="ヒラギノ角ゴ Pro W3" charset="-128"/>
              <a:cs typeface="ヒラギノ角ゴ Pro W3" charset="-128"/>
            </a:endParaRPr>
          </a:p>
          <a:p>
            <a:endParaRPr lang="en-US" altLang="en-US" dirty="0">
              <a:solidFill>
                <a:schemeClr val="bg1"/>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895678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bm-website-assets.s3.amazonaws.com/laboratoryequipment.com/s3fs-public/legacyimages/UMD-explosion-hood.jpg"/>
          <p:cNvPicPr>
            <a:picLocks noChangeAspect="1" noChangeArrowheads="1"/>
          </p:cNvPicPr>
          <p:nvPr/>
        </p:nvPicPr>
        <p:blipFill rotWithShape="1">
          <a:blip r:embed="rId2">
            <a:extLst>
              <a:ext uri="{28A0092B-C50C-407E-A947-70E740481C1C}">
                <a14:useLocalDpi xmlns:a14="http://schemas.microsoft.com/office/drawing/2010/main" val="0"/>
              </a:ext>
            </a:extLst>
          </a:blip>
          <a:srcRect t="12500" b="12500"/>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564874" y="1203599"/>
            <a:ext cx="4871222"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9" name="Title 1"/>
          <p:cNvSpPr>
            <a:spLocks noGrp="1"/>
          </p:cNvSpPr>
          <p:nvPr>
            <p:ph type="title"/>
          </p:nvPr>
        </p:nvSpPr>
        <p:spPr>
          <a:xfrm>
            <a:off x="539551" y="1203599"/>
            <a:ext cx="5688633" cy="504055"/>
          </a:xfrm>
          <a:prstGeom prst="rect">
            <a:avLst/>
          </a:prstGeom>
        </p:spPr>
        <p:txBody>
          <a:bodyPr/>
          <a:lstStyle/>
          <a:p>
            <a:r>
              <a:rPr lang="en-US" sz="2400" dirty="0"/>
              <a:t>General Introduction</a:t>
            </a:r>
          </a:p>
        </p:txBody>
      </p:sp>
      <p:sp>
        <p:nvSpPr>
          <p:cNvPr id="10" name="Content Placeholder 2"/>
          <p:cNvSpPr>
            <a:spLocks noGrp="1"/>
          </p:cNvSpPr>
          <p:nvPr>
            <p:ph idx="4294967295"/>
          </p:nvPr>
        </p:nvSpPr>
        <p:spPr>
          <a:xfrm>
            <a:off x="539553" y="1779663"/>
            <a:ext cx="4896543" cy="3096343"/>
          </a:xfrm>
          <a:prstGeom prst="rect">
            <a:avLst/>
          </a:prstGeom>
        </p:spPr>
        <p:txBody>
          <a:bodyPr/>
          <a:lstStyle/>
          <a:p>
            <a:pPr marL="285750" indent="-285750">
              <a:spcBef>
                <a:spcPts val="0"/>
              </a:spcBef>
              <a:spcAft>
                <a:spcPts val="1200"/>
              </a:spcAft>
              <a:buFont typeface="Arial" panose="020B0604020202020204" pitchFamily="34" charset="0"/>
              <a:buChar char="•"/>
            </a:pPr>
            <a:r>
              <a:rPr lang="en-US" dirty="0">
                <a:latin typeface="Arial" charset="0"/>
                <a:ea typeface="Arial" charset="0"/>
                <a:cs typeface="Arial" charset="0"/>
              </a:rPr>
              <a:t>Responsibilities and duties of individuals in higher education institutions</a:t>
            </a:r>
          </a:p>
          <a:p>
            <a:pPr marL="285750" indent="-285750">
              <a:spcBef>
                <a:spcPts val="0"/>
              </a:spcBef>
              <a:spcAft>
                <a:spcPts val="1200"/>
              </a:spcAft>
              <a:buFont typeface="Arial" panose="020B0604020202020204" pitchFamily="34" charset="0"/>
              <a:buChar char="•"/>
            </a:pPr>
            <a:r>
              <a:rPr lang="en-US" dirty="0">
                <a:latin typeface="Arial" charset="0"/>
                <a:ea typeface="Arial" charset="0"/>
                <a:cs typeface="Arial" charset="0"/>
              </a:rPr>
              <a:t>Possible consequences / outcomes following an accident, injury or fatality</a:t>
            </a:r>
          </a:p>
          <a:p>
            <a:pPr marL="285750" indent="-285750">
              <a:spcBef>
                <a:spcPts val="0"/>
              </a:spcBef>
              <a:spcAft>
                <a:spcPts val="1200"/>
              </a:spcAft>
              <a:buFont typeface="Arial" panose="020B0604020202020204" pitchFamily="34" charset="0"/>
              <a:buChar char="•"/>
            </a:pPr>
            <a:r>
              <a:rPr lang="en-US" dirty="0">
                <a:latin typeface="Arial" charset="0"/>
                <a:ea typeface="Arial" charset="0"/>
                <a:cs typeface="Arial" charset="0"/>
              </a:rPr>
              <a:t>Powers of enforcing authorities</a:t>
            </a:r>
          </a:p>
          <a:p>
            <a:pPr marL="285750" indent="-285750">
              <a:spcBef>
                <a:spcPts val="0"/>
              </a:spcBef>
              <a:spcAft>
                <a:spcPts val="1200"/>
              </a:spcAft>
              <a:buFont typeface="Arial" panose="020B0604020202020204" pitchFamily="34" charset="0"/>
              <a:buChar char="•"/>
            </a:pPr>
            <a:r>
              <a:rPr lang="en-US" dirty="0">
                <a:latin typeface="Arial" charset="0"/>
                <a:ea typeface="Arial" charset="0"/>
                <a:cs typeface="Arial" charset="0"/>
              </a:rPr>
              <a:t>Examples of serious incidents in higher education </a:t>
            </a:r>
          </a:p>
          <a:p>
            <a:pPr>
              <a:spcAft>
                <a:spcPts val="1200"/>
              </a:spcAft>
              <a:buFont typeface="Arial" panose="020B0604020202020204" pitchFamily="34" charset="0"/>
              <a:buChar char="•"/>
            </a:pPr>
            <a:endParaRPr lang="en-US" sz="16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Tree>
    <p:extLst>
      <p:ext uri="{BB962C8B-B14F-4D97-AF65-F5344CB8AC3E}">
        <p14:creationId xmlns:p14="http://schemas.microsoft.com/office/powerpoint/2010/main" val="261725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6264697" cy="504055"/>
          </a:xfrm>
          <a:prstGeom prst="rect">
            <a:avLst/>
          </a:prstGeom>
        </p:spPr>
        <p:txBody>
          <a:bodyPr/>
          <a:lstStyle/>
          <a:p>
            <a:r>
              <a:rPr lang="en-US" sz="2400" dirty="0"/>
              <a:t>UCLA Fatality, December 2008</a:t>
            </a:r>
          </a:p>
        </p:txBody>
      </p:sp>
      <p:sp>
        <p:nvSpPr>
          <p:cNvPr id="6" name="Content Placeholder 2"/>
          <p:cNvSpPr>
            <a:spLocks noGrp="1"/>
          </p:cNvSpPr>
          <p:nvPr>
            <p:ph idx="4294967295"/>
          </p:nvPr>
        </p:nvSpPr>
        <p:spPr>
          <a:xfrm>
            <a:off x="539551" y="1851671"/>
            <a:ext cx="5760641" cy="3096343"/>
          </a:xfrm>
          <a:prstGeom prst="rect">
            <a:avLst/>
          </a:prstGeom>
        </p:spPr>
        <p:txBody>
          <a:bodyPr/>
          <a:lstStyle/>
          <a:p>
            <a:pPr marL="0" indent="0">
              <a:spcBef>
                <a:spcPts val="0"/>
              </a:spcBef>
              <a:spcAft>
                <a:spcPts val="600"/>
              </a:spcAft>
            </a:pPr>
            <a:r>
              <a:rPr lang="en-US" dirty="0">
                <a:latin typeface="Arial" charset="0"/>
                <a:ea typeface="Arial" charset="0"/>
                <a:cs typeface="Arial" charset="0"/>
              </a:rPr>
              <a:t>Sheri Sangji,23</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Staff research associate working with Professor Patrick Harran</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Severely burned following an accident involving t-</a:t>
            </a:r>
            <a:r>
              <a:rPr lang="en-US" dirty="0" err="1">
                <a:latin typeface="Arial" charset="0"/>
                <a:ea typeface="Arial" charset="0"/>
                <a:cs typeface="Arial" charset="0"/>
              </a:rPr>
              <a:t>Butyllithium</a:t>
            </a:r>
            <a:endParaRPr lang="en-US" dirty="0">
              <a:latin typeface="Arial" charset="0"/>
              <a:ea typeface="Arial" charset="0"/>
              <a:cs typeface="Arial" charset="0"/>
            </a:endParaRP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Safety glasses but no lab coat worn, synthetic clothing caught fire</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Died 18 days later in hospital</a:t>
            </a:r>
          </a:p>
          <a:p>
            <a:pPr marL="0">
              <a:spcBef>
                <a:spcPts val="0"/>
              </a:spcBef>
              <a:spcAft>
                <a:spcPts val="600"/>
              </a:spcAft>
            </a:pPr>
            <a:r>
              <a:rPr lang="en-US" dirty="0">
                <a:latin typeface="Arial" charset="0"/>
                <a:ea typeface="Arial" charset="0"/>
                <a:cs typeface="Arial" charset="0"/>
              </a:rPr>
              <a:t>Consequences</a:t>
            </a:r>
          </a:p>
          <a:p>
            <a:pPr marL="361950" lvl="1" indent="-247650">
              <a:spcBef>
                <a:spcPts val="0"/>
              </a:spcBef>
              <a:spcAft>
                <a:spcPts val="600"/>
              </a:spcAft>
              <a:buFont typeface="Arial" panose="020B0604020202020204" pitchFamily="34" charset="0"/>
              <a:buChar char="•"/>
            </a:pPr>
            <a:r>
              <a:rPr lang="en-US" dirty="0">
                <a:latin typeface="Arial" charset="0"/>
                <a:ea typeface="Arial" charset="0"/>
                <a:cs typeface="Arial" charset="0"/>
              </a:rPr>
              <a:t>Criminal prosecution (failure to provide suitable training / PPE)</a:t>
            </a:r>
          </a:p>
          <a:p>
            <a:pPr marL="361950" lvl="1" indent="-247650">
              <a:spcBef>
                <a:spcPts val="0"/>
              </a:spcBef>
              <a:spcAft>
                <a:spcPts val="600"/>
              </a:spcAft>
              <a:buFont typeface="Arial" panose="020B0604020202020204" pitchFamily="34" charset="0"/>
              <a:buChar char="•"/>
            </a:pPr>
            <a:r>
              <a:rPr lang="en-US" dirty="0">
                <a:latin typeface="Arial" charset="0"/>
                <a:ea typeface="Arial" charset="0"/>
                <a:cs typeface="Arial" charset="0"/>
              </a:rPr>
              <a:t>Prosecution of Prof Harran deferred for 5 years (community service)</a:t>
            </a:r>
          </a:p>
          <a:p>
            <a:pPr marL="361950" lvl="1" indent="-247650">
              <a:spcBef>
                <a:spcPts val="0"/>
              </a:spcBef>
              <a:spcAft>
                <a:spcPts val="600"/>
              </a:spcAft>
              <a:buFont typeface="Arial" panose="020B0604020202020204" pitchFamily="34" charset="0"/>
              <a:buChar char="•"/>
            </a:pPr>
            <a:r>
              <a:rPr lang="en-US" dirty="0">
                <a:latin typeface="Arial" charset="0"/>
                <a:ea typeface="Arial" charset="0"/>
                <a:cs typeface="Arial" charset="0"/>
              </a:rPr>
              <a:t>Charges against UCLA dropped following spend of $20M on improved procedures / scholarship</a:t>
            </a:r>
          </a:p>
          <a:p>
            <a:pPr marL="361950" lvl="1" indent="-247650">
              <a:spcBef>
                <a:spcPts val="0"/>
              </a:spcBef>
              <a:spcAft>
                <a:spcPts val="600"/>
              </a:spcAft>
              <a:buFont typeface="Arial" panose="020B0604020202020204" pitchFamily="34" charset="0"/>
              <a:buChar char="•"/>
            </a:pPr>
            <a:r>
              <a:rPr lang="en-US" dirty="0">
                <a:latin typeface="Arial" charset="0"/>
                <a:ea typeface="Arial" charset="0"/>
                <a:cs typeface="Arial" charset="0"/>
              </a:rPr>
              <a:t>Fellowship from American Association for Advancement of Science dropped</a:t>
            </a:r>
          </a:p>
          <a:p>
            <a:pPr marL="361950" lvl="1" indent="-247650">
              <a:spcBef>
                <a:spcPts val="0"/>
              </a:spcBef>
              <a:spcAft>
                <a:spcPts val="600"/>
              </a:spcAft>
              <a:buFont typeface="Arial" panose="020B0604020202020204" pitchFamily="34" charset="0"/>
              <a:buChar char="•"/>
            </a:pPr>
            <a:r>
              <a:rPr lang="en-US" dirty="0">
                <a:latin typeface="Arial" charset="0"/>
                <a:ea typeface="Arial" charset="0"/>
                <a:cs typeface="Arial" charset="0"/>
              </a:rPr>
              <a:t>Negative publicity for university and individuals</a:t>
            </a:r>
          </a:p>
          <a:p>
            <a:pPr marL="361950" lvl="1" indent="-247650">
              <a:spcBef>
                <a:spcPts val="0"/>
              </a:spcBef>
              <a:spcAft>
                <a:spcPts val="600"/>
              </a:spcAft>
              <a:buFont typeface="Arial" panose="020B0604020202020204" pitchFamily="34" charset="0"/>
              <a:buChar char="•"/>
            </a:pPr>
            <a:endParaRPr lang="en-US" dirty="0">
              <a:latin typeface="Arial" charset="0"/>
              <a:ea typeface="Arial" charset="0"/>
              <a:cs typeface="Arial" charset="0"/>
            </a:endParaRPr>
          </a:p>
          <a:p>
            <a:pPr marL="400050" lvl="1" indent="-285750">
              <a:spcBef>
                <a:spcPts val="0"/>
              </a:spcBef>
              <a:spcAft>
                <a:spcPts val="600"/>
              </a:spcAft>
              <a:buFont typeface="Arial" panose="020B0604020202020204" pitchFamily="34" charset="0"/>
              <a:buChar char="•"/>
            </a:pPr>
            <a:endParaRPr lang="en-US" dirty="0">
              <a:latin typeface="Arial" charset="0"/>
              <a:ea typeface="Arial" charset="0"/>
              <a:cs typeface="Arial"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pic>
        <p:nvPicPr>
          <p:cNvPr id="3074" name="Picture 2" descr="Image result for patrick harran cou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462" y="3220022"/>
            <a:ext cx="2628000" cy="1816413"/>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2500" r="12500"/>
          <a:stretch/>
        </p:blipFill>
        <p:spPr>
          <a:xfrm>
            <a:off x="6342462" y="1347814"/>
            <a:ext cx="2628000" cy="1812373"/>
          </a:xfrm>
          <a:prstGeom prst="rect">
            <a:avLst/>
          </a:prstGeom>
          <a:ln>
            <a:solidFill>
              <a:srgbClr val="000000"/>
            </a:solidFill>
          </a:ln>
        </p:spPr>
      </p:pic>
    </p:spTree>
    <p:extLst>
      <p:ext uri="{BB962C8B-B14F-4D97-AF65-F5344CB8AC3E}">
        <p14:creationId xmlns:p14="http://schemas.microsoft.com/office/powerpoint/2010/main" val="410473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4752529" cy="504055"/>
          </a:xfrm>
          <a:prstGeom prst="rect">
            <a:avLst/>
          </a:prstGeom>
        </p:spPr>
        <p:txBody>
          <a:bodyPr/>
          <a:lstStyle/>
          <a:p>
            <a:r>
              <a:rPr lang="en-US" sz="2400" dirty="0"/>
              <a:t>Consequences of an accident?</a:t>
            </a:r>
          </a:p>
        </p:txBody>
      </p:sp>
      <p:sp>
        <p:nvSpPr>
          <p:cNvPr id="6" name="Content Placeholder 2"/>
          <p:cNvSpPr>
            <a:spLocks noGrp="1"/>
          </p:cNvSpPr>
          <p:nvPr>
            <p:ph idx="4294967295"/>
          </p:nvPr>
        </p:nvSpPr>
        <p:spPr>
          <a:xfrm>
            <a:off x="539551" y="1851671"/>
            <a:ext cx="5400601" cy="3096343"/>
          </a:xfrm>
          <a:prstGeom prst="rect">
            <a:avLst/>
          </a:prstGeom>
        </p:spPr>
        <p:txBody>
          <a:bodyPr/>
          <a:lstStyle/>
          <a:p>
            <a:pPr marL="0" indent="0">
              <a:spcBef>
                <a:spcPts val="0"/>
              </a:spcBef>
              <a:spcAft>
                <a:spcPts val="600"/>
              </a:spcAft>
            </a:pPr>
            <a:r>
              <a:rPr lang="en-US" dirty="0">
                <a:solidFill>
                  <a:srgbClr val="3E474E"/>
                </a:solidFill>
                <a:latin typeface="Arial" charset="0"/>
                <a:ea typeface="Arial" charset="0"/>
                <a:cs typeface="Arial" charset="0"/>
              </a:rPr>
              <a:t>Moral / Personal</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Risk of distress, illness, injury or death to individuals</a:t>
            </a:r>
          </a:p>
          <a:p>
            <a:pPr marL="0" indent="0">
              <a:spcBef>
                <a:spcPts val="0"/>
              </a:spcBef>
              <a:spcAft>
                <a:spcPts val="600"/>
              </a:spcAft>
            </a:pPr>
            <a:r>
              <a:rPr lang="en-US" dirty="0">
                <a:solidFill>
                  <a:srgbClr val="3E474E"/>
                </a:solidFill>
                <a:latin typeface="Arial" charset="0"/>
                <a:ea typeface="Arial" charset="0"/>
                <a:cs typeface="Arial" charset="0"/>
              </a:rPr>
              <a:t>Financial</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Lost time, replacement of equipment / personnel</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Fines imposed by courts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Cost of civil claims</a:t>
            </a:r>
          </a:p>
          <a:p>
            <a:pPr marL="0" indent="0">
              <a:spcBef>
                <a:spcPts val="0"/>
              </a:spcBef>
              <a:spcAft>
                <a:spcPts val="600"/>
              </a:spcAft>
            </a:pPr>
            <a:r>
              <a:rPr lang="en-US" dirty="0">
                <a:solidFill>
                  <a:srgbClr val="3E474E"/>
                </a:solidFill>
                <a:latin typeface="Arial" charset="0"/>
                <a:ea typeface="Arial" charset="0"/>
                <a:cs typeface="Arial" charset="0"/>
              </a:rPr>
              <a:t>Legal</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Risk of enforcement action</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Possibility of prosecution</a:t>
            </a:r>
          </a:p>
          <a:p>
            <a:pPr marL="0" indent="0">
              <a:spcBef>
                <a:spcPts val="0"/>
              </a:spcBef>
              <a:spcAft>
                <a:spcPts val="600"/>
              </a:spcAft>
            </a:pPr>
            <a:r>
              <a:rPr lang="en-US" dirty="0">
                <a:solidFill>
                  <a:srgbClr val="3E474E"/>
                </a:solidFill>
                <a:latin typeface="Arial" charset="0"/>
                <a:ea typeface="Arial" charset="0"/>
                <a:cs typeface="Arial" charset="0"/>
              </a:rPr>
              <a:t>Social</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Damage to reputation (both personal and that of the University)</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grpSp>
        <p:nvGrpSpPr>
          <p:cNvPr id="8" name="Group 7"/>
          <p:cNvGrpSpPr/>
          <p:nvPr/>
        </p:nvGrpSpPr>
        <p:grpSpPr>
          <a:xfrm>
            <a:off x="6156175" y="1131590"/>
            <a:ext cx="2938739" cy="3816424"/>
            <a:chOff x="5364088" y="221814"/>
            <a:chExt cx="3528394" cy="4582184"/>
          </a:xfrm>
        </p:grpSpPr>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698" t="11170" r="36322" b="6032"/>
            <a:stretch/>
          </p:blipFill>
          <p:spPr bwMode="auto">
            <a:xfrm>
              <a:off x="5364088" y="221814"/>
              <a:ext cx="3441468" cy="458218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bwMode="auto">
            <a:xfrm>
              <a:off x="8229600" y="1347614"/>
              <a:ext cx="662880" cy="34563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Tree>
    <p:extLst>
      <p:ext uri="{BB962C8B-B14F-4D97-AF65-F5344CB8AC3E}">
        <p14:creationId xmlns:p14="http://schemas.microsoft.com/office/powerpoint/2010/main" val="376245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4464497" cy="504055"/>
          </a:xfrm>
          <a:prstGeom prst="rect">
            <a:avLst/>
          </a:prstGeom>
        </p:spPr>
        <p:txBody>
          <a:bodyPr/>
          <a:lstStyle/>
          <a:p>
            <a:r>
              <a:rPr lang="en-US" sz="2400" dirty="0"/>
              <a:t>Key levels of responsibility</a:t>
            </a:r>
          </a:p>
        </p:txBody>
      </p:sp>
      <p:sp>
        <p:nvSpPr>
          <p:cNvPr id="6" name="Content Placeholder 2"/>
          <p:cNvSpPr>
            <a:spLocks noGrp="1"/>
          </p:cNvSpPr>
          <p:nvPr>
            <p:ph idx="4294967295"/>
          </p:nvPr>
        </p:nvSpPr>
        <p:spPr>
          <a:xfrm>
            <a:off x="539551" y="1851671"/>
            <a:ext cx="4608513" cy="3096343"/>
          </a:xfrm>
          <a:prstGeom prst="rect">
            <a:avLst/>
          </a:prstGeom>
        </p:spPr>
        <p:txBody>
          <a:bodyPr/>
          <a:lstStyle/>
          <a:p>
            <a:pPr marL="285750" indent="-285750">
              <a:spcBef>
                <a:spcPts val="0"/>
              </a:spcBef>
              <a:spcAft>
                <a:spcPts val="600"/>
              </a:spcAft>
              <a:buFont typeface="Arial" panose="020B0604020202020204" pitchFamily="34" charset="0"/>
              <a:buChar char="•"/>
            </a:pPr>
            <a:r>
              <a:rPr lang="en-US" dirty="0">
                <a:latin typeface="Arial" charset="0"/>
                <a:ea typeface="Arial" charset="0"/>
                <a:cs typeface="Arial" charset="0"/>
              </a:rPr>
              <a:t>Leadership and management of health and safety in higher education institutions (USHA)</a:t>
            </a:r>
          </a:p>
          <a:p>
            <a:pPr marL="285750" indent="-285750">
              <a:spcBef>
                <a:spcPts val="0"/>
              </a:spcBef>
              <a:spcAft>
                <a:spcPts val="600"/>
              </a:spcAft>
              <a:buFont typeface="Arial" panose="020B0604020202020204" pitchFamily="34" charset="0"/>
              <a:buChar char="•"/>
            </a:pPr>
            <a:r>
              <a:rPr lang="en-US" dirty="0">
                <a:latin typeface="Arial" charset="0"/>
                <a:ea typeface="Arial" charset="0"/>
                <a:cs typeface="Arial" charset="0"/>
              </a:rPr>
              <a:t>Five levels of responsibility*</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Governing body</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Executive team</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Senior managers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Line managers</a:t>
            </a:r>
          </a:p>
          <a:p>
            <a:pPr marL="400050" lvl="1" indent="-285750">
              <a:spcBef>
                <a:spcPts val="0"/>
              </a:spcBef>
              <a:spcAft>
                <a:spcPts val="600"/>
              </a:spcAft>
              <a:buFont typeface="Arial" panose="020B0604020202020204" pitchFamily="34" charset="0"/>
              <a:buChar char="•"/>
            </a:pPr>
            <a:r>
              <a:rPr lang="en-US" dirty="0">
                <a:latin typeface="Arial" charset="0"/>
                <a:ea typeface="Arial" charset="0"/>
                <a:cs typeface="Arial" charset="0"/>
              </a:rPr>
              <a:t>Supervisory staff</a:t>
            </a:r>
          </a:p>
          <a:p>
            <a:pPr marL="400050" lvl="1" indent="-285750">
              <a:spcBef>
                <a:spcPts val="0"/>
              </a:spcBef>
              <a:spcAft>
                <a:spcPts val="600"/>
              </a:spcAft>
              <a:buFont typeface="Arial" panose="020B0604020202020204" pitchFamily="34" charset="0"/>
              <a:buChar char="•"/>
            </a:pPr>
            <a:r>
              <a:rPr lang="en-US" dirty="0">
                <a:solidFill>
                  <a:srgbClr val="0067A7"/>
                </a:solidFill>
                <a:latin typeface="Arial" charset="0"/>
                <a:ea typeface="Arial" charset="0"/>
                <a:cs typeface="Arial" charset="0"/>
              </a:rPr>
              <a:t>What about everyone else?</a:t>
            </a:r>
          </a:p>
          <a:p>
            <a:pPr marL="400050" lvl="1" indent="-285750">
              <a:spcBef>
                <a:spcPts val="0"/>
              </a:spcBef>
              <a:spcAft>
                <a:spcPts val="600"/>
              </a:spcAft>
              <a:buFont typeface="Arial" panose="020B0604020202020204" pitchFamily="34" charset="0"/>
              <a:buChar char="•"/>
            </a:pPr>
            <a:endParaRPr lang="en-US" dirty="0">
              <a:latin typeface="Arial" charset="0"/>
              <a:ea typeface="Arial" charset="0"/>
              <a:cs typeface="Arial" charset="0"/>
            </a:endParaRPr>
          </a:p>
          <a:p>
            <a:pPr marL="0" indent="0">
              <a:spcBef>
                <a:spcPts val="0"/>
              </a:spcBef>
              <a:spcAft>
                <a:spcPts val="600"/>
              </a:spcAft>
            </a:pPr>
            <a:r>
              <a:rPr lang="en-US" dirty="0">
                <a:solidFill>
                  <a:srgbClr val="FF0000"/>
                </a:solidFill>
                <a:latin typeface="Arial" charset="0"/>
                <a:ea typeface="Arial" charset="0"/>
                <a:cs typeface="Arial" charset="0"/>
              </a:rPr>
              <a:t>*Tasks can be delegated but not responsibility</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graphicFrame>
        <p:nvGraphicFramePr>
          <p:cNvPr id="2" name="Diagram 1"/>
          <p:cNvGraphicFramePr/>
          <p:nvPr>
            <p:extLst>
              <p:ext uri="{D42A27DB-BD31-4B8C-83A1-F6EECF244321}">
                <p14:modId xmlns:p14="http://schemas.microsoft.com/office/powerpoint/2010/main" val="822131246"/>
              </p:ext>
            </p:extLst>
          </p:nvPr>
        </p:nvGraphicFramePr>
        <p:xfrm>
          <a:off x="5292080" y="1108303"/>
          <a:ext cx="4176464" cy="38397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770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6264697" cy="504055"/>
          </a:xfrm>
          <a:prstGeom prst="rect">
            <a:avLst/>
          </a:prstGeom>
        </p:spPr>
        <p:txBody>
          <a:bodyPr/>
          <a:lstStyle/>
          <a:p>
            <a:r>
              <a:rPr lang="en-US" sz="2400" dirty="0"/>
              <a:t>Responsibilities of Head of School</a:t>
            </a:r>
          </a:p>
        </p:txBody>
      </p:sp>
      <p:sp>
        <p:nvSpPr>
          <p:cNvPr id="6" name="Content Placeholder 2"/>
          <p:cNvSpPr>
            <a:spLocks noGrp="1"/>
          </p:cNvSpPr>
          <p:nvPr>
            <p:ph idx="4294967295"/>
          </p:nvPr>
        </p:nvSpPr>
        <p:spPr>
          <a:xfrm>
            <a:off x="539551" y="1707654"/>
            <a:ext cx="8604449" cy="3096343"/>
          </a:xfrm>
          <a:prstGeom prst="rect">
            <a:avLst/>
          </a:prstGeom>
        </p:spPr>
        <p:txBody>
          <a:bodyPr/>
          <a:lstStyle/>
          <a:p>
            <a:pPr marL="0" indent="0">
              <a:spcBef>
                <a:spcPts val="0"/>
              </a:spcBef>
              <a:spcAft>
                <a:spcPts val="1800"/>
              </a:spcAft>
            </a:pPr>
            <a:r>
              <a:rPr lang="en-US" dirty="0">
                <a:latin typeface="Arial" charset="0"/>
                <a:ea typeface="Arial" charset="0"/>
                <a:cs typeface="Arial" charset="0"/>
              </a:rPr>
              <a:t>Implement local safety management arrangements and manage risks and ensure you have a clear understanding / oversight of operations and activities</a:t>
            </a:r>
          </a:p>
          <a:p>
            <a:pPr marL="1254125" lvl="2" indent="-588963">
              <a:spcBef>
                <a:spcPts val="0"/>
              </a:spcBef>
              <a:spcAft>
                <a:spcPts val="600"/>
              </a:spcAft>
            </a:pPr>
            <a:r>
              <a:rPr lang="en-US" dirty="0">
                <a:latin typeface="Arial" charset="0"/>
                <a:ea typeface="Arial" charset="0"/>
                <a:cs typeface="Arial" charset="0"/>
              </a:rPr>
              <a:t>	Align school health and safety plan to the strategy of the institution</a:t>
            </a:r>
          </a:p>
          <a:p>
            <a:pPr marL="1254125" lvl="2" indent="-588963">
              <a:spcBef>
                <a:spcPts val="0"/>
              </a:spcBef>
              <a:spcAft>
                <a:spcPts val="1200"/>
              </a:spcAft>
            </a:pPr>
            <a:r>
              <a:rPr lang="en-US" dirty="0">
                <a:latin typeface="Arial" charset="0"/>
                <a:ea typeface="Arial" charset="0"/>
                <a:cs typeface="Arial" charset="0"/>
              </a:rPr>
              <a:t>	Plan arrangements to ensure health and safety of all persons</a:t>
            </a:r>
          </a:p>
          <a:p>
            <a:pPr marL="1254125" lvl="2" indent="-588963">
              <a:spcBef>
                <a:spcPts val="0"/>
              </a:spcBef>
              <a:spcAft>
                <a:spcPts val="600"/>
              </a:spcAft>
            </a:pPr>
            <a:r>
              <a:rPr lang="en-US" dirty="0">
                <a:latin typeface="Arial" charset="0"/>
                <a:ea typeface="Arial" charset="0"/>
                <a:cs typeface="Arial" charset="0"/>
              </a:rPr>
              <a:t>	Put in place processes to ensure all activities are risk assessed and controls implemented</a:t>
            </a:r>
          </a:p>
          <a:p>
            <a:pPr marL="1254125" lvl="2" indent="-588963">
              <a:spcBef>
                <a:spcPts val="0"/>
              </a:spcBef>
              <a:spcAft>
                <a:spcPts val="1200"/>
              </a:spcAft>
            </a:pPr>
            <a:r>
              <a:rPr lang="en-US" dirty="0">
                <a:latin typeface="Arial" charset="0"/>
                <a:ea typeface="Arial" charset="0"/>
                <a:cs typeface="Arial" charset="0"/>
              </a:rPr>
              <a:t>	Ensure tasks are delegated appropriately and understood</a:t>
            </a:r>
          </a:p>
          <a:p>
            <a:pPr marL="1254125" lvl="2" indent="-588963">
              <a:spcBef>
                <a:spcPts val="0"/>
              </a:spcBef>
              <a:spcAft>
                <a:spcPts val="600"/>
              </a:spcAft>
            </a:pPr>
            <a:r>
              <a:rPr lang="en-US" dirty="0">
                <a:latin typeface="Arial" charset="0"/>
                <a:ea typeface="Arial" charset="0"/>
                <a:cs typeface="Arial" charset="0"/>
              </a:rPr>
              <a:t>	Check that agreed health and safety training objectives are being met</a:t>
            </a:r>
          </a:p>
          <a:p>
            <a:pPr marL="1254125" lvl="2" indent="-588963">
              <a:spcBef>
                <a:spcPts val="0"/>
              </a:spcBef>
              <a:spcAft>
                <a:spcPts val="1200"/>
              </a:spcAft>
            </a:pPr>
            <a:r>
              <a:rPr lang="en-US" dirty="0">
                <a:latin typeface="Arial" charset="0"/>
                <a:ea typeface="Arial" charset="0"/>
                <a:cs typeface="Arial" charset="0"/>
              </a:rPr>
              <a:t>	Keep staff informed by monitoring progress and actively seek their views on improvements</a:t>
            </a:r>
          </a:p>
          <a:p>
            <a:pPr marL="1254125" lvl="2" indent="-588963">
              <a:spcBef>
                <a:spcPts val="0"/>
              </a:spcBef>
              <a:spcAft>
                <a:spcPts val="600"/>
              </a:spcAft>
            </a:pPr>
            <a:r>
              <a:rPr lang="en-US" dirty="0">
                <a:latin typeface="Arial" charset="0"/>
                <a:ea typeface="Arial" charset="0"/>
                <a:cs typeface="Arial" charset="0"/>
              </a:rPr>
              <a:t>	Review risk management processes regularly</a:t>
            </a:r>
          </a:p>
          <a:p>
            <a:pPr marL="1254125" lvl="2" indent="-588963">
              <a:spcBef>
                <a:spcPts val="0"/>
              </a:spcBef>
              <a:spcAft>
                <a:spcPts val="600"/>
              </a:spcAft>
            </a:pPr>
            <a:r>
              <a:rPr lang="en-US" dirty="0">
                <a:latin typeface="Arial" charset="0"/>
                <a:ea typeface="Arial" charset="0"/>
                <a:cs typeface="Arial" charset="0"/>
              </a:rPr>
              <a:t>	Take action to implement recommendations from your review</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grpSp>
        <p:nvGrpSpPr>
          <p:cNvPr id="8" name="Group 7"/>
          <p:cNvGrpSpPr/>
          <p:nvPr/>
        </p:nvGrpSpPr>
        <p:grpSpPr>
          <a:xfrm>
            <a:off x="683568" y="2479687"/>
            <a:ext cx="1152128" cy="2180295"/>
            <a:chOff x="323528" y="2623703"/>
            <a:chExt cx="1152128" cy="2180295"/>
          </a:xfrm>
        </p:grpSpPr>
        <p:grpSp>
          <p:nvGrpSpPr>
            <p:cNvPr id="7" name="Group 6"/>
            <p:cNvGrpSpPr/>
            <p:nvPr/>
          </p:nvGrpSpPr>
          <p:grpSpPr>
            <a:xfrm>
              <a:off x="323528" y="2623703"/>
              <a:ext cx="1152128" cy="400110"/>
              <a:chOff x="-25080" y="2479687"/>
              <a:chExt cx="1152128" cy="400110"/>
            </a:xfrm>
          </p:grpSpPr>
          <p:sp>
            <p:nvSpPr>
              <p:cNvPr id="2" name="Left Brace 1"/>
              <p:cNvSpPr/>
              <p:nvPr/>
            </p:nvSpPr>
            <p:spPr bwMode="auto">
              <a:xfrm>
                <a:off x="971600" y="2499742"/>
                <a:ext cx="155448" cy="360000"/>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3" name="TextBox 2"/>
              <p:cNvSpPr txBox="1"/>
              <p:nvPr/>
            </p:nvSpPr>
            <p:spPr>
              <a:xfrm>
                <a:off x="-25080" y="2479687"/>
                <a:ext cx="699230" cy="400110"/>
              </a:xfrm>
              <a:prstGeom prst="rect">
                <a:avLst/>
              </a:prstGeom>
              <a:noFill/>
            </p:spPr>
            <p:txBody>
              <a:bodyPr wrap="none" rtlCol="0">
                <a:spAutoFit/>
              </a:bodyPr>
              <a:lstStyle/>
              <a:p>
                <a:r>
                  <a:rPr lang="en-GB" sz="2000" dirty="0">
                    <a:solidFill>
                      <a:srgbClr val="FF0000"/>
                    </a:solidFill>
                  </a:rPr>
                  <a:t>Plan</a:t>
                </a:r>
              </a:p>
            </p:txBody>
          </p:sp>
        </p:grpSp>
        <p:grpSp>
          <p:nvGrpSpPr>
            <p:cNvPr id="9" name="Group 8"/>
            <p:cNvGrpSpPr/>
            <p:nvPr/>
          </p:nvGrpSpPr>
          <p:grpSpPr>
            <a:xfrm>
              <a:off x="323528" y="3219822"/>
              <a:ext cx="1152128" cy="400110"/>
              <a:chOff x="-25080" y="2479687"/>
              <a:chExt cx="1152128" cy="400110"/>
            </a:xfrm>
          </p:grpSpPr>
          <p:sp>
            <p:nvSpPr>
              <p:cNvPr id="10" name="Left Brace 9"/>
              <p:cNvSpPr/>
              <p:nvPr/>
            </p:nvSpPr>
            <p:spPr bwMode="auto">
              <a:xfrm>
                <a:off x="971600" y="2499742"/>
                <a:ext cx="155448" cy="360000"/>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1" name="TextBox 10"/>
              <p:cNvSpPr txBox="1"/>
              <p:nvPr/>
            </p:nvSpPr>
            <p:spPr>
              <a:xfrm>
                <a:off x="-25080" y="2479687"/>
                <a:ext cx="513282" cy="400110"/>
              </a:xfrm>
              <a:prstGeom prst="rect">
                <a:avLst/>
              </a:prstGeom>
              <a:noFill/>
            </p:spPr>
            <p:txBody>
              <a:bodyPr wrap="none" rtlCol="0">
                <a:spAutoFit/>
              </a:bodyPr>
              <a:lstStyle/>
              <a:p>
                <a:r>
                  <a:rPr lang="en-GB" sz="2000" dirty="0">
                    <a:solidFill>
                      <a:srgbClr val="FF0000"/>
                    </a:solidFill>
                  </a:rPr>
                  <a:t>Do</a:t>
                </a:r>
              </a:p>
            </p:txBody>
          </p:sp>
        </p:grpSp>
        <p:grpSp>
          <p:nvGrpSpPr>
            <p:cNvPr id="12" name="Group 11"/>
            <p:cNvGrpSpPr/>
            <p:nvPr/>
          </p:nvGrpSpPr>
          <p:grpSpPr>
            <a:xfrm>
              <a:off x="323528" y="3827824"/>
              <a:ext cx="1152128" cy="400110"/>
              <a:chOff x="-25080" y="2479687"/>
              <a:chExt cx="1152128" cy="400110"/>
            </a:xfrm>
          </p:grpSpPr>
          <p:sp>
            <p:nvSpPr>
              <p:cNvPr id="13" name="Left Brace 12"/>
              <p:cNvSpPr/>
              <p:nvPr/>
            </p:nvSpPr>
            <p:spPr bwMode="auto">
              <a:xfrm>
                <a:off x="971600" y="2499742"/>
                <a:ext cx="155448" cy="360000"/>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4" name="TextBox 13"/>
              <p:cNvSpPr txBox="1"/>
              <p:nvPr/>
            </p:nvSpPr>
            <p:spPr>
              <a:xfrm>
                <a:off x="-25080" y="2479687"/>
                <a:ext cx="912429" cy="400110"/>
              </a:xfrm>
              <a:prstGeom prst="rect">
                <a:avLst/>
              </a:prstGeom>
              <a:noFill/>
            </p:spPr>
            <p:txBody>
              <a:bodyPr wrap="none" rtlCol="0">
                <a:spAutoFit/>
              </a:bodyPr>
              <a:lstStyle/>
              <a:p>
                <a:r>
                  <a:rPr lang="en-GB" sz="2000" dirty="0">
                    <a:solidFill>
                      <a:srgbClr val="FF0000"/>
                    </a:solidFill>
                  </a:rPr>
                  <a:t>Check</a:t>
                </a:r>
              </a:p>
            </p:txBody>
          </p:sp>
        </p:grpSp>
        <p:grpSp>
          <p:nvGrpSpPr>
            <p:cNvPr id="16" name="Group 15"/>
            <p:cNvGrpSpPr/>
            <p:nvPr/>
          </p:nvGrpSpPr>
          <p:grpSpPr>
            <a:xfrm>
              <a:off x="323528" y="4403888"/>
              <a:ext cx="1152128" cy="400110"/>
              <a:chOff x="-25080" y="2479687"/>
              <a:chExt cx="1152128" cy="400110"/>
            </a:xfrm>
          </p:grpSpPr>
          <p:sp>
            <p:nvSpPr>
              <p:cNvPr id="17" name="Left Brace 16"/>
              <p:cNvSpPr/>
              <p:nvPr/>
            </p:nvSpPr>
            <p:spPr bwMode="auto">
              <a:xfrm>
                <a:off x="971600" y="2499742"/>
                <a:ext cx="155448" cy="360000"/>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8" name="TextBox 17"/>
              <p:cNvSpPr txBox="1"/>
              <p:nvPr/>
            </p:nvSpPr>
            <p:spPr>
              <a:xfrm>
                <a:off x="-25080" y="2479687"/>
                <a:ext cx="1027845" cy="400110"/>
              </a:xfrm>
              <a:prstGeom prst="rect">
                <a:avLst/>
              </a:prstGeom>
              <a:noFill/>
            </p:spPr>
            <p:txBody>
              <a:bodyPr wrap="none" rtlCol="0">
                <a:spAutoFit/>
              </a:bodyPr>
              <a:lstStyle/>
              <a:p>
                <a:r>
                  <a:rPr lang="en-GB" sz="2000" dirty="0">
                    <a:solidFill>
                      <a:srgbClr val="FF0000"/>
                    </a:solidFill>
                  </a:rPr>
                  <a:t>Review</a:t>
                </a:r>
              </a:p>
            </p:txBody>
          </p:sp>
        </p:grpSp>
      </p:grpSp>
    </p:spTree>
    <p:extLst>
      <p:ext uri="{BB962C8B-B14F-4D97-AF65-F5344CB8AC3E}">
        <p14:creationId xmlns:p14="http://schemas.microsoft.com/office/powerpoint/2010/main" val="355577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6264697" cy="504055"/>
          </a:xfrm>
          <a:prstGeom prst="rect">
            <a:avLst/>
          </a:prstGeom>
        </p:spPr>
        <p:txBody>
          <a:bodyPr/>
          <a:lstStyle/>
          <a:p>
            <a:r>
              <a:rPr lang="en-US" sz="2400" dirty="0"/>
              <a:t>Responsibilities of Principal Investigators</a:t>
            </a:r>
          </a:p>
        </p:txBody>
      </p:sp>
      <p:sp>
        <p:nvSpPr>
          <p:cNvPr id="6" name="Content Placeholder 2"/>
          <p:cNvSpPr>
            <a:spLocks noGrp="1"/>
          </p:cNvSpPr>
          <p:nvPr>
            <p:ph idx="4294967295"/>
          </p:nvPr>
        </p:nvSpPr>
        <p:spPr>
          <a:xfrm>
            <a:off x="539551" y="1707654"/>
            <a:ext cx="8604449" cy="3096343"/>
          </a:xfrm>
          <a:prstGeom prst="rect">
            <a:avLst/>
          </a:prstGeom>
        </p:spPr>
        <p:txBody>
          <a:bodyPr/>
          <a:lstStyle/>
          <a:p>
            <a:pPr marL="0" indent="0">
              <a:spcBef>
                <a:spcPts val="0"/>
              </a:spcBef>
              <a:spcAft>
                <a:spcPts val="1800"/>
              </a:spcAft>
            </a:pPr>
            <a:r>
              <a:rPr lang="en-US" dirty="0">
                <a:latin typeface="Arial" charset="0"/>
                <a:ea typeface="Arial" charset="0"/>
                <a:cs typeface="Arial" charset="0"/>
              </a:rPr>
              <a:t>As a line manager you are expected to implement your local health and safety management arrangements, monitor and check their effectiveness</a:t>
            </a:r>
          </a:p>
          <a:p>
            <a:pPr marL="1254125" lvl="2" indent="-588963">
              <a:spcBef>
                <a:spcPts val="0"/>
              </a:spcBef>
              <a:spcAft>
                <a:spcPts val="600"/>
              </a:spcAft>
            </a:pPr>
            <a:r>
              <a:rPr lang="en-US" dirty="0">
                <a:latin typeface="Arial" charset="0"/>
                <a:ea typeface="Arial" charset="0"/>
                <a:cs typeface="Arial" charset="0"/>
              </a:rPr>
              <a:t>	Set reasonable objectives to cover your area of responsibility (e.g. allocation of RA)</a:t>
            </a:r>
          </a:p>
          <a:p>
            <a:pPr marL="1254125" lvl="2" indent="-588963">
              <a:spcBef>
                <a:spcPts val="0"/>
              </a:spcBef>
              <a:spcAft>
                <a:spcPts val="1200"/>
              </a:spcAft>
            </a:pPr>
            <a:r>
              <a:rPr lang="en-US" dirty="0">
                <a:latin typeface="Arial" charset="0"/>
                <a:ea typeface="Arial" charset="0"/>
                <a:cs typeface="Arial" charset="0"/>
              </a:rPr>
              <a:t>	Develop / use existing communication processes to keep your team informed</a:t>
            </a:r>
          </a:p>
          <a:p>
            <a:pPr marL="1254125" lvl="2" indent="-588963">
              <a:spcBef>
                <a:spcPts val="0"/>
              </a:spcBef>
              <a:spcAft>
                <a:spcPts val="600"/>
              </a:spcAft>
            </a:pPr>
            <a:r>
              <a:rPr lang="en-US" dirty="0">
                <a:latin typeface="Arial" charset="0"/>
                <a:ea typeface="Arial" charset="0"/>
                <a:cs typeface="Arial" charset="0"/>
              </a:rPr>
              <a:t>	Ensure risk assessments are undertaken and recorded and that staff / students follow them</a:t>
            </a:r>
          </a:p>
          <a:p>
            <a:pPr marL="1254125" lvl="2" indent="-588963">
              <a:spcBef>
                <a:spcPts val="0"/>
              </a:spcBef>
              <a:spcAft>
                <a:spcPts val="1200"/>
              </a:spcAft>
            </a:pPr>
            <a:r>
              <a:rPr lang="en-US" dirty="0">
                <a:latin typeface="Arial" charset="0"/>
                <a:ea typeface="Arial" charset="0"/>
                <a:cs typeface="Arial" charset="0"/>
              </a:rPr>
              <a:t>	Take appropriate action when health and safety is likely to be compromised</a:t>
            </a:r>
          </a:p>
          <a:p>
            <a:pPr marL="1254125" lvl="2" indent="-588963">
              <a:spcBef>
                <a:spcPts val="0"/>
              </a:spcBef>
              <a:spcAft>
                <a:spcPts val="600"/>
              </a:spcAft>
            </a:pPr>
            <a:r>
              <a:rPr lang="en-US" dirty="0">
                <a:latin typeface="Arial" charset="0"/>
                <a:ea typeface="Arial" charset="0"/>
                <a:cs typeface="Arial" charset="0"/>
              </a:rPr>
              <a:t>	Check statutory examinations are carried out within prescribed timescales</a:t>
            </a:r>
          </a:p>
          <a:p>
            <a:pPr marL="1254125" lvl="2" indent="-588963">
              <a:spcBef>
                <a:spcPts val="0"/>
              </a:spcBef>
              <a:spcAft>
                <a:spcPts val="1200"/>
              </a:spcAft>
            </a:pPr>
            <a:r>
              <a:rPr lang="en-US" dirty="0">
                <a:latin typeface="Arial" charset="0"/>
                <a:ea typeface="Arial" charset="0"/>
                <a:cs typeface="Arial" charset="0"/>
              </a:rPr>
              <a:t>	Monitor completion of actions arising from audits / inspections</a:t>
            </a:r>
          </a:p>
          <a:p>
            <a:pPr marL="1254125" lvl="2" indent="-588963">
              <a:spcBef>
                <a:spcPts val="0"/>
              </a:spcBef>
              <a:spcAft>
                <a:spcPts val="600"/>
              </a:spcAft>
            </a:pPr>
            <a:r>
              <a:rPr lang="en-US" dirty="0">
                <a:latin typeface="Arial" charset="0"/>
                <a:ea typeface="Arial" charset="0"/>
                <a:cs typeface="Arial" charset="0"/>
              </a:rPr>
              <a:t>	Embed learning points from accidents and incidents</a:t>
            </a:r>
          </a:p>
          <a:p>
            <a:pPr marL="1254125" lvl="2" indent="-588963">
              <a:spcBef>
                <a:spcPts val="0"/>
              </a:spcBef>
              <a:spcAft>
                <a:spcPts val="600"/>
              </a:spcAft>
            </a:pPr>
            <a:r>
              <a:rPr lang="en-US" dirty="0">
                <a:latin typeface="Arial" charset="0"/>
                <a:ea typeface="Arial" charset="0"/>
                <a:cs typeface="Arial" charset="0"/>
              </a:rPr>
              <a:t>	Respond to external influences e.g. regulatory body visits / changes in legislation</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grpSp>
        <p:nvGrpSpPr>
          <p:cNvPr id="8" name="Group 7"/>
          <p:cNvGrpSpPr/>
          <p:nvPr/>
        </p:nvGrpSpPr>
        <p:grpSpPr>
          <a:xfrm>
            <a:off x="683568" y="2479687"/>
            <a:ext cx="1152128" cy="2180295"/>
            <a:chOff x="323528" y="2623703"/>
            <a:chExt cx="1152128" cy="2180295"/>
          </a:xfrm>
        </p:grpSpPr>
        <p:grpSp>
          <p:nvGrpSpPr>
            <p:cNvPr id="7" name="Group 6"/>
            <p:cNvGrpSpPr/>
            <p:nvPr/>
          </p:nvGrpSpPr>
          <p:grpSpPr>
            <a:xfrm>
              <a:off x="323528" y="2623703"/>
              <a:ext cx="1152128" cy="400110"/>
              <a:chOff x="-25080" y="2479687"/>
              <a:chExt cx="1152128" cy="400110"/>
            </a:xfrm>
          </p:grpSpPr>
          <p:sp>
            <p:nvSpPr>
              <p:cNvPr id="2" name="Left Brace 1"/>
              <p:cNvSpPr/>
              <p:nvPr/>
            </p:nvSpPr>
            <p:spPr bwMode="auto">
              <a:xfrm>
                <a:off x="971600" y="2499742"/>
                <a:ext cx="155448" cy="360000"/>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3" name="TextBox 2"/>
              <p:cNvSpPr txBox="1"/>
              <p:nvPr/>
            </p:nvSpPr>
            <p:spPr>
              <a:xfrm>
                <a:off x="-25080" y="2479687"/>
                <a:ext cx="699230" cy="400110"/>
              </a:xfrm>
              <a:prstGeom prst="rect">
                <a:avLst/>
              </a:prstGeom>
              <a:noFill/>
            </p:spPr>
            <p:txBody>
              <a:bodyPr wrap="none" rtlCol="0">
                <a:spAutoFit/>
              </a:bodyPr>
              <a:lstStyle/>
              <a:p>
                <a:r>
                  <a:rPr lang="en-GB" sz="2000" dirty="0">
                    <a:solidFill>
                      <a:srgbClr val="FF0000"/>
                    </a:solidFill>
                  </a:rPr>
                  <a:t>Plan</a:t>
                </a:r>
              </a:p>
            </p:txBody>
          </p:sp>
        </p:grpSp>
        <p:grpSp>
          <p:nvGrpSpPr>
            <p:cNvPr id="9" name="Group 8"/>
            <p:cNvGrpSpPr/>
            <p:nvPr/>
          </p:nvGrpSpPr>
          <p:grpSpPr>
            <a:xfrm>
              <a:off x="323528" y="3219822"/>
              <a:ext cx="1152128" cy="400110"/>
              <a:chOff x="-25080" y="2479687"/>
              <a:chExt cx="1152128" cy="400110"/>
            </a:xfrm>
          </p:grpSpPr>
          <p:sp>
            <p:nvSpPr>
              <p:cNvPr id="10" name="Left Brace 9"/>
              <p:cNvSpPr/>
              <p:nvPr/>
            </p:nvSpPr>
            <p:spPr bwMode="auto">
              <a:xfrm>
                <a:off x="971600" y="2499742"/>
                <a:ext cx="155448" cy="360000"/>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1" name="TextBox 10"/>
              <p:cNvSpPr txBox="1"/>
              <p:nvPr/>
            </p:nvSpPr>
            <p:spPr>
              <a:xfrm>
                <a:off x="-25080" y="2479687"/>
                <a:ext cx="513282" cy="400110"/>
              </a:xfrm>
              <a:prstGeom prst="rect">
                <a:avLst/>
              </a:prstGeom>
              <a:noFill/>
            </p:spPr>
            <p:txBody>
              <a:bodyPr wrap="none" rtlCol="0">
                <a:spAutoFit/>
              </a:bodyPr>
              <a:lstStyle/>
              <a:p>
                <a:r>
                  <a:rPr lang="en-GB" sz="2000" dirty="0">
                    <a:solidFill>
                      <a:srgbClr val="FF0000"/>
                    </a:solidFill>
                  </a:rPr>
                  <a:t>Do</a:t>
                </a:r>
              </a:p>
            </p:txBody>
          </p:sp>
        </p:grpSp>
        <p:grpSp>
          <p:nvGrpSpPr>
            <p:cNvPr id="12" name="Group 11"/>
            <p:cNvGrpSpPr/>
            <p:nvPr/>
          </p:nvGrpSpPr>
          <p:grpSpPr>
            <a:xfrm>
              <a:off x="323528" y="3827824"/>
              <a:ext cx="1152128" cy="400110"/>
              <a:chOff x="-25080" y="2479687"/>
              <a:chExt cx="1152128" cy="400110"/>
            </a:xfrm>
          </p:grpSpPr>
          <p:sp>
            <p:nvSpPr>
              <p:cNvPr id="13" name="Left Brace 12"/>
              <p:cNvSpPr/>
              <p:nvPr/>
            </p:nvSpPr>
            <p:spPr bwMode="auto">
              <a:xfrm>
                <a:off x="971600" y="2499742"/>
                <a:ext cx="155448" cy="360000"/>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4" name="TextBox 13"/>
              <p:cNvSpPr txBox="1"/>
              <p:nvPr/>
            </p:nvSpPr>
            <p:spPr>
              <a:xfrm>
                <a:off x="-25080" y="2479687"/>
                <a:ext cx="912429" cy="400110"/>
              </a:xfrm>
              <a:prstGeom prst="rect">
                <a:avLst/>
              </a:prstGeom>
              <a:noFill/>
            </p:spPr>
            <p:txBody>
              <a:bodyPr wrap="none" rtlCol="0">
                <a:spAutoFit/>
              </a:bodyPr>
              <a:lstStyle/>
              <a:p>
                <a:r>
                  <a:rPr lang="en-GB" sz="2000" dirty="0">
                    <a:solidFill>
                      <a:srgbClr val="FF0000"/>
                    </a:solidFill>
                  </a:rPr>
                  <a:t>Check</a:t>
                </a:r>
              </a:p>
            </p:txBody>
          </p:sp>
        </p:grpSp>
        <p:grpSp>
          <p:nvGrpSpPr>
            <p:cNvPr id="16" name="Group 15"/>
            <p:cNvGrpSpPr/>
            <p:nvPr/>
          </p:nvGrpSpPr>
          <p:grpSpPr>
            <a:xfrm>
              <a:off x="323528" y="4403888"/>
              <a:ext cx="1152128" cy="400110"/>
              <a:chOff x="-25080" y="2479687"/>
              <a:chExt cx="1152128" cy="400110"/>
            </a:xfrm>
          </p:grpSpPr>
          <p:sp>
            <p:nvSpPr>
              <p:cNvPr id="17" name="Left Brace 16"/>
              <p:cNvSpPr/>
              <p:nvPr/>
            </p:nvSpPr>
            <p:spPr bwMode="auto">
              <a:xfrm>
                <a:off x="971600" y="2499742"/>
                <a:ext cx="155448" cy="360000"/>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8" name="TextBox 17"/>
              <p:cNvSpPr txBox="1"/>
              <p:nvPr/>
            </p:nvSpPr>
            <p:spPr>
              <a:xfrm>
                <a:off x="-25080" y="2479687"/>
                <a:ext cx="1027845" cy="400110"/>
              </a:xfrm>
              <a:prstGeom prst="rect">
                <a:avLst/>
              </a:prstGeom>
              <a:noFill/>
            </p:spPr>
            <p:txBody>
              <a:bodyPr wrap="none" rtlCol="0">
                <a:spAutoFit/>
              </a:bodyPr>
              <a:lstStyle/>
              <a:p>
                <a:r>
                  <a:rPr lang="en-GB" sz="2000" dirty="0">
                    <a:solidFill>
                      <a:srgbClr val="FF0000"/>
                    </a:solidFill>
                  </a:rPr>
                  <a:t>Review</a:t>
                </a:r>
              </a:p>
            </p:txBody>
          </p:sp>
        </p:grpSp>
      </p:grpSp>
    </p:spTree>
    <p:extLst>
      <p:ext uri="{BB962C8B-B14F-4D97-AF65-F5344CB8AC3E}">
        <p14:creationId xmlns:p14="http://schemas.microsoft.com/office/powerpoint/2010/main" val="256988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 name="Title 1"/>
          <p:cNvSpPr>
            <a:spLocks noGrp="1"/>
          </p:cNvSpPr>
          <p:nvPr>
            <p:ph type="title"/>
          </p:nvPr>
        </p:nvSpPr>
        <p:spPr>
          <a:xfrm>
            <a:off x="539551" y="1203599"/>
            <a:ext cx="8424937" cy="504055"/>
          </a:xfrm>
          <a:prstGeom prst="rect">
            <a:avLst/>
          </a:prstGeom>
        </p:spPr>
        <p:txBody>
          <a:bodyPr/>
          <a:lstStyle/>
          <a:p>
            <a:r>
              <a:rPr lang="en-US" sz="2400" dirty="0"/>
              <a:t>Responsibilities of Laboratory Supervisor</a:t>
            </a:r>
          </a:p>
        </p:txBody>
      </p:sp>
      <p:sp>
        <p:nvSpPr>
          <p:cNvPr id="6" name="Content Placeholder 2"/>
          <p:cNvSpPr>
            <a:spLocks noGrp="1"/>
          </p:cNvSpPr>
          <p:nvPr>
            <p:ph idx="4294967295"/>
          </p:nvPr>
        </p:nvSpPr>
        <p:spPr>
          <a:xfrm>
            <a:off x="539551" y="1707654"/>
            <a:ext cx="8604449" cy="3096343"/>
          </a:xfrm>
          <a:prstGeom prst="rect">
            <a:avLst/>
          </a:prstGeom>
        </p:spPr>
        <p:txBody>
          <a:bodyPr/>
          <a:lstStyle/>
          <a:p>
            <a:pPr marL="0" indent="0">
              <a:spcBef>
                <a:spcPts val="0"/>
              </a:spcBef>
              <a:spcAft>
                <a:spcPts val="1800"/>
              </a:spcAft>
            </a:pPr>
            <a:r>
              <a:rPr lang="en-US" dirty="0">
                <a:latin typeface="Arial" charset="0"/>
                <a:ea typeface="Arial" charset="0"/>
                <a:cs typeface="Arial" charset="0"/>
              </a:rPr>
              <a:t>As a staff member with supervisory responsibility you are expected to monitor and check that local arrangements / rules are being followed.</a:t>
            </a:r>
          </a:p>
          <a:p>
            <a:pPr marL="1254125" lvl="2" indent="-588963">
              <a:spcBef>
                <a:spcPts val="0"/>
              </a:spcBef>
              <a:spcAft>
                <a:spcPts val="600"/>
              </a:spcAft>
            </a:pPr>
            <a:r>
              <a:rPr lang="en-US" dirty="0">
                <a:latin typeface="Arial" charset="0"/>
                <a:ea typeface="Arial" charset="0"/>
                <a:cs typeface="Arial" charset="0"/>
              </a:rPr>
              <a:t>	Ensure you understand local safety policy and procedures</a:t>
            </a:r>
          </a:p>
          <a:p>
            <a:pPr marL="1254125" lvl="2" indent="-588963">
              <a:spcBef>
                <a:spcPts val="0"/>
              </a:spcBef>
              <a:spcAft>
                <a:spcPts val="1200"/>
              </a:spcAft>
            </a:pPr>
            <a:r>
              <a:rPr lang="en-US" dirty="0">
                <a:latin typeface="Arial" charset="0"/>
                <a:ea typeface="Arial" charset="0"/>
                <a:cs typeface="Arial" charset="0"/>
              </a:rPr>
              <a:t>	Think about how procedures based on risk assessments can be effectively communicated</a:t>
            </a:r>
          </a:p>
          <a:p>
            <a:pPr marL="1254125" lvl="2" indent="-588963">
              <a:spcBef>
                <a:spcPts val="0"/>
              </a:spcBef>
              <a:spcAft>
                <a:spcPts val="600"/>
              </a:spcAft>
            </a:pPr>
            <a:r>
              <a:rPr lang="en-US" dirty="0">
                <a:latin typeface="Arial" charset="0"/>
                <a:ea typeface="Arial" charset="0"/>
                <a:cs typeface="Arial" charset="0"/>
              </a:rPr>
              <a:t>	Ensure staff and students are aware of (and follow) safe systems (raise issues of non-compliance)</a:t>
            </a:r>
          </a:p>
          <a:p>
            <a:pPr marL="1254125" lvl="2" indent="-588963">
              <a:spcBef>
                <a:spcPts val="0"/>
              </a:spcBef>
              <a:spcAft>
                <a:spcPts val="1200"/>
              </a:spcAft>
            </a:pPr>
            <a:r>
              <a:rPr lang="en-US" dirty="0">
                <a:latin typeface="Arial" charset="0"/>
                <a:ea typeface="Arial" charset="0"/>
                <a:cs typeface="Arial" charset="0"/>
              </a:rPr>
              <a:t>	Develop clear and concise procedures and include key safety information in them</a:t>
            </a:r>
          </a:p>
          <a:p>
            <a:pPr marL="1254125" lvl="2" indent="-588963">
              <a:spcBef>
                <a:spcPts val="0"/>
              </a:spcBef>
              <a:spcAft>
                <a:spcPts val="600"/>
              </a:spcAft>
            </a:pPr>
            <a:r>
              <a:rPr lang="en-US" dirty="0">
                <a:latin typeface="Arial" charset="0"/>
                <a:ea typeface="Arial" charset="0"/>
                <a:cs typeface="Arial" charset="0"/>
              </a:rPr>
              <a:t>	Ensure risk assessments have been carried out, are up to date, recorded and understood</a:t>
            </a:r>
          </a:p>
          <a:p>
            <a:pPr marL="1254125" lvl="2" indent="-588963">
              <a:spcBef>
                <a:spcPts val="0"/>
              </a:spcBef>
              <a:spcAft>
                <a:spcPts val="1200"/>
              </a:spcAft>
            </a:pPr>
            <a:r>
              <a:rPr lang="en-US" dirty="0">
                <a:latin typeface="Arial" charset="0"/>
                <a:ea typeface="Arial" charset="0"/>
                <a:cs typeface="Arial" charset="0"/>
              </a:rPr>
              <a:t>	Ensure actions from local (school level) audits and inspections have been completed</a:t>
            </a:r>
          </a:p>
          <a:p>
            <a:pPr marL="1254125" lvl="2" indent="-588963">
              <a:spcBef>
                <a:spcPts val="0"/>
              </a:spcBef>
              <a:spcAft>
                <a:spcPts val="600"/>
              </a:spcAft>
            </a:pPr>
            <a:r>
              <a:rPr lang="en-US" dirty="0">
                <a:latin typeface="Arial" charset="0"/>
                <a:ea typeface="Arial" charset="0"/>
                <a:cs typeface="Arial" charset="0"/>
              </a:rPr>
              <a:t>	Provide feedback on H&amp;S performance via line management</a:t>
            </a:r>
          </a:p>
          <a:p>
            <a:pPr marL="1254125" lvl="2" indent="-588963">
              <a:spcBef>
                <a:spcPts val="0"/>
              </a:spcBef>
              <a:spcAft>
                <a:spcPts val="600"/>
              </a:spcAft>
            </a:pPr>
            <a:r>
              <a:rPr lang="en-US" dirty="0">
                <a:latin typeface="Arial" charset="0"/>
                <a:ea typeface="Arial" charset="0"/>
                <a:cs typeface="Arial" charset="0"/>
              </a:rPr>
              <a:t>	Review accidents / incidents and embed learning points in procedures</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079500"/>
          </a:xfrm>
          <a:prstGeom prst="rect">
            <a:avLst/>
          </a:prstGeom>
        </p:spPr>
      </p:pic>
      <p:grpSp>
        <p:nvGrpSpPr>
          <p:cNvPr id="8" name="Group 7"/>
          <p:cNvGrpSpPr/>
          <p:nvPr/>
        </p:nvGrpSpPr>
        <p:grpSpPr>
          <a:xfrm>
            <a:off x="683568" y="2479687"/>
            <a:ext cx="1152128" cy="2180295"/>
            <a:chOff x="323528" y="2623703"/>
            <a:chExt cx="1152128" cy="2180295"/>
          </a:xfrm>
        </p:grpSpPr>
        <p:grpSp>
          <p:nvGrpSpPr>
            <p:cNvPr id="7" name="Group 6"/>
            <p:cNvGrpSpPr/>
            <p:nvPr/>
          </p:nvGrpSpPr>
          <p:grpSpPr>
            <a:xfrm>
              <a:off x="323528" y="2623703"/>
              <a:ext cx="1152128" cy="400110"/>
              <a:chOff x="-25080" y="2479687"/>
              <a:chExt cx="1152128" cy="400110"/>
            </a:xfrm>
          </p:grpSpPr>
          <p:sp>
            <p:nvSpPr>
              <p:cNvPr id="2" name="Left Brace 1"/>
              <p:cNvSpPr/>
              <p:nvPr/>
            </p:nvSpPr>
            <p:spPr bwMode="auto">
              <a:xfrm>
                <a:off x="971600" y="2499742"/>
                <a:ext cx="155448" cy="360000"/>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3" name="TextBox 2"/>
              <p:cNvSpPr txBox="1"/>
              <p:nvPr/>
            </p:nvSpPr>
            <p:spPr>
              <a:xfrm>
                <a:off x="-25080" y="2479687"/>
                <a:ext cx="699230" cy="400110"/>
              </a:xfrm>
              <a:prstGeom prst="rect">
                <a:avLst/>
              </a:prstGeom>
              <a:noFill/>
            </p:spPr>
            <p:txBody>
              <a:bodyPr wrap="none" rtlCol="0">
                <a:spAutoFit/>
              </a:bodyPr>
              <a:lstStyle/>
              <a:p>
                <a:r>
                  <a:rPr lang="en-GB" sz="2000" dirty="0">
                    <a:solidFill>
                      <a:srgbClr val="FF0000"/>
                    </a:solidFill>
                  </a:rPr>
                  <a:t>Plan</a:t>
                </a:r>
              </a:p>
            </p:txBody>
          </p:sp>
        </p:grpSp>
        <p:grpSp>
          <p:nvGrpSpPr>
            <p:cNvPr id="9" name="Group 8"/>
            <p:cNvGrpSpPr/>
            <p:nvPr/>
          </p:nvGrpSpPr>
          <p:grpSpPr>
            <a:xfrm>
              <a:off x="323528" y="3219822"/>
              <a:ext cx="1152128" cy="400110"/>
              <a:chOff x="-25080" y="2479687"/>
              <a:chExt cx="1152128" cy="400110"/>
            </a:xfrm>
          </p:grpSpPr>
          <p:sp>
            <p:nvSpPr>
              <p:cNvPr id="10" name="Left Brace 9"/>
              <p:cNvSpPr/>
              <p:nvPr/>
            </p:nvSpPr>
            <p:spPr bwMode="auto">
              <a:xfrm>
                <a:off x="971600" y="2499742"/>
                <a:ext cx="155448" cy="360000"/>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1" name="TextBox 10"/>
              <p:cNvSpPr txBox="1"/>
              <p:nvPr/>
            </p:nvSpPr>
            <p:spPr>
              <a:xfrm>
                <a:off x="-25080" y="2479687"/>
                <a:ext cx="513282" cy="400110"/>
              </a:xfrm>
              <a:prstGeom prst="rect">
                <a:avLst/>
              </a:prstGeom>
              <a:noFill/>
            </p:spPr>
            <p:txBody>
              <a:bodyPr wrap="none" rtlCol="0">
                <a:spAutoFit/>
              </a:bodyPr>
              <a:lstStyle/>
              <a:p>
                <a:r>
                  <a:rPr lang="en-GB" sz="2000" dirty="0">
                    <a:solidFill>
                      <a:srgbClr val="FF0000"/>
                    </a:solidFill>
                  </a:rPr>
                  <a:t>Do</a:t>
                </a:r>
              </a:p>
            </p:txBody>
          </p:sp>
        </p:grpSp>
        <p:grpSp>
          <p:nvGrpSpPr>
            <p:cNvPr id="12" name="Group 11"/>
            <p:cNvGrpSpPr/>
            <p:nvPr/>
          </p:nvGrpSpPr>
          <p:grpSpPr>
            <a:xfrm>
              <a:off x="323528" y="3827824"/>
              <a:ext cx="1152128" cy="400110"/>
              <a:chOff x="-25080" y="2479687"/>
              <a:chExt cx="1152128" cy="400110"/>
            </a:xfrm>
          </p:grpSpPr>
          <p:sp>
            <p:nvSpPr>
              <p:cNvPr id="13" name="Left Brace 12"/>
              <p:cNvSpPr/>
              <p:nvPr/>
            </p:nvSpPr>
            <p:spPr bwMode="auto">
              <a:xfrm>
                <a:off x="971600" y="2499742"/>
                <a:ext cx="155448" cy="360000"/>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4" name="TextBox 13"/>
              <p:cNvSpPr txBox="1"/>
              <p:nvPr/>
            </p:nvSpPr>
            <p:spPr>
              <a:xfrm>
                <a:off x="-25080" y="2479687"/>
                <a:ext cx="912429" cy="400110"/>
              </a:xfrm>
              <a:prstGeom prst="rect">
                <a:avLst/>
              </a:prstGeom>
              <a:noFill/>
            </p:spPr>
            <p:txBody>
              <a:bodyPr wrap="none" rtlCol="0">
                <a:spAutoFit/>
              </a:bodyPr>
              <a:lstStyle/>
              <a:p>
                <a:r>
                  <a:rPr lang="en-GB" sz="2000" dirty="0">
                    <a:solidFill>
                      <a:srgbClr val="FF0000"/>
                    </a:solidFill>
                  </a:rPr>
                  <a:t>Check</a:t>
                </a:r>
              </a:p>
            </p:txBody>
          </p:sp>
        </p:grpSp>
        <p:grpSp>
          <p:nvGrpSpPr>
            <p:cNvPr id="16" name="Group 15"/>
            <p:cNvGrpSpPr/>
            <p:nvPr/>
          </p:nvGrpSpPr>
          <p:grpSpPr>
            <a:xfrm>
              <a:off x="323528" y="4403888"/>
              <a:ext cx="1152128" cy="400110"/>
              <a:chOff x="-25080" y="2479687"/>
              <a:chExt cx="1152128" cy="400110"/>
            </a:xfrm>
          </p:grpSpPr>
          <p:sp>
            <p:nvSpPr>
              <p:cNvPr id="17" name="Left Brace 16"/>
              <p:cNvSpPr/>
              <p:nvPr/>
            </p:nvSpPr>
            <p:spPr bwMode="auto">
              <a:xfrm>
                <a:off x="971600" y="2499742"/>
                <a:ext cx="155448" cy="360000"/>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8" name="TextBox 17"/>
              <p:cNvSpPr txBox="1"/>
              <p:nvPr/>
            </p:nvSpPr>
            <p:spPr>
              <a:xfrm>
                <a:off x="-25080" y="2479687"/>
                <a:ext cx="1027845" cy="400110"/>
              </a:xfrm>
              <a:prstGeom prst="rect">
                <a:avLst/>
              </a:prstGeom>
              <a:noFill/>
            </p:spPr>
            <p:txBody>
              <a:bodyPr wrap="none" rtlCol="0">
                <a:spAutoFit/>
              </a:bodyPr>
              <a:lstStyle/>
              <a:p>
                <a:r>
                  <a:rPr lang="en-GB" sz="2000" dirty="0">
                    <a:solidFill>
                      <a:srgbClr val="FF0000"/>
                    </a:solidFill>
                  </a:rPr>
                  <a:t>Review</a:t>
                </a:r>
              </a:p>
            </p:txBody>
          </p:sp>
        </p:grpSp>
      </p:grpSp>
    </p:spTree>
    <p:extLst>
      <p:ext uri="{BB962C8B-B14F-4D97-AF65-F5344CB8AC3E}">
        <p14:creationId xmlns:p14="http://schemas.microsoft.com/office/powerpoint/2010/main" val="256988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2" descr="C:\Users\PRodger\Desktop\Westminster JRA\P8020047.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47499"/>
      </p:ext>
    </p:extLst>
  </p:cSld>
  <p:clrMapOvr>
    <a:masterClrMapping/>
  </p:clrMapOvr>
</p:sld>
</file>

<file path=ppt/theme/theme1.xml><?xml version="1.0" encoding="utf-8"?>
<a:theme xmlns:a="http://schemas.openxmlformats.org/drawingml/2006/main" name="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UoG_PowerPoint_16.9</Template>
  <TotalTime>3565</TotalTime>
  <Words>988</Words>
  <Application>Microsoft Office PowerPoint</Application>
  <PresentationFormat>On-screen Show (16:9)</PresentationFormat>
  <Paragraphs>173</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Times New Roman</vt:lpstr>
      <vt:lpstr>ヒラギノ角ゴ Pro W3</vt:lpstr>
      <vt:lpstr>UoG_PowerPoint_16.9</vt:lpstr>
      <vt:lpstr>Toolbox Talk: General Safety</vt:lpstr>
      <vt:lpstr>General Introduction</vt:lpstr>
      <vt:lpstr>UCLA Fatality, December 2008</vt:lpstr>
      <vt:lpstr>Consequences of an accident?</vt:lpstr>
      <vt:lpstr>Key levels of responsibility</vt:lpstr>
      <vt:lpstr>Responsibilities of Head of School</vt:lpstr>
      <vt:lpstr>Responsibilities of Principal Investigators</vt:lpstr>
      <vt:lpstr>Responsibilities of Laboratory Supervisor</vt:lpstr>
      <vt:lpstr>PowerPoint Presentation</vt:lpstr>
      <vt:lpstr>Powers of an HSE Inspector</vt:lpstr>
      <vt:lpstr>When will the HSE prosecute?</vt:lpstr>
      <vt:lpstr>Penalties (Criminal and Civil)</vt:lpstr>
      <vt:lpstr>Northumbria University, March 2015</vt:lpstr>
      <vt:lpstr>PowerPoint Presentation</vt:lpstr>
      <vt:lpstr>Summary</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Howard</dc:creator>
  <cp:lastModifiedBy>Philip Rodger</cp:lastModifiedBy>
  <cp:revision>172</cp:revision>
  <cp:lastPrinted>2017-09-05T08:27:41Z</cp:lastPrinted>
  <dcterms:created xsi:type="dcterms:W3CDTF">2016-02-16T11:44:26Z</dcterms:created>
  <dcterms:modified xsi:type="dcterms:W3CDTF">2018-10-04T08:56:16Z</dcterms:modified>
</cp:coreProperties>
</file>