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71" r:id="rId4"/>
    <p:sldId id="258" r:id="rId5"/>
    <p:sldId id="257" r:id="rId6"/>
    <p:sldId id="260" r:id="rId7"/>
    <p:sldId id="261" r:id="rId8"/>
    <p:sldId id="262" r:id="rId9"/>
    <p:sldId id="267" r:id="rId10"/>
    <p:sldId id="263" r:id="rId11"/>
    <p:sldId id="268" r:id="rId12"/>
    <p:sldId id="269" r:id="rId13"/>
    <p:sldId id="272" r:id="rId14"/>
    <p:sldId id="264" r:id="rId15"/>
    <p:sldId id="270" r:id="rId16"/>
    <p:sldId id="273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17AA-383D-49C5-93CB-C8AA18F70EE8}" type="datetimeFigureOut">
              <a:rPr lang="en-CA" smtClean="0"/>
              <a:t>2018-03-27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98AE-AB56-4BCA-AA5D-994F67DFBF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1176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17AA-383D-49C5-93CB-C8AA18F70EE8}" type="datetimeFigureOut">
              <a:rPr lang="en-CA" smtClean="0"/>
              <a:t>2018-03-27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98AE-AB56-4BCA-AA5D-994F67DFBF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9810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17AA-383D-49C5-93CB-C8AA18F70EE8}" type="datetimeFigureOut">
              <a:rPr lang="en-CA" smtClean="0"/>
              <a:t>2018-03-27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98AE-AB56-4BCA-AA5D-994F67DFBF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5889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17AA-383D-49C5-93CB-C8AA18F70EE8}" type="datetimeFigureOut">
              <a:rPr lang="en-CA" smtClean="0"/>
              <a:t>2018-03-27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98AE-AB56-4BCA-AA5D-994F67DFBF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121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17AA-383D-49C5-93CB-C8AA18F70EE8}" type="datetimeFigureOut">
              <a:rPr lang="en-CA" smtClean="0"/>
              <a:t>2018-03-27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98AE-AB56-4BCA-AA5D-994F67DFBF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2716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17AA-383D-49C5-93CB-C8AA18F70EE8}" type="datetimeFigureOut">
              <a:rPr lang="en-CA" smtClean="0"/>
              <a:t>2018-03-27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98AE-AB56-4BCA-AA5D-994F67DFBF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0772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17AA-383D-49C5-93CB-C8AA18F70EE8}" type="datetimeFigureOut">
              <a:rPr lang="en-CA" smtClean="0"/>
              <a:t>2018-03-27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98AE-AB56-4BCA-AA5D-994F67DFBF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2201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17AA-383D-49C5-93CB-C8AA18F70EE8}" type="datetimeFigureOut">
              <a:rPr lang="en-CA" smtClean="0"/>
              <a:t>2018-03-27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98AE-AB56-4BCA-AA5D-994F67DFBF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679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17AA-383D-49C5-93CB-C8AA18F70EE8}" type="datetimeFigureOut">
              <a:rPr lang="en-CA" smtClean="0"/>
              <a:t>2018-03-27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98AE-AB56-4BCA-AA5D-994F67DFBF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984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17AA-383D-49C5-93CB-C8AA18F70EE8}" type="datetimeFigureOut">
              <a:rPr lang="en-CA" smtClean="0"/>
              <a:t>2018-03-27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98AE-AB56-4BCA-AA5D-994F67DFBF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6587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17AA-383D-49C5-93CB-C8AA18F70EE8}" type="datetimeFigureOut">
              <a:rPr lang="en-CA" smtClean="0"/>
              <a:t>2018-03-27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98AE-AB56-4BCA-AA5D-994F67DFBF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2794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617AA-383D-49C5-93CB-C8AA18F70EE8}" type="datetimeFigureOut">
              <a:rPr lang="en-CA" smtClean="0"/>
              <a:t>2018-03-27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998AE-AB56-4BCA-AA5D-994F67DFBF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603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A4A5C-782E-40CC-B6BB-570C03E792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06759"/>
            <a:ext cx="7772400" cy="2387600"/>
          </a:xfrm>
        </p:spPr>
        <p:txBody>
          <a:bodyPr>
            <a:normAutofit/>
          </a:bodyPr>
          <a:lstStyle/>
          <a:p>
            <a:r>
              <a:rPr lang="en-CA" sz="4000" dirty="0"/>
              <a:t>The Edinburgh Edition of the Selected Works of John Galt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B068C6-78F0-4B91-AEF9-5791153A22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079875"/>
            <a:ext cx="6858000" cy="1655762"/>
          </a:xfrm>
        </p:spPr>
        <p:txBody>
          <a:bodyPr/>
          <a:lstStyle/>
          <a:p>
            <a:r>
              <a:rPr lang="en-CA" dirty="0"/>
              <a:t>General Editor:</a:t>
            </a:r>
          </a:p>
          <a:p>
            <a:r>
              <a:rPr lang="en-CA" dirty="0"/>
              <a:t>Angela Esterhammer (University of Toronto)</a:t>
            </a:r>
          </a:p>
        </p:txBody>
      </p:sp>
    </p:spTree>
    <p:extLst>
      <p:ext uri="{BB962C8B-B14F-4D97-AF65-F5344CB8AC3E}">
        <p14:creationId xmlns:p14="http://schemas.microsoft.com/office/powerpoint/2010/main" val="796677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B08C2A-E7B5-4308-AE26-50E4AB393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03" y="0"/>
            <a:ext cx="38671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22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6" name="Object 4">
            <a:extLst>
              <a:ext uri="{FF2B5EF4-FFF2-40B4-BE49-F238E27FC236}">
                <a16:creationId xmlns:a16="http://schemas.microsoft.com/office/drawing/2014/main" id="{D0B4FF2D-5929-4AD1-AAAA-C55152400F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439738" y="561975"/>
          <a:ext cx="9906001" cy="629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3" imgW="5506904" imgH="3151744" progId="Word.Document.8">
                  <p:embed/>
                </p:oleObj>
              </mc:Choice>
              <mc:Fallback>
                <p:oleObj name="Document" r:id="rId3" imgW="5506904" imgH="3151744" progId="Word.Document.8">
                  <p:embed/>
                  <p:pic>
                    <p:nvPicPr>
                      <p:cNvPr id="13316" name="Object 4">
                        <a:extLst>
                          <a:ext uri="{FF2B5EF4-FFF2-40B4-BE49-F238E27FC236}">
                            <a16:creationId xmlns:a16="http://schemas.microsoft.com/office/drawing/2014/main" id="{D0B4FF2D-5929-4AD1-AAAA-C55152400F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39738" y="561975"/>
                        <a:ext cx="9906001" cy="629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9401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4" name="Object 4">
            <a:extLst>
              <a:ext uri="{FF2B5EF4-FFF2-40B4-BE49-F238E27FC236}">
                <a16:creationId xmlns:a16="http://schemas.microsoft.com/office/drawing/2014/main" id="{B836194C-7449-4AFB-9CD2-0354D4CC34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1050" y="377825"/>
          <a:ext cx="7545388" cy="621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Document" r:id="rId3" imgW="5520548" imgH="4538374" progId="Word.Document.8">
                  <p:embed/>
                </p:oleObj>
              </mc:Choice>
              <mc:Fallback>
                <p:oleObj name="Document" r:id="rId3" imgW="5520548" imgH="4538374" progId="Word.Document.8">
                  <p:embed/>
                  <p:pic>
                    <p:nvPicPr>
                      <p:cNvPr id="15364" name="Object 4">
                        <a:extLst>
                          <a:ext uri="{FF2B5EF4-FFF2-40B4-BE49-F238E27FC236}">
                            <a16:creationId xmlns:a16="http://schemas.microsoft.com/office/drawing/2014/main" id="{B836194C-7449-4AFB-9CD2-0354D4CC34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" y="377825"/>
                        <a:ext cx="7545388" cy="621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9754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BritishLibraryDBEntry">
            <a:extLst>
              <a:ext uri="{FF2B5EF4-FFF2-40B4-BE49-F238E27FC236}">
                <a16:creationId xmlns:a16="http://schemas.microsoft.com/office/drawing/2014/main" id="{86467249-13EA-4283-8C6A-822557A2B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88" y="0"/>
            <a:ext cx="5864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031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68CE87-DE1D-4474-9D6B-3631C17D5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915" y="0"/>
            <a:ext cx="42981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6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D7EF4C-D2DA-4FC1-81B0-8527824BB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369" y="0"/>
            <a:ext cx="41032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99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6C60DA-26FA-41B3-B176-622BD1A94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9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E8C5DF-7672-4624-BF8E-68CD09F6B398}"/>
              </a:ext>
            </a:extLst>
          </p:cNvPr>
          <p:cNvSpPr/>
          <p:nvPr/>
        </p:nvSpPr>
        <p:spPr>
          <a:xfrm>
            <a:off x="2142817" y="5769529"/>
            <a:ext cx="5149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/>
              <a:t>https://johngaltproject.wordpress.com/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B59B97-ABCC-4B56-B1F6-2B1ADDD34DA0}"/>
              </a:ext>
            </a:extLst>
          </p:cNvPr>
          <p:cNvSpPr txBox="1"/>
          <p:nvPr/>
        </p:nvSpPr>
        <p:spPr>
          <a:xfrm>
            <a:off x="412955" y="471948"/>
            <a:ext cx="9077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The John Galt Project, Victoria College in the University of Toronto</a:t>
            </a:r>
          </a:p>
        </p:txBody>
      </p:sp>
      <p:pic>
        <p:nvPicPr>
          <p:cNvPr id="4" name="Picture 3" descr="IMG_0986.jpg">
            <a:extLst>
              <a:ext uri="{FF2B5EF4-FFF2-40B4-BE49-F238E27FC236}">
                <a16:creationId xmlns:a16="http://schemas.microsoft.com/office/drawing/2014/main" id="{1D4EB87F-8FB6-4A99-B1C3-15064941FC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880" y="1177415"/>
            <a:ext cx="3275926" cy="4367902"/>
          </a:xfrm>
          <a:prstGeom prst="rect">
            <a:avLst/>
          </a:prstGeom>
          <a:ln w="762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3584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9D1491-89BE-4AF5-8DEA-04477578FED4}"/>
              </a:ext>
            </a:extLst>
          </p:cNvPr>
          <p:cNvSpPr/>
          <p:nvPr/>
        </p:nvSpPr>
        <p:spPr>
          <a:xfrm>
            <a:off x="1061884" y="1025104"/>
            <a:ext cx="7315200" cy="483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Key Features: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CA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It makes Galt’s work available in modern critical editions for the first time, including hitherto uncollected and in some cases unpublished texts</a:t>
            </a:r>
            <a:endParaRPr lang="en-CA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It gives students, scholars, and general readers access to entertaining and historically important Scottish literature</a:t>
            </a:r>
            <a:endParaRPr lang="en-CA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Each volume includes an introduction, annotations, and other textual apparatus such as glossaries and maps to contextualize Galt’s fiction for a twenty-first-century audience</a:t>
            </a:r>
            <a:endParaRPr lang="en-CA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340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49B3F4-41B5-485C-8153-062AF6646A49}"/>
              </a:ext>
            </a:extLst>
          </p:cNvPr>
          <p:cNvSpPr txBox="1"/>
          <p:nvPr/>
        </p:nvSpPr>
        <p:spPr>
          <a:xfrm>
            <a:off x="1098754" y="1351508"/>
            <a:ext cx="714559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The range of Galt’s fiction:</a:t>
            </a:r>
          </a:p>
          <a:p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Scottish tales, humorous and serious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Transatlantic settings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Mediterranean and Near Eastern travels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Gothic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Historical fiction; mediaeval settings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Political commentary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Hoaxes and “postmodern” play with fictional worlds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Experiments with short fiction, narrative perspective, voice, temporality, metafiction</a:t>
            </a:r>
          </a:p>
        </p:txBody>
      </p:sp>
    </p:spTree>
    <p:extLst>
      <p:ext uri="{BB962C8B-B14F-4D97-AF65-F5344CB8AC3E}">
        <p14:creationId xmlns:p14="http://schemas.microsoft.com/office/powerpoint/2010/main" val="780240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38E1AD-F706-4663-A6A4-EF56A1142426}"/>
              </a:ext>
            </a:extLst>
          </p:cNvPr>
          <p:cNvSpPr/>
          <p:nvPr/>
        </p:nvSpPr>
        <p:spPr>
          <a:xfrm>
            <a:off x="2352368" y="1208541"/>
            <a:ext cx="4572000" cy="4221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Editorial Board: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  <a:t>Gerard Carruthers (Glasgow)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  <a:t>Ian Duncan (Berkeley)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  <a:t>Penny Fielding (Edinburgh)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  <a:t>Suzanne Gilbert (Stirling)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  <a:t>Regina Hewitt (South Florida) Alison Lumsden (Aberdeen)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  <a:t>Katie </a:t>
            </a:r>
            <a:r>
              <a:rPr lang="en-GB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Trumpener</a:t>
            </a:r>
            <a: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  <a:t> (Yale)</a:t>
            </a:r>
            <a:endParaRPr lang="en-CA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160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7005BB-DCC6-4E53-90A1-C1FE72ACD46B}"/>
              </a:ext>
            </a:extLst>
          </p:cNvPr>
          <p:cNvSpPr/>
          <p:nvPr/>
        </p:nvSpPr>
        <p:spPr>
          <a:xfrm>
            <a:off x="597310" y="65243"/>
            <a:ext cx="8399206" cy="6792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Projected volumes:</a:t>
            </a:r>
            <a:endParaRPr lang="en-CA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Ayrshire Legatees 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(1820-1821)</a:t>
            </a:r>
            <a:r>
              <a:rPr lang="en-GB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GB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The Steam-Boat 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(1822)</a:t>
            </a:r>
            <a:endParaRPr lang="en-CA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Annals of the Parish 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(1821)</a:t>
            </a:r>
            <a:endParaRPr lang="en-CA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The Provost 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(1822)</a:t>
            </a:r>
            <a:endParaRPr lang="en-CA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Sir Andrew Wylie, of that Ilk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 (1822)</a:t>
            </a:r>
            <a:endParaRPr lang="en-CA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The Entail 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(1823)</a:t>
            </a:r>
            <a:endParaRPr lang="en-CA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Three Short Novels: </a:t>
            </a:r>
            <a:r>
              <a:rPr lang="en-GB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Glenfell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 (1820), </a:t>
            </a:r>
            <a:r>
              <a:rPr lang="en-GB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Andrew of Padua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 (1820) and </a:t>
            </a:r>
            <a:r>
              <a:rPr lang="en-GB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The Omen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 (1825)</a:t>
            </a:r>
            <a:endParaRPr lang="en-CA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The Gathering of the West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 and Other Scottish Tales</a:t>
            </a:r>
            <a:endParaRPr lang="en-CA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Transatlantic Tales</a:t>
            </a:r>
            <a:endParaRPr lang="en-CA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Miscellaneous Short Fiction, including European and Gothic Tales</a:t>
            </a:r>
            <a:endParaRPr lang="en-CA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Ringan</a:t>
            </a:r>
            <a:r>
              <a:rPr lang="en-GB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Gilhaize</a:t>
            </a:r>
            <a:r>
              <a:rPr lang="en-GB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(1823)</a:t>
            </a:r>
            <a:endParaRPr lang="en-CA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The Last of the Lairds 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(1826)</a:t>
            </a:r>
            <a:endParaRPr lang="en-CA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Lawrie Todd; or, The Settlers in the Woods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 (1830)</a:t>
            </a:r>
            <a:endParaRPr lang="en-CA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Bogle Corbet; or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The Emigrants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 (1831)</a:t>
            </a:r>
            <a:endParaRPr lang="en-CA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The Member: An Autobiography 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(1832)</a:t>
            </a:r>
            <a:r>
              <a:rPr lang="en-GB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The Radical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 (1832)</a:t>
            </a:r>
            <a:endParaRPr lang="en-CA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381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0E6500-69F5-482E-8A6B-D5C21F49F5E5}"/>
              </a:ext>
            </a:extLst>
          </p:cNvPr>
          <p:cNvSpPr/>
          <p:nvPr/>
        </p:nvSpPr>
        <p:spPr>
          <a:xfrm>
            <a:off x="542003" y="915935"/>
            <a:ext cx="8059993" cy="5229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CA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Features of individual volumes: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CA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400" dirty="0">
                <a:ea typeface="Calibri" panose="020F0502020204030204" pitchFamily="34" charset="0"/>
                <a:cs typeface="Times New Roman" panose="02020603050405020304" pitchFamily="18" charset="0"/>
              </a:rPr>
              <a:t>Authoritative, collated texts based on comparison of extant versions and research into their history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400" dirty="0">
                <a:ea typeface="Calibri" panose="020F0502020204030204" pitchFamily="34" charset="0"/>
                <a:cs typeface="Times New Roman" panose="02020603050405020304" pitchFamily="18" charset="0"/>
              </a:rPr>
              <a:t>Annotations to 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explain specialized vocabulary and geographical, historical, literary, and philosophical allusions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400" dirty="0">
                <a:ea typeface="Calibri" panose="020F0502020204030204" pitchFamily="34" charset="0"/>
                <a:cs typeface="Times New Roman" panose="02020603050405020304" pitchFamily="18" charset="0"/>
              </a:rPr>
              <a:t>Introduction by the volume editor to illuminate the text’s history and relevant contexts of genre, print culture, and reception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400" dirty="0">
                <a:ea typeface="Calibri" panose="020F0502020204030204" pitchFamily="34" charset="0"/>
                <a:cs typeface="Times New Roman" panose="02020603050405020304" pitchFamily="18" charset="0"/>
              </a:rPr>
              <a:t>Other critical apparatus: Galt chronology; bibliography of relevant primary and secondary reading; maps; excerpts from reviews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400" dirty="0">
                <a:ea typeface="Calibri" panose="020F0502020204030204" pitchFamily="34" charset="0"/>
                <a:cs typeface="Times New Roman" panose="02020603050405020304" pitchFamily="18" charset="0"/>
              </a:rPr>
              <a:t>A glossary of Scots words and expressions</a:t>
            </a:r>
          </a:p>
        </p:txBody>
      </p:sp>
    </p:spTree>
    <p:extLst>
      <p:ext uri="{BB962C8B-B14F-4D97-AF65-F5344CB8AC3E}">
        <p14:creationId xmlns:p14="http://schemas.microsoft.com/office/powerpoint/2010/main" val="2803479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E2BD4C-A8C1-4FE2-8703-37A91CFA4E1F}"/>
              </a:ext>
            </a:extLst>
          </p:cNvPr>
          <p:cNvSpPr/>
          <p:nvPr/>
        </p:nvSpPr>
        <p:spPr>
          <a:xfrm>
            <a:off x="615745" y="1209385"/>
            <a:ext cx="7912510" cy="4439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Planned volumes to date, with projected year of publication:</a:t>
            </a:r>
            <a:endParaRPr lang="en-CA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A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2020 – </a:t>
            </a:r>
            <a:r>
              <a:rPr lang="en-GB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Annals of the Parish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, ed. Robert Irvine </a:t>
            </a:r>
            <a:endParaRPr lang="en-CA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2020 – </a:t>
            </a:r>
            <a:r>
              <a:rPr lang="en-GB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Three Short Novels: </a:t>
            </a:r>
            <a:r>
              <a:rPr lang="en-GB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Glenfell</a:t>
            </a:r>
            <a:r>
              <a:rPr lang="en-GB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; Andrew of Padua, the </a:t>
            </a:r>
            <a:r>
              <a:rPr lang="en-GB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Improvisatore</a:t>
            </a:r>
            <a:r>
              <a:rPr lang="en-GB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; The Omen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, ed. Angela Esterhammer</a:t>
            </a:r>
            <a:endParaRPr lang="en-CA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2020 – </a:t>
            </a:r>
            <a:r>
              <a:rPr lang="en-GB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Sir Andrew Wylie, of that Ilk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, ed. Sharon Alker</a:t>
            </a:r>
            <a:endParaRPr lang="en-CA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2021 – </a:t>
            </a:r>
            <a:r>
              <a:rPr lang="en-GB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The Provost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, ed. Caroline McCracken-Flesher</a:t>
            </a:r>
            <a:endParaRPr lang="en-CA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2021 – </a:t>
            </a:r>
            <a:r>
              <a:rPr lang="en-GB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The Entail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, ed. Mark Schoenfield and Clare Simmons </a:t>
            </a:r>
            <a:endParaRPr lang="en-CA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2022 – </a:t>
            </a:r>
            <a:r>
              <a:rPr lang="en-GB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The Ayrshire Legatees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The Steam-Boat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, ed. Mark Parker</a:t>
            </a:r>
            <a:endParaRPr lang="en-CA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2023 – </a:t>
            </a:r>
            <a:r>
              <a:rPr lang="en-GB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Bogle Corbet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, ed. Katie </a:t>
            </a:r>
            <a:r>
              <a:rPr lang="en-GB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Trumpener</a:t>
            </a:r>
            <a:endParaRPr lang="en-CA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49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9298ED-0274-4775-9653-2CF7F3689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688" y="0"/>
            <a:ext cx="40666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20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1E0E3D-4FE6-463D-B580-A82EC3642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602" y="0"/>
            <a:ext cx="3644537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766379-257C-418F-9CF1-D031F0986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61" y="0"/>
            <a:ext cx="41335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51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</TotalTime>
  <Words>426</Words>
  <Application>Microsoft Office PowerPoint</Application>
  <PresentationFormat>On-screen Show (4:3)</PresentationFormat>
  <Paragraphs>59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Times New Roman</vt:lpstr>
      <vt:lpstr>Office Theme</vt:lpstr>
      <vt:lpstr>Document</vt:lpstr>
      <vt:lpstr>The Edinburgh Edition of the Selected Works of John Galt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Edinburgh Edition of the Selected Works of John Galt</dc:title>
  <dc:creator>Angela Esterhammer</dc:creator>
  <cp:lastModifiedBy>Ian McGhee</cp:lastModifiedBy>
  <cp:revision>17</cp:revision>
  <dcterms:created xsi:type="dcterms:W3CDTF">2018-03-20T07:32:41Z</dcterms:created>
  <dcterms:modified xsi:type="dcterms:W3CDTF">2018-03-27T08:41:53Z</dcterms:modified>
</cp:coreProperties>
</file>