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404050" cy="43205400"/>
  <p:notesSz cx="6669088" cy="9926638"/>
  <p:defaultTextStyle>
    <a:defPPr>
      <a:defRPr lang="en-US"/>
    </a:defPPr>
    <a:lvl1pPr marL="0" algn="l" defTabSz="4175778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7889" algn="l" defTabSz="4175778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5778" algn="l" defTabSz="4175778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3665" algn="l" defTabSz="4175778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1554" algn="l" defTabSz="4175778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39441" algn="l" defTabSz="4175778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7330" algn="l" defTabSz="4175778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5219" algn="l" defTabSz="4175778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3107" algn="l" defTabSz="4175778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Robert Heggie" initials="" lastIdx="0" clrIdx="6"/>
  <p:cmAuthor id="1" name="Olivia Wu" initials="OW" lastIdx="1" clrIdx="0">
    <p:extLst/>
  </p:cmAuthor>
  <p:cmAuthor id="2" name="Olivia Wu" initials="OW [2]" lastIdx="1" clrIdx="1">
    <p:extLst/>
  </p:cmAuthor>
  <p:cmAuthor id="3" name="Olivia Wu" initials="OW [3]" lastIdx="1" clrIdx="2">
    <p:extLst/>
  </p:cmAuthor>
  <p:cmAuthor id="4" name="Olivia Wu" initials="OW [4]" lastIdx="1" clrIdx="3">
    <p:extLst/>
  </p:cmAuthor>
  <p:cmAuthor id="5" name="Olivia Wu" initials="OW [5]" lastIdx="0" clrIdx="4">
    <p:extLst/>
  </p:cmAuthor>
  <p:cmAuthor id="6" name="Olivia Wu" initials="OW [6]" lastIdx="1" clrIdx="5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7674" autoAdjust="0"/>
  </p:normalViewPr>
  <p:slideViewPr>
    <p:cSldViewPr>
      <p:cViewPr>
        <p:scale>
          <a:sx n="20" d="100"/>
          <a:sy n="20" d="100"/>
        </p:scale>
        <p:origin x="1476" y="12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890542" cy="496672"/>
          </a:xfrm>
          <a:prstGeom prst="rect">
            <a:avLst/>
          </a:prstGeom>
        </p:spPr>
        <p:txBody>
          <a:bodyPr vert="horz" lIns="91716" tIns="45858" rIns="91716" bIns="45858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038" y="1"/>
            <a:ext cx="2890542" cy="496672"/>
          </a:xfrm>
          <a:prstGeom prst="rect">
            <a:avLst/>
          </a:prstGeom>
        </p:spPr>
        <p:txBody>
          <a:bodyPr vert="horz" lIns="91716" tIns="45858" rIns="91716" bIns="45858" rtlCol="0"/>
          <a:lstStyle>
            <a:lvl1pPr algn="r">
              <a:defRPr sz="1200"/>
            </a:lvl1pPr>
          </a:lstStyle>
          <a:p>
            <a:fld id="{5C84C45D-C35B-4167-BE0C-38E07876171F}" type="datetimeFigureOut">
              <a:rPr lang="en-GB" smtClean="0"/>
              <a:t>01/11/2017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939925" y="744538"/>
            <a:ext cx="2789238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16" tIns="45858" rIns="91716" bIns="4585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7514" y="4715833"/>
            <a:ext cx="5334062" cy="4466649"/>
          </a:xfrm>
          <a:prstGeom prst="rect">
            <a:avLst/>
          </a:prstGeom>
        </p:spPr>
        <p:txBody>
          <a:bodyPr vert="horz" lIns="91716" tIns="45858" rIns="91716" bIns="4585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28274"/>
            <a:ext cx="2890542" cy="496672"/>
          </a:xfrm>
          <a:prstGeom prst="rect">
            <a:avLst/>
          </a:prstGeom>
        </p:spPr>
        <p:txBody>
          <a:bodyPr vert="horz" lIns="91716" tIns="45858" rIns="91716" bIns="45858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038" y="9428274"/>
            <a:ext cx="2890542" cy="496672"/>
          </a:xfrm>
          <a:prstGeom prst="rect">
            <a:avLst/>
          </a:prstGeom>
        </p:spPr>
        <p:txBody>
          <a:bodyPr vert="horz" lIns="91716" tIns="45858" rIns="91716" bIns="45858" rtlCol="0" anchor="b"/>
          <a:lstStyle>
            <a:lvl1pPr algn="r">
              <a:defRPr sz="1200"/>
            </a:lvl1pPr>
          </a:lstStyle>
          <a:p>
            <a:fld id="{DEB72033-D90A-404F-B8BC-DF79D83B5F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8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515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57579" algn="l" defTabSz="91515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915158" algn="l" defTabSz="91515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372738" algn="l" defTabSz="91515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830317" algn="l" defTabSz="91515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287896" algn="l" defTabSz="91515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745475" algn="l" defTabSz="91515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203055" algn="l" defTabSz="91515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660634" algn="l" defTabSz="91515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0306" y="13421679"/>
            <a:ext cx="27543443" cy="9261157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60608" y="24483062"/>
            <a:ext cx="22682836" cy="1104138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78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57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3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1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39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7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52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31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F107C-0F83-4FCA-A253-EACB7FB824A3}" type="datetimeFigureOut">
              <a:rPr lang="en-GB" smtClean="0"/>
              <a:t>01/11/2017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4DFAC-2A57-48AC-8336-9592AA900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7009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F107C-0F83-4FCA-A253-EACB7FB824A3}" type="datetimeFigureOut">
              <a:rPr lang="en-GB" smtClean="0"/>
              <a:t>01/11/2017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4DFAC-2A57-48AC-8336-9592AA900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3639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492937" y="1730226"/>
            <a:ext cx="7290911" cy="36864607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20205" y="1730226"/>
            <a:ext cx="21332666" cy="36864607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F107C-0F83-4FCA-A253-EACB7FB824A3}" type="datetimeFigureOut">
              <a:rPr lang="en-GB" smtClean="0"/>
              <a:t>01/11/2017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4DFAC-2A57-48AC-8336-9592AA900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718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F107C-0F83-4FCA-A253-EACB7FB824A3}" type="datetimeFigureOut">
              <a:rPr lang="en-GB" smtClean="0"/>
              <a:t>01/11/2017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4DFAC-2A57-48AC-8336-9592AA900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5989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699" y="27763474"/>
            <a:ext cx="27543443" cy="8581072"/>
          </a:xfrm>
        </p:spPr>
        <p:txBody>
          <a:bodyPr anchor="t"/>
          <a:lstStyle>
            <a:lvl1pPr algn="l">
              <a:defRPr sz="182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9699" y="18312299"/>
            <a:ext cx="27543443" cy="9451177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7889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5778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3pPr>
            <a:lvl4pPr marL="6263665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1554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3944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733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5219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31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F107C-0F83-4FCA-A253-EACB7FB824A3}" type="datetimeFigureOut">
              <a:rPr lang="en-GB" smtClean="0"/>
              <a:t>01/11/2017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4DFAC-2A57-48AC-8336-9592AA900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178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0203" y="10081266"/>
            <a:ext cx="14311788" cy="28513568"/>
          </a:xfrm>
        </p:spPr>
        <p:txBody>
          <a:bodyPr/>
          <a:lstStyle>
            <a:lvl1pPr>
              <a:defRPr sz="129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72060" y="10081266"/>
            <a:ext cx="14311788" cy="28513568"/>
          </a:xfrm>
        </p:spPr>
        <p:txBody>
          <a:bodyPr/>
          <a:lstStyle>
            <a:lvl1pPr>
              <a:defRPr sz="129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F107C-0F83-4FCA-A253-EACB7FB824A3}" type="datetimeFigureOut">
              <a:rPr lang="en-GB" smtClean="0"/>
              <a:t>01/11/2017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4DFAC-2A57-48AC-8336-9592AA900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6875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0203" y="9671213"/>
            <a:ext cx="14317416" cy="4030500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7889" indent="0">
              <a:buNone/>
              <a:defRPr sz="9100" b="1"/>
            </a:lvl2pPr>
            <a:lvl3pPr marL="4175778" indent="0">
              <a:buNone/>
              <a:defRPr sz="8200" b="1"/>
            </a:lvl3pPr>
            <a:lvl4pPr marL="6263665" indent="0">
              <a:buNone/>
              <a:defRPr sz="7400" b="1"/>
            </a:lvl4pPr>
            <a:lvl5pPr marL="8351554" indent="0">
              <a:buNone/>
              <a:defRPr sz="7400" b="1"/>
            </a:lvl5pPr>
            <a:lvl6pPr marL="10439441" indent="0">
              <a:buNone/>
              <a:defRPr sz="7400" b="1"/>
            </a:lvl6pPr>
            <a:lvl7pPr marL="12527330" indent="0">
              <a:buNone/>
              <a:defRPr sz="7400" b="1"/>
            </a:lvl7pPr>
            <a:lvl8pPr marL="14615219" indent="0">
              <a:buNone/>
              <a:defRPr sz="7400" b="1"/>
            </a:lvl8pPr>
            <a:lvl9pPr marL="16703107" indent="0">
              <a:buNone/>
              <a:defRPr sz="74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60811" y="9671213"/>
            <a:ext cx="14323040" cy="4030500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7889" indent="0">
              <a:buNone/>
              <a:defRPr sz="9100" b="1"/>
            </a:lvl2pPr>
            <a:lvl3pPr marL="4175778" indent="0">
              <a:buNone/>
              <a:defRPr sz="8200" b="1"/>
            </a:lvl3pPr>
            <a:lvl4pPr marL="6263665" indent="0">
              <a:buNone/>
              <a:defRPr sz="7400" b="1"/>
            </a:lvl4pPr>
            <a:lvl5pPr marL="8351554" indent="0">
              <a:buNone/>
              <a:defRPr sz="7400" b="1"/>
            </a:lvl5pPr>
            <a:lvl6pPr marL="10439441" indent="0">
              <a:buNone/>
              <a:defRPr sz="7400" b="1"/>
            </a:lvl6pPr>
            <a:lvl7pPr marL="12527330" indent="0">
              <a:buNone/>
              <a:defRPr sz="7400" b="1"/>
            </a:lvl7pPr>
            <a:lvl8pPr marL="14615219" indent="0">
              <a:buNone/>
              <a:defRPr sz="7400" b="1"/>
            </a:lvl8pPr>
            <a:lvl9pPr marL="16703107" indent="0">
              <a:buNone/>
              <a:defRPr sz="74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60811" y="13701713"/>
            <a:ext cx="14323040" cy="2489311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F107C-0F83-4FCA-A253-EACB7FB824A3}" type="datetimeFigureOut">
              <a:rPr lang="en-GB" smtClean="0"/>
              <a:t>01/11/2017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4DFAC-2A57-48AC-8336-9592AA900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729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F107C-0F83-4FCA-A253-EACB7FB824A3}" type="datetimeFigureOut">
              <a:rPr lang="en-GB" smtClean="0"/>
              <a:t>01/11/2017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4DFAC-2A57-48AC-8336-9592AA900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1189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F107C-0F83-4FCA-A253-EACB7FB824A3}" type="datetimeFigureOut">
              <a:rPr lang="en-GB" smtClean="0"/>
              <a:t>01/11/2017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4DFAC-2A57-48AC-8336-9592AA900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6937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06" y="1720219"/>
            <a:ext cx="10660709" cy="7320915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69085" y="1720222"/>
            <a:ext cx="18114764" cy="36874611"/>
          </a:xfrm>
        </p:spPr>
        <p:txBody>
          <a:bodyPr/>
          <a:lstStyle>
            <a:lvl1pPr>
              <a:defRPr sz="14600"/>
            </a:lvl1pPr>
            <a:lvl2pPr>
              <a:defRPr sz="129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20206" y="9041137"/>
            <a:ext cx="10660709" cy="29553697"/>
          </a:xfrm>
        </p:spPr>
        <p:txBody>
          <a:bodyPr/>
          <a:lstStyle>
            <a:lvl1pPr marL="0" indent="0">
              <a:buNone/>
              <a:defRPr sz="6400"/>
            </a:lvl1pPr>
            <a:lvl2pPr marL="2087889" indent="0">
              <a:buNone/>
              <a:defRPr sz="5500"/>
            </a:lvl2pPr>
            <a:lvl3pPr marL="4175778" indent="0">
              <a:buNone/>
              <a:defRPr sz="4700"/>
            </a:lvl3pPr>
            <a:lvl4pPr marL="6263665" indent="0">
              <a:buNone/>
              <a:defRPr sz="4100"/>
            </a:lvl4pPr>
            <a:lvl5pPr marL="8351554" indent="0">
              <a:buNone/>
              <a:defRPr sz="4100"/>
            </a:lvl5pPr>
            <a:lvl6pPr marL="10439441" indent="0">
              <a:buNone/>
              <a:defRPr sz="4100"/>
            </a:lvl6pPr>
            <a:lvl7pPr marL="12527330" indent="0">
              <a:buNone/>
              <a:defRPr sz="4100"/>
            </a:lvl7pPr>
            <a:lvl8pPr marL="14615219" indent="0">
              <a:buNone/>
              <a:defRPr sz="4100"/>
            </a:lvl8pPr>
            <a:lvl9pPr marL="16703107" indent="0">
              <a:buNone/>
              <a:defRPr sz="41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F107C-0F83-4FCA-A253-EACB7FB824A3}" type="datetimeFigureOut">
              <a:rPr lang="en-GB" smtClean="0"/>
              <a:t>01/11/2017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4DFAC-2A57-48AC-8336-9592AA900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1941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1422" y="30243781"/>
            <a:ext cx="19442430" cy="3570449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351422" y="3860484"/>
            <a:ext cx="19442430" cy="25923240"/>
          </a:xfrm>
        </p:spPr>
        <p:txBody>
          <a:bodyPr/>
          <a:lstStyle>
            <a:lvl1pPr marL="0" indent="0">
              <a:buNone/>
              <a:defRPr sz="14600"/>
            </a:lvl1pPr>
            <a:lvl2pPr marL="2087889" indent="0">
              <a:buNone/>
              <a:defRPr sz="12900"/>
            </a:lvl2pPr>
            <a:lvl3pPr marL="4175778" indent="0">
              <a:buNone/>
              <a:defRPr sz="11000"/>
            </a:lvl3pPr>
            <a:lvl4pPr marL="6263665" indent="0">
              <a:buNone/>
              <a:defRPr sz="9100"/>
            </a:lvl4pPr>
            <a:lvl5pPr marL="8351554" indent="0">
              <a:buNone/>
              <a:defRPr sz="9100"/>
            </a:lvl5pPr>
            <a:lvl6pPr marL="10439441" indent="0">
              <a:buNone/>
              <a:defRPr sz="9100"/>
            </a:lvl6pPr>
            <a:lvl7pPr marL="12527330" indent="0">
              <a:buNone/>
              <a:defRPr sz="9100"/>
            </a:lvl7pPr>
            <a:lvl8pPr marL="14615219" indent="0">
              <a:buNone/>
              <a:defRPr sz="9100"/>
            </a:lvl8pPr>
            <a:lvl9pPr marL="16703107" indent="0">
              <a:buNone/>
              <a:defRPr sz="9100"/>
            </a:lvl9pPr>
          </a:lstStyle>
          <a:p>
            <a:r>
              <a:rPr lang="en-GB" smtClean="0"/>
              <a:t>Drag picture to placeholder or click icon to add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1422" y="33814232"/>
            <a:ext cx="19442430" cy="5070631"/>
          </a:xfrm>
        </p:spPr>
        <p:txBody>
          <a:bodyPr/>
          <a:lstStyle>
            <a:lvl1pPr marL="0" indent="0">
              <a:buNone/>
              <a:defRPr sz="6400"/>
            </a:lvl1pPr>
            <a:lvl2pPr marL="2087889" indent="0">
              <a:buNone/>
              <a:defRPr sz="5500"/>
            </a:lvl2pPr>
            <a:lvl3pPr marL="4175778" indent="0">
              <a:buNone/>
              <a:defRPr sz="4700"/>
            </a:lvl3pPr>
            <a:lvl4pPr marL="6263665" indent="0">
              <a:buNone/>
              <a:defRPr sz="4100"/>
            </a:lvl4pPr>
            <a:lvl5pPr marL="8351554" indent="0">
              <a:buNone/>
              <a:defRPr sz="4100"/>
            </a:lvl5pPr>
            <a:lvl6pPr marL="10439441" indent="0">
              <a:buNone/>
              <a:defRPr sz="4100"/>
            </a:lvl6pPr>
            <a:lvl7pPr marL="12527330" indent="0">
              <a:buNone/>
              <a:defRPr sz="4100"/>
            </a:lvl7pPr>
            <a:lvl8pPr marL="14615219" indent="0">
              <a:buNone/>
              <a:defRPr sz="4100"/>
            </a:lvl8pPr>
            <a:lvl9pPr marL="16703107" indent="0">
              <a:buNone/>
              <a:defRPr sz="41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F107C-0F83-4FCA-A253-EACB7FB824A3}" type="datetimeFigureOut">
              <a:rPr lang="en-GB" smtClean="0"/>
              <a:t>01/11/2017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4DFAC-2A57-48AC-8336-9592AA900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675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  <a:alpha val="3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20204" y="1730223"/>
            <a:ext cx="29163646" cy="7200901"/>
          </a:xfrm>
          <a:prstGeom prst="rect">
            <a:avLst/>
          </a:prstGeom>
        </p:spPr>
        <p:txBody>
          <a:bodyPr vert="horz" lIns="417579" tIns="208789" rIns="417579" bIns="208789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0204" y="10081266"/>
            <a:ext cx="29163646" cy="28513568"/>
          </a:xfrm>
          <a:prstGeom prst="rect">
            <a:avLst/>
          </a:prstGeom>
        </p:spPr>
        <p:txBody>
          <a:bodyPr vert="horz" lIns="417579" tIns="208789" rIns="417579" bIns="208789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20203" y="40045011"/>
            <a:ext cx="7560946" cy="2300287"/>
          </a:xfrm>
          <a:prstGeom prst="rect">
            <a:avLst/>
          </a:prstGeom>
        </p:spPr>
        <p:txBody>
          <a:bodyPr vert="horz" lIns="417579" tIns="208789" rIns="417579" bIns="208789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F107C-0F83-4FCA-A253-EACB7FB824A3}" type="datetimeFigureOut">
              <a:rPr lang="en-GB" smtClean="0"/>
              <a:t>01/11/2017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71387" y="40045011"/>
            <a:ext cx="10261283" cy="2300287"/>
          </a:xfrm>
          <a:prstGeom prst="rect">
            <a:avLst/>
          </a:prstGeom>
        </p:spPr>
        <p:txBody>
          <a:bodyPr vert="horz" lIns="417579" tIns="208789" rIns="417579" bIns="208789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22903" y="40045011"/>
            <a:ext cx="7560946" cy="2300287"/>
          </a:xfrm>
          <a:prstGeom prst="rect">
            <a:avLst/>
          </a:prstGeom>
        </p:spPr>
        <p:txBody>
          <a:bodyPr vert="horz" lIns="417579" tIns="208789" rIns="417579" bIns="208789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4DFAC-2A57-48AC-8336-9592AA9009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3979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5778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5916" indent="-1565916" algn="l" defTabSz="4175778" rtl="0" eaLnBrk="1" latinLnBrk="0" hangingPunct="1">
        <a:spcBef>
          <a:spcPct val="20000"/>
        </a:spcBef>
        <a:buFont typeface="Arial" panose="020B0604020202020204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2819" indent="-1304930" algn="l" defTabSz="4175778" rtl="0" eaLnBrk="1" latinLnBrk="0" hangingPunct="1">
        <a:spcBef>
          <a:spcPct val="20000"/>
        </a:spcBef>
        <a:buFont typeface="Arial" panose="020B0604020202020204" pitchFamily="34" charset="0"/>
        <a:buChar char="–"/>
        <a:defRPr sz="12900" kern="1200">
          <a:solidFill>
            <a:schemeClr val="tx1"/>
          </a:solidFill>
          <a:latin typeface="+mn-lt"/>
          <a:ea typeface="+mn-ea"/>
          <a:cs typeface="+mn-cs"/>
        </a:defRPr>
      </a:lvl2pPr>
      <a:lvl3pPr marL="5219721" indent="-1043944" algn="l" defTabSz="4175778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7610" indent="-1043944" algn="l" defTabSz="4175778" rtl="0" eaLnBrk="1" latinLnBrk="0" hangingPunct="1">
        <a:spcBef>
          <a:spcPct val="20000"/>
        </a:spcBef>
        <a:buFont typeface="Arial" panose="020B0604020202020204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5497" indent="-1043944" algn="l" defTabSz="4175778" rtl="0" eaLnBrk="1" latinLnBrk="0" hangingPunct="1">
        <a:spcBef>
          <a:spcPct val="20000"/>
        </a:spcBef>
        <a:buFont typeface="Arial" panose="020B0604020202020204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3386" indent="-1043944" algn="l" defTabSz="4175778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1273" indent="-1043944" algn="l" defTabSz="4175778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59162" indent="-1043944" algn="l" defTabSz="4175778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7051" indent="-1043944" algn="l" defTabSz="4175778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5778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7889" algn="l" defTabSz="4175778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5778" algn="l" defTabSz="4175778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3665" algn="l" defTabSz="4175778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1554" algn="l" defTabSz="4175778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39441" algn="l" defTabSz="4175778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7330" algn="l" defTabSz="4175778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5219" algn="l" defTabSz="4175778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3107" algn="l" defTabSz="4175778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73843" y="299"/>
            <a:ext cx="32172646" cy="5829673"/>
          </a:xfrm>
          <a:solidFill>
            <a:srgbClr val="008080"/>
          </a:solidFill>
        </p:spPr>
        <p:txBody>
          <a:bodyPr/>
          <a:lstStyle/>
          <a:p>
            <a:r>
              <a:rPr lang="en-GB" dirty="0" smtClean="0">
                <a:solidFill>
                  <a:srgbClr val="008080"/>
                </a:solidFill>
              </a:rPr>
              <a:t> </a:t>
            </a:r>
            <a:endParaRPr lang="en-GB" dirty="0">
              <a:solidFill>
                <a:srgbClr val="008080"/>
              </a:solidFill>
            </a:endParaRPr>
          </a:p>
        </p:txBody>
      </p:sp>
      <p:pic>
        <p:nvPicPr>
          <p:cNvPr id="6" name="Picture 5" descr="UoG_keylin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49569" y="1024979"/>
            <a:ext cx="4921250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16248" y="576364"/>
            <a:ext cx="24535731" cy="2576092"/>
          </a:xfrm>
          <a:prstGeom prst="rect">
            <a:avLst/>
          </a:prstGeom>
          <a:noFill/>
        </p:spPr>
        <p:txBody>
          <a:bodyPr wrap="square" lIns="417579" tIns="208789" rIns="417579" bIns="208789" rtlCol="0">
            <a:spAutoFit/>
          </a:bodyPr>
          <a:lstStyle/>
          <a:p>
            <a:r>
              <a:rPr lang="en-GB" sz="7000" dirty="0">
                <a:solidFill>
                  <a:schemeClr val="bg1"/>
                </a:solidFill>
              </a:rPr>
              <a:t>How should we test for pre-term labour? An IPD meta-analysis and economic model</a:t>
            </a:r>
            <a:endParaRPr lang="en-GB" sz="70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0976" y="3038497"/>
            <a:ext cx="24517112" cy="2109297"/>
          </a:xfrm>
          <a:prstGeom prst="rect">
            <a:avLst/>
          </a:prstGeom>
          <a:noFill/>
        </p:spPr>
        <p:txBody>
          <a:bodyPr wrap="square" lIns="417579" tIns="208789" rIns="417579" bIns="208789" rtlCol="0">
            <a:spAutoFit/>
          </a:bodyPr>
          <a:lstStyle/>
          <a:p>
            <a:endParaRPr lang="en-GB" sz="3500" dirty="0" smtClean="0">
              <a:solidFill>
                <a:schemeClr val="bg1"/>
              </a:solidFill>
            </a:endParaRPr>
          </a:p>
          <a:p>
            <a:r>
              <a:rPr lang="en-GB" sz="3500" dirty="0" smtClean="0">
                <a:solidFill>
                  <a:schemeClr val="bg1"/>
                </a:solidFill>
              </a:rPr>
              <a:t>Robert Heggie</a:t>
            </a:r>
            <a:r>
              <a:rPr lang="en-GB" sz="3600" baseline="30000" dirty="0" smtClean="0">
                <a:solidFill>
                  <a:schemeClr val="bg1"/>
                </a:solidFill>
              </a:rPr>
              <a:t>1</a:t>
            </a:r>
            <a:r>
              <a:rPr lang="en-GB" sz="3600" dirty="0" smtClean="0">
                <a:solidFill>
                  <a:schemeClr val="bg1"/>
                </a:solidFill>
              </a:rPr>
              <a:t>,</a:t>
            </a:r>
            <a:r>
              <a:rPr lang="en-GB" sz="3500" dirty="0" smtClean="0">
                <a:solidFill>
                  <a:schemeClr val="bg1"/>
                </a:solidFill>
              </a:rPr>
              <a:t> Kathleen Boyd</a:t>
            </a:r>
            <a:r>
              <a:rPr lang="en-GB" sz="3500" baseline="30000" dirty="0" smtClean="0">
                <a:solidFill>
                  <a:schemeClr val="bg1"/>
                </a:solidFill>
              </a:rPr>
              <a:t>1</a:t>
            </a:r>
            <a:r>
              <a:rPr lang="en-GB" sz="3500" dirty="0" smtClean="0">
                <a:solidFill>
                  <a:schemeClr val="bg1"/>
                </a:solidFill>
              </a:rPr>
              <a:t>, Sarah Stock</a:t>
            </a:r>
            <a:r>
              <a:rPr lang="en-GB" sz="3500" baseline="30000" dirty="0" smtClean="0">
                <a:solidFill>
                  <a:schemeClr val="bg1"/>
                </a:solidFill>
              </a:rPr>
              <a:t>2</a:t>
            </a:r>
            <a:r>
              <a:rPr lang="en-GB" sz="3500" dirty="0" smtClean="0">
                <a:solidFill>
                  <a:schemeClr val="bg1"/>
                </a:solidFill>
              </a:rPr>
              <a:t>, </a:t>
            </a:r>
            <a:r>
              <a:rPr lang="en-GB" sz="3500" dirty="0" err="1" smtClean="0">
                <a:solidFill>
                  <a:schemeClr val="bg1"/>
                </a:solidFill>
              </a:rPr>
              <a:t>Merel</a:t>
            </a:r>
            <a:r>
              <a:rPr lang="en-GB" sz="3500" dirty="0" smtClean="0">
                <a:solidFill>
                  <a:schemeClr val="bg1"/>
                </a:solidFill>
              </a:rPr>
              <a:t> Bruijn</a:t>
            </a:r>
            <a:r>
              <a:rPr lang="en-GB" sz="3500" baseline="30000" dirty="0" smtClean="0">
                <a:solidFill>
                  <a:schemeClr val="bg1"/>
                </a:solidFill>
              </a:rPr>
              <a:t>3</a:t>
            </a:r>
            <a:endParaRPr lang="en-GB" sz="3500" dirty="0" smtClean="0">
              <a:solidFill>
                <a:schemeClr val="bg1"/>
              </a:solidFill>
            </a:endParaRPr>
          </a:p>
          <a:p>
            <a:endParaRPr lang="en-GB" sz="1000" baseline="30000" dirty="0" smtClean="0">
              <a:solidFill>
                <a:schemeClr val="bg1"/>
              </a:solidFill>
            </a:endParaRPr>
          </a:p>
          <a:p>
            <a:r>
              <a:rPr lang="en-GB" sz="3200" baseline="30000" dirty="0" smtClean="0">
                <a:solidFill>
                  <a:schemeClr val="bg1"/>
                </a:solidFill>
              </a:rPr>
              <a:t>1</a:t>
            </a:r>
            <a:r>
              <a:rPr lang="en-GB" sz="3200" dirty="0" smtClean="0">
                <a:solidFill>
                  <a:schemeClr val="bg1"/>
                </a:solidFill>
              </a:rPr>
              <a:t>University of Glasgow, </a:t>
            </a:r>
            <a:r>
              <a:rPr lang="en-GB" sz="3200" baseline="30000" dirty="0" smtClean="0">
                <a:solidFill>
                  <a:schemeClr val="bg1"/>
                </a:solidFill>
              </a:rPr>
              <a:t>2</a:t>
            </a:r>
            <a:r>
              <a:rPr lang="en-GB" sz="3200" dirty="0" smtClean="0">
                <a:solidFill>
                  <a:schemeClr val="bg1"/>
                </a:solidFill>
              </a:rPr>
              <a:t>University of Edinburgh, </a:t>
            </a:r>
            <a:r>
              <a:rPr lang="en-GB" sz="3200" baseline="30000" dirty="0" smtClean="0">
                <a:solidFill>
                  <a:schemeClr val="bg1"/>
                </a:solidFill>
              </a:rPr>
              <a:t>3</a:t>
            </a:r>
            <a:r>
              <a:rPr lang="en-GB" sz="3200" dirty="0">
                <a:solidFill>
                  <a:schemeClr val="bg1"/>
                </a:solidFill>
              </a:rPr>
              <a:t>Academic Medical Centre, Amsterdam, the </a:t>
            </a:r>
            <a:r>
              <a:rPr lang="en-GB" sz="3200" dirty="0" smtClean="0">
                <a:solidFill>
                  <a:schemeClr val="bg1"/>
                </a:solidFill>
              </a:rPr>
              <a:t>Netherlands</a:t>
            </a: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342391" y="29761766"/>
            <a:ext cx="10418710" cy="714526"/>
          </a:xfrm>
          <a:prstGeom prst="rect">
            <a:avLst/>
          </a:prstGeom>
          <a:noFill/>
        </p:spPr>
        <p:txBody>
          <a:bodyPr wrap="square" lIns="91516" tIns="45758" rIns="91516" bIns="45758" rtlCol="0">
            <a:spAutoFit/>
          </a:bodyPr>
          <a:lstStyle/>
          <a:p>
            <a:endParaRPr lang="en-GB" sz="4000" b="1"/>
          </a:p>
        </p:txBody>
      </p:sp>
      <p:sp>
        <p:nvSpPr>
          <p:cNvPr id="36" name="Rectangle 35"/>
          <p:cNvSpPr/>
          <p:nvPr/>
        </p:nvSpPr>
        <p:spPr>
          <a:xfrm>
            <a:off x="32657" y="41674270"/>
            <a:ext cx="32278796" cy="1530829"/>
          </a:xfrm>
          <a:prstGeom prst="rect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endParaRPr lang="en-GB" sz="3200" b="1" dirty="0" smtClean="0">
              <a:solidFill>
                <a:schemeClr val="bg1"/>
              </a:solidFill>
            </a:endParaRPr>
          </a:p>
          <a:p>
            <a:r>
              <a:rPr lang="en-GB" sz="3200" b="1" dirty="0" smtClean="0">
                <a:solidFill>
                  <a:schemeClr val="bg1"/>
                </a:solidFill>
              </a:rPr>
              <a:t>Contact </a:t>
            </a:r>
            <a:r>
              <a:rPr lang="en-GB" sz="3200" b="1" dirty="0">
                <a:solidFill>
                  <a:schemeClr val="bg1"/>
                </a:solidFill>
              </a:rPr>
              <a:t>details: </a:t>
            </a:r>
            <a:r>
              <a:rPr lang="en-GB" sz="3200" dirty="0">
                <a:solidFill>
                  <a:schemeClr val="bg1"/>
                </a:solidFill>
              </a:rPr>
              <a:t>Robert Heggie , Email: robert.heggie@glasgow.ac.uk</a:t>
            </a:r>
          </a:p>
          <a:p>
            <a:r>
              <a:rPr lang="en-GB" sz="3200" b="1" dirty="0">
                <a:solidFill>
                  <a:schemeClr val="bg1"/>
                </a:solidFill>
              </a:rPr>
              <a:t>Acknowledgment</a:t>
            </a:r>
            <a:r>
              <a:rPr lang="en-GB" sz="3200" dirty="0">
                <a:solidFill>
                  <a:schemeClr val="bg1"/>
                </a:solidFill>
              </a:rPr>
              <a:t>: We would like to thanks the QUIDS study team for their collaboration in this study and the NIHR for </a:t>
            </a:r>
            <a:r>
              <a:rPr lang="en-GB" sz="3200" dirty="0" smtClean="0">
                <a:solidFill>
                  <a:schemeClr val="bg1"/>
                </a:solidFill>
              </a:rPr>
              <a:t>funding.</a:t>
            </a:r>
            <a:endParaRPr lang="en-GB" sz="3200" dirty="0">
              <a:solidFill>
                <a:schemeClr val="bg1"/>
              </a:solidFill>
            </a:endParaRPr>
          </a:p>
          <a:p>
            <a:pPr marL="457200" indent="-457200">
              <a:buAutoNum type="arabicPeriod"/>
            </a:pPr>
            <a:endParaRPr lang="en-GB" sz="2500" dirty="0">
              <a:solidFill>
                <a:schemeClr val="bg1"/>
              </a:solidFill>
            </a:endParaRPr>
          </a:p>
          <a:p>
            <a:r>
              <a:rPr lang="en-GB" sz="25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216249" y="41275276"/>
            <a:ext cx="25202574" cy="185781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2000" dirty="0">
              <a:solidFill>
                <a:schemeClr val="bg1"/>
              </a:solidFill>
            </a:endParaRPr>
          </a:p>
        </p:txBody>
      </p:sp>
      <p:pic>
        <p:nvPicPr>
          <p:cNvPr id="4" name="Picture 2" descr="C:\Users\rh190a\Desktop\nihr-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43607" y="3038497"/>
            <a:ext cx="5004816" cy="1749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3843" y="6067542"/>
            <a:ext cx="32172646" cy="717228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288000" tIns="46800" rIns="288000" rtlCol="0">
            <a:spAutoFit/>
          </a:bodyPr>
          <a:lstStyle/>
          <a:p>
            <a:r>
              <a:rPr lang="en-GB" sz="3600" b="1" dirty="0" smtClean="0"/>
              <a:t>Background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/>
              <a:t>60,000 </a:t>
            </a:r>
            <a:r>
              <a:rPr lang="en-GB" sz="3200" dirty="0"/>
              <a:t>babies are born premature in the UK each year.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Total cost of this to the public sector is greater than £2.9 billion.  </a:t>
            </a:r>
            <a:r>
              <a:rPr lang="en-GB" sz="3200" dirty="0" smtClean="0"/>
              <a:t>The majority </a:t>
            </a:r>
            <a:r>
              <a:rPr lang="en-GB" sz="3200" dirty="0"/>
              <a:t>of the cost </a:t>
            </a:r>
            <a:r>
              <a:rPr lang="en-GB" sz="3200" dirty="0" smtClean="0"/>
              <a:t>incurred is </a:t>
            </a:r>
            <a:r>
              <a:rPr lang="en-GB" sz="3200" dirty="0"/>
              <a:t>through hospital stays in the days following birth.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80% of women presenting with preterm labour do not give birth within seven days, but nearly all who present with symptoms are admitted.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Clinical judgement and cervical length using transvaginal ultrasound (TUCL) provide a means of diagnosing woman at risk in UK </a:t>
            </a:r>
            <a:endParaRPr lang="en-GB" sz="3200" i="1" dirty="0"/>
          </a:p>
          <a:p>
            <a:endParaRPr lang="en-GB" sz="3200" b="1" i="1" dirty="0"/>
          </a:p>
          <a:p>
            <a:r>
              <a:rPr lang="en-GB" sz="3200" b="1" i="1" dirty="0"/>
              <a:t>	</a:t>
            </a:r>
            <a:r>
              <a:rPr lang="en-GB" sz="3200" b="1" i="1" dirty="0" smtClean="0"/>
              <a:t>“</a:t>
            </a:r>
            <a:r>
              <a:rPr lang="en-GB" sz="3200" i="1" dirty="0" smtClean="0"/>
              <a:t>If </a:t>
            </a:r>
            <a:r>
              <a:rPr lang="en-GB" sz="3200" i="1" dirty="0"/>
              <a:t>woman is 30</a:t>
            </a:r>
            <a:r>
              <a:rPr lang="en-GB" sz="3200" i="1" baseline="30000" dirty="0"/>
              <a:t>+</a:t>
            </a:r>
            <a:r>
              <a:rPr lang="en-GB" sz="3200" i="1" dirty="0"/>
              <a:t> weeks pregnant, consider TUCL to determine likelihood of birth within 48 hours</a:t>
            </a:r>
          </a:p>
          <a:p>
            <a:r>
              <a:rPr lang="en-GB" sz="3200" i="1" dirty="0"/>
              <a:t>	If TUCL is indicated but is not available or not acceptable consider </a:t>
            </a:r>
            <a:r>
              <a:rPr lang="en-GB" sz="3200" i="1" dirty="0" err="1"/>
              <a:t>fetal</a:t>
            </a:r>
            <a:r>
              <a:rPr lang="en-GB" sz="3200" i="1" dirty="0"/>
              <a:t> fibronectin </a:t>
            </a:r>
            <a:r>
              <a:rPr lang="en-GB" sz="3200" i="1" dirty="0" smtClean="0"/>
              <a:t>testing”.</a:t>
            </a:r>
            <a:endParaRPr lang="en-GB" sz="3200" i="1" dirty="0"/>
          </a:p>
          <a:p>
            <a:endParaRPr lang="en-GB" sz="32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/>
              <a:t>Newer, ‘simpler’ testing strategies exist: </a:t>
            </a:r>
            <a:r>
              <a:rPr lang="en-GB" sz="3200" dirty="0" err="1"/>
              <a:t>fetal</a:t>
            </a:r>
            <a:r>
              <a:rPr lang="en-GB" sz="3200" dirty="0"/>
              <a:t> fibronectin (</a:t>
            </a:r>
            <a:r>
              <a:rPr lang="en-GB" sz="3200" dirty="0" err="1"/>
              <a:t>fFN</a:t>
            </a:r>
            <a:r>
              <a:rPr lang="en-GB" sz="3200" dirty="0"/>
              <a:t>) tests, quantitative </a:t>
            </a:r>
            <a:r>
              <a:rPr lang="en-GB" sz="3200" dirty="0" err="1"/>
              <a:t>fFN</a:t>
            </a:r>
            <a:endParaRPr lang="en-GB" sz="32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/>
              <a:t>Cost-effectiveness of such testing strategies is poorly understood in a UK setting</a:t>
            </a:r>
          </a:p>
          <a:p>
            <a:endParaRPr lang="en-GB" sz="3600" b="1" dirty="0" smtClean="0"/>
          </a:p>
          <a:p>
            <a:r>
              <a:rPr lang="en-GB" sz="3600" b="1" dirty="0" smtClean="0"/>
              <a:t>Aim</a:t>
            </a:r>
          </a:p>
          <a:p>
            <a:r>
              <a:rPr lang="en-GB" sz="3200" dirty="0" smtClean="0"/>
              <a:t>Develop </a:t>
            </a:r>
            <a:r>
              <a:rPr lang="en-GB" sz="3200" dirty="0"/>
              <a:t>a prognostic model including quantitative </a:t>
            </a:r>
            <a:r>
              <a:rPr lang="en-GB" sz="3200" dirty="0" err="1"/>
              <a:t>fetal</a:t>
            </a:r>
            <a:r>
              <a:rPr lang="en-GB" sz="3200" dirty="0"/>
              <a:t> fibronectin for predicting pre-term labour and assess its cost-effectiveness in UK </a:t>
            </a:r>
            <a:r>
              <a:rPr lang="en-GB" sz="3200" dirty="0" smtClean="0"/>
              <a:t>setting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843" y="13553230"/>
            <a:ext cx="7939037" cy="2422310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288000" tIns="46800" rIns="288000" rtlCol="0">
            <a:spAutoFit/>
          </a:bodyPr>
          <a:lstStyle/>
          <a:p>
            <a:r>
              <a:rPr lang="en-GB" sz="3300" b="1" dirty="0" smtClean="0"/>
              <a:t>Methods</a:t>
            </a:r>
          </a:p>
          <a:p>
            <a:endParaRPr lang="en-GB" sz="3300" b="1" dirty="0" smtClean="0"/>
          </a:p>
          <a:p>
            <a:r>
              <a:rPr lang="en-GB" sz="3100" u="sng" dirty="0" smtClean="0"/>
              <a:t>IPD meta-analysis</a:t>
            </a:r>
          </a:p>
          <a:p>
            <a:endParaRPr lang="en-GB" sz="3100" u="sng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/>
              <a:t>Explore </a:t>
            </a:r>
            <a:r>
              <a:rPr lang="en-GB" sz="3200" dirty="0"/>
              <a:t>clinical effectiveness of different prognostic models: clinical judgement, </a:t>
            </a:r>
            <a:r>
              <a:rPr lang="en-GB" sz="3200" dirty="0" err="1"/>
              <a:t>fFN</a:t>
            </a:r>
            <a:r>
              <a:rPr lang="en-GB" sz="3200" dirty="0"/>
              <a:t> , quantitative </a:t>
            </a:r>
            <a:r>
              <a:rPr lang="en-GB" sz="3200" dirty="0" err="1"/>
              <a:t>fFN</a:t>
            </a:r>
            <a:r>
              <a:rPr lang="en-GB" sz="3200" dirty="0"/>
              <a:t>, TUCL and other clinical risk factors. </a:t>
            </a:r>
            <a:endParaRPr lang="en-GB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5 European studies: Apostel-1, EQUIPP, </a:t>
            </a:r>
            <a:r>
              <a:rPr lang="en-GB" sz="3200" dirty="0" err="1"/>
              <a:t>Eufis</a:t>
            </a:r>
            <a:r>
              <a:rPr lang="en-GB" sz="3200" dirty="0"/>
              <a:t>, QFCAPS and UCLH. Total 1,783 women with signs of preterm </a:t>
            </a:r>
            <a:r>
              <a:rPr lang="en-GB" sz="3200" dirty="0" smtClean="0"/>
              <a:t>labour.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Variables included: age, BMI, ethnicity, smoking, </a:t>
            </a:r>
            <a:r>
              <a:rPr lang="en-GB" sz="3200" dirty="0" err="1"/>
              <a:t>nulliparity</a:t>
            </a:r>
            <a:r>
              <a:rPr lang="en-GB" sz="3200" dirty="0"/>
              <a:t>, multiple pregnancy, gestational age, previous spontaneous preterm delivery &lt; 34wks, cervical length and quantitative </a:t>
            </a:r>
            <a:r>
              <a:rPr lang="en-GB" sz="3200" dirty="0" err="1" smtClean="0"/>
              <a:t>fFN</a:t>
            </a:r>
            <a:r>
              <a:rPr lang="en-GB" sz="3200" dirty="0" smtClean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Multivariable logistic regression modeling used to develop 10 prognostic </a:t>
            </a:r>
            <a:r>
              <a:rPr lang="en-US" sz="3200" dirty="0" smtClean="0"/>
              <a:t>models.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Primary outcome was delivery within seven days - clinically important time </a:t>
            </a:r>
            <a:r>
              <a:rPr lang="en-GB" sz="3200" dirty="0" smtClean="0"/>
              <a:t>point.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Antenatal steroids </a:t>
            </a:r>
            <a:r>
              <a:rPr lang="en-GB" sz="3200" dirty="0" smtClean="0"/>
              <a:t>- which </a:t>
            </a:r>
            <a:r>
              <a:rPr lang="en-GB" sz="3200" dirty="0"/>
              <a:t>reduce morbidity &amp; mortality in preterm babies -  are most effective if delivery occurs within seven days of administration. </a:t>
            </a:r>
            <a:endParaRPr lang="en-GB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The prognostic models were used to calculate predictive values, from which sensitivity and specificity were calculated</a:t>
            </a:r>
            <a:r>
              <a:rPr lang="en-US" sz="3200" dirty="0" smtClean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r>
              <a:rPr lang="en-GB" sz="3200" u="sng" dirty="0"/>
              <a:t>Economic model</a:t>
            </a:r>
          </a:p>
          <a:p>
            <a:endParaRPr lang="en-GB" sz="3200" u="sng" dirty="0"/>
          </a:p>
          <a:p>
            <a:pPr marL="457200" indent="-457200">
              <a:buFont typeface="Arial"/>
              <a:buChar char="•"/>
            </a:pPr>
            <a:r>
              <a:rPr lang="en-GB" sz="3200" dirty="0"/>
              <a:t>Decision-analytic modelling approach comparing 6 diagnostic strategies for 3 gestational periods Premature (P), Very Premature (VP) &amp; Extremely premature (EP</a:t>
            </a:r>
            <a:r>
              <a:rPr lang="en-GB" sz="3200" dirty="0" smtClean="0"/>
              <a:t>).</a:t>
            </a:r>
          </a:p>
          <a:p>
            <a:pPr marL="457200" indent="-457200">
              <a:buFont typeface="Arial"/>
              <a:buChar char="•"/>
            </a:pPr>
            <a:endParaRPr lang="en-GB" sz="3200" dirty="0"/>
          </a:p>
          <a:p>
            <a:pPr marL="457200" indent="-457200">
              <a:buFont typeface="Arial"/>
              <a:buChar char="•"/>
            </a:pPr>
            <a:r>
              <a:rPr lang="en-GB" sz="3200" dirty="0" smtClean="0"/>
              <a:t>Based on a UK </a:t>
            </a:r>
            <a:r>
              <a:rPr lang="en-GB" sz="3200" dirty="0"/>
              <a:t>NHS </a:t>
            </a:r>
            <a:r>
              <a:rPr lang="en-GB" sz="3200" dirty="0" smtClean="0"/>
              <a:t>perspective (cost </a:t>
            </a:r>
            <a:r>
              <a:rPr lang="en-GB" sz="3200" dirty="0"/>
              <a:t>year </a:t>
            </a:r>
            <a:r>
              <a:rPr lang="en-GB" sz="3200" dirty="0" smtClean="0"/>
              <a:t>2016) over a </a:t>
            </a:r>
            <a:r>
              <a:rPr lang="en-GB" sz="3200" dirty="0"/>
              <a:t>7 day time horizon</a:t>
            </a:r>
            <a:r>
              <a:rPr lang="en-GB" sz="3200" dirty="0" smtClean="0"/>
              <a:t>.</a:t>
            </a:r>
          </a:p>
          <a:p>
            <a:pPr marL="457200" indent="-457200">
              <a:buFont typeface="Arial"/>
              <a:buChar char="•"/>
            </a:pPr>
            <a:endParaRPr lang="en-GB" sz="3200" dirty="0" smtClean="0"/>
          </a:p>
          <a:p>
            <a:pPr marL="457200" indent="-457200">
              <a:buFont typeface="Arial"/>
              <a:buChar char="•"/>
            </a:pPr>
            <a:endParaRPr lang="en-GB" sz="3200" dirty="0"/>
          </a:p>
          <a:p>
            <a:pPr marL="457200" indent="-457200">
              <a:buFont typeface="Arial"/>
              <a:buChar char="•"/>
            </a:pPr>
            <a:endParaRPr lang="en-GB" sz="3200" dirty="0" smtClean="0"/>
          </a:p>
          <a:p>
            <a:pPr marL="457200" indent="-457200">
              <a:buFont typeface="Arial"/>
              <a:buChar char="•"/>
            </a:pPr>
            <a:endParaRPr lang="en-GB" sz="3200" dirty="0"/>
          </a:p>
        </p:txBody>
      </p:sp>
      <p:sp>
        <p:nvSpPr>
          <p:cNvPr id="31" name="TextBox 30"/>
          <p:cNvSpPr txBox="1"/>
          <p:nvPr/>
        </p:nvSpPr>
        <p:spPr>
          <a:xfrm>
            <a:off x="24683124" y="13554849"/>
            <a:ext cx="7563365" cy="2426927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288000" tIns="46800" rIns="288000" rtlCol="0">
            <a:spAutoFit/>
          </a:bodyPr>
          <a:lstStyle/>
          <a:p>
            <a:r>
              <a:rPr lang="en-GB" sz="3300" b="1" dirty="0" smtClean="0"/>
              <a:t>Methods (continued)</a:t>
            </a:r>
          </a:p>
          <a:p>
            <a:endParaRPr lang="en-GB" sz="33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/>
              <a:t>Predictive </a:t>
            </a:r>
            <a:r>
              <a:rPr lang="en-GB" sz="3200" dirty="0"/>
              <a:t>value of each diagnostic strategy obtained from the IPD meta-analysis.</a:t>
            </a:r>
          </a:p>
          <a:p>
            <a:endParaRPr lang="en-GB" sz="3300" b="1" dirty="0" smtClean="0"/>
          </a:p>
          <a:p>
            <a:pPr marL="457200" indent="-457200">
              <a:buFont typeface="Arial"/>
              <a:buChar char="•"/>
            </a:pPr>
            <a:r>
              <a:rPr lang="en-GB" sz="3200" dirty="0" smtClean="0"/>
              <a:t>Resource </a:t>
            </a:r>
            <a:r>
              <a:rPr lang="en-GB" sz="3200" dirty="0"/>
              <a:t>use, unit costs &amp; utilities obtained from published literature</a:t>
            </a:r>
            <a:r>
              <a:rPr lang="en-GB" sz="3200" dirty="0" smtClean="0"/>
              <a:t>.</a:t>
            </a:r>
          </a:p>
          <a:p>
            <a:pPr marL="457200" indent="-457200">
              <a:buFont typeface="Arial"/>
              <a:buChar char="•"/>
            </a:pPr>
            <a:endParaRPr lang="en-GB" sz="3200" dirty="0"/>
          </a:p>
          <a:p>
            <a:pPr marL="457200" indent="-457200">
              <a:buFont typeface="Arial"/>
              <a:buChar char="•"/>
            </a:pPr>
            <a:r>
              <a:rPr lang="en-GB" sz="3200" dirty="0"/>
              <a:t>Cost per correct diagnosis were calculated as incremental cost-effectiveness ratios (ICERs) &amp; Net Monetary Benefit (NMB</a:t>
            </a:r>
            <a:r>
              <a:rPr lang="en-GB" sz="3200" dirty="0" smtClean="0"/>
              <a:t>).</a:t>
            </a:r>
          </a:p>
          <a:p>
            <a:pPr marL="457200" indent="-457200">
              <a:buFont typeface="Arial"/>
              <a:buChar char="•"/>
            </a:pPr>
            <a:endParaRPr lang="en-GB" sz="3200" dirty="0"/>
          </a:p>
          <a:p>
            <a:pPr marL="457200" indent="-457200">
              <a:buFont typeface="Arial"/>
              <a:buChar char="•"/>
            </a:pPr>
            <a:r>
              <a:rPr lang="en-GB" sz="3200" dirty="0"/>
              <a:t>Probabilistic analysis </a:t>
            </a:r>
            <a:r>
              <a:rPr lang="en-GB" sz="3200" dirty="0" smtClean="0"/>
              <a:t>based on 1,000 </a:t>
            </a:r>
            <a:r>
              <a:rPr lang="en-GB" sz="3200" dirty="0"/>
              <a:t>iteration </a:t>
            </a:r>
            <a:r>
              <a:rPr lang="en-GB" sz="3200" dirty="0" smtClean="0"/>
              <a:t>Monte Carlo simulation to address uncertainty in parameter estimates and model outcomes.</a:t>
            </a:r>
          </a:p>
          <a:p>
            <a:pPr marL="457200" indent="-457200">
              <a:buFont typeface="Arial"/>
              <a:buChar char="•"/>
            </a:pPr>
            <a:endParaRPr lang="en-GB" sz="3200" dirty="0" smtClean="0"/>
          </a:p>
          <a:p>
            <a:pPr marL="457200" indent="-457200">
              <a:buFont typeface="Arial"/>
              <a:buChar char="•"/>
            </a:pPr>
            <a:r>
              <a:rPr lang="en-GB" sz="3200" dirty="0"/>
              <a:t>Value of information analysis (</a:t>
            </a:r>
            <a:r>
              <a:rPr lang="en-GB" sz="3200" dirty="0" err="1"/>
              <a:t>VoI</a:t>
            </a:r>
            <a:r>
              <a:rPr lang="en-GB" sz="3200" dirty="0"/>
              <a:t>) estimated  potential value of future research using a time horizon of </a:t>
            </a:r>
            <a:r>
              <a:rPr lang="en-GB" sz="3200" dirty="0" smtClean="0"/>
              <a:t>10 years, </a:t>
            </a:r>
            <a:r>
              <a:rPr lang="en-GB" sz="3200" dirty="0"/>
              <a:t>effective population of 2,151,921 </a:t>
            </a:r>
            <a:r>
              <a:rPr lang="en-GB" sz="3200" dirty="0" smtClean="0"/>
              <a:t>women, </a:t>
            </a:r>
            <a:r>
              <a:rPr lang="en-GB" sz="3200" dirty="0"/>
              <a:t>and the UK threshold of £</a:t>
            </a:r>
            <a:r>
              <a:rPr lang="en-GB" sz="3200" dirty="0" smtClean="0"/>
              <a:t>20,000/QALY.</a:t>
            </a:r>
          </a:p>
          <a:p>
            <a:endParaRPr lang="en-GB" sz="3200" dirty="0" smtClean="0"/>
          </a:p>
          <a:p>
            <a:r>
              <a:rPr lang="en-GB" sz="3200" b="1" dirty="0"/>
              <a:t>Results</a:t>
            </a:r>
          </a:p>
          <a:p>
            <a:endParaRPr lang="en-GB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err="1"/>
              <a:t>qfFN</a:t>
            </a:r>
            <a:r>
              <a:rPr lang="en-GB" sz="3200" dirty="0"/>
              <a:t> </a:t>
            </a:r>
            <a:r>
              <a:rPr lang="en-GB" sz="3200" dirty="0" smtClean="0"/>
              <a:t>and TUCL (alone or in combination) dominated </a:t>
            </a:r>
            <a:r>
              <a:rPr lang="en-GB" sz="3200" dirty="0" err="1"/>
              <a:t>fFN</a:t>
            </a:r>
            <a:r>
              <a:rPr lang="en-GB" sz="3200" dirty="0"/>
              <a:t> in all three gestational periods with a lower mean cost per patient and greater probability of correct diagnosis at 7 </a:t>
            </a:r>
            <a:r>
              <a:rPr lang="en-GB" sz="3200" dirty="0" smtClean="0"/>
              <a:t>days.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/>
              <a:t>The highest NMB  varied between </a:t>
            </a:r>
            <a:r>
              <a:rPr lang="en-GB" sz="3200" dirty="0" err="1" smtClean="0"/>
              <a:t>qfFN</a:t>
            </a:r>
            <a:r>
              <a:rPr lang="en-GB" sz="3200" dirty="0" smtClean="0"/>
              <a:t> and TUCL (alone or in combination) across all three gestation periods.</a:t>
            </a:r>
            <a:endParaRPr lang="en-GB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Value of Information analysis showed future research is potentially worthwhile if it costs less than £285 million, £174 million, and £600,000, respectively for to reduce uncertainty in the EP, VP and P model outcomes </a:t>
            </a:r>
            <a:r>
              <a:rPr lang="en-GB" sz="3200" dirty="0" smtClean="0"/>
              <a:t>.</a:t>
            </a:r>
          </a:p>
          <a:p>
            <a:endParaRPr lang="en-GB" sz="3200" dirty="0" smtClean="0"/>
          </a:p>
          <a:p>
            <a:endParaRPr lang="en-GB" sz="3200" dirty="0" smtClean="0"/>
          </a:p>
          <a:p>
            <a:endParaRPr lang="en-GB" sz="3200" dirty="0" smtClean="0"/>
          </a:p>
          <a:p>
            <a:pPr marL="457200" indent="-457200">
              <a:buFont typeface="Arial"/>
              <a:buChar char="•"/>
            </a:pPr>
            <a:endParaRPr lang="en-GB" sz="32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32657" y="37944680"/>
            <a:ext cx="32278796" cy="36020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288000" tIns="46800" rIns="288000" rtlCol="0">
            <a:spAutoFit/>
          </a:bodyPr>
          <a:lstStyle/>
          <a:p>
            <a:r>
              <a:rPr lang="en-GB" sz="3600" b="1" dirty="0" smtClean="0"/>
              <a:t>Conclusion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/>
              <a:t>Our </a:t>
            </a:r>
            <a:r>
              <a:rPr lang="en-GB" sz="3200" dirty="0"/>
              <a:t>analysis found </a:t>
            </a:r>
            <a:r>
              <a:rPr lang="en-GB" sz="3200" dirty="0" err="1"/>
              <a:t>qfFN</a:t>
            </a:r>
            <a:r>
              <a:rPr lang="en-GB" sz="3200" dirty="0"/>
              <a:t> to be superior to </a:t>
            </a:r>
            <a:r>
              <a:rPr lang="en-GB" sz="3200" dirty="0" err="1"/>
              <a:t>fFN</a:t>
            </a:r>
            <a:r>
              <a:rPr lang="en-GB" sz="3200" dirty="0"/>
              <a:t> across all three gestation periods.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The optimal choice between </a:t>
            </a:r>
            <a:r>
              <a:rPr lang="en-GB" sz="3200" dirty="0" err="1"/>
              <a:t>qfFN</a:t>
            </a:r>
            <a:r>
              <a:rPr lang="en-GB" sz="3200" dirty="0"/>
              <a:t> and TUCL varies across the three gestation periods.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NICE recommend TUCL for predicting pre-term labour in women ≥30 weeks pregnant - our findings support this only in Very Premature women.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TUCL testing requires specialist equipment &amp; clinical expertise so is not routinely available in UK routine practice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Our findings suggest that where TUCL is unavailable, </a:t>
            </a:r>
            <a:r>
              <a:rPr lang="en-GB" sz="3200" dirty="0" err="1"/>
              <a:t>qfFN</a:t>
            </a:r>
            <a:r>
              <a:rPr lang="en-GB" sz="3200" dirty="0"/>
              <a:t> testing should be preferred to </a:t>
            </a:r>
            <a:r>
              <a:rPr lang="en-GB" sz="3200" dirty="0" err="1"/>
              <a:t>fFN</a:t>
            </a:r>
            <a:r>
              <a:rPr lang="en-GB" sz="3200" dirty="0"/>
              <a:t> as the optimal strategy for predicting pre-term labour.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Further research is potentially worthwhile to reduce current uncertainty regarding the most cost-effective strategy</a:t>
            </a:r>
            <a:r>
              <a:rPr lang="en-GB" sz="3200" dirty="0" smtClean="0"/>
              <a:t>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345605" y="28970634"/>
            <a:ext cx="726800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b="1" dirty="0" smtClean="0"/>
              <a:t>Table 1: Economic model results</a:t>
            </a:r>
            <a:endParaRPr lang="en-GB" sz="33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8345605" y="13976154"/>
            <a:ext cx="729839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b="1" dirty="0" smtClean="0"/>
              <a:t>Figure 1: Model structure</a:t>
            </a:r>
          </a:p>
        </p:txBody>
      </p:sp>
      <p:pic>
        <p:nvPicPr>
          <p:cNvPr id="20" name="Picture 5" descr="C:\Users\rh190a\Desktop\nic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089" y="8589211"/>
            <a:ext cx="3456384" cy="1659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677918"/>
              </p:ext>
            </p:extLst>
          </p:nvPr>
        </p:nvGraphicFramePr>
        <p:xfrm>
          <a:off x="8345605" y="29867392"/>
          <a:ext cx="16137339" cy="79343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91128">
                  <a:extLst>
                    <a:ext uri="{9D8B030D-6E8A-4147-A177-3AD203B41FA5}">
                      <a16:colId xmlns:a16="http://schemas.microsoft.com/office/drawing/2014/main" val="185928944"/>
                    </a:ext>
                  </a:extLst>
                </a:gridCol>
                <a:gridCol w="3398802">
                  <a:extLst>
                    <a:ext uri="{9D8B030D-6E8A-4147-A177-3AD203B41FA5}">
                      <a16:colId xmlns:a16="http://schemas.microsoft.com/office/drawing/2014/main" val="2973669222"/>
                    </a:ext>
                  </a:extLst>
                </a:gridCol>
                <a:gridCol w="4246759">
                  <a:extLst>
                    <a:ext uri="{9D8B030D-6E8A-4147-A177-3AD203B41FA5}">
                      <a16:colId xmlns:a16="http://schemas.microsoft.com/office/drawing/2014/main" val="816805467"/>
                    </a:ext>
                  </a:extLst>
                </a:gridCol>
                <a:gridCol w="3700650">
                  <a:extLst>
                    <a:ext uri="{9D8B030D-6E8A-4147-A177-3AD203B41FA5}">
                      <a16:colId xmlns:a16="http://schemas.microsoft.com/office/drawing/2014/main" val="3716008397"/>
                    </a:ext>
                  </a:extLst>
                </a:gridCol>
              </a:tblGrid>
              <a:tr h="1716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3000" dirty="0">
                          <a:effectLst/>
                        </a:rPr>
                        <a:t> </a:t>
                      </a:r>
                      <a:endParaRPr lang="en-GB" sz="3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828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3000" kern="1200" dirty="0">
                          <a:effectLst/>
                        </a:rPr>
                        <a:t>Mean Cost (£)</a:t>
                      </a:r>
                      <a:endParaRPr lang="en-GB" sz="3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3000" kern="1200" dirty="0">
                          <a:effectLst/>
                        </a:rPr>
                        <a:t>Mean Prob. Correct diagnosis</a:t>
                      </a:r>
                      <a:endParaRPr lang="en-GB" sz="3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3000" kern="1200" dirty="0">
                          <a:effectLst/>
                        </a:rPr>
                        <a:t>Mean NMB (£)</a:t>
                      </a:r>
                      <a:endParaRPr lang="en-GB" sz="3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3000" kern="1200" dirty="0">
                          <a:effectLst/>
                        </a:rPr>
                        <a:t>WTP=£20,000</a:t>
                      </a:r>
                      <a:endParaRPr lang="en-GB" sz="3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61791797"/>
                  </a:ext>
                </a:extLst>
              </a:tr>
              <a:tr h="659367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3000" kern="1200" dirty="0">
                          <a:effectLst/>
                        </a:rPr>
                        <a:t>Extremely premature model</a:t>
                      </a:r>
                      <a:endParaRPr lang="en-GB" sz="3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7226987"/>
                  </a:ext>
                </a:extLst>
              </a:tr>
              <a:tr h="6593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3000" dirty="0" err="1">
                          <a:effectLst/>
                        </a:rPr>
                        <a:t>qfFN</a:t>
                      </a:r>
                      <a:r>
                        <a:rPr lang="en-GB" sz="3000" dirty="0">
                          <a:effectLst/>
                        </a:rPr>
                        <a:t> </a:t>
                      </a:r>
                      <a:endParaRPr lang="en-GB" sz="3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3000" dirty="0">
                          <a:effectLst/>
                        </a:rPr>
                        <a:t>£481 (399,573)</a:t>
                      </a:r>
                      <a:endParaRPr lang="en-GB" sz="3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3000" dirty="0">
                          <a:effectLst/>
                        </a:rPr>
                        <a:t>0.889 (0.864,0.911)</a:t>
                      </a:r>
                      <a:endParaRPr lang="en-GB" sz="3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3000">
                          <a:effectLst/>
                        </a:rPr>
                        <a:t>£17,301</a:t>
                      </a:r>
                      <a:endParaRPr lang="en-GB" sz="3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81310207"/>
                  </a:ext>
                </a:extLst>
              </a:tr>
              <a:tr h="6593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3000">
                          <a:effectLst/>
                        </a:rPr>
                        <a:t>qfFN + TUCL</a:t>
                      </a:r>
                      <a:endParaRPr lang="en-GB" sz="3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3000" dirty="0">
                          <a:effectLst/>
                        </a:rPr>
                        <a:t>£630 (502,790)</a:t>
                      </a:r>
                      <a:endParaRPr lang="en-GB" sz="3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3000">
                          <a:effectLst/>
                        </a:rPr>
                        <a:t>0.893 (0.859,0.922)</a:t>
                      </a:r>
                      <a:endParaRPr lang="en-GB" sz="3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3000" dirty="0">
                          <a:effectLst/>
                        </a:rPr>
                        <a:t>£17,233</a:t>
                      </a:r>
                      <a:endParaRPr lang="en-GB" sz="3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65003034"/>
                  </a:ext>
                </a:extLst>
              </a:tr>
              <a:tr h="659367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3000" kern="1200" dirty="0">
                          <a:effectLst/>
                        </a:rPr>
                        <a:t>Very premature model</a:t>
                      </a:r>
                      <a:endParaRPr lang="en-GB" sz="3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3577758"/>
                  </a:ext>
                </a:extLst>
              </a:tr>
              <a:tr h="91701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3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TUCL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4175778" rtl="0" eaLnBrk="1" fontAlgn="ctr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3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£609 (500,743)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4175778" rtl="0" eaLnBrk="1" fontAlgn="ctr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3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0.849 (0.813,0.879)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4175778" rtl="0" eaLnBrk="1" fontAlgn="ctr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3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£16,375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26437933"/>
                  </a:ext>
                </a:extLst>
              </a:tr>
              <a:tr h="6593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3000">
                          <a:effectLst/>
                        </a:rPr>
                        <a:t>qfFN</a:t>
                      </a:r>
                      <a:endParaRPr lang="en-GB" sz="3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4175778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3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£548 (462,650)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4175778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3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0.811 (0.781,0.839)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4175778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3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£15,673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43742745"/>
                  </a:ext>
                </a:extLst>
              </a:tr>
              <a:tr h="659367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3000" kern="1200" dirty="0">
                          <a:effectLst/>
                        </a:rPr>
                        <a:t>Premature Model </a:t>
                      </a:r>
                      <a:endParaRPr lang="en-GB" sz="3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8901478"/>
                  </a:ext>
                </a:extLst>
              </a:tr>
              <a:tr h="684849">
                <a:tc>
                  <a:txBody>
                    <a:bodyPr/>
                    <a:lstStyle/>
                    <a:p>
                      <a:pPr marL="0" algn="l" defTabSz="4175778" rtl="0" eaLnBrk="1" fontAlgn="ctr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3000" kern="120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qfFN + TUCL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4175778" rtl="0" eaLnBrk="1" fontAlgn="ctr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3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£609 (439, 811)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4175778" rtl="0" eaLnBrk="1" fontAlgn="ctr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3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0.890 (0.843, 0.928)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4175778" rtl="0" eaLnBrk="1" fontAlgn="ctr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3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£17,199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14114147"/>
                  </a:ext>
                </a:extLst>
              </a:tr>
              <a:tr h="659367">
                <a:tc>
                  <a:txBody>
                    <a:bodyPr/>
                    <a:lstStyle/>
                    <a:p>
                      <a:pPr marL="0" algn="l" defTabSz="4175778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300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qfFN</a:t>
                      </a:r>
                      <a:endParaRPr lang="en-GB" sz="300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4175778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3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£551 (445,675)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4175778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3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0.779 (0.738, 0.820)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4175778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3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£15,047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97245789"/>
                  </a:ext>
                </a:extLst>
              </a:tr>
            </a:tbl>
          </a:graphicData>
        </a:graphic>
      </p:graphicFrame>
      <p:pic>
        <p:nvPicPr>
          <p:cNvPr id="18" name="Pictur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13060" y="14239875"/>
            <a:ext cx="16269884" cy="14493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9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st presentation Prague 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st presentation Prague ow" id="{67FD45C1-3E80-CB42-AE15-6C4DC9991EF5}" vid="{49D8E52D-AD93-4347-8A77-1AA93A05F9F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 presentation Prague ow.potx</Template>
  <TotalTime>6825</TotalTime>
  <Words>782</Words>
  <Application>Microsoft Office PowerPoint</Application>
  <PresentationFormat>Custom</PresentationFormat>
  <Paragraphs>112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Post presentation Prague ow</vt:lpstr>
      <vt:lpstr> </vt:lpstr>
    </vt:vector>
  </TitlesOfParts>
  <Company>University of Glasgow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Nicola Mcmeekin</dc:creator>
  <cp:lastModifiedBy>Robert Heggie</cp:lastModifiedBy>
  <cp:revision>377</cp:revision>
  <cp:lastPrinted>2017-10-30T14:21:05Z</cp:lastPrinted>
  <dcterms:created xsi:type="dcterms:W3CDTF">2016-05-23T09:35:53Z</dcterms:created>
  <dcterms:modified xsi:type="dcterms:W3CDTF">2017-11-01T12:56:22Z</dcterms:modified>
</cp:coreProperties>
</file>