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handoutMasterIdLst>
    <p:handoutMasterId r:id="rId44"/>
  </p:handoutMasterIdLst>
  <p:sldIdLst>
    <p:sldId id="256" r:id="rId2"/>
    <p:sldId id="290" r:id="rId3"/>
    <p:sldId id="300" r:id="rId4"/>
    <p:sldId id="299" r:id="rId5"/>
    <p:sldId id="288" r:id="rId6"/>
    <p:sldId id="283" r:id="rId7"/>
    <p:sldId id="284" r:id="rId8"/>
    <p:sldId id="289" r:id="rId9"/>
    <p:sldId id="257" r:id="rId10"/>
    <p:sldId id="258" r:id="rId11"/>
    <p:sldId id="259" r:id="rId12"/>
    <p:sldId id="260" r:id="rId13"/>
    <p:sldId id="261" r:id="rId14"/>
    <p:sldId id="263" r:id="rId15"/>
    <p:sldId id="262" r:id="rId16"/>
    <p:sldId id="265" r:id="rId17"/>
    <p:sldId id="269" r:id="rId18"/>
    <p:sldId id="270" r:id="rId19"/>
    <p:sldId id="275" r:id="rId20"/>
    <p:sldId id="267" r:id="rId21"/>
    <p:sldId id="276" r:id="rId22"/>
    <p:sldId id="287" r:id="rId23"/>
    <p:sldId id="272" r:id="rId24"/>
    <p:sldId id="273" r:id="rId25"/>
    <p:sldId id="274" r:id="rId26"/>
    <p:sldId id="271" r:id="rId27"/>
    <p:sldId id="278" r:id="rId28"/>
    <p:sldId id="277" r:id="rId29"/>
    <p:sldId id="280" r:id="rId30"/>
    <p:sldId id="281" r:id="rId31"/>
    <p:sldId id="291" r:id="rId32"/>
    <p:sldId id="292" r:id="rId33"/>
    <p:sldId id="286" r:id="rId34"/>
    <p:sldId id="296" r:id="rId35"/>
    <p:sldId id="293" r:id="rId36"/>
    <p:sldId id="294" r:id="rId37"/>
    <p:sldId id="297" r:id="rId38"/>
    <p:sldId id="295" r:id="rId39"/>
    <p:sldId id="298" r:id="rId40"/>
    <p:sldId id="282"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0"/>
  </p:normalViewPr>
  <p:slideViewPr>
    <p:cSldViewPr snapToGrid="0" snapToObjects="1">
      <p:cViewPr>
        <p:scale>
          <a:sx n="120" d="100"/>
          <a:sy n="120" d="100"/>
        </p:scale>
        <p:origin x="-744" y="-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Scotland</c:v>
                </c:pt>
                <c:pt idx="1">
                  <c:v>England &amp; Wales</c:v>
                </c:pt>
              </c:strCache>
            </c:strRef>
          </c:cat>
          <c:val>
            <c:numRef>
              <c:f>Sheet1!$B$2:$C$2</c:f>
              <c:numCache>
                <c:formatCode>General</c:formatCode>
                <c:ptCount val="2"/>
                <c:pt idx="0">
                  <c:v>62</c:v>
                </c:pt>
                <c:pt idx="1">
                  <c:v>46.7</c:v>
                </c:pt>
              </c:numCache>
            </c:numRef>
          </c:val>
        </c:ser>
        <c:ser>
          <c:idx val="1"/>
          <c:order val="1"/>
          <c:tx>
            <c:strRef>
              <c:f>Sheet1!$A$3</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Scotland</c:v>
                </c:pt>
                <c:pt idx="1">
                  <c:v>England &amp; Wales</c:v>
                </c:pt>
              </c:strCache>
            </c:strRef>
          </c:cat>
          <c:val>
            <c:numRef>
              <c:f>Sheet1!$B$3:$C$3</c:f>
              <c:numCache>
                <c:formatCode>General</c:formatCode>
                <c:ptCount val="2"/>
                <c:pt idx="0">
                  <c:v>38</c:v>
                </c:pt>
                <c:pt idx="1">
                  <c:v>53.3</c:v>
                </c:pt>
              </c:numCache>
            </c:numRef>
          </c:val>
        </c:ser>
        <c:dLbls>
          <c:dLblPos val="outEnd"/>
          <c:showLegendKey val="0"/>
          <c:showVal val="1"/>
          <c:showCatName val="0"/>
          <c:showSerName val="0"/>
          <c:showPercent val="0"/>
          <c:showBubbleSize val="0"/>
        </c:dLbls>
        <c:gapWidth val="219"/>
        <c:overlap val="-27"/>
        <c:axId val="96513408"/>
        <c:axId val="96531584"/>
      </c:barChart>
      <c:catAx>
        <c:axId val="9651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531584"/>
        <c:crosses val="autoZero"/>
        <c:auto val="1"/>
        <c:lblAlgn val="ctr"/>
        <c:lblOffset val="100"/>
        <c:noMultiLvlLbl val="0"/>
      </c:catAx>
      <c:valAx>
        <c:axId val="9653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513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in </a:t>
            </a:r>
            <a:r>
              <a:rPr lang="en-US" baseline="0" dirty="0" err="1" smtClean="0"/>
              <a:t>favour</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Free Trade</c:v>
                </c:pt>
                <c:pt idx="1">
                  <c:v>Mobile Charges</c:v>
                </c:pt>
                <c:pt idx="2">
                  <c:v>Bathing Water</c:v>
                </c:pt>
                <c:pt idx="3">
                  <c:v>Airline Delays</c:v>
                </c:pt>
                <c:pt idx="4">
                  <c:v>University Research</c:v>
                </c:pt>
                <c:pt idx="5">
                  <c:v>Bank Passporting</c:v>
                </c:pt>
                <c:pt idx="6">
                  <c:v>Common Fisheris</c:v>
                </c:pt>
              </c:strCache>
            </c:strRef>
          </c:cat>
          <c:val>
            <c:numRef>
              <c:f>Sheet1!$B$2:$B$8</c:f>
              <c:numCache>
                <c:formatCode>General</c:formatCode>
                <c:ptCount val="7"/>
                <c:pt idx="0">
                  <c:v>95</c:v>
                </c:pt>
                <c:pt idx="1">
                  <c:v>80</c:v>
                </c:pt>
                <c:pt idx="2">
                  <c:v>83</c:v>
                </c:pt>
                <c:pt idx="3">
                  <c:v>79</c:v>
                </c:pt>
                <c:pt idx="4">
                  <c:v>78</c:v>
                </c:pt>
                <c:pt idx="5">
                  <c:v>68</c:v>
                </c:pt>
                <c:pt idx="6">
                  <c:v>56</c:v>
                </c:pt>
              </c:numCache>
            </c:numRef>
          </c:val>
        </c:ser>
        <c:ser>
          <c:idx val="1"/>
          <c:order val="1"/>
          <c:tx>
            <c:strRef>
              <c:f>Sheet1!$C$1</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Free Trade</c:v>
                </c:pt>
                <c:pt idx="1">
                  <c:v>Mobile Charges</c:v>
                </c:pt>
                <c:pt idx="2">
                  <c:v>Bathing Water</c:v>
                </c:pt>
                <c:pt idx="3">
                  <c:v>Airline Delays</c:v>
                </c:pt>
                <c:pt idx="4">
                  <c:v>University Research</c:v>
                </c:pt>
                <c:pt idx="5">
                  <c:v>Bank Passporting</c:v>
                </c:pt>
                <c:pt idx="6">
                  <c:v>Common Fisheris</c:v>
                </c:pt>
              </c:strCache>
            </c:strRef>
          </c:cat>
          <c:val>
            <c:numRef>
              <c:f>Sheet1!$C$2:$C$8</c:f>
              <c:numCache>
                <c:formatCode>General</c:formatCode>
                <c:ptCount val="7"/>
                <c:pt idx="0">
                  <c:v>92</c:v>
                </c:pt>
                <c:pt idx="1">
                  <c:v>60</c:v>
                </c:pt>
                <c:pt idx="2">
                  <c:v>59</c:v>
                </c:pt>
                <c:pt idx="3">
                  <c:v>62</c:v>
                </c:pt>
                <c:pt idx="4">
                  <c:v>59</c:v>
                </c:pt>
                <c:pt idx="5">
                  <c:v>61</c:v>
                </c:pt>
                <c:pt idx="6">
                  <c:v>40</c:v>
                </c:pt>
              </c:numCache>
            </c:numRef>
          </c:val>
        </c:ser>
        <c:dLbls>
          <c:dLblPos val="outEnd"/>
          <c:showLegendKey val="0"/>
          <c:showVal val="1"/>
          <c:showCatName val="0"/>
          <c:showSerName val="0"/>
          <c:showPercent val="0"/>
          <c:showBubbleSize val="0"/>
        </c:dLbls>
        <c:gapWidth val="219"/>
        <c:overlap val="-27"/>
        <c:axId val="102233216"/>
        <c:axId val="102234752"/>
      </c:barChart>
      <c:catAx>
        <c:axId val="10223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234752"/>
        <c:crosses val="autoZero"/>
        <c:auto val="1"/>
        <c:lblAlgn val="ctr"/>
        <c:lblOffset val="100"/>
        <c:noMultiLvlLbl val="0"/>
      </c:catAx>
      <c:valAx>
        <c:axId val="10223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23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in </a:t>
            </a:r>
            <a:r>
              <a:rPr lang="en-US" baseline="0" dirty="0" err="1" smtClean="0"/>
              <a:t>favour</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Working Hours</c:v>
                </c:pt>
                <c:pt idx="1">
                  <c:v>Annual Leave</c:v>
                </c:pt>
                <c:pt idx="2">
                  <c:v>No Free Health</c:v>
                </c:pt>
                <c:pt idx="3">
                  <c:v>Pesticide Regulation</c:v>
                </c:pt>
              </c:strCache>
            </c:strRef>
          </c:cat>
          <c:val>
            <c:numRef>
              <c:f>Sheet1!$B$2:$B$5</c:f>
              <c:numCache>
                <c:formatCode>General</c:formatCode>
                <c:ptCount val="4"/>
                <c:pt idx="0">
                  <c:v>37</c:v>
                </c:pt>
                <c:pt idx="1">
                  <c:v>37</c:v>
                </c:pt>
                <c:pt idx="2">
                  <c:v>27</c:v>
                </c:pt>
                <c:pt idx="3">
                  <c:v>23</c:v>
                </c:pt>
              </c:numCache>
            </c:numRef>
          </c:val>
        </c:ser>
        <c:ser>
          <c:idx val="1"/>
          <c:order val="1"/>
          <c:tx>
            <c:strRef>
              <c:f>Sheet1!$C$1</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Working Hours</c:v>
                </c:pt>
                <c:pt idx="1">
                  <c:v>Annual Leave</c:v>
                </c:pt>
                <c:pt idx="2">
                  <c:v>No Free Health</c:v>
                </c:pt>
                <c:pt idx="3">
                  <c:v>Pesticide Regulation</c:v>
                </c:pt>
              </c:strCache>
            </c:strRef>
          </c:cat>
          <c:val>
            <c:numRef>
              <c:f>Sheet1!$C$2:$C$5</c:f>
              <c:numCache>
                <c:formatCode>General</c:formatCode>
                <c:ptCount val="4"/>
                <c:pt idx="0">
                  <c:v>57</c:v>
                </c:pt>
                <c:pt idx="1">
                  <c:v>48</c:v>
                </c:pt>
                <c:pt idx="2">
                  <c:v>40</c:v>
                </c:pt>
                <c:pt idx="3">
                  <c:v>41</c:v>
                </c:pt>
              </c:numCache>
            </c:numRef>
          </c:val>
        </c:ser>
        <c:dLbls>
          <c:dLblPos val="outEnd"/>
          <c:showLegendKey val="0"/>
          <c:showVal val="1"/>
          <c:showCatName val="0"/>
          <c:showSerName val="0"/>
          <c:showPercent val="0"/>
          <c:showBubbleSize val="0"/>
        </c:dLbls>
        <c:gapWidth val="219"/>
        <c:overlap val="-27"/>
        <c:axId val="108876928"/>
        <c:axId val="108878464"/>
      </c:barChart>
      <c:catAx>
        <c:axId val="1088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878464"/>
        <c:crosses val="autoZero"/>
        <c:auto val="1"/>
        <c:lblAlgn val="ctr"/>
        <c:lblOffset val="100"/>
        <c:noMultiLvlLbl val="0"/>
      </c:catAx>
      <c:valAx>
        <c:axId val="10887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87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in </a:t>
            </a:r>
            <a:r>
              <a:rPr lang="en-US" baseline="0" dirty="0" err="1" smtClean="0"/>
              <a:t>favour</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Expats</c:v>
                </c:pt>
                <c:pt idx="1">
                  <c:v>Customs Check</c:v>
                </c:pt>
                <c:pt idx="2">
                  <c:v>New EU Migrants</c:v>
                </c:pt>
                <c:pt idx="3">
                  <c:v>Migrant Welfare</c:v>
                </c:pt>
              </c:strCache>
            </c:strRef>
          </c:cat>
          <c:val>
            <c:numRef>
              <c:f>Sheet1!$B$2:$B$5</c:f>
              <c:numCache>
                <c:formatCode>General</c:formatCode>
                <c:ptCount val="4"/>
                <c:pt idx="0">
                  <c:v>61</c:v>
                </c:pt>
                <c:pt idx="1">
                  <c:v>52</c:v>
                </c:pt>
                <c:pt idx="2">
                  <c:v>53</c:v>
                </c:pt>
                <c:pt idx="3">
                  <c:v>49</c:v>
                </c:pt>
              </c:numCache>
            </c:numRef>
          </c:val>
        </c:ser>
        <c:ser>
          <c:idx val="1"/>
          <c:order val="1"/>
          <c:tx>
            <c:strRef>
              <c:f>Sheet1!$C$1</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Expats</c:v>
                </c:pt>
                <c:pt idx="1">
                  <c:v>Customs Check</c:v>
                </c:pt>
                <c:pt idx="2">
                  <c:v>New EU Migrants</c:v>
                </c:pt>
                <c:pt idx="3">
                  <c:v>Migrant Welfare</c:v>
                </c:pt>
              </c:strCache>
            </c:strRef>
          </c:cat>
          <c:val>
            <c:numRef>
              <c:f>Sheet1!$C$2:$C$5</c:f>
              <c:numCache>
                <c:formatCode>General</c:formatCode>
                <c:ptCount val="4"/>
                <c:pt idx="0">
                  <c:v>86</c:v>
                </c:pt>
                <c:pt idx="1">
                  <c:v>82</c:v>
                </c:pt>
                <c:pt idx="2">
                  <c:v>81</c:v>
                </c:pt>
                <c:pt idx="3">
                  <c:v>79</c:v>
                </c:pt>
              </c:numCache>
            </c:numRef>
          </c:val>
        </c:ser>
        <c:dLbls>
          <c:dLblPos val="outEnd"/>
          <c:showLegendKey val="0"/>
          <c:showVal val="1"/>
          <c:showCatName val="0"/>
          <c:showSerName val="0"/>
          <c:showPercent val="0"/>
          <c:showBubbleSize val="0"/>
        </c:dLbls>
        <c:gapWidth val="219"/>
        <c:overlap val="-27"/>
        <c:axId val="110322816"/>
        <c:axId val="110324352"/>
      </c:barChart>
      <c:catAx>
        <c:axId val="11032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324352"/>
        <c:crosses val="autoZero"/>
        <c:auto val="1"/>
        <c:lblAlgn val="ctr"/>
        <c:lblOffset val="100"/>
        <c:noMultiLvlLbl val="0"/>
      </c:catAx>
      <c:valAx>
        <c:axId val="11032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32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in </a:t>
            </a:r>
            <a:r>
              <a:rPr lang="en-US" baseline="0" dirty="0" err="1" smtClean="0"/>
              <a:t>favour</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Expats</c:v>
                </c:pt>
                <c:pt idx="1">
                  <c:v>Customs Check</c:v>
                </c:pt>
                <c:pt idx="2">
                  <c:v>New EU Migrants</c:v>
                </c:pt>
                <c:pt idx="3">
                  <c:v>Migrant Welfare</c:v>
                </c:pt>
              </c:strCache>
            </c:strRef>
          </c:cat>
          <c:val>
            <c:numRef>
              <c:f>Sheet1!$B$2:$B$5</c:f>
              <c:numCache>
                <c:formatCode>General</c:formatCode>
                <c:ptCount val="4"/>
                <c:pt idx="0">
                  <c:v>54</c:v>
                </c:pt>
                <c:pt idx="1">
                  <c:v>54</c:v>
                </c:pt>
                <c:pt idx="2">
                  <c:v>58</c:v>
                </c:pt>
                <c:pt idx="3">
                  <c:v>51</c:v>
                </c:pt>
              </c:numCache>
            </c:numRef>
          </c:val>
        </c:ser>
        <c:ser>
          <c:idx val="1"/>
          <c:order val="1"/>
          <c:tx>
            <c:strRef>
              <c:f>Sheet1!$C$1</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Expats</c:v>
                </c:pt>
                <c:pt idx="1">
                  <c:v>Customs Check</c:v>
                </c:pt>
                <c:pt idx="2">
                  <c:v>New EU Migrants</c:v>
                </c:pt>
                <c:pt idx="3">
                  <c:v>Migrant Welfare</c:v>
                </c:pt>
              </c:strCache>
            </c:strRef>
          </c:cat>
          <c:val>
            <c:numRef>
              <c:f>Sheet1!$C$2:$C$5</c:f>
              <c:numCache>
                <c:formatCode>General</c:formatCode>
                <c:ptCount val="4"/>
                <c:pt idx="0">
                  <c:v>86</c:v>
                </c:pt>
                <c:pt idx="1">
                  <c:v>86</c:v>
                </c:pt>
                <c:pt idx="2">
                  <c:v>82</c:v>
                </c:pt>
                <c:pt idx="3">
                  <c:v>77</c:v>
                </c:pt>
              </c:numCache>
            </c:numRef>
          </c:val>
        </c:ser>
        <c:dLbls>
          <c:dLblPos val="outEnd"/>
          <c:showLegendKey val="0"/>
          <c:showVal val="1"/>
          <c:showCatName val="0"/>
          <c:showSerName val="0"/>
          <c:showPercent val="0"/>
          <c:showBubbleSize val="0"/>
        </c:dLbls>
        <c:gapWidth val="219"/>
        <c:overlap val="-27"/>
        <c:axId val="110408832"/>
        <c:axId val="110410368"/>
      </c:barChart>
      <c:catAx>
        <c:axId val="11040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410368"/>
        <c:crosses val="autoZero"/>
        <c:auto val="1"/>
        <c:lblAlgn val="ctr"/>
        <c:lblOffset val="100"/>
        <c:noMultiLvlLbl val="0"/>
      </c:catAx>
      <c:valAx>
        <c:axId val="11041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40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in </a:t>
            </a:r>
            <a:r>
              <a:rPr lang="en-US" baseline="0" dirty="0" err="1" smtClean="0"/>
              <a:t>favour</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Scotland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Free Trade</c:v>
                </c:pt>
                <c:pt idx="1">
                  <c:v>Mobile Charges</c:v>
                </c:pt>
                <c:pt idx="2">
                  <c:v>Bathing Water</c:v>
                </c:pt>
                <c:pt idx="3">
                  <c:v>Airline Delays</c:v>
                </c:pt>
                <c:pt idx="4">
                  <c:v>University Research</c:v>
                </c:pt>
                <c:pt idx="5">
                  <c:v>Bank Passporting</c:v>
                </c:pt>
                <c:pt idx="6">
                  <c:v>Common Fisheris</c:v>
                </c:pt>
              </c:strCache>
            </c:strRef>
          </c:cat>
          <c:val>
            <c:numRef>
              <c:f>Sheet1!$B$2:$B$8</c:f>
              <c:numCache>
                <c:formatCode>General</c:formatCode>
                <c:ptCount val="7"/>
                <c:pt idx="0">
                  <c:v>93</c:v>
                </c:pt>
                <c:pt idx="1">
                  <c:v>75</c:v>
                </c:pt>
                <c:pt idx="2">
                  <c:v>75</c:v>
                </c:pt>
                <c:pt idx="3">
                  <c:v>73</c:v>
                </c:pt>
                <c:pt idx="4">
                  <c:v>72</c:v>
                </c:pt>
                <c:pt idx="5">
                  <c:v>65</c:v>
                </c:pt>
                <c:pt idx="6">
                  <c:v>52</c:v>
                </c:pt>
              </c:numCache>
            </c:numRef>
          </c:val>
        </c:ser>
        <c:ser>
          <c:idx val="1"/>
          <c:order val="1"/>
          <c:tx>
            <c:strRef>
              <c:f>Sheet1!$C$1</c:f>
              <c:strCache>
                <c:ptCount val="1"/>
                <c:pt idx="0">
                  <c:v>Britain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Free Trade</c:v>
                </c:pt>
                <c:pt idx="1">
                  <c:v>Mobile Charges</c:v>
                </c:pt>
                <c:pt idx="2">
                  <c:v>Bathing Water</c:v>
                </c:pt>
                <c:pt idx="3">
                  <c:v>Airline Delays</c:v>
                </c:pt>
                <c:pt idx="4">
                  <c:v>University Research</c:v>
                </c:pt>
                <c:pt idx="5">
                  <c:v>Bank Passporting</c:v>
                </c:pt>
                <c:pt idx="6">
                  <c:v>Common Fisheris</c:v>
                </c:pt>
              </c:strCache>
            </c:strRef>
          </c:cat>
          <c:val>
            <c:numRef>
              <c:f>Sheet1!$C$2:$C$8</c:f>
              <c:numCache>
                <c:formatCode>General</c:formatCode>
                <c:ptCount val="7"/>
                <c:pt idx="0">
                  <c:v>88</c:v>
                </c:pt>
                <c:pt idx="1">
                  <c:v>71</c:v>
                </c:pt>
                <c:pt idx="2">
                  <c:v>73</c:v>
                </c:pt>
                <c:pt idx="3">
                  <c:v>68</c:v>
                </c:pt>
                <c:pt idx="4">
                  <c:v>67</c:v>
                </c:pt>
                <c:pt idx="5">
                  <c:v>65</c:v>
                </c:pt>
                <c:pt idx="6">
                  <c:v>60</c:v>
                </c:pt>
              </c:numCache>
            </c:numRef>
          </c:val>
        </c:ser>
        <c:dLbls>
          <c:dLblPos val="outEnd"/>
          <c:showLegendKey val="0"/>
          <c:showVal val="1"/>
          <c:showCatName val="0"/>
          <c:showSerName val="0"/>
          <c:showPercent val="0"/>
          <c:showBubbleSize val="0"/>
        </c:dLbls>
        <c:gapWidth val="219"/>
        <c:overlap val="-27"/>
        <c:axId val="110044672"/>
        <c:axId val="110046208"/>
      </c:barChart>
      <c:catAx>
        <c:axId val="11004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0046208"/>
        <c:crosses val="autoZero"/>
        <c:auto val="1"/>
        <c:lblAlgn val="ctr"/>
        <c:lblOffset val="100"/>
        <c:noMultiLvlLbl val="0"/>
      </c:catAx>
      <c:valAx>
        <c:axId val="11004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04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in </a:t>
            </a:r>
            <a:r>
              <a:rPr lang="en-US" baseline="0" dirty="0" err="1" smtClean="0"/>
              <a:t>favour</a:t>
            </a:r>
            <a:endParaRPr lang="en-US" dirty="0"/>
          </a:p>
        </c:rich>
      </c:tx>
      <c:overlay val="0"/>
      <c:spPr>
        <a:noFill/>
        <a:ln>
          <a:noFill/>
        </a:ln>
        <a:effectLst/>
      </c:spPr>
    </c:title>
    <c:autoTitleDeleted val="0"/>
    <c:plotArea>
      <c:layout>
        <c:manualLayout>
          <c:layoutTarget val="inner"/>
          <c:xMode val="edge"/>
          <c:yMode val="edge"/>
          <c:x val="6.1293696983529197E-2"/>
          <c:y val="0.13684279273493599"/>
          <c:w val="0.91777232556075405"/>
          <c:h val="0.66679866506730201"/>
        </c:manualLayout>
      </c:layout>
      <c:barChart>
        <c:barDir val="col"/>
        <c:grouping val="clustered"/>
        <c:varyColors val="0"/>
        <c:ser>
          <c:idx val="0"/>
          <c:order val="0"/>
          <c:tx>
            <c:strRef>
              <c:f>Sheet1!$B$1</c:f>
              <c:strCache>
                <c:ptCount val="1"/>
                <c:pt idx="0">
                  <c:v>Scotland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Working Hours</c:v>
                </c:pt>
                <c:pt idx="1">
                  <c:v>Annual Leave</c:v>
                </c:pt>
                <c:pt idx="2">
                  <c:v>No Free Health</c:v>
                </c:pt>
                <c:pt idx="3">
                  <c:v>Pesticide Regulation</c:v>
                </c:pt>
              </c:strCache>
            </c:strRef>
          </c:cat>
          <c:val>
            <c:numRef>
              <c:f>Sheet1!$B$2:$B$5</c:f>
              <c:numCache>
                <c:formatCode>General</c:formatCode>
                <c:ptCount val="4"/>
                <c:pt idx="0">
                  <c:v>46</c:v>
                </c:pt>
                <c:pt idx="1">
                  <c:v>44</c:v>
                </c:pt>
                <c:pt idx="2">
                  <c:v>30</c:v>
                </c:pt>
                <c:pt idx="3">
                  <c:v>31</c:v>
                </c:pt>
              </c:numCache>
            </c:numRef>
          </c:val>
        </c:ser>
        <c:ser>
          <c:idx val="1"/>
          <c:order val="1"/>
          <c:tx>
            <c:strRef>
              <c:f>Sheet1!$C$1</c:f>
              <c:strCache>
                <c:ptCount val="1"/>
                <c:pt idx="0">
                  <c:v>Britain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Working Hours</c:v>
                </c:pt>
                <c:pt idx="1">
                  <c:v>Annual Leave</c:v>
                </c:pt>
                <c:pt idx="2">
                  <c:v>No Free Health</c:v>
                </c:pt>
                <c:pt idx="3">
                  <c:v>Pesticide Regulation</c:v>
                </c:pt>
              </c:strCache>
            </c:strRef>
          </c:cat>
          <c:val>
            <c:numRef>
              <c:f>Sheet1!$C$2:$C$5</c:f>
              <c:numCache>
                <c:formatCode>General</c:formatCode>
                <c:ptCount val="4"/>
                <c:pt idx="0">
                  <c:v>53</c:v>
                </c:pt>
                <c:pt idx="1">
                  <c:v>45</c:v>
                </c:pt>
                <c:pt idx="2">
                  <c:v>37</c:v>
                </c:pt>
                <c:pt idx="3">
                  <c:v>35</c:v>
                </c:pt>
              </c:numCache>
            </c:numRef>
          </c:val>
        </c:ser>
        <c:dLbls>
          <c:dLblPos val="outEnd"/>
          <c:showLegendKey val="0"/>
          <c:showVal val="1"/>
          <c:showCatName val="0"/>
          <c:showSerName val="0"/>
          <c:showPercent val="0"/>
          <c:showBubbleSize val="0"/>
        </c:dLbls>
        <c:gapWidth val="219"/>
        <c:overlap val="-27"/>
        <c:axId val="110122496"/>
        <c:axId val="110124032"/>
      </c:barChart>
      <c:catAx>
        <c:axId val="11012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124032"/>
        <c:crosses val="autoZero"/>
        <c:auto val="1"/>
        <c:lblAlgn val="ctr"/>
        <c:lblOffset val="100"/>
        <c:noMultiLvlLbl val="0"/>
      </c:catAx>
      <c:valAx>
        <c:axId val="11012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12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in </a:t>
            </a:r>
            <a:r>
              <a:rPr lang="en-US" baseline="0" dirty="0" err="1" smtClean="0"/>
              <a:t>favour</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Scotland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Expats</c:v>
                </c:pt>
                <c:pt idx="1">
                  <c:v>Customs Check</c:v>
                </c:pt>
                <c:pt idx="2">
                  <c:v>New EU Migrants</c:v>
                </c:pt>
                <c:pt idx="3">
                  <c:v>Migrant Welfare</c:v>
                </c:pt>
              </c:strCache>
            </c:strRef>
          </c:cat>
          <c:val>
            <c:numRef>
              <c:f>Sheet1!$B$2:$B$5</c:f>
              <c:numCache>
                <c:formatCode>General</c:formatCode>
                <c:ptCount val="4"/>
                <c:pt idx="0">
                  <c:v>72</c:v>
                </c:pt>
                <c:pt idx="1">
                  <c:v>65</c:v>
                </c:pt>
                <c:pt idx="2">
                  <c:v>64</c:v>
                </c:pt>
                <c:pt idx="3">
                  <c:v>59</c:v>
                </c:pt>
              </c:numCache>
            </c:numRef>
          </c:val>
        </c:ser>
        <c:ser>
          <c:idx val="1"/>
          <c:order val="1"/>
          <c:tx>
            <c:strRef>
              <c:f>Sheet1!$C$1</c:f>
              <c:strCache>
                <c:ptCount val="1"/>
                <c:pt idx="0">
                  <c:v>Britain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Expats</c:v>
                </c:pt>
                <c:pt idx="1">
                  <c:v>Customs Check</c:v>
                </c:pt>
                <c:pt idx="2">
                  <c:v>New EU Migrants</c:v>
                </c:pt>
                <c:pt idx="3">
                  <c:v>Migrant Welfare</c:v>
                </c:pt>
              </c:strCache>
            </c:strRef>
          </c:cat>
          <c:val>
            <c:numRef>
              <c:f>Sheet1!$C$2:$C$5</c:f>
              <c:numCache>
                <c:formatCode>General</c:formatCode>
                <c:ptCount val="4"/>
                <c:pt idx="0">
                  <c:v>70</c:v>
                </c:pt>
                <c:pt idx="1">
                  <c:v>69</c:v>
                </c:pt>
                <c:pt idx="2">
                  <c:v>68</c:v>
                </c:pt>
                <c:pt idx="3">
                  <c:v>63</c:v>
                </c:pt>
              </c:numCache>
            </c:numRef>
          </c:val>
        </c:ser>
        <c:dLbls>
          <c:dLblPos val="outEnd"/>
          <c:showLegendKey val="0"/>
          <c:showVal val="1"/>
          <c:showCatName val="0"/>
          <c:showSerName val="0"/>
          <c:showPercent val="0"/>
          <c:showBubbleSize val="0"/>
        </c:dLbls>
        <c:gapWidth val="219"/>
        <c:overlap val="-27"/>
        <c:axId val="110200320"/>
        <c:axId val="110201856"/>
      </c:barChart>
      <c:catAx>
        <c:axId val="11020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201856"/>
        <c:crosses val="autoZero"/>
        <c:auto val="1"/>
        <c:lblAlgn val="ctr"/>
        <c:lblOffset val="100"/>
        <c:noMultiLvlLbl val="0"/>
      </c:catAx>
      <c:valAx>
        <c:axId val="11020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20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Definitely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Scotland: Should</c:v>
                </c:pt>
                <c:pt idx="1">
                  <c:v>Scotland: Should Not</c:v>
                </c:pt>
                <c:pt idx="2">
                  <c:v>-</c:v>
                </c:pt>
                <c:pt idx="3">
                  <c:v>Britain: Should</c:v>
                </c:pt>
                <c:pt idx="4">
                  <c:v>Britain: Should Not</c:v>
                </c:pt>
              </c:strCache>
            </c:strRef>
          </c:cat>
          <c:val>
            <c:numRef>
              <c:f>Sheet1!$B$2:$F$2</c:f>
              <c:numCache>
                <c:formatCode>General</c:formatCode>
                <c:ptCount val="5"/>
                <c:pt idx="0">
                  <c:v>30</c:v>
                </c:pt>
                <c:pt idx="1">
                  <c:v>16</c:v>
                </c:pt>
                <c:pt idx="3">
                  <c:v>22</c:v>
                </c:pt>
                <c:pt idx="4">
                  <c:v>20</c:v>
                </c:pt>
              </c:numCache>
            </c:numRef>
          </c:val>
        </c:ser>
        <c:ser>
          <c:idx val="1"/>
          <c:order val="1"/>
          <c:tx>
            <c:strRef>
              <c:f>Sheet1!$A$3</c:f>
              <c:strCache>
                <c:ptCount val="1"/>
                <c:pt idx="0">
                  <c:v>Probably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Scotland: Should</c:v>
                </c:pt>
                <c:pt idx="1">
                  <c:v>Scotland: Should Not</c:v>
                </c:pt>
                <c:pt idx="2">
                  <c:v>-</c:v>
                </c:pt>
                <c:pt idx="3">
                  <c:v>Britain: Should</c:v>
                </c:pt>
                <c:pt idx="4">
                  <c:v>Britain: Should Not</c:v>
                </c:pt>
              </c:strCache>
            </c:strRef>
          </c:cat>
          <c:val>
            <c:numRef>
              <c:f>Sheet1!$B$3:$F$3</c:f>
              <c:numCache>
                <c:formatCode>General</c:formatCode>
                <c:ptCount val="5"/>
                <c:pt idx="0">
                  <c:v>31</c:v>
                </c:pt>
                <c:pt idx="1">
                  <c:v>21</c:v>
                </c:pt>
                <c:pt idx="3">
                  <c:v>32</c:v>
                </c:pt>
                <c:pt idx="4">
                  <c:v>24</c:v>
                </c:pt>
              </c:numCache>
            </c:numRef>
          </c:val>
        </c:ser>
        <c:dLbls>
          <c:dLblPos val="inEnd"/>
          <c:showLegendKey val="0"/>
          <c:showVal val="1"/>
          <c:showCatName val="0"/>
          <c:showSerName val="0"/>
          <c:showPercent val="0"/>
          <c:showBubbleSize val="0"/>
        </c:dLbls>
        <c:gapWidth val="150"/>
        <c:overlap val="100"/>
        <c:axId val="111543808"/>
        <c:axId val="111545344"/>
      </c:barChart>
      <c:catAx>
        <c:axId val="1115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545344"/>
        <c:crosses val="autoZero"/>
        <c:auto val="1"/>
        <c:lblAlgn val="ctr"/>
        <c:lblOffset val="100"/>
        <c:noMultiLvlLbl val="0"/>
      </c:catAx>
      <c:valAx>
        <c:axId val="11154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54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Same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Immigration</c:v>
                </c:pt>
                <c:pt idx="1">
                  <c:v>Trade</c:v>
                </c:pt>
              </c:strCache>
            </c:strRef>
          </c:cat>
          <c:val>
            <c:numRef>
              <c:f>Sheet1!$B$2:$C$2</c:f>
              <c:numCache>
                <c:formatCode>General</c:formatCode>
                <c:ptCount val="2"/>
                <c:pt idx="0">
                  <c:v>62</c:v>
                </c:pt>
                <c:pt idx="1">
                  <c:v>62</c:v>
                </c:pt>
              </c:numCache>
            </c:numRef>
          </c:val>
        </c:ser>
        <c:ser>
          <c:idx val="1"/>
          <c:order val="1"/>
          <c:tx>
            <c:strRef>
              <c:f>Sheet1!$A$3</c:f>
              <c:strCache>
                <c:ptCount val="1"/>
                <c:pt idx="0">
                  <c:v>Easier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Immigration</c:v>
                </c:pt>
                <c:pt idx="1">
                  <c:v>Trade</c:v>
                </c:pt>
              </c:strCache>
            </c:strRef>
          </c:cat>
          <c:val>
            <c:numRef>
              <c:f>Sheet1!$B$3:$C$3</c:f>
              <c:numCache>
                <c:formatCode>General</c:formatCode>
                <c:ptCount val="2"/>
                <c:pt idx="0">
                  <c:v>25</c:v>
                </c:pt>
                <c:pt idx="1">
                  <c:v>34</c:v>
                </c:pt>
              </c:numCache>
            </c:numRef>
          </c:val>
        </c:ser>
        <c:ser>
          <c:idx val="2"/>
          <c:order val="2"/>
          <c:tx>
            <c:strRef>
              <c:f>Sheet1!$A$4</c:f>
              <c:strCache>
                <c:ptCount val="1"/>
                <c:pt idx="0">
                  <c:v>Harder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Immigration</c:v>
                </c:pt>
                <c:pt idx="1">
                  <c:v>Trade</c:v>
                </c:pt>
              </c:strCache>
            </c:strRef>
          </c:cat>
          <c:val>
            <c:numRef>
              <c:f>Sheet1!$B$4:$C$4</c:f>
              <c:numCache>
                <c:formatCode>General</c:formatCode>
                <c:ptCount val="2"/>
                <c:pt idx="0">
                  <c:v>12</c:v>
                </c:pt>
                <c:pt idx="1">
                  <c:v>2</c:v>
                </c:pt>
              </c:numCache>
            </c:numRef>
          </c:val>
        </c:ser>
        <c:dLbls>
          <c:dLblPos val="outEnd"/>
          <c:showLegendKey val="0"/>
          <c:showVal val="1"/>
          <c:showCatName val="0"/>
          <c:showSerName val="0"/>
          <c:showPercent val="0"/>
          <c:showBubbleSize val="0"/>
        </c:dLbls>
        <c:gapWidth val="219"/>
        <c:overlap val="-27"/>
        <c:axId val="111590784"/>
        <c:axId val="111604864"/>
      </c:barChart>
      <c:catAx>
        <c:axId val="11159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604864"/>
        <c:crosses val="autoZero"/>
        <c:auto val="1"/>
        <c:lblAlgn val="ctr"/>
        <c:lblOffset val="100"/>
        <c:noMultiLvlLbl val="0"/>
      </c:catAx>
      <c:valAx>
        <c:axId val="111604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59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Remain</c:v>
                </c:pt>
                <c:pt idx="1">
                  <c:v>Leave</c:v>
                </c:pt>
              </c:strCache>
            </c:strRef>
          </c:cat>
          <c:val>
            <c:numRef>
              <c:f>Sheet1!$B$2:$B$3</c:f>
              <c:numCache>
                <c:formatCode>General</c:formatCode>
                <c:ptCount val="2"/>
                <c:pt idx="0">
                  <c:v>66</c:v>
                </c:pt>
                <c:pt idx="1">
                  <c:v>34</c:v>
                </c:pt>
              </c:numCache>
            </c:numRef>
          </c:val>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Remain</c:v>
                </c:pt>
                <c:pt idx="1">
                  <c:v>Leave</c:v>
                </c:pt>
              </c:strCache>
            </c:strRef>
          </c:cat>
          <c:val>
            <c:numRef>
              <c:f>Sheet1!$C$2:$C$3</c:f>
              <c:numCache>
                <c:formatCode>General</c:formatCode>
                <c:ptCount val="2"/>
                <c:pt idx="0">
                  <c:v>58</c:v>
                </c:pt>
                <c:pt idx="1">
                  <c:v>42</c:v>
                </c:pt>
              </c:numCache>
            </c:numRef>
          </c:val>
        </c:ser>
        <c:dLbls>
          <c:dLblPos val="outEnd"/>
          <c:showLegendKey val="0"/>
          <c:showVal val="1"/>
          <c:showCatName val="0"/>
          <c:showSerName val="0"/>
          <c:showPercent val="0"/>
          <c:showBubbleSize val="0"/>
        </c:dLbls>
        <c:gapWidth val="219"/>
        <c:overlap val="-27"/>
        <c:axId val="113097344"/>
        <c:axId val="113099136"/>
      </c:barChart>
      <c:catAx>
        <c:axId val="11309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099136"/>
        <c:crosses val="autoZero"/>
        <c:auto val="1"/>
        <c:lblAlgn val="ctr"/>
        <c:lblOffset val="100"/>
        <c:noMultiLvlLbl val="0"/>
      </c:catAx>
      <c:valAx>
        <c:axId val="11309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09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Scotland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Influence Lower</c:v>
                </c:pt>
                <c:pt idx="1">
                  <c:v>Economy worse</c:v>
                </c:pt>
                <c:pt idx="2">
                  <c:v>Unemployment Higher</c:v>
                </c:pt>
                <c:pt idx="3">
                  <c:v>NHS Better</c:v>
                </c:pt>
                <c:pt idx="4">
                  <c:v>Identity Threatened</c:v>
                </c:pt>
                <c:pt idx="5">
                  <c:v>Immigration Lower</c:v>
                </c:pt>
              </c:strCache>
            </c:strRef>
          </c:cat>
          <c:val>
            <c:numRef>
              <c:f>Sheet1!$B$2:$B$7</c:f>
              <c:numCache>
                <c:formatCode>General</c:formatCode>
                <c:ptCount val="6"/>
                <c:pt idx="0">
                  <c:v>40</c:v>
                </c:pt>
                <c:pt idx="1">
                  <c:v>41</c:v>
                </c:pt>
                <c:pt idx="2">
                  <c:v>34</c:v>
                </c:pt>
                <c:pt idx="3">
                  <c:v>22</c:v>
                </c:pt>
                <c:pt idx="4">
                  <c:v>39</c:v>
                </c:pt>
                <c:pt idx="5">
                  <c:v>50</c:v>
                </c:pt>
              </c:numCache>
            </c:numRef>
          </c:val>
        </c:ser>
        <c:ser>
          <c:idx val="1"/>
          <c:order val="1"/>
          <c:tx>
            <c:strRef>
              <c:f>Sheet1!$C$1</c:f>
              <c:strCache>
                <c:ptCount val="1"/>
                <c:pt idx="0">
                  <c:v>England &amp; Wales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Influence Lower</c:v>
                </c:pt>
                <c:pt idx="1">
                  <c:v>Economy worse</c:v>
                </c:pt>
                <c:pt idx="2">
                  <c:v>Unemployment Higher</c:v>
                </c:pt>
                <c:pt idx="3">
                  <c:v>NHS Better</c:v>
                </c:pt>
                <c:pt idx="4">
                  <c:v>Identity Threatened</c:v>
                </c:pt>
                <c:pt idx="5">
                  <c:v>Immigration Lower</c:v>
                </c:pt>
              </c:strCache>
            </c:strRef>
          </c:cat>
          <c:val>
            <c:numRef>
              <c:f>Sheet1!$C$2:$C$7</c:f>
              <c:numCache>
                <c:formatCode>General</c:formatCode>
                <c:ptCount val="6"/>
                <c:pt idx="0">
                  <c:v>34</c:v>
                </c:pt>
                <c:pt idx="1">
                  <c:v>34</c:v>
                </c:pt>
                <c:pt idx="2">
                  <c:v>27</c:v>
                </c:pt>
                <c:pt idx="3">
                  <c:v>33</c:v>
                </c:pt>
                <c:pt idx="4">
                  <c:v>47</c:v>
                </c:pt>
                <c:pt idx="5">
                  <c:v>55</c:v>
                </c:pt>
              </c:numCache>
            </c:numRef>
          </c:val>
        </c:ser>
        <c:dLbls>
          <c:dLblPos val="outEnd"/>
          <c:showLegendKey val="0"/>
          <c:showVal val="1"/>
          <c:showCatName val="0"/>
          <c:showSerName val="0"/>
          <c:showPercent val="0"/>
          <c:showBubbleSize val="0"/>
        </c:dLbls>
        <c:gapWidth val="219"/>
        <c:overlap val="-27"/>
        <c:axId val="98784768"/>
        <c:axId val="98786304"/>
      </c:barChart>
      <c:catAx>
        <c:axId val="9878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8786304"/>
        <c:crosses val="autoZero"/>
        <c:auto val="1"/>
        <c:lblAlgn val="ctr"/>
        <c:lblOffset val="100"/>
        <c:noMultiLvlLbl val="0"/>
      </c:catAx>
      <c:valAx>
        <c:axId val="9878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8784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 2014 No voters</a:t>
            </a:r>
            <a:endParaRPr lang="en-US" dirty="0"/>
          </a:p>
        </c:rich>
      </c:tx>
      <c:overlay val="0"/>
      <c:spPr>
        <a:noFill/>
        <a:ln>
          <a:noFill/>
        </a:ln>
        <a:effectLst/>
      </c:spPr>
    </c:title>
    <c:autoTitleDeleted val="0"/>
    <c:plotArea>
      <c:layout>
        <c:manualLayout>
          <c:layoutTarget val="inner"/>
          <c:xMode val="edge"/>
          <c:yMode val="edge"/>
          <c:x val="5.80730850672651E-2"/>
          <c:y val="0.150295380409428"/>
          <c:w val="0.91777232556075405"/>
          <c:h val="0.75138520611361403"/>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Prefer EU</c:v>
                </c:pt>
                <c:pt idx="1">
                  <c:v>Prefer UK</c:v>
                </c:pt>
                <c:pt idx="2">
                  <c:v>Don't Know</c:v>
                </c:pt>
              </c:strCache>
            </c:strRef>
          </c:cat>
          <c:val>
            <c:numRef>
              <c:f>Sheet1!$B$2:$B$4</c:f>
              <c:numCache>
                <c:formatCode>General</c:formatCode>
                <c:ptCount val="3"/>
                <c:pt idx="0">
                  <c:v>18</c:v>
                </c:pt>
                <c:pt idx="1">
                  <c:v>68</c:v>
                </c:pt>
                <c:pt idx="2">
                  <c:v>15</c:v>
                </c:pt>
              </c:numCache>
            </c:numRef>
          </c:val>
        </c:ser>
        <c:dLbls>
          <c:dLblPos val="outEnd"/>
          <c:showLegendKey val="0"/>
          <c:showVal val="1"/>
          <c:showCatName val="0"/>
          <c:showSerName val="0"/>
          <c:showPercent val="0"/>
          <c:showBubbleSize val="0"/>
        </c:dLbls>
        <c:gapWidth val="219"/>
        <c:overlap val="-27"/>
        <c:axId val="113441792"/>
        <c:axId val="113120000"/>
      </c:barChart>
      <c:catAx>
        <c:axId val="11344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120000"/>
        <c:crosses val="autoZero"/>
        <c:auto val="1"/>
        <c:lblAlgn val="ctr"/>
        <c:lblOffset val="100"/>
        <c:noMultiLvlLbl val="0"/>
      </c:catAx>
      <c:valAx>
        <c:axId val="113120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44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would vote same way in IndyRef2</a:t>
            </a:r>
            <a:endParaRPr lang="en-US" dirty="0"/>
          </a:p>
        </c:rich>
      </c:tx>
      <c:overlay val="0"/>
      <c:spPr>
        <a:noFill/>
        <a:ln>
          <a:noFill/>
        </a:ln>
        <a:effectLst/>
      </c:spPr>
    </c:title>
    <c:autoTitleDeleted val="0"/>
    <c:plotArea>
      <c:layout/>
      <c:barChart>
        <c:barDir val="col"/>
        <c:grouping val="clustered"/>
        <c:varyColors val="0"/>
        <c:ser>
          <c:idx val="0"/>
          <c:order val="0"/>
          <c:tx>
            <c:strRef>
              <c:f>Sheet1!$A$2</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Yes</c:v>
                </c:pt>
                <c:pt idx="1">
                  <c:v>No</c:v>
                </c:pt>
              </c:strCache>
            </c:strRef>
          </c:cat>
          <c:val>
            <c:numRef>
              <c:f>Sheet1!$B$2:$C$2</c:f>
              <c:numCache>
                <c:formatCode>General</c:formatCode>
                <c:ptCount val="2"/>
                <c:pt idx="0">
                  <c:v>86</c:v>
                </c:pt>
                <c:pt idx="1">
                  <c:v>74</c:v>
                </c:pt>
              </c:numCache>
            </c:numRef>
          </c:val>
        </c:ser>
        <c:ser>
          <c:idx val="1"/>
          <c:order val="1"/>
          <c:tx>
            <c:strRef>
              <c:f>Sheet1!$A$3</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Yes</c:v>
                </c:pt>
                <c:pt idx="1">
                  <c:v>No</c:v>
                </c:pt>
              </c:strCache>
            </c:strRef>
          </c:cat>
          <c:val>
            <c:numRef>
              <c:f>Sheet1!$B$3:$C$3</c:f>
              <c:numCache>
                <c:formatCode>General</c:formatCode>
                <c:ptCount val="2"/>
                <c:pt idx="0">
                  <c:v>65</c:v>
                </c:pt>
                <c:pt idx="1">
                  <c:v>93</c:v>
                </c:pt>
              </c:numCache>
            </c:numRef>
          </c:val>
        </c:ser>
        <c:dLbls>
          <c:dLblPos val="outEnd"/>
          <c:showLegendKey val="0"/>
          <c:showVal val="1"/>
          <c:showCatName val="0"/>
          <c:showSerName val="0"/>
          <c:showPercent val="0"/>
          <c:showBubbleSize val="0"/>
        </c:dLbls>
        <c:gapWidth val="219"/>
        <c:overlap val="-27"/>
        <c:axId val="113183360"/>
        <c:axId val="113197440"/>
      </c:barChart>
      <c:catAx>
        <c:axId val="11318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197440"/>
        <c:crosses val="autoZero"/>
        <c:auto val="1"/>
        <c:lblAlgn val="ctr"/>
        <c:lblOffset val="100"/>
        <c:noMultiLvlLbl val="0"/>
      </c:catAx>
      <c:valAx>
        <c:axId val="11319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18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85001331355303E-2"/>
          <c:y val="4.0860994939947201E-2"/>
          <c:w val="0.93038102121292798"/>
          <c:h val="0.78790041132175903"/>
        </c:manualLayout>
      </c:layout>
      <c:barChart>
        <c:barDir val="col"/>
        <c:grouping val="stacked"/>
        <c:varyColors val="0"/>
        <c:ser>
          <c:idx val="0"/>
          <c:order val="0"/>
          <c:tx>
            <c:strRef>
              <c:f>Sheet1!$B$1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Sometime</c:v>
                </c:pt>
                <c:pt idx="1">
                  <c:v>Never</c:v>
                </c:pt>
              </c:strCache>
            </c:strRef>
          </c:cat>
          <c:val>
            <c:numRef>
              <c:f>Sheet1!$B$2:$B$3</c:f>
              <c:numCache>
                <c:formatCode>General</c:formatCode>
                <c:ptCount val="2"/>
                <c:pt idx="0">
                  <c:v>19</c:v>
                </c:pt>
                <c:pt idx="1">
                  <c:v>0</c:v>
                </c:pt>
              </c:numCache>
            </c:numRef>
          </c:val>
        </c:ser>
        <c:ser>
          <c:idx val="1"/>
          <c:order val="1"/>
          <c:tx>
            <c:strRef>
              <c:f>Sheet1!$C$1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Sometime</c:v>
                </c:pt>
                <c:pt idx="1">
                  <c:v>Never</c:v>
                </c:pt>
              </c:strCache>
            </c:strRef>
          </c:cat>
          <c:val>
            <c:numRef>
              <c:f>Sheet1!$C$2:$C$3</c:f>
              <c:numCache>
                <c:formatCode>General</c:formatCode>
                <c:ptCount val="2"/>
                <c:pt idx="0">
                  <c:v>7</c:v>
                </c:pt>
                <c:pt idx="1">
                  <c:v>0</c:v>
                </c:pt>
              </c:numCache>
            </c:numRef>
          </c:val>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Sometime</c:v>
                </c:pt>
                <c:pt idx="1">
                  <c:v>Never</c:v>
                </c:pt>
              </c:strCache>
            </c:strRef>
          </c:cat>
          <c:val>
            <c:numRef>
              <c:f>Sheet1!$D$2:$D$3</c:f>
              <c:numCache>
                <c:formatCode>General</c:formatCode>
                <c:ptCount val="2"/>
                <c:pt idx="0">
                  <c:v>11</c:v>
                </c:pt>
                <c:pt idx="1">
                  <c:v>0</c:v>
                </c:pt>
              </c:numCache>
            </c:numRef>
          </c:val>
        </c:ser>
        <c:ser>
          <c:idx val="3"/>
          <c:order val="3"/>
          <c:tx>
            <c:strRef>
              <c:f>Sheet1!$E$1</c:f>
              <c:strCache>
                <c:ptCount val="1"/>
                <c:pt idx="0">
                  <c:v>After 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Sometime</c:v>
                </c:pt>
                <c:pt idx="1">
                  <c:v>Never</c:v>
                </c:pt>
              </c:strCache>
            </c:strRef>
          </c:cat>
          <c:val>
            <c:numRef>
              <c:f>Sheet1!$E$2:$E$3</c:f>
              <c:numCache>
                <c:formatCode>General</c:formatCode>
                <c:ptCount val="2"/>
                <c:pt idx="0">
                  <c:v>7</c:v>
                </c:pt>
                <c:pt idx="1">
                  <c:v>0</c:v>
                </c:pt>
              </c:numCache>
            </c:numRef>
          </c:val>
        </c:ser>
        <c:ser>
          <c:idx val="4"/>
          <c:order val="4"/>
          <c:tx>
            <c:strRef>
              <c:f>Sheet1!$F$1</c:f>
              <c:strCache>
                <c:ptCount val="1"/>
                <c:pt idx="0">
                  <c:v>Never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Sometime</c:v>
                </c:pt>
                <c:pt idx="1">
                  <c:v>Never</c:v>
                </c:pt>
              </c:strCache>
            </c:strRef>
          </c:cat>
          <c:val>
            <c:numRef>
              <c:f>Sheet1!$F$2:$F$3</c:f>
              <c:numCache>
                <c:formatCode>General</c:formatCode>
                <c:ptCount val="2"/>
                <c:pt idx="0">
                  <c:v>0</c:v>
                </c:pt>
                <c:pt idx="1">
                  <c:v>46</c:v>
                </c:pt>
              </c:numCache>
            </c:numRef>
          </c:val>
        </c:ser>
        <c:dLbls>
          <c:dLblPos val="ctr"/>
          <c:showLegendKey val="0"/>
          <c:showVal val="1"/>
          <c:showCatName val="0"/>
          <c:showSerName val="0"/>
          <c:showPercent val="0"/>
          <c:showBubbleSize val="0"/>
        </c:dLbls>
        <c:gapWidth val="150"/>
        <c:overlap val="100"/>
        <c:axId val="113294720"/>
        <c:axId val="113321088"/>
      </c:barChart>
      <c:catAx>
        <c:axId val="11329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321088"/>
        <c:crosses val="autoZero"/>
        <c:auto val="1"/>
        <c:lblAlgn val="ctr"/>
        <c:lblOffset val="100"/>
        <c:noMultiLvlLbl val="0"/>
      </c:catAx>
      <c:valAx>
        <c:axId val="11332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29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2011</c:v>
                </c:pt>
                <c:pt idx="1">
                  <c:v>2012</c:v>
                </c:pt>
                <c:pt idx="2">
                  <c:v>2015</c:v>
                </c:pt>
                <c:pt idx="3">
                  <c:v>2016</c:v>
                </c:pt>
                <c:pt idx="4">
                  <c:v>2017</c:v>
                </c:pt>
              </c:strCache>
            </c:strRef>
          </c:cat>
          <c:val>
            <c:numRef>
              <c:f>Sheet1!$B$2:$F$2</c:f>
              <c:numCache>
                <c:formatCode>General</c:formatCode>
                <c:ptCount val="5"/>
                <c:pt idx="0">
                  <c:v>14</c:v>
                </c:pt>
                <c:pt idx="1">
                  <c:v>13</c:v>
                </c:pt>
                <c:pt idx="2">
                  <c:v>15</c:v>
                </c:pt>
                <c:pt idx="3">
                  <c:v>22</c:v>
                </c:pt>
                <c:pt idx="4">
                  <c:v>25</c:v>
                </c:pt>
              </c:numCache>
            </c:numRef>
          </c:val>
        </c:ser>
        <c:ser>
          <c:idx val="1"/>
          <c:order val="1"/>
          <c:tx>
            <c:strRef>
              <c:f>Sheet1!$A$3</c:f>
              <c:strCache>
                <c:ptCount val="1"/>
                <c:pt idx="0">
                  <c:v>Lab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2011</c:v>
                </c:pt>
                <c:pt idx="1">
                  <c:v>2012</c:v>
                </c:pt>
                <c:pt idx="2">
                  <c:v>2015</c:v>
                </c:pt>
                <c:pt idx="3">
                  <c:v>2016</c:v>
                </c:pt>
                <c:pt idx="4">
                  <c:v>2017</c:v>
                </c:pt>
              </c:strCache>
            </c:strRef>
          </c:cat>
          <c:val>
            <c:numRef>
              <c:f>Sheet1!$B$3:$F$3</c:f>
              <c:numCache>
                <c:formatCode>General</c:formatCode>
                <c:ptCount val="5"/>
                <c:pt idx="0">
                  <c:v>32</c:v>
                </c:pt>
                <c:pt idx="1">
                  <c:v>31</c:v>
                </c:pt>
                <c:pt idx="2">
                  <c:v>24</c:v>
                </c:pt>
                <c:pt idx="3">
                  <c:v>23</c:v>
                </c:pt>
                <c:pt idx="4">
                  <c:v>20</c:v>
                </c:pt>
              </c:numCache>
            </c:numRef>
          </c:val>
        </c:ser>
        <c:ser>
          <c:idx val="2"/>
          <c:order val="2"/>
          <c:tx>
            <c:strRef>
              <c:f>Sheet1!$A$4</c:f>
              <c:strCache>
                <c:ptCount val="1"/>
                <c:pt idx="0">
                  <c:v>LD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2011</c:v>
                </c:pt>
                <c:pt idx="1">
                  <c:v>2012</c:v>
                </c:pt>
                <c:pt idx="2">
                  <c:v>2015</c:v>
                </c:pt>
                <c:pt idx="3">
                  <c:v>2016</c:v>
                </c:pt>
                <c:pt idx="4">
                  <c:v>2017</c:v>
                </c:pt>
              </c:strCache>
            </c:strRef>
          </c:cat>
          <c:val>
            <c:numRef>
              <c:f>Sheet1!$B$4:$F$4</c:f>
              <c:numCache>
                <c:formatCode>General</c:formatCode>
                <c:ptCount val="5"/>
                <c:pt idx="0">
                  <c:v>8</c:v>
                </c:pt>
                <c:pt idx="1">
                  <c:v>7</c:v>
                </c:pt>
                <c:pt idx="2">
                  <c:v>8</c:v>
                </c:pt>
                <c:pt idx="3">
                  <c:v>8</c:v>
                </c:pt>
                <c:pt idx="4">
                  <c:v>7</c:v>
                </c:pt>
              </c:numCache>
            </c:numRef>
          </c:val>
        </c:ser>
        <c:ser>
          <c:idx val="3"/>
          <c:order val="3"/>
          <c:tx>
            <c:strRef>
              <c:f>Sheet1!$A$5</c:f>
              <c:strCache>
                <c:ptCount val="1"/>
                <c:pt idx="0">
                  <c:v>SNP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2011</c:v>
                </c:pt>
                <c:pt idx="1">
                  <c:v>2012</c:v>
                </c:pt>
                <c:pt idx="2">
                  <c:v>2015</c:v>
                </c:pt>
                <c:pt idx="3">
                  <c:v>2016</c:v>
                </c:pt>
                <c:pt idx="4">
                  <c:v>2017</c:v>
                </c:pt>
              </c:strCache>
            </c:strRef>
          </c:cat>
          <c:val>
            <c:numRef>
              <c:f>Sheet1!$B$5:$F$5</c:f>
              <c:numCache>
                <c:formatCode>General</c:formatCode>
                <c:ptCount val="5"/>
                <c:pt idx="0">
                  <c:v>45</c:v>
                </c:pt>
                <c:pt idx="1">
                  <c:v>32</c:v>
                </c:pt>
                <c:pt idx="2">
                  <c:v>50</c:v>
                </c:pt>
                <c:pt idx="3">
                  <c:v>47</c:v>
                </c:pt>
                <c:pt idx="4">
                  <c:v>32</c:v>
                </c:pt>
              </c:numCache>
            </c:numRef>
          </c:val>
        </c:ser>
        <c:dLbls>
          <c:dLblPos val="outEnd"/>
          <c:showLegendKey val="0"/>
          <c:showVal val="1"/>
          <c:showCatName val="0"/>
          <c:showSerName val="0"/>
          <c:showPercent val="0"/>
          <c:showBubbleSize val="0"/>
        </c:dLbls>
        <c:gapWidth val="219"/>
        <c:overlap val="-27"/>
        <c:axId val="113715072"/>
        <c:axId val="113716608"/>
      </c:barChart>
      <c:catAx>
        <c:axId val="11371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3716608"/>
        <c:crosses val="autoZero"/>
        <c:auto val="1"/>
        <c:lblAlgn val="ctr"/>
        <c:lblOffset val="100"/>
        <c:noMultiLvlLbl val="0"/>
      </c:catAx>
      <c:valAx>
        <c:axId val="11371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71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c:v>
                </c:pt>
                <c:pt idx="1">
                  <c:v>Lab</c:v>
                </c:pt>
                <c:pt idx="2">
                  <c:v>Lib Dem</c:v>
                </c:pt>
                <c:pt idx="3">
                  <c:v>SNP</c:v>
                </c:pt>
              </c:strCache>
            </c:strRef>
          </c:cat>
          <c:val>
            <c:numRef>
              <c:f>Sheet1!$B$2:$B$5</c:f>
              <c:numCache>
                <c:formatCode>General</c:formatCode>
                <c:ptCount val="4"/>
                <c:pt idx="0">
                  <c:v>15</c:v>
                </c:pt>
                <c:pt idx="1">
                  <c:v>24</c:v>
                </c:pt>
                <c:pt idx="2">
                  <c:v>8</c:v>
                </c:pt>
                <c:pt idx="3">
                  <c:v>50</c:v>
                </c:pt>
              </c:numCache>
            </c:numRef>
          </c:val>
        </c:ser>
        <c:ser>
          <c:idx val="1"/>
          <c:order val="1"/>
          <c:tx>
            <c:strRef>
              <c:f>Sheet1!$C$1</c:f>
              <c:strCache>
                <c:ptCount val="1"/>
                <c:pt idx="0">
                  <c:v>Apr. 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c:v>
                </c:pt>
                <c:pt idx="1">
                  <c:v>Lab</c:v>
                </c:pt>
                <c:pt idx="2">
                  <c:v>Lib Dem</c:v>
                </c:pt>
                <c:pt idx="3">
                  <c:v>SNP</c:v>
                </c:pt>
              </c:strCache>
            </c:strRef>
          </c:cat>
          <c:val>
            <c:numRef>
              <c:f>Sheet1!$C$2:$C$5</c:f>
              <c:numCache>
                <c:formatCode>General</c:formatCode>
                <c:ptCount val="4"/>
                <c:pt idx="0">
                  <c:v>30</c:v>
                </c:pt>
                <c:pt idx="1">
                  <c:v>16</c:v>
                </c:pt>
                <c:pt idx="2">
                  <c:v>7</c:v>
                </c:pt>
                <c:pt idx="3">
                  <c:v>43</c:v>
                </c:pt>
              </c:numCache>
            </c:numRef>
          </c:val>
        </c:ser>
        <c:dLbls>
          <c:dLblPos val="outEnd"/>
          <c:showLegendKey val="0"/>
          <c:showVal val="1"/>
          <c:showCatName val="0"/>
          <c:showSerName val="0"/>
          <c:showPercent val="0"/>
          <c:showBubbleSize val="0"/>
        </c:dLbls>
        <c:gapWidth val="219"/>
        <c:overlap val="-27"/>
        <c:axId val="112756224"/>
        <c:axId val="112757760"/>
      </c:barChart>
      <c:catAx>
        <c:axId val="11275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2757760"/>
        <c:crosses val="autoZero"/>
        <c:auto val="1"/>
        <c:lblAlgn val="ctr"/>
        <c:lblOffset val="100"/>
        <c:noMultiLvlLbl val="0"/>
      </c:catAx>
      <c:valAx>
        <c:axId val="112757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275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EU auto right to live/work in Scotland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c:v>
                </c:pt>
                <c:pt idx="3">
                  <c:v>Disagree</c:v>
                </c:pt>
                <c:pt idx="4">
                  <c:v>Strongly Disagree</c:v>
                </c:pt>
              </c:strCache>
            </c:strRef>
          </c:cat>
          <c:val>
            <c:numRef>
              <c:f>Sheet1!$B$2:$B$6</c:f>
              <c:numCache>
                <c:formatCode>General</c:formatCode>
                <c:ptCount val="5"/>
                <c:pt idx="0">
                  <c:v>16</c:v>
                </c:pt>
                <c:pt idx="1">
                  <c:v>24</c:v>
                </c:pt>
                <c:pt idx="2">
                  <c:v>19</c:v>
                </c:pt>
                <c:pt idx="3">
                  <c:v>22</c:v>
                </c:pt>
                <c:pt idx="4">
                  <c:v>15</c:v>
                </c:pt>
              </c:numCache>
            </c:numRef>
          </c:val>
        </c:ser>
        <c:ser>
          <c:idx val="1"/>
          <c:order val="1"/>
          <c:tx>
            <c:strRef>
              <c:f>Sheet1!$C$1</c:f>
              <c:strCache>
                <c:ptCount val="1"/>
                <c:pt idx="0">
                  <c:v>EU firms sell as easily in Scotland as at home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c:v>
                </c:pt>
                <c:pt idx="3">
                  <c:v>Disagree</c:v>
                </c:pt>
                <c:pt idx="4">
                  <c:v>Strongly Disagree</c:v>
                </c:pt>
              </c:strCache>
            </c:strRef>
          </c:cat>
          <c:val>
            <c:numRef>
              <c:f>Sheet1!$C$2:$C$6</c:f>
              <c:numCache>
                <c:formatCode>General</c:formatCode>
                <c:ptCount val="5"/>
                <c:pt idx="0">
                  <c:v>22</c:v>
                </c:pt>
                <c:pt idx="1">
                  <c:v>42</c:v>
                </c:pt>
                <c:pt idx="2">
                  <c:v>20</c:v>
                </c:pt>
                <c:pt idx="3">
                  <c:v>7</c:v>
                </c:pt>
                <c:pt idx="4">
                  <c:v>4</c:v>
                </c:pt>
              </c:numCache>
            </c:numRef>
          </c:val>
        </c:ser>
        <c:dLbls>
          <c:dLblPos val="outEnd"/>
          <c:showLegendKey val="0"/>
          <c:showVal val="1"/>
          <c:showCatName val="0"/>
          <c:showSerName val="0"/>
          <c:showPercent val="0"/>
          <c:showBubbleSize val="0"/>
        </c:dLbls>
        <c:gapWidth val="219"/>
        <c:overlap val="-27"/>
        <c:axId val="100431360"/>
        <c:axId val="100432896"/>
      </c:barChart>
      <c:catAx>
        <c:axId val="10043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432896"/>
        <c:crosses val="autoZero"/>
        <c:auto val="1"/>
        <c:lblAlgn val="ctr"/>
        <c:lblOffset val="100"/>
        <c:noMultiLvlLbl val="0"/>
      </c:catAx>
      <c:valAx>
        <c:axId val="100432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431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Limit freedom of movement</c:v>
                </c:pt>
                <c:pt idx="1">
                  <c:v>Being in single market</c:v>
                </c:pt>
                <c:pt idx="2">
                  <c:v>Neither</c:v>
                </c:pt>
                <c:pt idx="3">
                  <c:v>Don't Know</c:v>
                </c:pt>
              </c:strCache>
            </c:strRef>
          </c:cat>
          <c:val>
            <c:numRef>
              <c:f>Sheet1!$B$2:$B$5</c:f>
              <c:numCache>
                <c:formatCode>General</c:formatCode>
                <c:ptCount val="4"/>
                <c:pt idx="0">
                  <c:v>34</c:v>
                </c:pt>
                <c:pt idx="1">
                  <c:v>38</c:v>
                </c:pt>
                <c:pt idx="2">
                  <c:v>8</c:v>
                </c:pt>
                <c:pt idx="3">
                  <c:v>20</c:v>
                </c:pt>
              </c:numCache>
            </c:numRef>
          </c:val>
        </c:ser>
        <c:dLbls>
          <c:dLblPos val="outEnd"/>
          <c:showLegendKey val="0"/>
          <c:showVal val="1"/>
          <c:showCatName val="0"/>
          <c:showSerName val="0"/>
          <c:showPercent val="0"/>
          <c:showBubbleSize val="0"/>
        </c:dLbls>
        <c:gapWidth val="219"/>
        <c:overlap val="-27"/>
        <c:axId val="100461568"/>
        <c:axId val="102340480"/>
      </c:barChart>
      <c:catAx>
        <c:axId val="10046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340480"/>
        <c:crosses val="autoZero"/>
        <c:auto val="1"/>
        <c:lblAlgn val="ctr"/>
        <c:lblOffset val="100"/>
        <c:noMultiLvlLbl val="0"/>
      </c:catAx>
      <c:valAx>
        <c:axId val="102340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46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Single Market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27.6.16</c:v>
                </c:pt>
                <c:pt idx="1">
                  <c:v>30.6.16</c:v>
                </c:pt>
                <c:pt idx="2">
                  <c:v>7.7.16</c:v>
                </c:pt>
                <c:pt idx="3">
                  <c:v>10.7.16</c:v>
                </c:pt>
                <c:pt idx="4">
                  <c:v>22.7.16</c:v>
                </c:pt>
                <c:pt idx="5">
                  <c:v>18.8.16</c:v>
                </c:pt>
                <c:pt idx="6">
                  <c:v>13.10.16 (1)</c:v>
                </c:pt>
                <c:pt idx="7">
                  <c:v>13.10.16 (2)</c:v>
                </c:pt>
                <c:pt idx="8">
                  <c:v>17.10.16</c:v>
                </c:pt>
                <c:pt idx="9">
                  <c:v>10.11.16</c:v>
                </c:pt>
                <c:pt idx="10">
                  <c:v>14.11.16</c:v>
                </c:pt>
                <c:pt idx="11">
                  <c:v>4.12.126</c:v>
                </c:pt>
                <c:pt idx="12">
                  <c:v>16.12.16</c:v>
                </c:pt>
                <c:pt idx="13">
                  <c:v>12.1.17</c:v>
                </c:pt>
                <c:pt idx="14">
                  <c:v>16.1.17</c:v>
                </c:pt>
                <c:pt idx="15">
                  <c:v>17.3.17</c:v>
                </c:pt>
                <c:pt idx="16">
                  <c:v>28.3.17</c:v>
                </c:pt>
                <c:pt idx="17">
                  <c:v>3.5.17</c:v>
                </c:pt>
              </c:strCache>
            </c:strRef>
          </c:cat>
          <c:val>
            <c:numRef>
              <c:f>Sheet1!$B$2:$B$19</c:f>
              <c:numCache>
                <c:formatCode>General</c:formatCode>
                <c:ptCount val="18"/>
                <c:pt idx="0">
                  <c:v>44</c:v>
                </c:pt>
                <c:pt idx="1">
                  <c:v>37</c:v>
                </c:pt>
                <c:pt idx="2">
                  <c:v>48</c:v>
                </c:pt>
                <c:pt idx="3">
                  <c:v>66</c:v>
                </c:pt>
                <c:pt idx="4">
                  <c:v>28</c:v>
                </c:pt>
                <c:pt idx="5">
                  <c:v>36</c:v>
                </c:pt>
                <c:pt idx="6">
                  <c:v>49</c:v>
                </c:pt>
                <c:pt idx="7">
                  <c:v>49</c:v>
                </c:pt>
                <c:pt idx="8">
                  <c:v>45</c:v>
                </c:pt>
                <c:pt idx="9">
                  <c:v>42</c:v>
                </c:pt>
                <c:pt idx="10">
                  <c:v>51</c:v>
                </c:pt>
                <c:pt idx="11">
                  <c:v>40</c:v>
                </c:pt>
                <c:pt idx="12">
                  <c:v>41</c:v>
                </c:pt>
                <c:pt idx="13">
                  <c:v>32</c:v>
                </c:pt>
                <c:pt idx="14">
                  <c:v>44</c:v>
                </c:pt>
                <c:pt idx="15">
                  <c:v>36</c:v>
                </c:pt>
                <c:pt idx="16">
                  <c:v>33</c:v>
                </c:pt>
                <c:pt idx="17">
                  <c:v>40</c:v>
                </c:pt>
              </c:numCache>
            </c:numRef>
          </c:val>
        </c:ser>
        <c:ser>
          <c:idx val="1"/>
          <c:order val="1"/>
          <c:tx>
            <c:strRef>
              <c:f>Sheet1!$C$1</c:f>
              <c:strCache>
                <c:ptCount val="1"/>
                <c:pt idx="0">
                  <c:v>Limit Immigration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27.6.16</c:v>
                </c:pt>
                <c:pt idx="1">
                  <c:v>30.6.16</c:v>
                </c:pt>
                <c:pt idx="2">
                  <c:v>7.7.16</c:v>
                </c:pt>
                <c:pt idx="3">
                  <c:v>10.7.16</c:v>
                </c:pt>
                <c:pt idx="4">
                  <c:v>22.7.16</c:v>
                </c:pt>
                <c:pt idx="5">
                  <c:v>18.8.16</c:v>
                </c:pt>
                <c:pt idx="6">
                  <c:v>13.10.16 (1)</c:v>
                </c:pt>
                <c:pt idx="7">
                  <c:v>13.10.16 (2)</c:v>
                </c:pt>
                <c:pt idx="8">
                  <c:v>17.10.16</c:v>
                </c:pt>
                <c:pt idx="9">
                  <c:v>10.11.16</c:v>
                </c:pt>
                <c:pt idx="10">
                  <c:v>14.11.16</c:v>
                </c:pt>
                <c:pt idx="11">
                  <c:v>4.12.126</c:v>
                </c:pt>
                <c:pt idx="12">
                  <c:v>16.12.16</c:v>
                </c:pt>
                <c:pt idx="13">
                  <c:v>12.1.17</c:v>
                </c:pt>
                <c:pt idx="14">
                  <c:v>16.1.17</c:v>
                </c:pt>
                <c:pt idx="15">
                  <c:v>17.3.17</c:v>
                </c:pt>
                <c:pt idx="16">
                  <c:v>28.3.17</c:v>
                </c:pt>
                <c:pt idx="17">
                  <c:v>3.5.17</c:v>
                </c:pt>
              </c:strCache>
            </c:strRef>
          </c:cat>
          <c:val>
            <c:numRef>
              <c:f>Sheet1!$C$2:$C$19</c:f>
              <c:numCache>
                <c:formatCode>General</c:formatCode>
                <c:ptCount val="18"/>
                <c:pt idx="0">
                  <c:v>40</c:v>
                </c:pt>
                <c:pt idx="1">
                  <c:v>33</c:v>
                </c:pt>
                <c:pt idx="2">
                  <c:v>37</c:v>
                </c:pt>
                <c:pt idx="3">
                  <c:v>31</c:v>
                </c:pt>
                <c:pt idx="4">
                  <c:v>52</c:v>
                </c:pt>
                <c:pt idx="5">
                  <c:v>36</c:v>
                </c:pt>
                <c:pt idx="6">
                  <c:v>51</c:v>
                </c:pt>
                <c:pt idx="7">
                  <c:v>39</c:v>
                </c:pt>
                <c:pt idx="8">
                  <c:v>39</c:v>
                </c:pt>
                <c:pt idx="9">
                  <c:v>43</c:v>
                </c:pt>
                <c:pt idx="10">
                  <c:v>49</c:v>
                </c:pt>
                <c:pt idx="11">
                  <c:v>44</c:v>
                </c:pt>
                <c:pt idx="12">
                  <c:v>35</c:v>
                </c:pt>
                <c:pt idx="13">
                  <c:v>41</c:v>
                </c:pt>
                <c:pt idx="14">
                  <c:v>42</c:v>
                </c:pt>
                <c:pt idx="15">
                  <c:v>37</c:v>
                </c:pt>
                <c:pt idx="16">
                  <c:v>52</c:v>
                </c:pt>
                <c:pt idx="17">
                  <c:v>36</c:v>
                </c:pt>
              </c:numCache>
            </c:numRef>
          </c:val>
        </c:ser>
        <c:dLbls>
          <c:dLblPos val="outEnd"/>
          <c:showLegendKey val="0"/>
          <c:showVal val="1"/>
          <c:showCatName val="0"/>
          <c:showSerName val="0"/>
          <c:showPercent val="0"/>
          <c:showBubbleSize val="0"/>
        </c:dLbls>
        <c:gapWidth val="219"/>
        <c:overlap val="-27"/>
        <c:axId val="108314624"/>
        <c:axId val="108316160"/>
      </c:barChart>
      <c:catAx>
        <c:axId val="10831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316160"/>
        <c:crosses val="autoZero"/>
        <c:auto val="1"/>
        <c:lblAlgn val="ctr"/>
        <c:lblOffset val="100"/>
        <c:noMultiLvlLbl val="0"/>
      </c:catAx>
      <c:valAx>
        <c:axId val="10831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314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Favour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Free Trade</c:v>
                </c:pt>
                <c:pt idx="1">
                  <c:v>Mobile Charges</c:v>
                </c:pt>
                <c:pt idx="2">
                  <c:v>Bathing Water</c:v>
                </c:pt>
                <c:pt idx="3">
                  <c:v>Airline Delays</c:v>
                </c:pt>
                <c:pt idx="4">
                  <c:v>University Research</c:v>
                </c:pt>
                <c:pt idx="5">
                  <c:v>Bank Passporting</c:v>
                </c:pt>
                <c:pt idx="6">
                  <c:v>Common Fisheries</c:v>
                </c:pt>
              </c:strCache>
            </c:strRef>
          </c:cat>
          <c:val>
            <c:numRef>
              <c:f>Sheet1!$B$2:$B$8</c:f>
              <c:numCache>
                <c:formatCode>General</c:formatCode>
                <c:ptCount val="7"/>
                <c:pt idx="0">
                  <c:v>93</c:v>
                </c:pt>
                <c:pt idx="1">
                  <c:v>75</c:v>
                </c:pt>
                <c:pt idx="2">
                  <c:v>75</c:v>
                </c:pt>
                <c:pt idx="3">
                  <c:v>73</c:v>
                </c:pt>
                <c:pt idx="4">
                  <c:v>72</c:v>
                </c:pt>
                <c:pt idx="5">
                  <c:v>65</c:v>
                </c:pt>
                <c:pt idx="6">
                  <c:v>52</c:v>
                </c:pt>
              </c:numCache>
            </c:numRef>
          </c:val>
        </c:ser>
        <c:ser>
          <c:idx val="1"/>
          <c:order val="1"/>
          <c:tx>
            <c:strRef>
              <c:f>Sheet1!$C$1</c:f>
              <c:strCache>
                <c:ptCount val="1"/>
                <c:pt idx="0">
                  <c:v>Against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Free Trade</c:v>
                </c:pt>
                <c:pt idx="1">
                  <c:v>Mobile Charges</c:v>
                </c:pt>
                <c:pt idx="2">
                  <c:v>Bathing Water</c:v>
                </c:pt>
                <c:pt idx="3">
                  <c:v>Airline Delays</c:v>
                </c:pt>
                <c:pt idx="4">
                  <c:v>University Research</c:v>
                </c:pt>
                <c:pt idx="5">
                  <c:v>Bank Passporting</c:v>
                </c:pt>
                <c:pt idx="6">
                  <c:v>Common Fisheries</c:v>
                </c:pt>
              </c:strCache>
            </c:strRef>
          </c:cat>
          <c:val>
            <c:numRef>
              <c:f>Sheet1!$C$2:$C$8</c:f>
              <c:numCache>
                <c:formatCode>General</c:formatCode>
                <c:ptCount val="7"/>
                <c:pt idx="0">
                  <c:v>3</c:v>
                </c:pt>
                <c:pt idx="1">
                  <c:v>10</c:v>
                </c:pt>
                <c:pt idx="2">
                  <c:v>11</c:v>
                </c:pt>
                <c:pt idx="3">
                  <c:v>10</c:v>
                </c:pt>
                <c:pt idx="4">
                  <c:v>12</c:v>
                </c:pt>
                <c:pt idx="5">
                  <c:v>8</c:v>
                </c:pt>
                <c:pt idx="6">
                  <c:v>31</c:v>
                </c:pt>
              </c:numCache>
            </c:numRef>
          </c:val>
        </c:ser>
        <c:dLbls>
          <c:dLblPos val="outEnd"/>
          <c:showLegendKey val="0"/>
          <c:showVal val="1"/>
          <c:showCatName val="0"/>
          <c:showSerName val="0"/>
          <c:showPercent val="0"/>
          <c:showBubbleSize val="0"/>
        </c:dLbls>
        <c:gapWidth val="219"/>
        <c:overlap val="-27"/>
        <c:axId val="108690432"/>
        <c:axId val="108704512"/>
      </c:barChart>
      <c:catAx>
        <c:axId val="10869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704512"/>
        <c:crosses val="autoZero"/>
        <c:auto val="1"/>
        <c:lblAlgn val="ctr"/>
        <c:lblOffset val="100"/>
        <c:noMultiLvlLbl val="0"/>
      </c:catAx>
      <c:valAx>
        <c:axId val="108704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69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Favour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Expats</c:v>
                </c:pt>
                <c:pt idx="1">
                  <c:v>Customs Check</c:v>
                </c:pt>
                <c:pt idx="2">
                  <c:v>New EU Migrants</c:v>
                </c:pt>
                <c:pt idx="3">
                  <c:v>Migrant Welfare</c:v>
                </c:pt>
              </c:strCache>
            </c:strRef>
          </c:cat>
          <c:val>
            <c:numRef>
              <c:f>Sheet1!$B$2:$B$5</c:f>
              <c:numCache>
                <c:formatCode>General</c:formatCode>
                <c:ptCount val="4"/>
                <c:pt idx="0">
                  <c:v>72</c:v>
                </c:pt>
                <c:pt idx="1">
                  <c:v>65</c:v>
                </c:pt>
                <c:pt idx="2">
                  <c:v>64</c:v>
                </c:pt>
                <c:pt idx="3">
                  <c:v>59</c:v>
                </c:pt>
              </c:numCache>
            </c:numRef>
          </c:val>
        </c:ser>
        <c:ser>
          <c:idx val="1"/>
          <c:order val="1"/>
          <c:tx>
            <c:strRef>
              <c:f>Sheet1!$C$1</c:f>
              <c:strCache>
                <c:ptCount val="1"/>
                <c:pt idx="0">
                  <c:v>Against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New Expats</c:v>
                </c:pt>
                <c:pt idx="1">
                  <c:v>Customs Check</c:v>
                </c:pt>
                <c:pt idx="2">
                  <c:v>New EU Migrants</c:v>
                </c:pt>
                <c:pt idx="3">
                  <c:v>Migrant Welfare</c:v>
                </c:pt>
              </c:strCache>
            </c:strRef>
          </c:cat>
          <c:val>
            <c:numRef>
              <c:f>Sheet1!$C$2:$C$5</c:f>
              <c:numCache>
                <c:formatCode>General</c:formatCode>
                <c:ptCount val="4"/>
                <c:pt idx="0">
                  <c:v>17</c:v>
                </c:pt>
                <c:pt idx="1">
                  <c:v>22</c:v>
                </c:pt>
                <c:pt idx="2">
                  <c:v>22</c:v>
                </c:pt>
                <c:pt idx="3">
                  <c:v>28</c:v>
                </c:pt>
              </c:numCache>
            </c:numRef>
          </c:val>
        </c:ser>
        <c:dLbls>
          <c:dLblPos val="outEnd"/>
          <c:showLegendKey val="0"/>
          <c:showVal val="1"/>
          <c:showCatName val="0"/>
          <c:showSerName val="0"/>
          <c:showPercent val="0"/>
          <c:showBubbleSize val="0"/>
        </c:dLbls>
        <c:gapWidth val="219"/>
        <c:overlap val="-27"/>
        <c:axId val="108744704"/>
        <c:axId val="108746240"/>
      </c:barChart>
      <c:catAx>
        <c:axId val="10874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746240"/>
        <c:crosses val="autoZero"/>
        <c:auto val="1"/>
        <c:lblAlgn val="ctr"/>
        <c:lblOffset val="100"/>
        <c:noMultiLvlLbl val="0"/>
      </c:catAx>
      <c:valAx>
        <c:axId val="108746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74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Favour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Working Hours</c:v>
                </c:pt>
                <c:pt idx="1">
                  <c:v>Annual Leave</c:v>
                </c:pt>
                <c:pt idx="2">
                  <c:v>Pesticide Regulation</c:v>
                </c:pt>
                <c:pt idx="3">
                  <c:v>No Free Health</c:v>
                </c:pt>
              </c:strCache>
            </c:strRef>
          </c:cat>
          <c:val>
            <c:numRef>
              <c:f>Sheet1!$B$2:$B$5</c:f>
              <c:numCache>
                <c:formatCode>General</c:formatCode>
                <c:ptCount val="4"/>
                <c:pt idx="0">
                  <c:v>46</c:v>
                </c:pt>
                <c:pt idx="1">
                  <c:v>44</c:v>
                </c:pt>
                <c:pt idx="2">
                  <c:v>31</c:v>
                </c:pt>
                <c:pt idx="3">
                  <c:v>30</c:v>
                </c:pt>
              </c:numCache>
            </c:numRef>
          </c:val>
        </c:ser>
        <c:ser>
          <c:idx val="1"/>
          <c:order val="1"/>
          <c:tx>
            <c:strRef>
              <c:f>Sheet1!$C$1</c:f>
              <c:strCache>
                <c:ptCount val="1"/>
                <c:pt idx="0">
                  <c:v>Against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Working Hours</c:v>
                </c:pt>
                <c:pt idx="1">
                  <c:v>Annual Leave</c:v>
                </c:pt>
                <c:pt idx="2">
                  <c:v>Pesticide Regulation</c:v>
                </c:pt>
                <c:pt idx="3">
                  <c:v>No Free Health</c:v>
                </c:pt>
              </c:strCache>
            </c:strRef>
          </c:cat>
          <c:val>
            <c:numRef>
              <c:f>Sheet1!$C$2:$C$5</c:f>
              <c:numCache>
                <c:formatCode>General</c:formatCode>
                <c:ptCount val="4"/>
                <c:pt idx="0">
                  <c:v>36</c:v>
                </c:pt>
                <c:pt idx="1">
                  <c:v>38</c:v>
                </c:pt>
                <c:pt idx="2">
                  <c:v>47</c:v>
                </c:pt>
                <c:pt idx="3">
                  <c:v>49</c:v>
                </c:pt>
              </c:numCache>
            </c:numRef>
          </c:val>
        </c:ser>
        <c:dLbls>
          <c:dLblPos val="outEnd"/>
          <c:showLegendKey val="0"/>
          <c:showVal val="1"/>
          <c:showCatName val="0"/>
          <c:showSerName val="0"/>
          <c:showPercent val="0"/>
          <c:showBubbleSize val="0"/>
        </c:dLbls>
        <c:gapWidth val="219"/>
        <c:overlap val="-27"/>
        <c:axId val="102060800"/>
        <c:axId val="102062336"/>
      </c:barChart>
      <c:catAx>
        <c:axId val="10206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062336"/>
        <c:crosses val="autoZero"/>
        <c:auto val="1"/>
        <c:lblAlgn val="ctr"/>
        <c:lblOffset val="100"/>
        <c:noMultiLvlLbl val="0"/>
      </c:catAx>
      <c:valAx>
        <c:axId val="10206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06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Definitely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Should</c:v>
                </c:pt>
                <c:pt idx="1">
                  <c:v>Should Not</c:v>
                </c:pt>
              </c:strCache>
            </c:strRef>
          </c:cat>
          <c:val>
            <c:numRef>
              <c:f>Sheet1!$B$2:$B$3</c:f>
              <c:numCache>
                <c:formatCode>General</c:formatCode>
                <c:ptCount val="2"/>
                <c:pt idx="0">
                  <c:v>30</c:v>
                </c:pt>
                <c:pt idx="1">
                  <c:v>16</c:v>
                </c:pt>
              </c:numCache>
            </c:numRef>
          </c:val>
        </c:ser>
        <c:ser>
          <c:idx val="1"/>
          <c:order val="1"/>
          <c:tx>
            <c:strRef>
              <c:f>Sheet1!$C$1</c:f>
              <c:strCache>
                <c:ptCount val="1"/>
                <c:pt idx="0">
                  <c:v>Probably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Should</c:v>
                </c:pt>
                <c:pt idx="1">
                  <c:v>Should Not</c:v>
                </c:pt>
              </c:strCache>
            </c:strRef>
          </c:cat>
          <c:val>
            <c:numRef>
              <c:f>Sheet1!$C$2:$C$3</c:f>
              <c:numCache>
                <c:formatCode>General</c:formatCode>
                <c:ptCount val="2"/>
                <c:pt idx="0">
                  <c:v>31</c:v>
                </c:pt>
                <c:pt idx="1">
                  <c:v>21</c:v>
                </c:pt>
              </c:numCache>
            </c:numRef>
          </c:val>
        </c:ser>
        <c:dLbls>
          <c:dLblPos val="inEnd"/>
          <c:showLegendKey val="0"/>
          <c:showVal val="1"/>
          <c:showCatName val="0"/>
          <c:showSerName val="0"/>
          <c:showPercent val="0"/>
          <c:showBubbleSize val="0"/>
        </c:dLbls>
        <c:gapWidth val="150"/>
        <c:overlap val="100"/>
        <c:axId val="102151680"/>
        <c:axId val="102153216"/>
      </c:barChart>
      <c:catAx>
        <c:axId val="10215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153216"/>
        <c:crosses val="autoZero"/>
        <c:auto val="1"/>
        <c:lblAlgn val="ctr"/>
        <c:lblOffset val="100"/>
        <c:noMultiLvlLbl val="0"/>
      </c:catAx>
      <c:valAx>
        <c:axId val="102153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15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EB41F1-3C95-7844-86B4-11B0CC86930D}" type="datetimeFigureOut">
              <a:rPr lang="en-US" smtClean="0"/>
              <a:t>5/8/2017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9F98B1-E6C2-6A49-87BD-827C2EB0D2D8}" type="slidenum">
              <a:rPr lang="en-US" smtClean="0"/>
              <a:t>‹#›</a:t>
            </a:fld>
            <a:endParaRPr lang="en-US"/>
          </a:p>
        </p:txBody>
      </p:sp>
    </p:spTree>
    <p:extLst>
      <p:ext uri="{BB962C8B-B14F-4D97-AF65-F5344CB8AC3E}">
        <p14:creationId xmlns:p14="http://schemas.microsoft.com/office/powerpoint/2010/main" val="96941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F955F-BE4D-E148-A328-793EE2EFCDFC}" type="datetimeFigureOut">
              <a:rPr lang="en-US" smtClean="0"/>
              <a:t>5/8/2017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C05DA-CA13-7C47-9FBC-B68D8B304FF3}" type="slidenum">
              <a:rPr lang="en-US" smtClean="0"/>
              <a:t>‹#›</a:t>
            </a:fld>
            <a:endParaRPr lang="en-US"/>
          </a:p>
        </p:txBody>
      </p:sp>
    </p:spTree>
    <p:extLst>
      <p:ext uri="{BB962C8B-B14F-4D97-AF65-F5344CB8AC3E}">
        <p14:creationId xmlns:p14="http://schemas.microsoft.com/office/powerpoint/2010/main" val="19550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2271A8-3B19-874C-B9CD-B42070F1B127}"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27059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2271A8-3B19-874C-B9CD-B42070F1B127}"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126339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2271A8-3B19-874C-B9CD-B42070F1B127}"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171869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2271A8-3B19-874C-B9CD-B42070F1B127}"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168899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271A8-3B19-874C-B9CD-B42070F1B127}"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156642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2271A8-3B19-874C-B9CD-B42070F1B127}"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86208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2271A8-3B19-874C-B9CD-B42070F1B127}"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5110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2271A8-3B19-874C-B9CD-B42070F1B127}"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202468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271A8-3B19-874C-B9CD-B42070F1B127}"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197508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271A8-3B19-874C-B9CD-B42070F1B127}"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151655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271A8-3B19-874C-B9CD-B42070F1B127}"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70D10-D305-E843-9E9D-A70135EBF9AA}" type="slidenum">
              <a:rPr lang="en-US" smtClean="0"/>
              <a:t>‹#›</a:t>
            </a:fld>
            <a:endParaRPr lang="en-US"/>
          </a:p>
        </p:txBody>
      </p:sp>
    </p:spTree>
    <p:extLst>
      <p:ext uri="{BB962C8B-B14F-4D97-AF65-F5344CB8AC3E}">
        <p14:creationId xmlns:p14="http://schemas.microsoft.com/office/powerpoint/2010/main" val="33113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271A8-3B19-874C-B9CD-B42070F1B127}" type="datetimeFigureOut">
              <a:rPr lang="en-US" smtClean="0"/>
              <a:t>5/8/2017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70D10-D305-E843-9E9D-A70135EBF9AA}" type="slidenum">
              <a:rPr lang="en-US" smtClean="0"/>
              <a:t>‹#›</a:t>
            </a:fld>
            <a:endParaRPr lang="en-US"/>
          </a:p>
        </p:txBody>
      </p:sp>
    </p:spTree>
    <p:extLst>
      <p:ext uri="{BB962C8B-B14F-4D97-AF65-F5344CB8AC3E}">
        <p14:creationId xmlns:p14="http://schemas.microsoft.com/office/powerpoint/2010/main" val="1199295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Does Scotland Want a Different Kind of Brexit?</a:t>
            </a:r>
            <a:endParaRPr lang="en-US" dirty="0"/>
          </a:p>
        </p:txBody>
      </p:sp>
      <p:sp>
        <p:nvSpPr>
          <p:cNvPr id="3" name="Subtitle 2"/>
          <p:cNvSpPr>
            <a:spLocks noGrp="1"/>
          </p:cNvSpPr>
          <p:nvPr>
            <p:ph type="subTitle" idx="1"/>
          </p:nvPr>
        </p:nvSpPr>
        <p:spPr/>
        <p:txBody>
          <a:bodyPr>
            <a:normAutofit lnSpcReduction="10000"/>
          </a:bodyPr>
          <a:lstStyle/>
          <a:p>
            <a:r>
              <a:rPr lang="en-US" dirty="0" smtClean="0"/>
              <a:t>Strathclyde University/</a:t>
            </a:r>
            <a:r>
              <a:rPr lang="en-US" dirty="0" err="1" smtClean="0"/>
              <a:t>ScotCen</a:t>
            </a:r>
            <a:r>
              <a:rPr lang="en-US" dirty="0" smtClean="0"/>
              <a:t> </a:t>
            </a:r>
            <a:r>
              <a:rPr lang="en-US" dirty="0"/>
              <a:t>Social Research</a:t>
            </a:r>
          </a:p>
          <a:p>
            <a:r>
              <a:rPr lang="en-US" dirty="0"/>
              <a:t>Senior Fellow, </a:t>
            </a:r>
            <a:r>
              <a:rPr lang="en-US" dirty="0" smtClean="0"/>
              <a:t>‘The </a:t>
            </a:r>
            <a:r>
              <a:rPr lang="en-US" dirty="0"/>
              <a:t>UK in a Changing Europe’</a:t>
            </a:r>
          </a:p>
          <a:p>
            <a:r>
              <a:rPr lang="en-US" dirty="0" err="1"/>
              <a:t>whatukthinks.org</a:t>
            </a:r>
            <a:r>
              <a:rPr lang="en-US" dirty="0"/>
              <a:t>/</a:t>
            </a:r>
            <a:r>
              <a:rPr lang="en-US" dirty="0" err="1"/>
              <a:t>eu</a:t>
            </a:r>
            <a:r>
              <a:rPr lang="en-US" dirty="0"/>
              <a:t>         @</a:t>
            </a:r>
            <a:r>
              <a:rPr lang="en-US" dirty="0" err="1" smtClean="0"/>
              <a:t>whatukthinks</a:t>
            </a:r>
            <a:endParaRPr lang="en-US" dirty="0" smtClean="0"/>
          </a:p>
          <a:p>
            <a:r>
              <a:rPr lang="en-US" dirty="0" err="1"/>
              <a:t>w</a:t>
            </a:r>
            <a:r>
              <a:rPr lang="en-US" dirty="0" err="1" smtClean="0"/>
              <a:t>hatscotlandthnks.org</a:t>
            </a:r>
            <a:r>
              <a:rPr lang="en-US" dirty="0" smtClean="0"/>
              <a:t>     @</a:t>
            </a:r>
            <a:r>
              <a:rPr lang="en-US" dirty="0" err="1" smtClean="0"/>
              <a:t>whatscotsthink</a:t>
            </a:r>
            <a:endParaRPr lang="en-US" dirty="0"/>
          </a:p>
          <a:p>
            <a:endParaRPr lang="en-US" dirty="0"/>
          </a:p>
        </p:txBody>
      </p:sp>
    </p:spTree>
    <p:extLst>
      <p:ext uri="{BB962C8B-B14F-4D97-AF65-F5344CB8AC3E}">
        <p14:creationId xmlns:p14="http://schemas.microsoft.com/office/powerpoint/2010/main" val="109245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 Strategy</a:t>
            </a:r>
            <a:endParaRPr lang="en-US" dirty="0"/>
          </a:p>
        </p:txBody>
      </p:sp>
      <p:sp>
        <p:nvSpPr>
          <p:cNvPr id="3" name="Content Placeholder 2"/>
          <p:cNvSpPr>
            <a:spLocks noGrp="1"/>
          </p:cNvSpPr>
          <p:nvPr>
            <p:ph idx="1"/>
          </p:nvPr>
        </p:nvSpPr>
        <p:spPr/>
        <p:txBody>
          <a:bodyPr/>
          <a:lstStyle/>
          <a:p>
            <a:r>
              <a:rPr lang="en-US" dirty="0" smtClean="0"/>
              <a:t>Do not assume voters understand concepts such as ‘free trade’, ‘single market’, ‘customs union’ or  ‘freedom of movement’</a:t>
            </a:r>
          </a:p>
          <a:p>
            <a:r>
              <a:rPr lang="en-US" dirty="0" smtClean="0"/>
              <a:t>Focus where possible on everyday practical consequences - customs checks, passport checks, mobile phone calls, etc.</a:t>
            </a:r>
          </a:p>
          <a:p>
            <a:r>
              <a:rPr lang="en-US" dirty="0" smtClean="0"/>
              <a:t>Do not presume that voters accept the trade-offs, e.g. between free trade and limiting immigration, that may be imposed by negotiators</a:t>
            </a:r>
            <a:endParaRPr lang="en-US" dirty="0"/>
          </a:p>
        </p:txBody>
      </p:sp>
    </p:spTree>
    <p:extLst>
      <p:ext uri="{BB962C8B-B14F-4D97-AF65-F5344CB8AC3E}">
        <p14:creationId xmlns:p14="http://schemas.microsoft.com/office/powerpoint/2010/main" val="206558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Brexit Items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Allowing banks located in EU countries to provide services to people living in Britain while allowing British banks to provide services to people living in the </a:t>
            </a:r>
            <a:r>
              <a:rPr lang="en-US" dirty="0" smtClean="0"/>
              <a:t>EU</a:t>
            </a:r>
            <a:endParaRPr lang="en-US" dirty="0"/>
          </a:p>
          <a:p>
            <a:r>
              <a:rPr lang="en-US" dirty="0"/>
              <a:t>Allowing companies based in the EU to sell goods and services freely in Britain in return for allowing British companies to sell goods and services freely in the EU </a:t>
            </a:r>
            <a:r>
              <a:rPr lang="en-GB" dirty="0"/>
              <a:t> </a:t>
            </a:r>
            <a:endParaRPr lang="en-US" dirty="0"/>
          </a:p>
          <a:p>
            <a:r>
              <a:rPr lang="en-US" dirty="0"/>
              <a:t>Requiring British-owned airlines to follow EU rules that require them to pay compensation to passengers who have been seriously </a:t>
            </a:r>
            <a:r>
              <a:rPr lang="en-US" dirty="0" smtClean="0"/>
              <a:t>delayed</a:t>
            </a:r>
            <a:endParaRPr lang="en-US" dirty="0"/>
          </a:p>
          <a:p>
            <a:r>
              <a:rPr lang="en-US" dirty="0"/>
              <a:t>Britain continuing to follow EU regulations which set minimum standards for the quality of the water at beaches where people </a:t>
            </a:r>
            <a:r>
              <a:rPr lang="en-US" dirty="0" smtClean="0"/>
              <a:t>swim</a:t>
            </a:r>
            <a:endParaRPr lang="en-US" dirty="0"/>
          </a:p>
          <a:p>
            <a:r>
              <a:rPr lang="en-US" dirty="0"/>
              <a:t>Britain continuing to participate in EU </a:t>
            </a:r>
            <a:r>
              <a:rPr lang="en-US" dirty="0" err="1"/>
              <a:t>programmes</a:t>
            </a:r>
            <a:r>
              <a:rPr lang="en-US" dirty="0"/>
              <a:t> for funding cross-national university </a:t>
            </a:r>
            <a:r>
              <a:rPr lang="en-US" dirty="0" smtClean="0"/>
              <a:t>research</a:t>
            </a:r>
            <a:endParaRPr lang="en-US" dirty="0"/>
          </a:p>
          <a:p>
            <a:r>
              <a:rPr lang="en-US" dirty="0"/>
              <a:t>Requiring British mobile phone companies to follow EU regulations that limit what they can charge customers for calls made </a:t>
            </a:r>
            <a:r>
              <a:rPr lang="en-US" dirty="0" smtClean="0"/>
              <a:t>abroad</a:t>
            </a:r>
          </a:p>
          <a:p>
            <a:r>
              <a:rPr lang="en-GB" dirty="0"/>
              <a:t>Allowing boats from the EU to fish in British waters in return for allowing British boats to fish in EU waters</a:t>
            </a:r>
            <a:endParaRPr lang="en-US" dirty="0"/>
          </a:p>
          <a:p>
            <a:endParaRPr lang="en-US" dirty="0"/>
          </a:p>
        </p:txBody>
      </p:sp>
    </p:spTree>
    <p:extLst>
      <p:ext uri="{BB962C8B-B14F-4D97-AF65-F5344CB8AC3E}">
        <p14:creationId xmlns:p14="http://schemas.microsoft.com/office/powerpoint/2010/main" val="124475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Mostly Popular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067626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631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and Borders</a:t>
            </a:r>
            <a:endParaRPr lang="en-US" dirty="0"/>
          </a:p>
        </p:txBody>
      </p:sp>
      <p:sp>
        <p:nvSpPr>
          <p:cNvPr id="3" name="Content Placeholder 2"/>
          <p:cNvSpPr>
            <a:spLocks noGrp="1"/>
          </p:cNvSpPr>
          <p:nvPr>
            <p:ph idx="1"/>
          </p:nvPr>
        </p:nvSpPr>
        <p:spPr/>
        <p:txBody>
          <a:bodyPr>
            <a:noAutofit/>
          </a:bodyPr>
          <a:lstStyle/>
          <a:p>
            <a:r>
              <a:rPr lang="en-US" sz="2400" dirty="0"/>
              <a:t>Requiring people from the EU who want to come to live here to apply to do so in the same way as people from outside the </a:t>
            </a:r>
            <a:r>
              <a:rPr lang="en-US" sz="2400" dirty="0" smtClean="0"/>
              <a:t>EU</a:t>
            </a:r>
            <a:r>
              <a:rPr lang="en-GB" sz="2400" dirty="0"/>
              <a:t> </a:t>
            </a:r>
            <a:endParaRPr lang="en-GB" sz="2400" dirty="0" smtClean="0"/>
          </a:p>
          <a:p>
            <a:r>
              <a:rPr lang="en-US" sz="2400" dirty="0"/>
              <a:t>Requiring people from Britain who want to live and work in a EU country to apply to do so in the same way as anybody else from outside the EU has to do. </a:t>
            </a:r>
            <a:endParaRPr lang="en-US" sz="2400" dirty="0" smtClean="0"/>
          </a:p>
          <a:p>
            <a:r>
              <a:rPr lang="en-US" sz="2400" dirty="0"/>
              <a:t>No longer allowing migrants from other EU countries to claim any welfare benefits in </a:t>
            </a:r>
            <a:r>
              <a:rPr lang="en-US" sz="2400" dirty="0" smtClean="0"/>
              <a:t>Britain</a:t>
            </a:r>
            <a:endParaRPr lang="en-US" sz="2400" dirty="0"/>
          </a:p>
          <a:p>
            <a:r>
              <a:rPr lang="en-US" sz="2400" dirty="0"/>
              <a:t>Reintroducing customs checks on people and goods coming to Britain from the EU </a:t>
            </a:r>
          </a:p>
        </p:txBody>
      </p:sp>
    </p:spTree>
    <p:extLst>
      <p:ext uri="{BB962C8B-B14F-4D97-AF65-F5344CB8AC3E}">
        <p14:creationId xmlns:p14="http://schemas.microsoft.com/office/powerpoint/2010/main" val="134697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Immigration and Borders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10349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067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Hard Brexit Items</a:t>
            </a:r>
            <a:endParaRPr lang="en-US" dirty="0"/>
          </a:p>
        </p:txBody>
      </p:sp>
      <p:sp>
        <p:nvSpPr>
          <p:cNvPr id="3" name="Content Placeholder 2"/>
          <p:cNvSpPr>
            <a:spLocks noGrp="1"/>
          </p:cNvSpPr>
          <p:nvPr>
            <p:ph idx="1"/>
          </p:nvPr>
        </p:nvSpPr>
        <p:spPr/>
        <p:txBody>
          <a:bodyPr>
            <a:normAutofit lnSpcReduction="10000"/>
          </a:bodyPr>
          <a:lstStyle/>
          <a:p>
            <a:r>
              <a:rPr lang="en-US" dirty="0"/>
              <a:t>No longer requiring farmers in Britain to follow EU regulations on the use of pesticides </a:t>
            </a:r>
          </a:p>
          <a:p>
            <a:r>
              <a:rPr lang="en-US" dirty="0"/>
              <a:t>No longer allowing people from Britain who are visiting a EU country to get health treatment for free</a:t>
            </a:r>
          </a:p>
          <a:p>
            <a:r>
              <a:rPr lang="en-US" dirty="0"/>
              <a:t>Ending the ability of the EU to determine the minimum level of annual leave to which workers in Britain are entitled</a:t>
            </a:r>
          </a:p>
          <a:p>
            <a:r>
              <a:rPr lang="en-GB" dirty="0"/>
              <a:t>Ending the ability of the EU to decide the maximum number of hours people in Britain can be expected to work</a:t>
            </a:r>
            <a:endParaRPr lang="en-US" dirty="0"/>
          </a:p>
          <a:p>
            <a:endParaRPr lang="en-US" dirty="0"/>
          </a:p>
        </p:txBody>
      </p:sp>
    </p:spTree>
    <p:extLst>
      <p:ext uri="{BB962C8B-B14F-4D97-AF65-F5344CB8AC3E}">
        <p14:creationId xmlns:p14="http://schemas.microsoft.com/office/powerpoint/2010/main" val="3199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Rather Softer Touch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94245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631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Possible Trade-Off - 1</a:t>
            </a:r>
            <a:endParaRPr lang="en-US" dirty="0"/>
          </a:p>
        </p:txBody>
      </p:sp>
      <p:sp>
        <p:nvSpPr>
          <p:cNvPr id="3" name="Content Placeholder 2"/>
          <p:cNvSpPr>
            <a:spLocks noGrp="1"/>
          </p:cNvSpPr>
          <p:nvPr>
            <p:ph idx="1"/>
          </p:nvPr>
        </p:nvSpPr>
        <p:spPr/>
        <p:txBody>
          <a:bodyPr>
            <a:normAutofit fontScale="77500" lnSpcReduction="20000"/>
          </a:bodyPr>
          <a:lstStyle/>
          <a:p>
            <a:r>
              <a:rPr lang="en-GB" dirty="0"/>
              <a:t>It has been argued that when Britain leaves the EU, British firms will only be allowed to continue to sell goods and services freely to people in the EU if people from the EU are still free to come here to live and work. </a:t>
            </a:r>
            <a:endParaRPr lang="en-US" dirty="0"/>
          </a:p>
          <a:p>
            <a:r>
              <a:rPr lang="en-GB" dirty="0"/>
              <a:t>Do you think Britain should or should not allow people from the EU to freely come here to live and work in return for allowing British firms to sell goods and services freely in the EU. </a:t>
            </a:r>
            <a:endParaRPr lang="en-US" dirty="0"/>
          </a:p>
          <a:p>
            <a:r>
              <a:rPr lang="en-GB" dirty="0"/>
              <a:t>Definitely should allow people from the EU to come here to live and work </a:t>
            </a:r>
            <a:endParaRPr lang="en-US" dirty="0"/>
          </a:p>
          <a:p>
            <a:r>
              <a:rPr lang="en-GB" dirty="0"/>
              <a:t>Probably should allow people from the EU to come here to live and work </a:t>
            </a:r>
            <a:endParaRPr lang="en-US" dirty="0"/>
          </a:p>
          <a:p>
            <a:r>
              <a:rPr lang="en-GB" dirty="0"/>
              <a:t>Probably should not allow people from the EU to come here to live and work </a:t>
            </a:r>
            <a:endParaRPr lang="en-US" dirty="0"/>
          </a:p>
          <a:p>
            <a:r>
              <a:rPr lang="en-GB" dirty="0"/>
              <a:t>Definitely should not allow people from the EU to come here to live and work</a:t>
            </a:r>
            <a:endParaRPr lang="en-US" dirty="0"/>
          </a:p>
          <a:p>
            <a:endParaRPr lang="en-US" dirty="0"/>
          </a:p>
        </p:txBody>
      </p:sp>
    </p:spTree>
    <p:extLst>
      <p:ext uri="{BB962C8B-B14F-4D97-AF65-F5344CB8AC3E}">
        <p14:creationId xmlns:p14="http://schemas.microsoft.com/office/powerpoint/2010/main" val="203177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Possible Trade-Off - 2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818167"/>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2672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and Remain on Soft Issues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8294116"/>
              </p:ext>
            </p:extLst>
          </p:nvPr>
        </p:nvGraphicFramePr>
        <p:xfrm>
          <a:off x="628650" y="1505415"/>
          <a:ext cx="7886700" cy="46715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776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Difference</a:t>
            </a:r>
            <a:endParaRPr lang="en-US" dirty="0"/>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3574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and Remain on Other Hard  Matters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1758553"/>
              </p:ext>
            </p:extLst>
          </p:nvPr>
        </p:nvGraphicFramePr>
        <p:xfrm>
          <a:off x="628650" y="1583473"/>
          <a:ext cx="7886700" cy="45934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415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Leave and Remain on Immigration and Borders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005926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436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Leave/Remain </a:t>
            </a:r>
            <a:r>
              <a:rPr lang="en-US" smtClean="0"/>
              <a:t>Split Similar To Rest of UK</a:t>
            </a:r>
            <a:endParaRPr lang="en-US" dirty="0"/>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36702" y="6176963"/>
            <a:ext cx="6311591" cy="276999"/>
          </a:xfrm>
          <a:prstGeom prst="rect">
            <a:avLst/>
          </a:prstGeom>
          <a:noFill/>
        </p:spPr>
        <p:txBody>
          <a:bodyPr wrap="square" rtlCol="0">
            <a:spAutoFit/>
          </a:bodyPr>
          <a:lstStyle/>
          <a:p>
            <a:r>
              <a:rPr lang="en-US" sz="1200" dirty="0" smtClean="0"/>
              <a:t>Source: </a:t>
            </a:r>
            <a:r>
              <a:rPr lang="en-US" sz="1200" dirty="0" err="1" smtClean="0"/>
              <a:t>NatCen</a:t>
            </a:r>
            <a:r>
              <a:rPr lang="en-US" sz="1200" dirty="0" smtClean="0"/>
              <a:t> GB Mixed Model Panel Feb 2017</a:t>
            </a:r>
            <a:endParaRPr lang="en-US" sz="1200" dirty="0"/>
          </a:p>
        </p:txBody>
      </p:sp>
    </p:spTree>
    <p:extLst>
      <p:ext uri="{BB962C8B-B14F-4D97-AF65-F5344CB8AC3E}">
        <p14:creationId xmlns:p14="http://schemas.microsoft.com/office/powerpoint/2010/main" val="77952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Scotland </a:t>
            </a:r>
            <a:r>
              <a:rPr lang="en-US" dirty="0" smtClean="0"/>
              <a:t>Want Something Different? </a:t>
            </a:r>
            <a:r>
              <a:rPr lang="en-US" dirty="0"/>
              <a:t>– Soft Issues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5290024"/>
              </p:ext>
            </p:extLst>
          </p:nvPr>
        </p:nvGraphicFramePr>
        <p:xfrm>
          <a:off x="628650" y="1416205"/>
          <a:ext cx="7886700" cy="47607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999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Scotland Want Something Different? – Other Hard Issues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407272"/>
              </p:ext>
            </p:extLst>
          </p:nvPr>
        </p:nvGraphicFramePr>
        <p:xfrm>
          <a:off x="628650" y="1583473"/>
          <a:ext cx="7886700" cy="45934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271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Does Scotland Want Something Different</a:t>
            </a:r>
            <a:r>
              <a:rPr lang="en-US" dirty="0" smtClean="0"/>
              <a:t>? – Immigration &amp; Borders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546467"/>
              </p:ext>
            </p:extLst>
          </p:nvPr>
        </p:nvGraphicFramePr>
        <p:xfrm>
          <a:off x="628650" y="1572322"/>
          <a:ext cx="7886700" cy="46046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5297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Scotland Want Something Different? – The Trade-Off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69645"/>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82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Scotland Have Something Different? - 1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a:t>rules on immigration from the EU should be the same in Scotland as they are in England and Wales </a:t>
            </a:r>
          </a:p>
          <a:p>
            <a:r>
              <a:rPr lang="en-US" dirty="0"/>
              <a:t>The rules on immigration from the EU should make it </a:t>
            </a:r>
            <a:r>
              <a:rPr lang="en-US" u="sng" dirty="0"/>
              <a:t>easier</a:t>
            </a:r>
            <a:r>
              <a:rPr lang="en-US" dirty="0"/>
              <a:t> for someone from the EU to come to live in Scotland than in England and </a:t>
            </a:r>
            <a:r>
              <a:rPr lang="en-US" dirty="0" smtClean="0"/>
              <a:t>Wales</a:t>
            </a:r>
            <a:r>
              <a:rPr lang="en-US" dirty="0"/>
              <a:t> </a:t>
            </a:r>
          </a:p>
          <a:p>
            <a:r>
              <a:rPr lang="en-US" dirty="0"/>
              <a:t>The rules on immigration from the EU should make it </a:t>
            </a:r>
            <a:r>
              <a:rPr lang="en-US" u="sng" dirty="0"/>
              <a:t>harder</a:t>
            </a:r>
            <a:r>
              <a:rPr lang="en-US" dirty="0"/>
              <a:t> for someone from the EU to come to live in Scotland than in England and </a:t>
            </a:r>
            <a:r>
              <a:rPr lang="en-US" dirty="0" smtClean="0"/>
              <a:t>Wales</a:t>
            </a:r>
            <a:r>
              <a:rPr lang="en-US" dirty="0"/>
              <a:t>  </a:t>
            </a:r>
          </a:p>
          <a:p>
            <a:endParaRPr lang="en-US" dirty="0" smtClean="0"/>
          </a:p>
          <a:p>
            <a:r>
              <a:rPr lang="en-US" dirty="0" smtClean="0"/>
              <a:t>The </a:t>
            </a:r>
            <a:r>
              <a:rPr lang="en-US" dirty="0"/>
              <a:t>rules on trade with the EU should be the same in Scotland as they are in England and </a:t>
            </a:r>
            <a:r>
              <a:rPr lang="en-US" dirty="0" smtClean="0"/>
              <a:t>Wales</a:t>
            </a:r>
            <a:r>
              <a:rPr lang="en-US" dirty="0"/>
              <a:t> </a:t>
            </a:r>
          </a:p>
          <a:p>
            <a:r>
              <a:rPr lang="en-US" dirty="0"/>
              <a:t>The rules on trade with the EU should make it </a:t>
            </a:r>
            <a:r>
              <a:rPr lang="en-US" u="sng" dirty="0"/>
              <a:t>easier</a:t>
            </a:r>
            <a:r>
              <a:rPr lang="en-US" dirty="0"/>
              <a:t> for a EU company to do business in Scotland than in England and </a:t>
            </a:r>
            <a:r>
              <a:rPr lang="en-US" dirty="0" smtClean="0"/>
              <a:t>Wales</a:t>
            </a:r>
            <a:r>
              <a:rPr lang="en-US" dirty="0"/>
              <a:t> </a:t>
            </a:r>
          </a:p>
          <a:p>
            <a:r>
              <a:rPr lang="en-US" dirty="0"/>
              <a:t>The rules on trade with the EU should make it </a:t>
            </a:r>
            <a:r>
              <a:rPr lang="en-US" u="sng" dirty="0"/>
              <a:t>harder</a:t>
            </a:r>
            <a:r>
              <a:rPr lang="en-US" dirty="0"/>
              <a:t> for a EU company to do business in Scotland than in England and Wales </a:t>
            </a:r>
          </a:p>
        </p:txBody>
      </p:sp>
    </p:spTree>
    <p:extLst>
      <p:ext uri="{BB962C8B-B14F-4D97-AF65-F5344CB8AC3E}">
        <p14:creationId xmlns:p14="http://schemas.microsoft.com/office/powerpoint/2010/main" val="1582590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Scotland Have Something Different? - 2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8578985"/>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899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Scotland Accept Brexit At All? - 1</a:t>
            </a:r>
            <a:endParaRPr lang="en-US" dirty="0"/>
          </a:p>
        </p:txBody>
      </p:sp>
      <p:sp>
        <p:nvSpPr>
          <p:cNvPr id="3" name="Content Placeholder 2"/>
          <p:cNvSpPr>
            <a:spLocks noGrp="1"/>
          </p:cNvSpPr>
          <p:nvPr>
            <p:ph idx="1"/>
          </p:nvPr>
        </p:nvSpPr>
        <p:spPr/>
        <p:txBody>
          <a:bodyPr/>
          <a:lstStyle/>
          <a:p>
            <a:r>
              <a:rPr lang="en-US" dirty="0"/>
              <a:t>Which of these statements comes closest to your view</a:t>
            </a:r>
            <a:r>
              <a:rPr lang="en-US" dirty="0" smtClean="0"/>
              <a:t>?</a:t>
            </a:r>
            <a:endParaRPr lang="en-US" dirty="0"/>
          </a:p>
          <a:p>
            <a:r>
              <a:rPr lang="en-US" dirty="0"/>
              <a:t>Scotland is an integral part of the UK and so should accept the UK-wide vote to leave the </a:t>
            </a:r>
            <a:r>
              <a:rPr lang="en-US" dirty="0" smtClean="0"/>
              <a:t>EU</a:t>
            </a:r>
            <a:r>
              <a:rPr lang="en-US" dirty="0"/>
              <a:t> </a:t>
            </a:r>
            <a:r>
              <a:rPr lang="en-US" dirty="0" smtClean="0"/>
              <a:t> (47%)</a:t>
            </a:r>
            <a:endParaRPr lang="en-US" dirty="0"/>
          </a:p>
          <a:p>
            <a:r>
              <a:rPr lang="en-US" dirty="0"/>
              <a:t>Scotland is a nation and so should not have to leave the EU when a majority of Scots voted to stay </a:t>
            </a:r>
            <a:r>
              <a:rPr lang="en-US" dirty="0" smtClean="0"/>
              <a:t>(51%)</a:t>
            </a:r>
            <a:endParaRPr lang="en-US" dirty="0"/>
          </a:p>
          <a:p>
            <a:endParaRPr lang="en-US" dirty="0"/>
          </a:p>
        </p:txBody>
      </p:sp>
    </p:spTree>
    <p:extLst>
      <p:ext uri="{BB962C8B-B14F-4D97-AF65-F5344CB8AC3E}">
        <p14:creationId xmlns:p14="http://schemas.microsoft.com/office/powerpoint/2010/main" val="145317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Referendum Developments</a:t>
            </a:r>
            <a:endParaRPr lang="en-US" dirty="0"/>
          </a:p>
        </p:txBody>
      </p:sp>
      <p:sp>
        <p:nvSpPr>
          <p:cNvPr id="3" name="Content Placeholder 2"/>
          <p:cNvSpPr>
            <a:spLocks noGrp="1"/>
          </p:cNvSpPr>
          <p:nvPr>
            <p:ph idx="1"/>
          </p:nvPr>
        </p:nvSpPr>
        <p:spPr/>
        <p:txBody>
          <a:bodyPr/>
          <a:lstStyle/>
          <a:p>
            <a:r>
              <a:rPr lang="en-US" dirty="0" smtClean="0"/>
              <a:t>June: Sturgeon puts IndyRef2 back on the table</a:t>
            </a:r>
          </a:p>
          <a:p>
            <a:r>
              <a:rPr lang="en-US" dirty="0" smtClean="0"/>
              <a:t>Dec: SG proposes UK/Scotland stays in single market and retains freedom of movement</a:t>
            </a:r>
          </a:p>
          <a:p>
            <a:r>
              <a:rPr lang="en-US" dirty="0" smtClean="0"/>
              <a:t>Jan: UKG proposes end to freedom of movement and leaving single market</a:t>
            </a:r>
          </a:p>
          <a:p>
            <a:r>
              <a:rPr lang="en-US" dirty="0" smtClean="0"/>
              <a:t>Mar: FM proposes indyref2; PM says ‘not now’</a:t>
            </a:r>
          </a:p>
          <a:p>
            <a:r>
              <a:rPr lang="en-US" dirty="0" smtClean="0"/>
              <a:t>Apr: UKG rejects differential Brexit for Scotland</a:t>
            </a:r>
          </a:p>
          <a:p>
            <a:endParaRPr lang="en-US" dirty="0"/>
          </a:p>
        </p:txBody>
      </p:sp>
    </p:spTree>
    <p:extLst>
      <p:ext uri="{BB962C8B-B14F-4D97-AF65-F5344CB8AC3E}">
        <p14:creationId xmlns:p14="http://schemas.microsoft.com/office/powerpoint/2010/main" val="824245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Scotland Accept Brexit At All by </a:t>
            </a:r>
            <a:r>
              <a:rPr lang="en-US" dirty="0" err="1" smtClean="0"/>
              <a:t>IndyRef</a:t>
            </a:r>
            <a:r>
              <a:rPr lang="en-US" dirty="0" smtClean="0"/>
              <a:t> and </a:t>
            </a:r>
            <a:r>
              <a:rPr lang="en-US" dirty="0" err="1" smtClean="0"/>
              <a:t>Euref</a:t>
            </a:r>
            <a:r>
              <a:rPr lang="en-US" dirty="0" smtClean="0"/>
              <a:t> Vote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9339703"/>
              </p:ext>
            </p:extLst>
          </p:nvPr>
        </p:nvGraphicFramePr>
        <p:xfrm>
          <a:off x="628650" y="1825625"/>
          <a:ext cx="7886700" cy="3616172"/>
        </p:xfrm>
        <a:graphic>
          <a:graphicData uri="http://schemas.openxmlformats.org/drawingml/2006/table">
            <a:tbl>
              <a:tblPr firstRow="1" bandRow="1">
                <a:tableStyleId>{C4B1156A-380E-4F78-BDF5-A606A8083BF9}</a:tableStyleId>
              </a:tblPr>
              <a:tblGrid>
                <a:gridCol w="2628900"/>
                <a:gridCol w="2628900"/>
                <a:gridCol w="2628900"/>
              </a:tblGrid>
              <a:tr h="904043">
                <a:tc>
                  <a:txBody>
                    <a:bodyPr/>
                    <a:lstStyle/>
                    <a:p>
                      <a:r>
                        <a:rPr lang="en-US" sz="2400" dirty="0" smtClean="0"/>
                        <a:t>% Scotland should not have to leave</a:t>
                      </a:r>
                      <a:endParaRPr lang="en-US" sz="2400" dirty="0"/>
                    </a:p>
                  </a:txBody>
                  <a:tcPr/>
                </a:tc>
                <a:tc gridSpan="2">
                  <a:txBody>
                    <a:bodyPr/>
                    <a:lstStyle/>
                    <a:p>
                      <a:pPr algn="ctr"/>
                      <a:r>
                        <a:rPr lang="en-US" sz="2400" dirty="0" smtClean="0"/>
                        <a:t>EU Referendum</a:t>
                      </a:r>
                      <a:r>
                        <a:rPr lang="en-US" sz="2400" baseline="0" dirty="0" smtClean="0"/>
                        <a:t> Vote</a:t>
                      </a:r>
                      <a:endParaRPr lang="en-US" sz="2400" dirty="0"/>
                    </a:p>
                  </a:txBody>
                  <a:tcPr/>
                </a:tc>
                <a:tc hMerge="1">
                  <a:txBody>
                    <a:bodyPr/>
                    <a:lstStyle/>
                    <a:p>
                      <a:endParaRPr lang="en-US" dirty="0"/>
                    </a:p>
                  </a:txBody>
                  <a:tcPr/>
                </a:tc>
              </a:tr>
              <a:tr h="904043">
                <a:tc>
                  <a:txBody>
                    <a:bodyPr/>
                    <a:lstStyle/>
                    <a:p>
                      <a:r>
                        <a:rPr lang="en-US" sz="2400" b="1" i="0" dirty="0" smtClean="0"/>
                        <a:t>Independence Referendum</a:t>
                      </a:r>
                      <a:r>
                        <a:rPr lang="en-US" sz="2400" b="1" i="0" baseline="0" dirty="0" smtClean="0"/>
                        <a:t> Vote</a:t>
                      </a:r>
                      <a:endParaRPr lang="en-US" sz="2400" b="1" i="0" dirty="0"/>
                    </a:p>
                  </a:txBody>
                  <a:tcPr/>
                </a:tc>
                <a:tc>
                  <a:txBody>
                    <a:bodyPr/>
                    <a:lstStyle/>
                    <a:p>
                      <a:pPr algn="ctr"/>
                      <a:r>
                        <a:rPr lang="en-US" sz="2400" b="1" i="0" baseline="0" dirty="0" smtClean="0"/>
                        <a:t>Remain</a:t>
                      </a:r>
                      <a:endParaRPr lang="en-US" sz="2400" b="1" i="0" baseline="0" dirty="0"/>
                    </a:p>
                  </a:txBody>
                  <a:tcPr/>
                </a:tc>
                <a:tc>
                  <a:txBody>
                    <a:bodyPr/>
                    <a:lstStyle/>
                    <a:p>
                      <a:pPr algn="ctr"/>
                      <a:r>
                        <a:rPr lang="en-US" sz="2400" b="1" i="0" baseline="0" dirty="0" smtClean="0"/>
                        <a:t>Leave</a:t>
                      </a:r>
                      <a:endParaRPr lang="en-US" sz="2400" b="1" i="0" baseline="0" dirty="0"/>
                    </a:p>
                  </a:txBody>
                  <a:tcPr/>
                </a:tc>
              </a:tr>
              <a:tr h="904043">
                <a:tc>
                  <a:txBody>
                    <a:bodyPr/>
                    <a:lstStyle/>
                    <a:p>
                      <a:r>
                        <a:rPr lang="en-US" sz="2400" b="1" i="0" dirty="0" smtClean="0"/>
                        <a:t>Yes</a:t>
                      </a:r>
                      <a:endParaRPr lang="en-US" sz="2400" b="1" i="0" dirty="0"/>
                    </a:p>
                  </a:txBody>
                  <a:tcPr/>
                </a:tc>
                <a:tc>
                  <a:txBody>
                    <a:bodyPr/>
                    <a:lstStyle/>
                    <a:p>
                      <a:pPr algn="ctr"/>
                      <a:r>
                        <a:rPr lang="en-US" sz="2400" dirty="0" smtClean="0"/>
                        <a:t>91</a:t>
                      </a:r>
                      <a:endParaRPr lang="en-US" sz="2400" dirty="0"/>
                    </a:p>
                  </a:txBody>
                  <a:tcPr/>
                </a:tc>
                <a:tc>
                  <a:txBody>
                    <a:bodyPr/>
                    <a:lstStyle/>
                    <a:p>
                      <a:pPr algn="ctr"/>
                      <a:r>
                        <a:rPr lang="en-US" sz="2400" dirty="0" smtClean="0"/>
                        <a:t>36</a:t>
                      </a:r>
                      <a:endParaRPr lang="en-US" sz="2400" dirty="0"/>
                    </a:p>
                  </a:txBody>
                  <a:tcPr/>
                </a:tc>
              </a:tr>
              <a:tr h="904043">
                <a:tc>
                  <a:txBody>
                    <a:bodyPr/>
                    <a:lstStyle/>
                    <a:p>
                      <a:r>
                        <a:rPr lang="en-US" sz="2400" b="1" i="0" dirty="0" smtClean="0"/>
                        <a:t>No</a:t>
                      </a:r>
                      <a:endParaRPr lang="en-US" sz="2400" b="1" i="0" dirty="0"/>
                    </a:p>
                  </a:txBody>
                  <a:tcPr/>
                </a:tc>
                <a:tc>
                  <a:txBody>
                    <a:bodyPr/>
                    <a:lstStyle/>
                    <a:p>
                      <a:pPr algn="ctr"/>
                      <a:r>
                        <a:rPr lang="en-US" sz="2400" dirty="0" smtClean="0"/>
                        <a:t>39</a:t>
                      </a:r>
                      <a:endParaRPr lang="en-US" sz="2400" dirty="0"/>
                    </a:p>
                  </a:txBody>
                  <a:tcPr/>
                </a:tc>
                <a:tc>
                  <a:txBody>
                    <a:bodyPr/>
                    <a:lstStyle/>
                    <a:p>
                      <a:pPr algn="ctr"/>
                      <a:r>
                        <a:rPr lang="en-US" sz="2400" dirty="0" smtClean="0"/>
                        <a:t>10</a:t>
                      </a:r>
                      <a:endParaRPr lang="en-US" sz="2400" dirty="0"/>
                    </a:p>
                  </a:txBody>
                  <a:tcPr/>
                </a:tc>
              </a:tr>
            </a:tbl>
          </a:graphicData>
        </a:graphic>
      </p:graphicFrame>
    </p:spTree>
    <p:extLst>
      <p:ext uri="{BB962C8B-B14F-4D97-AF65-F5344CB8AC3E}">
        <p14:creationId xmlns:p14="http://schemas.microsoft.com/office/powerpoint/2010/main" val="1440516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Independence between </a:t>
            </a:r>
            <a:r>
              <a:rPr lang="en-US" dirty="0" err="1"/>
              <a:t>I</a:t>
            </a:r>
            <a:r>
              <a:rPr lang="en-US" dirty="0" err="1" smtClean="0"/>
              <a:t>ndyref</a:t>
            </a:r>
            <a:r>
              <a:rPr lang="en-US" dirty="0" smtClean="0"/>
              <a:t> and </a:t>
            </a:r>
            <a:r>
              <a:rPr lang="en-US" dirty="0" err="1" smtClean="0"/>
              <a:t>EURef</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5781" y="1690688"/>
            <a:ext cx="7534914" cy="4405311"/>
          </a:xfrm>
          <a:prstGeom prst="rect">
            <a:avLst/>
          </a:prstGeom>
        </p:spPr>
      </p:pic>
      <p:sp>
        <p:nvSpPr>
          <p:cNvPr id="5" name="TextBox 4"/>
          <p:cNvSpPr txBox="1"/>
          <p:nvPr/>
        </p:nvSpPr>
        <p:spPr>
          <a:xfrm>
            <a:off x="628650" y="6316998"/>
            <a:ext cx="4031166" cy="276999"/>
          </a:xfrm>
          <a:prstGeom prst="rect">
            <a:avLst/>
          </a:prstGeom>
          <a:noFill/>
        </p:spPr>
        <p:txBody>
          <a:bodyPr wrap="square" rtlCol="0">
            <a:spAutoFit/>
          </a:bodyPr>
          <a:lstStyle/>
          <a:p>
            <a:r>
              <a:rPr lang="en-US" sz="1200" dirty="0"/>
              <a:t>Source: </a:t>
            </a:r>
            <a:r>
              <a:rPr lang="en-US" sz="1200" dirty="0" err="1"/>
              <a:t>whatscotlandthinks.org</a:t>
            </a:r>
            <a:endParaRPr lang="en-US" sz="1200" dirty="0"/>
          </a:p>
        </p:txBody>
      </p:sp>
    </p:spTree>
    <p:extLst>
      <p:ext uri="{BB962C8B-B14F-4D97-AF65-F5344CB8AC3E}">
        <p14:creationId xmlns:p14="http://schemas.microsoft.com/office/powerpoint/2010/main" val="1199622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Brexit Cuts Across </a:t>
            </a:r>
            <a:r>
              <a:rPr lang="en-US" dirty="0" err="1" smtClean="0"/>
              <a:t>IndyRef</a:t>
            </a:r>
            <a:endParaRPr lang="en-US" dirty="0"/>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02888" y="6176963"/>
            <a:ext cx="6579219" cy="276999"/>
          </a:xfrm>
          <a:prstGeom prst="rect">
            <a:avLst/>
          </a:prstGeom>
          <a:noFill/>
        </p:spPr>
        <p:txBody>
          <a:bodyPr wrap="square" rtlCol="0">
            <a:spAutoFit/>
          </a:bodyPr>
          <a:lstStyle/>
          <a:p>
            <a:r>
              <a:rPr lang="en-US" sz="1200" dirty="0" smtClean="0"/>
              <a:t>Source: 2015 British Election Study Internet Panel Waves 6 and 9</a:t>
            </a:r>
            <a:endParaRPr lang="en-US" sz="1200" dirty="0"/>
          </a:p>
        </p:txBody>
      </p:sp>
    </p:spTree>
    <p:extLst>
      <p:ext uri="{BB962C8B-B14F-4D97-AF65-F5344CB8AC3E}">
        <p14:creationId xmlns:p14="http://schemas.microsoft.com/office/powerpoint/2010/main" val="235812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Scotland has become more Eurosceptic</a:t>
            </a:r>
            <a:endParaRPr lang="en-US" dirty="0"/>
          </a:p>
        </p:txBody>
      </p:sp>
      <p:pic>
        <p:nvPicPr>
          <p:cNvPr id="4" name="Content Placeholder 3"/>
          <p:cNvPicPr>
            <a:picLocks noGrp="1" noChangeAspect="1"/>
          </p:cNvPicPr>
          <p:nvPr>
            <p:ph idx="1"/>
          </p:nvPr>
        </p:nvPicPr>
        <p:blipFill>
          <a:blip r:embed="rId2"/>
          <a:stretch>
            <a:fillRect/>
          </a:stretch>
        </p:blipFill>
        <p:spPr>
          <a:xfrm>
            <a:off x="628651" y="1605776"/>
            <a:ext cx="7757066" cy="4683512"/>
          </a:xfrm>
          <a:prstGeom prst="rect">
            <a:avLst/>
          </a:prstGeom>
        </p:spPr>
      </p:pic>
      <p:sp>
        <p:nvSpPr>
          <p:cNvPr id="5" name="TextBox 4"/>
          <p:cNvSpPr txBox="1"/>
          <p:nvPr/>
        </p:nvSpPr>
        <p:spPr>
          <a:xfrm>
            <a:off x="1081668" y="6289288"/>
            <a:ext cx="5876693" cy="276999"/>
          </a:xfrm>
          <a:prstGeom prst="rect">
            <a:avLst/>
          </a:prstGeom>
          <a:noFill/>
        </p:spPr>
        <p:txBody>
          <a:bodyPr wrap="square" rtlCol="0">
            <a:spAutoFit/>
          </a:bodyPr>
          <a:lstStyle/>
          <a:p>
            <a:r>
              <a:rPr lang="en-US" sz="1200" dirty="0" smtClean="0"/>
              <a:t>Source: Scottish Social Attitudes</a:t>
            </a:r>
            <a:endParaRPr lang="en-US" sz="1200" dirty="0"/>
          </a:p>
        </p:txBody>
      </p:sp>
    </p:spTree>
    <p:extLst>
      <p:ext uri="{BB962C8B-B14F-4D97-AF65-F5344CB8AC3E}">
        <p14:creationId xmlns:p14="http://schemas.microsoft.com/office/powerpoint/2010/main" val="441270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Limited Pool of Potential Converts?</a:t>
            </a:r>
            <a:endParaRPr lang="en-US" dirty="0"/>
          </a:p>
        </p:txBody>
      </p:sp>
      <p:graphicFrame>
        <p:nvGraphicFramePr>
          <p:cNvPr id="4" name="Content Placeholder 3"/>
          <p:cNvGraphicFramePr>
            <a:graphicFrameLocks noGrp="1"/>
          </p:cNvGraphicFramePr>
          <p:nvPr>
            <p:ph idx="1"/>
            <p:extLst/>
          </p:nvPr>
        </p:nvGraphicFramePr>
        <p:xfrm>
          <a:off x="628650" y="1690690"/>
          <a:ext cx="7886700" cy="4358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8650" y="6311321"/>
            <a:ext cx="3852398" cy="230832"/>
          </a:xfrm>
          <a:prstGeom prst="rect">
            <a:avLst/>
          </a:prstGeom>
          <a:noFill/>
        </p:spPr>
        <p:txBody>
          <a:bodyPr wrap="square" rtlCol="0">
            <a:spAutoFit/>
          </a:bodyPr>
          <a:lstStyle/>
          <a:p>
            <a:r>
              <a:rPr lang="en-US" sz="900" dirty="0"/>
              <a:t>Source: </a:t>
            </a:r>
            <a:r>
              <a:rPr lang="en-US" sz="900" dirty="0" err="1"/>
              <a:t>YouGov</a:t>
            </a:r>
            <a:r>
              <a:rPr lang="en-US" sz="900" dirty="0"/>
              <a:t> 20-25.7.16</a:t>
            </a:r>
          </a:p>
        </p:txBody>
      </p:sp>
    </p:spTree>
    <p:extLst>
      <p:ext uri="{BB962C8B-B14F-4D97-AF65-F5344CB8AC3E}">
        <p14:creationId xmlns:p14="http://schemas.microsoft.com/office/powerpoint/2010/main" val="983913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Movements in Both Directions</a:t>
            </a:r>
            <a:endParaRPr lang="en-US" dirty="0"/>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9434" y="6400800"/>
            <a:ext cx="6021659" cy="276999"/>
          </a:xfrm>
          <a:prstGeom prst="rect">
            <a:avLst/>
          </a:prstGeom>
          <a:noFill/>
        </p:spPr>
        <p:txBody>
          <a:bodyPr wrap="square" rtlCol="0">
            <a:spAutoFit/>
          </a:bodyPr>
          <a:lstStyle/>
          <a:p>
            <a:r>
              <a:rPr lang="en-US" sz="1200" dirty="0" smtClean="0"/>
              <a:t>Source: </a:t>
            </a:r>
            <a:r>
              <a:rPr lang="en-US" sz="1200" dirty="0" err="1" smtClean="0"/>
              <a:t>YouGov</a:t>
            </a:r>
            <a:r>
              <a:rPr lang="en-US" sz="1200" dirty="0" smtClean="0"/>
              <a:t>, Aug-Dec. 2016</a:t>
            </a:r>
            <a:endParaRPr lang="en-US" sz="1200" dirty="0"/>
          </a:p>
        </p:txBody>
      </p:sp>
    </p:spTree>
    <p:extLst>
      <p:ext uri="{BB962C8B-B14F-4D97-AF65-F5344CB8AC3E}">
        <p14:creationId xmlns:p14="http://schemas.microsoft.com/office/powerpoint/2010/main" val="1199728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Independence Since </a:t>
            </a:r>
            <a:r>
              <a:rPr lang="en-US" dirty="0" err="1" smtClean="0"/>
              <a:t>EURef</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8650" y="1825625"/>
            <a:ext cx="7779370" cy="4351338"/>
          </a:xfrm>
          <a:prstGeom prst="rect">
            <a:avLst/>
          </a:prstGeom>
        </p:spPr>
      </p:pic>
    </p:spTree>
    <p:extLst>
      <p:ext uri="{BB962C8B-B14F-4D97-AF65-F5344CB8AC3E}">
        <p14:creationId xmlns:p14="http://schemas.microsoft.com/office/powerpoint/2010/main" val="111525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a:t>
            </a:r>
            <a:r>
              <a:rPr lang="en-US" smtClean="0"/>
              <a:t>on IndyRef2 Timing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2978878"/>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47132" y="6300439"/>
            <a:ext cx="5898995" cy="276999"/>
          </a:xfrm>
          <a:prstGeom prst="rect">
            <a:avLst/>
          </a:prstGeom>
          <a:noFill/>
        </p:spPr>
        <p:txBody>
          <a:bodyPr wrap="square" rtlCol="0">
            <a:spAutoFit/>
          </a:bodyPr>
          <a:lstStyle/>
          <a:p>
            <a:r>
              <a:rPr lang="en-US" sz="1200" dirty="0" smtClean="0"/>
              <a:t>Source: Kantar TMS 29.3-11.4.17</a:t>
            </a:r>
            <a:endParaRPr lang="en-US" sz="1200" dirty="0"/>
          </a:p>
        </p:txBody>
      </p:sp>
    </p:spTree>
    <p:extLst>
      <p:ext uri="{BB962C8B-B14F-4D97-AF65-F5344CB8AC3E}">
        <p14:creationId xmlns:p14="http://schemas.microsoft.com/office/powerpoint/2010/main" val="1005137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Election</a:t>
            </a:r>
            <a:r>
              <a:rPr lang="en-US" dirty="0"/>
              <a: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6463703"/>
              </p:ext>
            </p:extLst>
          </p:nvPr>
        </p:nvGraphicFramePr>
        <p:xfrm>
          <a:off x="628650" y="1690688"/>
          <a:ext cx="7886700" cy="4557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3945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and Now?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817526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24829" y="6434254"/>
            <a:ext cx="6088566" cy="276999"/>
          </a:xfrm>
          <a:prstGeom prst="rect">
            <a:avLst/>
          </a:prstGeom>
          <a:noFill/>
        </p:spPr>
        <p:txBody>
          <a:bodyPr wrap="square" rtlCol="0">
            <a:spAutoFit/>
          </a:bodyPr>
          <a:lstStyle/>
          <a:p>
            <a:r>
              <a:rPr lang="en-US" sz="1200" dirty="0" smtClean="0"/>
              <a:t>Apr 17: Average of Polls by </a:t>
            </a:r>
            <a:r>
              <a:rPr lang="en-US" sz="1200" dirty="0" err="1" smtClean="0"/>
              <a:t>Panelbase</a:t>
            </a:r>
            <a:r>
              <a:rPr lang="en-US" sz="1200" dirty="0" smtClean="0"/>
              <a:t>, </a:t>
            </a:r>
            <a:r>
              <a:rPr lang="en-US" sz="1200" dirty="0" err="1" smtClean="0"/>
              <a:t>Survation</a:t>
            </a:r>
            <a:r>
              <a:rPr lang="en-US" sz="1200" dirty="0" smtClean="0"/>
              <a:t> and </a:t>
            </a:r>
            <a:r>
              <a:rPr lang="en-US" sz="1200" dirty="0" err="1" smtClean="0"/>
              <a:t>YouGov</a:t>
            </a:r>
            <a:endParaRPr lang="en-US" sz="1200" dirty="0"/>
          </a:p>
        </p:txBody>
      </p:sp>
    </p:spTree>
    <p:extLst>
      <p:ext uri="{BB962C8B-B14F-4D97-AF65-F5344CB8AC3E}">
        <p14:creationId xmlns:p14="http://schemas.microsoft.com/office/powerpoint/2010/main" val="172594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sz="3600" dirty="0" smtClean="0"/>
              <a:t>What Kind of Brexit does Scotland want?</a:t>
            </a:r>
          </a:p>
          <a:p>
            <a:r>
              <a:rPr lang="en-US" sz="3600" dirty="0" smtClean="0"/>
              <a:t>Should Brexit lead to Indyref2?</a:t>
            </a:r>
            <a:endParaRPr lang="en-US" sz="3600" dirty="0"/>
          </a:p>
        </p:txBody>
      </p:sp>
    </p:spTree>
    <p:extLst>
      <p:ext uri="{BB962C8B-B14F-4D97-AF65-F5344CB8AC3E}">
        <p14:creationId xmlns:p14="http://schemas.microsoft.com/office/powerpoint/2010/main" val="228463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- 1</a:t>
            </a:r>
            <a:endParaRPr lang="en-US" dirty="0"/>
          </a:p>
        </p:txBody>
      </p:sp>
      <p:sp>
        <p:nvSpPr>
          <p:cNvPr id="3" name="Content Placeholder 2"/>
          <p:cNvSpPr>
            <a:spLocks noGrp="1"/>
          </p:cNvSpPr>
          <p:nvPr>
            <p:ph idx="1"/>
          </p:nvPr>
        </p:nvSpPr>
        <p:spPr/>
        <p:txBody>
          <a:bodyPr>
            <a:normAutofit fontScale="92500"/>
          </a:bodyPr>
          <a:lstStyle/>
          <a:p>
            <a:r>
              <a:rPr lang="en-US" dirty="0" smtClean="0"/>
              <a:t>Clear support for free trade, even amongst Leave voters</a:t>
            </a:r>
          </a:p>
          <a:p>
            <a:r>
              <a:rPr lang="en-US" dirty="0" smtClean="0"/>
              <a:t>Considerable support for consumer and environmental protection, though more doubtful about </a:t>
            </a:r>
            <a:r>
              <a:rPr lang="en-US" dirty="0" err="1" smtClean="0"/>
              <a:t>labour</a:t>
            </a:r>
            <a:r>
              <a:rPr lang="en-US" dirty="0" smtClean="0"/>
              <a:t> market regulation</a:t>
            </a:r>
          </a:p>
          <a:p>
            <a:r>
              <a:rPr lang="en-US" dirty="0" smtClean="0"/>
              <a:t>Substantial support for immigration and border control, even amongst Remain voters</a:t>
            </a:r>
          </a:p>
          <a:p>
            <a:r>
              <a:rPr lang="en-US" dirty="0" smtClean="0"/>
              <a:t>Only minority support for a different Brexit deal on trade and immigration for Scotland</a:t>
            </a:r>
          </a:p>
          <a:p>
            <a:r>
              <a:rPr lang="en-US" dirty="0" smtClean="0"/>
              <a:t>The UK’s stance on Brexit is rather closer to that of most Scots than is the SG’s?</a:t>
            </a:r>
          </a:p>
          <a:p>
            <a:endParaRPr lang="en-US" dirty="0" smtClean="0"/>
          </a:p>
          <a:p>
            <a:endParaRPr lang="en-US" dirty="0"/>
          </a:p>
        </p:txBody>
      </p:sp>
    </p:spTree>
    <p:extLst>
      <p:ext uri="{BB962C8B-B14F-4D97-AF65-F5344CB8AC3E}">
        <p14:creationId xmlns:p14="http://schemas.microsoft.com/office/powerpoint/2010/main" val="980004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- 2</a:t>
            </a:r>
            <a:endParaRPr lang="en-US" dirty="0"/>
          </a:p>
        </p:txBody>
      </p:sp>
      <p:sp>
        <p:nvSpPr>
          <p:cNvPr id="3" name="Content Placeholder 2"/>
          <p:cNvSpPr>
            <a:spLocks noGrp="1"/>
          </p:cNvSpPr>
          <p:nvPr>
            <p:ph idx="1"/>
          </p:nvPr>
        </p:nvSpPr>
        <p:spPr/>
        <p:txBody>
          <a:bodyPr>
            <a:normAutofit/>
          </a:bodyPr>
          <a:lstStyle/>
          <a:p>
            <a:r>
              <a:rPr lang="en-US" dirty="0" smtClean="0"/>
              <a:t>The divergent Brexit outcome has not stimulated increased support for independence</a:t>
            </a:r>
          </a:p>
          <a:p>
            <a:r>
              <a:rPr lang="en-US" dirty="0" smtClean="0"/>
              <a:t>One in three Yes voters backed Leave, while the commitment of many No voters to Remain is relatively weak</a:t>
            </a:r>
          </a:p>
          <a:p>
            <a:r>
              <a:rPr lang="en-US" dirty="0" smtClean="0"/>
              <a:t>Opinion on having indyref2 mirrors that on independence (but Yes voters don’t agree on timing)</a:t>
            </a:r>
          </a:p>
          <a:p>
            <a:r>
              <a:rPr lang="en-US" dirty="0" smtClean="0"/>
              <a:t>General election bound to be tougher for SNP than 2017 – but will not affect decisions about indyref2?</a:t>
            </a:r>
            <a:endParaRPr lang="en-US" dirty="0"/>
          </a:p>
        </p:txBody>
      </p:sp>
    </p:spTree>
    <p:extLst>
      <p:ext uri="{BB962C8B-B14F-4D97-AF65-F5344CB8AC3E}">
        <p14:creationId xmlns:p14="http://schemas.microsoft.com/office/powerpoint/2010/main" val="21598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of Consequences of Brexit</a:t>
            </a:r>
            <a:endParaRPr lang="en-US" dirty="0"/>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92097" y="6176963"/>
            <a:ext cx="7382108" cy="276999"/>
          </a:xfrm>
          <a:prstGeom prst="rect">
            <a:avLst/>
          </a:prstGeom>
          <a:noFill/>
        </p:spPr>
        <p:txBody>
          <a:bodyPr wrap="square" rtlCol="0">
            <a:spAutoFit/>
          </a:bodyPr>
          <a:lstStyle/>
          <a:p>
            <a:r>
              <a:rPr lang="en-US" sz="1200" dirty="0" smtClean="0"/>
              <a:t>Source: 2016 British Election Study Internet Panel Wave 9. ‘Identity threatened’ refers to impact of EU membership.</a:t>
            </a:r>
            <a:endParaRPr lang="en-US" sz="1200" dirty="0"/>
          </a:p>
        </p:txBody>
      </p:sp>
    </p:spTree>
    <p:extLst>
      <p:ext uri="{BB962C8B-B14F-4D97-AF65-F5344CB8AC3E}">
        <p14:creationId xmlns:p14="http://schemas.microsoft.com/office/powerpoint/2010/main" val="212634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Brexit Polling - 1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1262823"/>
              </p:ext>
            </p:extLst>
          </p:nvPr>
        </p:nvGraphicFramePr>
        <p:xfrm>
          <a:off x="628650" y="1836776"/>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8283" y="6367346"/>
            <a:ext cx="5798634" cy="276999"/>
          </a:xfrm>
          <a:prstGeom prst="rect">
            <a:avLst/>
          </a:prstGeom>
          <a:noFill/>
        </p:spPr>
        <p:txBody>
          <a:bodyPr wrap="square" rtlCol="0">
            <a:spAutoFit/>
          </a:bodyPr>
          <a:lstStyle/>
          <a:p>
            <a:r>
              <a:rPr lang="en-US" sz="1200" dirty="0" smtClean="0"/>
              <a:t>Source: </a:t>
            </a:r>
            <a:r>
              <a:rPr lang="en-US" sz="1200" dirty="0" err="1" smtClean="0"/>
              <a:t>Panelbase</a:t>
            </a:r>
            <a:r>
              <a:rPr lang="en-US" sz="1200" dirty="0" smtClean="0"/>
              <a:t> Jan 2017</a:t>
            </a:r>
            <a:endParaRPr lang="en-US" sz="1200" dirty="0"/>
          </a:p>
        </p:txBody>
      </p:sp>
    </p:spTree>
    <p:extLst>
      <p:ext uri="{BB962C8B-B14F-4D97-AF65-F5344CB8AC3E}">
        <p14:creationId xmlns:p14="http://schemas.microsoft.com/office/powerpoint/2010/main" val="155648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Brexit Polling - 2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06028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13678" y="6311899"/>
            <a:ext cx="6880302" cy="276999"/>
          </a:xfrm>
          <a:prstGeom prst="rect">
            <a:avLst/>
          </a:prstGeom>
          <a:noFill/>
        </p:spPr>
        <p:txBody>
          <a:bodyPr wrap="square" rtlCol="0">
            <a:spAutoFit/>
          </a:bodyPr>
          <a:lstStyle/>
          <a:p>
            <a:r>
              <a:rPr lang="en-US" sz="1200" dirty="0" smtClean="0"/>
              <a:t>Source: </a:t>
            </a:r>
            <a:r>
              <a:rPr lang="en-US" sz="1200" dirty="0" err="1" smtClean="0"/>
              <a:t>YouGov</a:t>
            </a:r>
            <a:r>
              <a:rPr lang="en-US" sz="1200" dirty="0" smtClean="0"/>
              <a:t> Mar 17</a:t>
            </a:r>
            <a:endParaRPr lang="en-US" sz="1200" dirty="0"/>
          </a:p>
        </p:txBody>
      </p:sp>
    </p:spTree>
    <p:extLst>
      <p:ext uri="{BB962C8B-B14F-4D97-AF65-F5344CB8AC3E}">
        <p14:creationId xmlns:p14="http://schemas.microsoft.com/office/powerpoint/2010/main" val="83305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Britain on The Supposed Trade-Off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457021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799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Respondents to </a:t>
            </a:r>
            <a:r>
              <a:rPr lang="en-US" dirty="0" err="1" smtClean="0"/>
              <a:t>ScotCen’s</a:t>
            </a:r>
            <a:r>
              <a:rPr lang="en-US" dirty="0" smtClean="0"/>
              <a:t> 2015 or 2016 Scottish Social Attitudes, an annual face to face random probability survey, who have agreed to do short follow-up surveys by internet/phone</a:t>
            </a:r>
          </a:p>
          <a:p>
            <a:r>
              <a:rPr lang="en-US" dirty="0" smtClean="0"/>
              <a:t>Survey sent to 2,072 </a:t>
            </a:r>
            <a:r>
              <a:rPr lang="en-US" dirty="0" err="1" smtClean="0"/>
              <a:t>panellists</a:t>
            </a:r>
            <a:r>
              <a:rPr lang="en-US" dirty="0" smtClean="0"/>
              <a:t>; 859 successfully interviewed between 5 February and 2 March</a:t>
            </a:r>
          </a:p>
          <a:p>
            <a:r>
              <a:rPr lang="en-US" dirty="0" smtClean="0"/>
              <a:t>Data weighted to reflect population profile and known differential drop-out</a:t>
            </a:r>
          </a:p>
          <a:p>
            <a:r>
              <a:rPr lang="en-US" dirty="0" smtClean="0"/>
              <a:t>Recall EU referendum vote: Remain 66.5%</a:t>
            </a:r>
          </a:p>
          <a:p>
            <a:r>
              <a:rPr lang="en-US" dirty="0" smtClean="0"/>
              <a:t>Recall </a:t>
            </a:r>
            <a:r>
              <a:rPr lang="en-US" dirty="0" err="1" smtClean="0"/>
              <a:t>Indyref</a:t>
            </a:r>
            <a:r>
              <a:rPr lang="en-US" dirty="0" smtClean="0"/>
              <a:t> vote: No 52%</a:t>
            </a:r>
          </a:p>
          <a:p>
            <a:r>
              <a:rPr lang="en-US" dirty="0" smtClean="0"/>
              <a:t>Parallel GB-wide survey run at same time</a:t>
            </a:r>
          </a:p>
        </p:txBody>
      </p:sp>
    </p:spTree>
    <p:extLst>
      <p:ext uri="{BB962C8B-B14F-4D97-AF65-F5344CB8AC3E}">
        <p14:creationId xmlns:p14="http://schemas.microsoft.com/office/powerpoint/2010/main" val="1968766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5399</TotalTime>
  <Words>1014</Words>
  <Application>Microsoft Office PowerPoint</Application>
  <PresentationFormat>On-screen Show (4:3)</PresentationFormat>
  <Paragraphs>132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Does Scotland Want a Different Kind of Brexit?</vt:lpstr>
      <vt:lpstr>The Difference</vt:lpstr>
      <vt:lpstr>Post Referendum Developments</vt:lpstr>
      <vt:lpstr>Questions</vt:lpstr>
      <vt:lpstr>Perceptions of Consequences of Brexit</vt:lpstr>
      <vt:lpstr>Previous Brexit Polling - 1</vt:lpstr>
      <vt:lpstr>Previous Brexit Polling - 2</vt:lpstr>
      <vt:lpstr>Britain on The Supposed Trade-Off</vt:lpstr>
      <vt:lpstr>The Data</vt:lpstr>
      <vt:lpstr>Questioning Strategy</vt:lpstr>
      <vt:lpstr>Soft Brexit Items</vt:lpstr>
      <vt:lpstr>Mostly Popular</vt:lpstr>
      <vt:lpstr>Immigration and Borders</vt:lpstr>
      <vt:lpstr>On Immigration and Borders</vt:lpstr>
      <vt:lpstr>Other Hard Brexit Items</vt:lpstr>
      <vt:lpstr>A Rather Softer Touch</vt:lpstr>
      <vt:lpstr>The Possible Trade-Off - 1</vt:lpstr>
      <vt:lpstr>The Possible Trade-Off - 2</vt:lpstr>
      <vt:lpstr>Leave and Remain on Soft Issues</vt:lpstr>
      <vt:lpstr>Leave and Remain on Other Hard  Matters</vt:lpstr>
      <vt:lpstr>Leave and Remain on Immigration and Borders</vt:lpstr>
      <vt:lpstr>Leave/Remain Split Similar To Rest of UK</vt:lpstr>
      <vt:lpstr>Does Scotland Want Something Different? – Soft Issues</vt:lpstr>
      <vt:lpstr>Does Scotland Want Something Different? – Other Hard Issues</vt:lpstr>
      <vt:lpstr>Does Scotland Want Something Different? – Immigration &amp; Borders</vt:lpstr>
      <vt:lpstr>Does Scotland Want Something Different? – The Trade-Off</vt:lpstr>
      <vt:lpstr>Should Scotland Have Something Different? - 1</vt:lpstr>
      <vt:lpstr>Should Scotland Have Something Different? - 2</vt:lpstr>
      <vt:lpstr>Should Scotland Accept Brexit At All? - 1</vt:lpstr>
      <vt:lpstr>Should Scotland Accept Brexit At All by IndyRef and Euref Vote</vt:lpstr>
      <vt:lpstr>Support for Independence between Indyref and EURef</vt:lpstr>
      <vt:lpstr>How Brexit Cuts Across IndyRef</vt:lpstr>
      <vt:lpstr>Scotland has become more Eurosceptic</vt:lpstr>
      <vt:lpstr>A Limited Pool of Potential Converts?</vt:lpstr>
      <vt:lpstr>Movements in Both Directions</vt:lpstr>
      <vt:lpstr>Support for Independence Since EURef</vt:lpstr>
      <vt:lpstr>Thoughts on IndyRef2 Timing</vt:lpstr>
      <vt:lpstr>Different Elections</vt:lpstr>
      <vt:lpstr>Then and Now?</vt:lpstr>
      <vt:lpstr>Conclusion - 1</vt:lpstr>
      <vt:lpstr>Conclusion - 2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Scotland Want a Different Kind of Brexit?</dc:title>
  <dc:creator>John Curtice</dc:creator>
  <cp:lastModifiedBy>Karen Wright</cp:lastModifiedBy>
  <cp:revision>40</cp:revision>
  <cp:lastPrinted>2017-03-29T20:22:57Z</cp:lastPrinted>
  <dcterms:created xsi:type="dcterms:W3CDTF">2017-03-28T14:23:42Z</dcterms:created>
  <dcterms:modified xsi:type="dcterms:W3CDTF">2017-05-08T13:34:02Z</dcterms:modified>
</cp:coreProperties>
</file>