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284F76"/>
    <a:srgbClr val="3E474E"/>
    <a:srgbClr val="032952"/>
    <a:srgbClr val="00213B"/>
    <a:srgbClr val="394753"/>
    <a:srgbClr val="5B5361"/>
    <a:srgbClr val="483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5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53421-5C8F-43CC-9CF0-DB3E93BAC12A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882AA-777C-4D67-8761-213869D04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75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A1F23-0974-4942-96D5-395E9C5E367C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46BFA-9AE9-4C32-B0E7-6828192A5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5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5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ben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3865"/>
                </a:solidFill>
              </a:defRPr>
            </a:lvl1pPr>
            <a:lvl2pPr>
              <a:defRPr sz="1800">
                <a:solidFill>
                  <a:srgbClr val="003865"/>
                </a:solidFill>
              </a:defRPr>
            </a:lvl2pPr>
            <a:lvl3pPr>
              <a:defRPr sz="1400">
                <a:solidFill>
                  <a:srgbClr val="003865"/>
                </a:solidFill>
              </a:defRPr>
            </a:lvl3pPr>
            <a:lvl4pPr>
              <a:defRPr>
                <a:solidFill>
                  <a:srgbClr val="003865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3865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284F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ＭＳ Ｐゴシック" charset="-128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ＭＳ Ｐゴシック" charset="-128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ＭＳ Ｐゴシック" charset="-128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ＭＳ Ｐゴシック" charset="-128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+mn-ea"/>
          <a:cs typeface="ＭＳ Ｐゴシック" charset="0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+mn-ea"/>
          <a:cs typeface="ＭＳ Ｐゴシック" charset="0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+mn-ea"/>
          <a:cs typeface="ＭＳ Ｐゴシック" charset="0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dfonline.com/doi/pdf/10.1080/0307507022000011507" TargetMode="External"/><Relationship Id="rId2" Type="http://schemas.openxmlformats.org/officeDocument/2006/relationships/hyperlink" Target="https://www.bera.ac.uk/wp-content/uploads/2014/08/RI124_1-32-Complete-issue-for-web-hi-res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a.ac.uk/colleges/socialsciences/graduateschool/studentsandstaff/informationforpgrsupervisors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en-US" sz="2400" b="1" dirty="0" smtClean="0"/>
              <a:t>PGR administrative milestones and academic decisions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First contact/decision: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Student may contact you before application</a:t>
            </a:r>
          </a:p>
          <a:p>
            <a:pPr lvl="1"/>
            <a:r>
              <a:rPr lang="en-US" sz="2400" dirty="0" smtClean="0"/>
              <a:t>Interested?</a:t>
            </a:r>
          </a:p>
          <a:p>
            <a:pPr lvl="1"/>
            <a:r>
              <a:rPr lang="en-US" sz="2400" dirty="0" smtClean="0"/>
              <a:t>Discuss proposal further? </a:t>
            </a:r>
          </a:p>
          <a:p>
            <a:pPr lvl="1"/>
            <a:r>
              <a:rPr lang="en-US" sz="2400" dirty="0" smtClean="0"/>
              <a:t>Phone/</a:t>
            </a:r>
            <a:r>
              <a:rPr lang="en-US" sz="2400" dirty="0" err="1" smtClean="0"/>
              <a:t>skype</a:t>
            </a:r>
            <a:r>
              <a:rPr lang="en-US" sz="2400" dirty="0" smtClean="0"/>
              <a:t> conversation?</a:t>
            </a:r>
          </a:p>
          <a:p>
            <a:pPr lvl="1"/>
            <a:r>
              <a:rPr lang="en-US" sz="2400" dirty="0" smtClean="0"/>
              <a:t>Type of offer?</a:t>
            </a:r>
          </a:p>
          <a:p>
            <a:pPr lvl="1"/>
            <a:r>
              <a:rPr lang="en-US" sz="2400" dirty="0" smtClean="0"/>
              <a:t>Scholarship application?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Supervisor Training and Development Workshop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PGR administrative milestones and academic decisions</a:t>
            </a:r>
          </a:p>
          <a:p>
            <a:endParaRPr lang="en-GB" dirty="0" smtClean="0"/>
          </a:p>
          <a:p>
            <a:r>
              <a:rPr lang="en-GB" dirty="0" smtClean="0"/>
              <a:t>Discuss Frequently Asked Questions in Groups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Supervisor Training and Development Workshop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Recommended Reading:</a:t>
            </a:r>
          </a:p>
          <a:p>
            <a:endParaRPr lang="en-US" dirty="0" smtClean="0"/>
          </a:p>
          <a:p>
            <a:r>
              <a:rPr lang="en-US" dirty="0" smtClean="0"/>
              <a:t>Wellington, J. (2014) 'Supervising Doctoral Students: a delicate balance’ </a:t>
            </a:r>
            <a:r>
              <a:rPr lang="en-US" i="1" dirty="0" smtClean="0"/>
              <a:t>BERA</a:t>
            </a:r>
            <a:r>
              <a:rPr lang="en-US" dirty="0" smtClean="0"/>
              <a:t> </a:t>
            </a:r>
            <a:r>
              <a:rPr lang="en-US" i="1" dirty="0" smtClean="0"/>
              <a:t>Research Intelligence,</a:t>
            </a:r>
            <a:r>
              <a:rPr lang="en-US" dirty="0" smtClean="0"/>
              <a:t> Issue 124 Summer pp14-15</a:t>
            </a:r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https://www.bera.ac.uk/wp-content/uploads/2014/08/RI124_1-32-Complete-issue-for-web-hi-res.pdf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Mullins, G. and </a:t>
            </a:r>
            <a:r>
              <a:rPr lang="en-US" dirty="0" err="1" smtClean="0"/>
              <a:t>Kiley</a:t>
            </a:r>
            <a:r>
              <a:rPr lang="en-US" dirty="0" smtClean="0"/>
              <a:t>, M. (2002) 'It's a PhD, not a Nobel Prize': How experienced examiners assess research theses </a:t>
            </a:r>
            <a:r>
              <a:rPr lang="en-US" i="1" dirty="0" smtClean="0"/>
              <a:t>Studies in Higher Education, </a:t>
            </a:r>
            <a:r>
              <a:rPr lang="en-US" dirty="0" err="1" smtClean="0"/>
              <a:t>Vol</a:t>
            </a:r>
            <a:r>
              <a:rPr lang="en-US" dirty="0" smtClean="0"/>
              <a:t> 27 Issue 4</a:t>
            </a:r>
            <a:r>
              <a:rPr lang="en-US" i="1" dirty="0" smtClean="0"/>
              <a:t> </a:t>
            </a:r>
            <a:r>
              <a:rPr lang="en-US" dirty="0" smtClean="0"/>
              <a:t>pp 369-386</a:t>
            </a:r>
          </a:p>
          <a:p>
            <a:pPr marL="0" indent="0">
              <a:buNone/>
            </a:pPr>
            <a:r>
              <a:rPr lang="de-DE" sz="1800" dirty="0" smtClean="0">
                <a:hlinkClick r:id="rId3"/>
              </a:rPr>
              <a:t>http://www.tandfonline.com/doi/pdf/10.1080/0307507022000011507</a:t>
            </a:r>
            <a:r>
              <a:rPr lang="de-DE" sz="1800" dirty="0" smtClean="0"/>
              <a:t> </a:t>
            </a:r>
            <a:endParaRPr lang="en-US" sz="1800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Supervisor Training and Development Workshop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en-US" sz="2400" b="1" dirty="0" smtClean="0"/>
              <a:t>PGR administrative milestones and academic decisions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sz="2400" dirty="0" smtClean="0"/>
              <a:t>After student </a:t>
            </a:r>
            <a:r>
              <a:rPr lang="en-US" sz="2400" dirty="0" smtClean="0">
                <a:solidFill>
                  <a:schemeClr val="tx1"/>
                </a:solidFill>
              </a:rPr>
              <a:t>accepts offer: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sz="2400" dirty="0" smtClean="0"/>
              <a:t>Maintain contact </a:t>
            </a:r>
          </a:p>
          <a:p>
            <a:pPr lvl="1"/>
            <a:r>
              <a:rPr lang="en-US" sz="2400" dirty="0" smtClean="0"/>
              <a:t>Arrange to meet and greet</a:t>
            </a:r>
            <a:endParaRPr lang="en-US" dirty="0" smtClean="0"/>
          </a:p>
          <a:p>
            <a:pPr lvl="1"/>
            <a:r>
              <a:rPr lang="en-US" sz="2400" dirty="0" smtClean="0"/>
              <a:t>Set date for first supervision</a:t>
            </a:r>
          </a:p>
          <a:p>
            <a:pPr lvl="1"/>
            <a:r>
              <a:rPr lang="en-US" sz="2400" dirty="0" smtClean="0"/>
              <a:t>Explain purpose eg planning, mutual expectations, training requirements</a:t>
            </a:r>
          </a:p>
          <a:p>
            <a:pPr marL="0" indent="0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Supervisor Training and Development Workshop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US" sz="2400" b="1" dirty="0" smtClean="0"/>
              <a:t>PGR administrative milestones and academic decisions</a:t>
            </a:r>
          </a:p>
          <a:p>
            <a:endParaRPr lang="en-GB" dirty="0" smtClean="0"/>
          </a:p>
          <a:p>
            <a:pPr marL="57150" indent="0">
              <a:buNone/>
            </a:pPr>
            <a:r>
              <a:rPr lang="en-US" sz="2400" dirty="0" smtClean="0"/>
              <a:t>First </a:t>
            </a:r>
            <a:r>
              <a:rPr lang="en-US" sz="2400" dirty="0" smtClean="0">
                <a:solidFill>
                  <a:schemeClr val="tx1"/>
                </a:solidFill>
              </a:rPr>
              <a:t>supervisions: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sz="2400" dirty="0" smtClean="0"/>
              <a:t>Discussion of research plan</a:t>
            </a:r>
          </a:p>
          <a:p>
            <a:pPr lvl="1"/>
            <a:r>
              <a:rPr lang="en-US" sz="2400" dirty="0" smtClean="0"/>
              <a:t>Agreement of supervision pattern/expectations</a:t>
            </a:r>
          </a:p>
          <a:p>
            <a:pPr lvl="1"/>
            <a:r>
              <a:rPr lang="en-US" sz="2400" dirty="0" smtClean="0"/>
              <a:t>Awareness of University PGR Code of Practice and College PGR Handbook</a:t>
            </a:r>
          </a:p>
          <a:p>
            <a:pPr lvl="1"/>
            <a:r>
              <a:rPr lang="en-US" sz="2400" dirty="0" smtClean="0"/>
              <a:t>Tier 4 requirements (international)</a:t>
            </a:r>
          </a:p>
          <a:p>
            <a:pPr lvl="1"/>
            <a:r>
              <a:rPr lang="en-US" sz="2400" dirty="0" smtClean="0"/>
              <a:t>Record of supervision decisions</a:t>
            </a:r>
          </a:p>
          <a:p>
            <a:r>
              <a:rPr lang="en-GB" sz="2400" dirty="0" smtClean="0"/>
              <a:t>	  Training Needs Assessment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Supervisor Training and Development Workshop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smtClean="0"/>
              <a:t>PGR administrative milestones and academic decisions</a:t>
            </a:r>
          </a:p>
          <a:p>
            <a:pPr marL="5715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Annual Progress Reviews </a:t>
            </a:r>
            <a:r>
              <a:rPr lang="en-US" sz="2400" dirty="0" smtClean="0"/>
              <a:t>Years 1 and 2:</a:t>
            </a:r>
          </a:p>
          <a:p>
            <a:pPr lvl="1"/>
            <a:r>
              <a:rPr lang="en-US" sz="2400" dirty="0" smtClean="0"/>
              <a:t>Present work to panel</a:t>
            </a:r>
          </a:p>
          <a:p>
            <a:pPr lvl="1"/>
            <a:r>
              <a:rPr lang="en-US" sz="2400" dirty="0" smtClean="0"/>
              <a:t>Achievements and challenges</a:t>
            </a:r>
          </a:p>
          <a:p>
            <a:pPr lvl="1"/>
            <a:r>
              <a:rPr lang="en-US" sz="2400" dirty="0" smtClean="0"/>
              <a:t>Verbal and written feedback</a:t>
            </a:r>
          </a:p>
          <a:p>
            <a:pPr lvl="1"/>
            <a:r>
              <a:rPr lang="en-US" sz="2400" dirty="0" smtClean="0"/>
              <a:t>PDR, </a:t>
            </a:r>
            <a:r>
              <a:rPr lang="en-US" sz="2400" dirty="0" err="1" smtClean="0"/>
              <a:t>Mahara</a:t>
            </a:r>
            <a:r>
              <a:rPr lang="en-US" sz="2400" dirty="0" smtClean="0"/>
              <a:t>, Researcher Development etc</a:t>
            </a:r>
          </a:p>
          <a:p>
            <a:pPr lvl="1"/>
            <a:r>
              <a:rPr lang="en-US" sz="2400" dirty="0" smtClean="0"/>
              <a:t>Progress to next year?</a:t>
            </a:r>
          </a:p>
          <a:p>
            <a:pPr lvl="1"/>
            <a:r>
              <a:rPr lang="en-US" sz="2400" dirty="0" smtClean="0"/>
              <a:t>Conditions to progressing? Eg further review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Supervisor Training and Development Workshop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smtClean="0"/>
              <a:t>PGR administrative milestones and academic decisions</a:t>
            </a:r>
          </a:p>
          <a:p>
            <a:pPr marL="5715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Annual Progress Review Year 3:</a:t>
            </a:r>
            <a:endParaRPr lang="en-US" sz="2400" dirty="0" smtClean="0"/>
          </a:p>
          <a:p>
            <a:pPr lvl="1"/>
            <a:r>
              <a:rPr lang="en-US" sz="2400" dirty="0" smtClean="0"/>
              <a:t>On schedule to complete?</a:t>
            </a:r>
          </a:p>
          <a:p>
            <a:pPr lvl="1"/>
            <a:r>
              <a:rPr lang="en-US" sz="2400" dirty="0" smtClean="0"/>
              <a:t>If so, thesis pending/</a:t>
            </a:r>
            <a:r>
              <a:rPr lang="en-US" sz="2400" dirty="0" err="1" smtClean="0"/>
              <a:t>timebound</a:t>
            </a:r>
            <a:r>
              <a:rPr lang="en-US" sz="2400" dirty="0" smtClean="0"/>
              <a:t> plan</a:t>
            </a:r>
          </a:p>
          <a:p>
            <a:pPr lvl="1"/>
            <a:r>
              <a:rPr lang="en-US" sz="2400" dirty="0" smtClean="0"/>
              <a:t>If not, further period?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Supervisor Training and Development Workshop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smtClean="0"/>
              <a:t>PGR administrative milestones and academic decisions</a:t>
            </a:r>
          </a:p>
          <a:p>
            <a:pPr marL="5715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Other tasks in Year 3:</a:t>
            </a:r>
          </a:p>
          <a:p>
            <a:pPr marL="5715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Supervisors identify viva </a:t>
            </a:r>
            <a:r>
              <a:rPr lang="en-US" sz="2400" dirty="0" err="1" smtClean="0"/>
              <a:t>convenor</a:t>
            </a:r>
            <a:r>
              <a:rPr lang="en-US" sz="2400" dirty="0" smtClean="0"/>
              <a:t>/examiners</a:t>
            </a:r>
          </a:p>
          <a:p>
            <a:pPr lvl="1"/>
            <a:r>
              <a:rPr lang="en-US" sz="2400" dirty="0" smtClean="0"/>
              <a:t>Review drafts</a:t>
            </a:r>
          </a:p>
          <a:p>
            <a:pPr lvl="1"/>
            <a:r>
              <a:rPr lang="en-US" sz="2400" dirty="0" smtClean="0"/>
              <a:t>Decide on submission date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Supervisor Training and Development Workshop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smtClean="0"/>
              <a:t>PGR administrative milestones and academic decisions</a:t>
            </a:r>
          </a:p>
          <a:p>
            <a:pPr marL="5715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Three months before viva:</a:t>
            </a:r>
            <a:endParaRPr lang="en-US" sz="2400" dirty="0" smtClean="0"/>
          </a:p>
          <a:p>
            <a:pPr lvl="1"/>
            <a:r>
              <a:rPr lang="en-US" sz="2400" dirty="0" smtClean="0"/>
              <a:t>Intention to submit form</a:t>
            </a:r>
          </a:p>
          <a:p>
            <a:pPr lvl="1"/>
            <a:r>
              <a:rPr lang="en-US" sz="2400" dirty="0" smtClean="0"/>
              <a:t>Continue to review thesis drafts</a:t>
            </a:r>
          </a:p>
          <a:p>
            <a:pPr lvl="1"/>
            <a:r>
              <a:rPr lang="en-US" sz="2400" dirty="0" smtClean="0"/>
              <a:t>Factor in time for checking penultimate draft</a:t>
            </a:r>
          </a:p>
          <a:p>
            <a:pPr lvl="1"/>
            <a:r>
              <a:rPr lang="en-US" sz="2400" dirty="0" smtClean="0"/>
              <a:t>Decide on submission date</a:t>
            </a:r>
          </a:p>
          <a:p>
            <a:pPr lvl="1"/>
            <a:r>
              <a:rPr lang="en-US" sz="2400" dirty="0" smtClean="0"/>
              <a:t>Prepare student for viva (prepare during final year or before?)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Supervisor Training and Development Workshop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smtClean="0"/>
              <a:t>PGR administrative milestones and academic decisions</a:t>
            </a:r>
          </a:p>
          <a:p>
            <a:pPr marL="5715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Viva and post viva:</a:t>
            </a:r>
            <a:endParaRPr lang="en-US" sz="2400" dirty="0" smtClean="0"/>
          </a:p>
          <a:p>
            <a:pPr lvl="1"/>
            <a:r>
              <a:rPr lang="en-US" sz="2400" dirty="0" smtClean="0"/>
              <a:t>Attend?</a:t>
            </a:r>
          </a:p>
          <a:p>
            <a:pPr lvl="1"/>
            <a:r>
              <a:rPr lang="en-US" sz="2400" dirty="0" smtClean="0"/>
              <a:t>Result of viva</a:t>
            </a:r>
          </a:p>
          <a:p>
            <a:pPr lvl="1"/>
            <a:r>
              <a:rPr lang="en-US" sz="2400" dirty="0" smtClean="0"/>
              <a:t>Corrections? Resubmission?</a:t>
            </a:r>
          </a:p>
          <a:p>
            <a:pPr lvl="1"/>
            <a:r>
              <a:rPr lang="en-US" sz="2400" dirty="0" smtClean="0"/>
              <a:t>Final stages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Supervisor Training and Development Workshop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smtClean="0"/>
              <a:t>PGR administrative milestones and academic decisions</a:t>
            </a:r>
          </a:p>
          <a:p>
            <a:endParaRPr lang="en-US" dirty="0" smtClean="0"/>
          </a:p>
          <a:p>
            <a:r>
              <a:rPr lang="en-US" dirty="0" smtClean="0"/>
              <a:t>Graduate School Support for Supervisors: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Information for Supervisors Web Page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Supervisor Training and Development Workshop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08_template_1_v1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</TotalTime>
  <Words>418</Words>
  <Application>Microsoft Office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10108_template_1_v1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Glasgow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Howard</dc:creator>
  <cp:lastModifiedBy>fg28a</cp:lastModifiedBy>
  <cp:revision>118</cp:revision>
  <dcterms:created xsi:type="dcterms:W3CDTF">2011-03-03T15:22:57Z</dcterms:created>
  <dcterms:modified xsi:type="dcterms:W3CDTF">2016-04-19T09:11:19Z</dcterms:modified>
</cp:coreProperties>
</file>