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Default Extension="wdp" ContentType="image/vnd.ms-photo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51" r:id="rId1"/>
  </p:sldMasterIdLst>
  <p:notesMasterIdLst>
    <p:notesMasterId r:id="rId3"/>
  </p:notesMasterIdLst>
  <p:handoutMasterIdLst>
    <p:handoutMasterId r:id="rId4"/>
  </p:handoutMasterIdLst>
  <p:sldIdLst>
    <p:sldId id="585" r:id="rId2"/>
  </p:sldIdLst>
  <p:sldSz cx="9144000" cy="6858000" type="screen4x3"/>
  <p:notesSz cx="7086600" cy="102108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Stanley" initials="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0000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60" autoAdjust="0"/>
  </p:normalViewPr>
  <p:slideViewPr>
    <p:cSldViewPr>
      <p:cViewPr varScale="1">
        <p:scale>
          <a:sx n="86" d="100"/>
          <a:sy n="86" d="100"/>
        </p:scale>
        <p:origin x="-1494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6593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0" d="100"/>
          <a:sy n="60" d="100"/>
        </p:scale>
        <p:origin x="-1866" y="-84"/>
      </p:cViewPr>
      <p:guideLst>
        <p:guide orient="horz" pos="3216"/>
        <p:guide pos="2232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022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8824" tIns="49412" rIns="98824" bIns="49412" numCol="1" anchor="t" anchorCtr="0" compatLnSpc="1">
            <a:prstTxWarp prst="textNoShape">
              <a:avLst/>
            </a:prstTxWarp>
          </a:bodyPr>
          <a:lstStyle>
            <a:lvl1pPr defTabSz="989013">
              <a:defRPr sz="1300"/>
            </a:lvl1pPr>
          </a:lstStyle>
          <a:p>
            <a:endParaRPr lang="en-GB"/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14788" y="0"/>
            <a:ext cx="307022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8824" tIns="49412" rIns="98824" bIns="49412" numCol="1" anchor="t" anchorCtr="0" compatLnSpc="1">
            <a:prstTxWarp prst="textNoShape">
              <a:avLst/>
            </a:prstTxWarp>
          </a:bodyPr>
          <a:lstStyle>
            <a:lvl1pPr algn="r" defTabSz="989013">
              <a:defRPr sz="1300"/>
            </a:lvl1pPr>
          </a:lstStyle>
          <a:p>
            <a:endParaRPr lang="en-GB"/>
          </a:p>
        </p:txBody>
      </p:sp>
      <p:sp>
        <p:nvSpPr>
          <p:cNvPr id="604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698038"/>
            <a:ext cx="307022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8824" tIns="49412" rIns="98824" bIns="49412" numCol="1" anchor="b" anchorCtr="0" compatLnSpc="1">
            <a:prstTxWarp prst="textNoShape">
              <a:avLst/>
            </a:prstTxWarp>
          </a:bodyPr>
          <a:lstStyle>
            <a:lvl1pPr defTabSz="989013">
              <a:defRPr sz="1300"/>
            </a:lvl1pPr>
          </a:lstStyle>
          <a:p>
            <a:endParaRPr lang="en-GB"/>
          </a:p>
        </p:txBody>
      </p:sp>
      <p:sp>
        <p:nvSpPr>
          <p:cNvPr id="604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14788" y="9698038"/>
            <a:ext cx="307022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8824" tIns="49412" rIns="98824" bIns="49412" numCol="1" anchor="b" anchorCtr="0" compatLnSpc="1">
            <a:prstTxWarp prst="textNoShape">
              <a:avLst/>
            </a:prstTxWarp>
          </a:bodyPr>
          <a:lstStyle>
            <a:lvl1pPr algn="r" defTabSz="989013">
              <a:defRPr sz="1300"/>
            </a:lvl1pPr>
          </a:lstStyle>
          <a:p>
            <a:fld id="{2095FB83-0279-427D-9AE6-9554F548C6F8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49832884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022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8824" tIns="49412" rIns="98824" bIns="49412" numCol="1" anchor="t" anchorCtr="0" compatLnSpc="1">
            <a:prstTxWarp prst="textNoShape">
              <a:avLst/>
            </a:prstTxWarp>
          </a:bodyPr>
          <a:lstStyle>
            <a:lvl1pPr defTabSz="989013">
              <a:defRPr sz="1300"/>
            </a:lvl1pPr>
          </a:lstStyle>
          <a:p>
            <a:endParaRPr lang="en-US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16375" y="0"/>
            <a:ext cx="307022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8824" tIns="49412" rIns="98824" bIns="49412" numCol="1" anchor="t" anchorCtr="0" compatLnSpc="1">
            <a:prstTxWarp prst="textNoShape">
              <a:avLst/>
            </a:prstTxWarp>
          </a:bodyPr>
          <a:lstStyle>
            <a:lvl1pPr algn="r" defTabSz="989013">
              <a:defRPr sz="1300"/>
            </a:lvl1pPr>
          </a:lstStyle>
          <a:p>
            <a:endParaRPr lang="en-US"/>
          </a:p>
        </p:txBody>
      </p:sp>
      <p:sp>
        <p:nvSpPr>
          <p:cNvPr id="1843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0600" y="765175"/>
            <a:ext cx="5105400" cy="38290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843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44563" y="4849813"/>
            <a:ext cx="5197475" cy="4595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8824" tIns="49412" rIns="98824" bIns="4941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843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699625"/>
            <a:ext cx="307022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8824" tIns="49412" rIns="98824" bIns="49412" numCol="1" anchor="b" anchorCtr="0" compatLnSpc="1">
            <a:prstTxWarp prst="textNoShape">
              <a:avLst/>
            </a:prstTxWarp>
          </a:bodyPr>
          <a:lstStyle>
            <a:lvl1pPr defTabSz="989013">
              <a:defRPr sz="1300"/>
            </a:lvl1pPr>
          </a:lstStyle>
          <a:p>
            <a:endParaRPr lang="en-US"/>
          </a:p>
        </p:txBody>
      </p:sp>
      <p:sp>
        <p:nvSpPr>
          <p:cNvPr id="1843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16375" y="9699625"/>
            <a:ext cx="307022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8824" tIns="49412" rIns="98824" bIns="49412" numCol="1" anchor="b" anchorCtr="0" compatLnSpc="1">
            <a:prstTxWarp prst="textNoShape">
              <a:avLst/>
            </a:prstTxWarp>
          </a:bodyPr>
          <a:lstStyle>
            <a:lvl1pPr algn="r" defTabSz="989013">
              <a:defRPr sz="1300"/>
            </a:lvl1pPr>
          </a:lstStyle>
          <a:p>
            <a:fld id="{B9D24417-7FA5-4A0E-838A-90A96E592C4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431885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CAC270A6-4ECA-469F-A2B1-C39E68613C3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C804E0F-B57F-444D-9E5B-FAC0AF610F0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1DF8E79-FC6C-41F3-B672-67AE439EC15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D52ABC74-2B7F-4364-95A7-050CCA38211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7C7B4A7-3AD9-436B-80A0-E76880DBF70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417C9DB-5C7C-49F2-81D4-853EBBE0627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67AA833-F606-4A9E-9748-294043E946C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49A11A5-3C78-4E60-A4A1-5E06701C551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4625030-3A85-41BC-A0C3-C3103B114ED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C91540F-B21F-42A9-8368-0D553286CF4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7D3F6D2-2472-4D60-88EE-E576DB96363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3A97658-A852-4CF8-8B78-EFB276B0416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ea typeface="+mn-ea"/>
              </a:defRPr>
            </a:lvl1pPr>
          </a:lstStyle>
          <a:p>
            <a:endParaRPr lang="en-US"/>
          </a:p>
        </p:txBody>
      </p:sp>
      <p:sp>
        <p:nvSpPr>
          <p:cNvPr id="512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ea typeface="+mn-ea"/>
              </a:defRPr>
            </a:lvl1pPr>
          </a:lstStyle>
          <a:p>
            <a:endParaRPr lang="en-US"/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ea typeface="+mn-ea"/>
              </a:defRPr>
            </a:lvl1pPr>
          </a:lstStyle>
          <a:p>
            <a:fld id="{2591D425-222C-4CA2-BFF9-65888FE3EB9D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  <p:sldLayoutId id="2147483663" r:id="rId12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Osaka" pitchFamily="1" charset="-128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Osaka" pitchFamily="1" charset="-128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Osaka" pitchFamily="1" charset="-128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Osaka" pitchFamily="1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Osaka" pitchFamily="1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Osaka" pitchFamily="1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Osaka" pitchFamily="1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Osaka" pitchFamily="1" charset="-128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3.jpeg"/><Relationship Id="rId5" Type="http://schemas.microsoft.com/office/2007/relationships/hdphoto" Target="../media/hdphoto2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19672" y="404664"/>
            <a:ext cx="5670376" cy="1143000"/>
          </a:xfrm>
        </p:spPr>
        <p:txBody>
          <a:bodyPr/>
          <a:lstStyle/>
          <a:p>
            <a:r>
              <a:rPr lang="en-GB" sz="2400" b="1" u="sng" dirty="0" smtClean="0">
                <a:solidFill>
                  <a:schemeClr val="accent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Dr. Andrew Byrne</a:t>
            </a:r>
            <a:r>
              <a:rPr lang="en-GB" sz="2400" b="1" dirty="0" smtClean="0">
                <a:solidFill>
                  <a:schemeClr val="accent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br>
              <a:rPr lang="en-GB" sz="2400" b="1" dirty="0" smtClean="0">
                <a:solidFill>
                  <a:schemeClr val="accent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</a:br>
            <a:r>
              <a:rPr lang="en-GB" sz="2400" b="1" dirty="0" smtClean="0">
                <a:solidFill>
                  <a:schemeClr val="accent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Veterinary Epidemiologist</a:t>
            </a:r>
            <a:r>
              <a:rPr lang="en-GB" sz="2400" b="1" dirty="0" smtClean="0">
                <a:solidFill>
                  <a:schemeClr val="accent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GB" sz="2400" b="1" dirty="0" smtClean="0">
                <a:solidFill>
                  <a:schemeClr val="accent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@</a:t>
            </a:r>
            <a:r>
              <a:rPr lang="en-GB" sz="2400" b="1" dirty="0" err="1" smtClean="0">
                <a:solidFill>
                  <a:schemeClr val="accent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AgriFood</a:t>
            </a:r>
            <a:r>
              <a:rPr lang="en-GB" sz="2400" b="1" dirty="0" smtClean="0">
                <a:solidFill>
                  <a:schemeClr val="accent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 and Biosciences Institute (</a:t>
            </a:r>
            <a:r>
              <a:rPr lang="en-GB" sz="2400" b="1" dirty="0" smtClean="0">
                <a:solidFill>
                  <a:schemeClr val="accent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AFBI), </a:t>
            </a:r>
            <a:r>
              <a:rPr lang="en-GB" sz="2400" b="1" dirty="0" smtClean="0">
                <a:solidFill>
                  <a:schemeClr val="accent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Belfast</a:t>
            </a:r>
            <a:endParaRPr lang="en-GB" sz="2400" b="1" dirty="0">
              <a:solidFill>
                <a:schemeClr val="accent1">
                  <a:lumMod val="50000"/>
                </a:schemeClr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7544" y="1700808"/>
            <a:ext cx="8064896" cy="4186808"/>
          </a:xfrm>
        </p:spPr>
        <p:txBody>
          <a:bodyPr/>
          <a:lstStyle/>
          <a:p>
            <a:r>
              <a:rPr lang="en-GB" sz="1700" dirty="0" smtClean="0">
                <a:latin typeface="Calibri" pitchFamily="34" charset="0"/>
                <a:cs typeface="Calibri" pitchFamily="34" charset="0"/>
              </a:rPr>
              <a:t>Veterinary epidemiologist with a backgroun</a:t>
            </a:r>
            <a:r>
              <a:rPr lang="en-GB" sz="1700" dirty="0" smtClean="0">
                <a:latin typeface="Calibri" pitchFamily="34" charset="0"/>
                <a:cs typeface="Calibri" pitchFamily="34" charset="0"/>
              </a:rPr>
              <a:t>d in ecology </a:t>
            </a:r>
            <a:endParaRPr lang="en-GB" sz="1700" dirty="0" smtClean="0">
              <a:latin typeface="Calibri" pitchFamily="34" charset="0"/>
              <a:cs typeface="Calibri" pitchFamily="34" charset="0"/>
            </a:endParaRPr>
          </a:p>
          <a:p>
            <a:r>
              <a:rPr lang="en-GB" sz="1700" dirty="0" smtClean="0">
                <a:latin typeface="Calibri" pitchFamily="34" charset="0"/>
                <a:cs typeface="Calibri" pitchFamily="34" charset="0"/>
              </a:rPr>
              <a:t>Current/forthcoming research projects @AFBI includes:</a:t>
            </a:r>
          </a:p>
          <a:p>
            <a:r>
              <a:rPr lang="en-GB" sz="1700" dirty="0" smtClean="0">
                <a:latin typeface="Calibri" pitchFamily="34" charset="0"/>
                <a:cs typeface="Calibri" pitchFamily="34" charset="0"/>
              </a:rPr>
              <a:t>1. The impact of </a:t>
            </a:r>
            <a:r>
              <a:rPr lang="en-GB" sz="1700" b="1" dirty="0" smtClean="0">
                <a:latin typeface="Calibri" pitchFamily="34" charset="0"/>
                <a:cs typeface="Calibri" pitchFamily="34" charset="0"/>
              </a:rPr>
              <a:t>concurrent infections </a:t>
            </a:r>
            <a:r>
              <a:rPr lang="en-GB" sz="1700" dirty="0" smtClean="0">
                <a:latin typeface="Calibri" pitchFamily="34" charset="0"/>
                <a:cs typeface="Calibri" pitchFamily="34" charset="0"/>
              </a:rPr>
              <a:t>on </a:t>
            </a:r>
            <a:r>
              <a:rPr lang="en-GB" sz="1700" dirty="0" err="1" smtClean="0">
                <a:latin typeface="Calibri" pitchFamily="34" charset="0"/>
                <a:cs typeface="Calibri" pitchFamily="34" charset="0"/>
              </a:rPr>
              <a:t>bTB</a:t>
            </a:r>
            <a:r>
              <a:rPr lang="en-GB" sz="1700" dirty="0" smtClean="0">
                <a:latin typeface="Calibri" pitchFamily="34" charset="0"/>
                <a:cs typeface="Calibri" pitchFamily="34" charset="0"/>
              </a:rPr>
              <a:t> disclosure in cattle</a:t>
            </a:r>
          </a:p>
          <a:p>
            <a:r>
              <a:rPr lang="en-GB" sz="1700" dirty="0" smtClean="0">
                <a:latin typeface="Calibri" pitchFamily="34" charset="0"/>
                <a:cs typeface="Calibri" pitchFamily="34" charset="0"/>
              </a:rPr>
              <a:t>2. </a:t>
            </a:r>
            <a:r>
              <a:rPr lang="en-GB" sz="1700" dirty="0" smtClean="0">
                <a:latin typeface="Calibri" pitchFamily="34" charset="0"/>
                <a:cs typeface="Calibri" pitchFamily="34" charset="0"/>
              </a:rPr>
              <a:t>The impact of “problem” herds on </a:t>
            </a:r>
            <a:r>
              <a:rPr lang="en-GB" sz="1700" dirty="0" err="1" smtClean="0">
                <a:latin typeface="Calibri" pitchFamily="34" charset="0"/>
                <a:cs typeface="Calibri" pitchFamily="34" charset="0"/>
              </a:rPr>
              <a:t>bTB</a:t>
            </a:r>
            <a:r>
              <a:rPr lang="en-GB" sz="1700" dirty="0" smtClean="0">
                <a:latin typeface="Calibri" pitchFamily="34" charset="0"/>
                <a:cs typeface="Calibri" pitchFamily="34" charset="0"/>
              </a:rPr>
              <a:t> epidemiology in NI – </a:t>
            </a:r>
            <a:r>
              <a:rPr lang="en-GB" sz="1700" b="1" dirty="0" smtClean="0">
                <a:latin typeface="Calibri" pitchFamily="34" charset="0"/>
                <a:cs typeface="Calibri" pitchFamily="34" charset="0"/>
              </a:rPr>
              <a:t>chronic and recurrent breakdowns</a:t>
            </a:r>
          </a:p>
          <a:p>
            <a:r>
              <a:rPr lang="en-GB" sz="1700" dirty="0" smtClean="0">
                <a:latin typeface="Calibri" pitchFamily="34" charset="0"/>
                <a:cs typeface="Calibri" pitchFamily="34" charset="0"/>
              </a:rPr>
              <a:t>3. </a:t>
            </a:r>
            <a:r>
              <a:rPr lang="en-GB" sz="1700" dirty="0" err="1" smtClean="0">
                <a:latin typeface="Calibri" pitchFamily="34" charset="0"/>
                <a:cs typeface="Calibri" pitchFamily="34" charset="0"/>
              </a:rPr>
              <a:t>bTB</a:t>
            </a:r>
            <a:r>
              <a:rPr lang="en-GB" sz="170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GB" sz="1700" b="1" dirty="0" smtClean="0">
                <a:latin typeface="Calibri" pitchFamily="34" charset="0"/>
                <a:cs typeface="Calibri" pitchFamily="34" charset="0"/>
              </a:rPr>
              <a:t>diagnostics</a:t>
            </a:r>
            <a:r>
              <a:rPr lang="en-GB" sz="1700" dirty="0" smtClean="0">
                <a:latin typeface="Calibri" pitchFamily="34" charset="0"/>
                <a:cs typeface="Calibri" pitchFamily="34" charset="0"/>
              </a:rPr>
              <a:t> – INF-g and serological tests</a:t>
            </a:r>
            <a:endParaRPr lang="en-GB" sz="1700" dirty="0" smtClean="0">
              <a:latin typeface="Calibri" pitchFamily="34" charset="0"/>
              <a:cs typeface="Calibri" pitchFamily="34" charset="0"/>
            </a:endParaRPr>
          </a:p>
          <a:p>
            <a:r>
              <a:rPr lang="en-GB" sz="1700" dirty="0" smtClean="0">
                <a:latin typeface="Calibri" pitchFamily="34" charset="0"/>
                <a:cs typeface="Calibri" pitchFamily="34" charset="0"/>
              </a:rPr>
              <a:t>Also involved in continuing work on </a:t>
            </a:r>
            <a:r>
              <a:rPr lang="en-GB" sz="1700" b="1" dirty="0" smtClean="0">
                <a:latin typeface="Calibri" pitchFamily="34" charset="0"/>
                <a:cs typeface="Calibri" pitchFamily="34" charset="0"/>
              </a:rPr>
              <a:t>badger ecology </a:t>
            </a:r>
            <a:r>
              <a:rPr lang="en-GB" sz="1700" dirty="0" smtClean="0">
                <a:latin typeface="Calibri" pitchFamily="34" charset="0"/>
                <a:cs typeface="Calibri" pitchFamily="34" charset="0"/>
              </a:rPr>
              <a:t>(in collaboration with University Coll</a:t>
            </a:r>
            <a:r>
              <a:rPr lang="en-GB" sz="1700" dirty="0" smtClean="0">
                <a:latin typeface="Calibri" pitchFamily="34" charset="0"/>
                <a:cs typeface="Calibri" pitchFamily="34" charset="0"/>
              </a:rPr>
              <a:t>ege</a:t>
            </a:r>
            <a:r>
              <a:rPr lang="en-GB" sz="1700" dirty="0" smtClean="0">
                <a:latin typeface="Calibri" pitchFamily="34" charset="0"/>
                <a:cs typeface="Calibri" pitchFamily="34" charset="0"/>
              </a:rPr>
              <a:t> Dublin, DAFM, University of Guelph, Colorado State University; PhD student: Laura Martin)</a:t>
            </a:r>
          </a:p>
          <a:p>
            <a:pPr algn="just">
              <a:spcAft>
                <a:spcPts val="0"/>
              </a:spcAft>
            </a:pPr>
            <a:r>
              <a:rPr lang="en-GB" sz="1700" b="1" dirty="0" smtClean="0">
                <a:latin typeface="Calibri" pitchFamily="34" charset="0"/>
                <a:ea typeface="Times New Roman"/>
              </a:rPr>
              <a:t>Cattle and badger dynamics </a:t>
            </a:r>
            <a:r>
              <a:rPr lang="en-GB" sz="1700" dirty="0" smtClean="0">
                <a:latin typeface="Calibri" pitchFamily="34" charset="0"/>
                <a:ea typeface="Times New Roman"/>
              </a:rPr>
              <a:t>in relation to the potential transmission of </a:t>
            </a:r>
            <a:r>
              <a:rPr lang="en-GB" sz="1700" i="1" dirty="0" smtClean="0">
                <a:latin typeface="Calibri" pitchFamily="34" charset="0"/>
                <a:ea typeface="Times New Roman"/>
              </a:rPr>
              <a:t>Mycobacterium </a:t>
            </a:r>
            <a:r>
              <a:rPr lang="en-GB" sz="1700" i="1" dirty="0" err="1" smtClean="0">
                <a:latin typeface="Calibri" pitchFamily="34" charset="0"/>
                <a:ea typeface="Times New Roman"/>
              </a:rPr>
              <a:t>bovis</a:t>
            </a:r>
            <a:r>
              <a:rPr lang="en-GB" sz="1700" i="1" dirty="0" smtClean="0">
                <a:latin typeface="Calibri" pitchFamily="34" charset="0"/>
                <a:ea typeface="Times New Roman"/>
              </a:rPr>
              <a:t> </a:t>
            </a:r>
            <a:r>
              <a:rPr lang="en-GB" sz="1700" dirty="0" smtClean="0">
                <a:latin typeface="Calibri" pitchFamily="34" charset="0"/>
                <a:ea typeface="Times New Roman"/>
              </a:rPr>
              <a:t>(in collaboration with Queen’s University Belfast; PhD student: Emma Campbell)</a:t>
            </a:r>
          </a:p>
          <a:p>
            <a:pPr algn="just">
              <a:spcAft>
                <a:spcPts val="0"/>
              </a:spcAft>
            </a:pPr>
            <a:r>
              <a:rPr lang="en-GB" sz="1700" dirty="0" smtClean="0">
                <a:latin typeface="Calibri" pitchFamily="34" charset="0"/>
                <a:ea typeface="Times New Roman"/>
              </a:rPr>
              <a:t>Developing </a:t>
            </a:r>
            <a:r>
              <a:rPr lang="en-GB" sz="1700" b="1" dirty="0" smtClean="0">
                <a:latin typeface="Calibri" pitchFamily="34" charset="0"/>
                <a:ea typeface="Times New Roman"/>
              </a:rPr>
              <a:t>agent based </a:t>
            </a:r>
            <a:r>
              <a:rPr lang="en-GB" sz="1700" dirty="0" smtClean="0">
                <a:latin typeface="Calibri" pitchFamily="34" charset="0"/>
                <a:ea typeface="Times New Roman"/>
              </a:rPr>
              <a:t>model of badger </a:t>
            </a:r>
            <a:r>
              <a:rPr lang="en-GB" sz="1700" dirty="0" err="1" smtClean="0">
                <a:latin typeface="Calibri" pitchFamily="34" charset="0"/>
                <a:ea typeface="Times New Roman"/>
              </a:rPr>
              <a:t>bTB</a:t>
            </a:r>
            <a:r>
              <a:rPr lang="en-GB" sz="1700" dirty="0" smtClean="0">
                <a:latin typeface="Calibri" pitchFamily="34" charset="0"/>
                <a:ea typeface="Times New Roman"/>
              </a:rPr>
              <a:t> (with </a:t>
            </a:r>
            <a:r>
              <a:rPr lang="en-GB" sz="1700" dirty="0" err="1" smtClean="0">
                <a:latin typeface="Calibri" pitchFamily="34" charset="0"/>
                <a:ea typeface="Times New Roman"/>
              </a:rPr>
              <a:t>Wageningen</a:t>
            </a:r>
            <a:r>
              <a:rPr lang="en-GB" sz="1700" dirty="0" smtClean="0">
                <a:latin typeface="Calibri" pitchFamily="34" charset="0"/>
                <a:ea typeface="Times New Roman"/>
              </a:rPr>
              <a:t> University (Netherlands); MSc student: Marwa Ali)</a:t>
            </a:r>
          </a:p>
          <a:p>
            <a:pPr algn="just">
              <a:spcAft>
                <a:spcPts val="0"/>
              </a:spcAft>
            </a:pPr>
            <a:r>
              <a:rPr lang="en-GB" sz="1700" dirty="0" smtClean="0">
                <a:latin typeface="Calibri" pitchFamily="34" charset="0"/>
                <a:cs typeface="Calibri" pitchFamily="34" charset="0"/>
              </a:rPr>
              <a:t>Workshop goals: learn more about molecular </a:t>
            </a:r>
            <a:r>
              <a:rPr lang="en-GB" sz="1700" dirty="0" err="1" smtClean="0">
                <a:latin typeface="Calibri" pitchFamily="34" charset="0"/>
                <a:cs typeface="Calibri" pitchFamily="34" charset="0"/>
              </a:rPr>
              <a:t>epi</a:t>
            </a:r>
            <a:r>
              <a:rPr lang="en-GB" sz="1700" dirty="0" smtClean="0">
                <a:latin typeface="Calibri" pitchFamily="34" charset="0"/>
                <a:cs typeface="Calibri" pitchFamily="34" charset="0"/>
              </a:rPr>
              <a:t>, especially </a:t>
            </a:r>
            <a:r>
              <a:rPr lang="en-GB" sz="1700" b="1" dirty="0" smtClean="0">
                <a:latin typeface="Calibri" pitchFamily="34" charset="0"/>
                <a:cs typeface="Calibri" pitchFamily="34" charset="0"/>
              </a:rPr>
              <a:t>WGS</a:t>
            </a:r>
            <a:r>
              <a:rPr lang="en-GB" sz="1700" dirty="0" smtClean="0">
                <a:latin typeface="Calibri" pitchFamily="34" charset="0"/>
                <a:cs typeface="Calibri" pitchFamily="34" charset="0"/>
              </a:rPr>
              <a:t>, and it’s potentialities for further research and practical tool development</a:t>
            </a:r>
            <a:r>
              <a:rPr lang="en-GB" sz="1800" dirty="0" smtClean="0">
                <a:latin typeface="Calibri" pitchFamily="34" charset="0"/>
                <a:cs typeface="Calibri" pitchFamily="34" charset="0"/>
              </a:rPr>
              <a:t>.</a:t>
            </a:r>
            <a:endParaRPr lang="en-GB" sz="2000" dirty="0" smtClean="0">
              <a:latin typeface="Calibri" pitchFamily="34" charset="0"/>
              <a:cs typeface="Calibri" pitchFamily="34" charset="0"/>
            </a:endParaRPr>
          </a:p>
          <a:p>
            <a:endParaRPr lang="en-GB" sz="2000" dirty="0" smtClean="0">
              <a:latin typeface="Calibri" pitchFamily="34" charset="0"/>
              <a:cs typeface="Calibri" pitchFamily="34" charset="0"/>
            </a:endParaRPr>
          </a:p>
          <a:p>
            <a:endParaRPr lang="en-GB" sz="2000" dirty="0" smtClean="0"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5" name="Picture 2" descr="P:\Andrew\Badger_pictures\Peter_Maher\Peter_Maher_move1.JPG"/>
          <p:cNvPicPr>
            <a:picLocks noChangeAspect="1" noChangeArrowheads="1"/>
          </p:cNvPicPr>
          <p:nvPr/>
        </p:nvPicPr>
        <p:blipFill rotWithShape="1">
          <a:blip r:embed="rId2" cstate="email">
            <a:extLst>
              <a:ext uri="{BEBA8EAE-BF5A-486C-A8C5-ECC9F3942E4B}">
                <a14:imgProps xmlns:a14="http://schemas.microsoft.com/office/drawing/2010/main" xmlns="">
                  <a14:imgLayer r:embed="rId5">
                    <a14:imgEffect>
                      <a14:sharpenSoften amount="20000"/>
                    </a14:imgEffect>
                    <a14:imgEffect>
                      <a14:brightnessContrast bright="1000" contrast="16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xmlns=""/>
              </a:ext>
            </a:extLst>
          </a:blip>
          <a:srcRect l="19976" t="17812" r="19216" b="15096"/>
          <a:stretch/>
        </p:blipFill>
        <p:spPr bwMode="auto">
          <a:xfrm>
            <a:off x="7308304" y="-1"/>
            <a:ext cx="1835696" cy="1326467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C:\Users\2338741\AppData\Local\Microsoft\Windows\Temporary Internet Files\Content.Outlook\LQ5AGQFC\1099a.jpg"/>
          <p:cNvPicPr>
            <a:picLocks noChangeAspect="1" noChangeArrowheads="1"/>
          </p:cNvPicPr>
          <p:nvPr/>
        </p:nvPicPr>
        <p:blipFill>
          <a:blip r:embed="rId6" cstate="print"/>
          <a:srcRect l="9668" t="9373" r="8888" b="26878"/>
          <a:stretch>
            <a:fillRect/>
          </a:stretch>
        </p:blipFill>
        <p:spPr bwMode="auto">
          <a:xfrm>
            <a:off x="0" y="0"/>
            <a:ext cx="1512168" cy="1772816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AFBI Corporate Template">
  <a:themeElements>
    <a:clrScheme name="AFBI Corporate Templat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AFBI Corporate Template">
      <a:majorFont>
        <a:latin typeface="Arial"/>
        <a:ea typeface="Osaka"/>
        <a:cs typeface=""/>
      </a:majorFont>
      <a:minorFont>
        <a:latin typeface="Arial"/>
        <a:ea typeface="Osaka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34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34" charset="-128"/>
          </a:defRPr>
        </a:defPPr>
      </a:lstStyle>
    </a:lnDef>
  </a:objectDefaults>
  <a:extraClrSchemeLst>
    <a:extraClrScheme>
      <a:clrScheme name="AFBI Corporate Templa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FBI Corporate Templa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FBI Corporate Templa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FBI Corporate Templa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FBI Corporate Templa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FBI Corporate Templa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FBI Corporate Templa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FBI Corporate Templa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FBI Corporate Templa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FBI Corporate Templat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FBI Corporate Templat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FBI Corporate Templat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AFBI Corporate Template</Template>
  <TotalTime>3287</TotalTime>
  <Words>160</Words>
  <Application>Microsoft Office PowerPoint</Application>
  <PresentationFormat>On-screen Show (4:3)</PresentationFormat>
  <Paragraphs>10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AFBI Corporate Template</vt:lpstr>
      <vt:lpstr>Dr. Andrew Byrne  Veterinary Epidemiologist @AgriFood and Biosciences Institute (AFBI), Belfast</vt:lpstr>
    </vt:vector>
  </TitlesOfParts>
  <Company>DARDNI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MeehanR</dc:creator>
  <cp:lastModifiedBy>Andy</cp:lastModifiedBy>
  <cp:revision>663</cp:revision>
  <dcterms:created xsi:type="dcterms:W3CDTF">2008-02-11T10:34:56Z</dcterms:created>
  <dcterms:modified xsi:type="dcterms:W3CDTF">2015-08-12T13:39:57Z</dcterms:modified>
</cp:coreProperties>
</file>