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5" r:id="rId2"/>
    <p:sldId id="289" r:id="rId3"/>
    <p:sldId id="306" r:id="rId4"/>
    <p:sldId id="290" r:id="rId5"/>
    <p:sldId id="267" r:id="rId6"/>
    <p:sldId id="257" r:id="rId7"/>
    <p:sldId id="307" r:id="rId8"/>
    <p:sldId id="305" r:id="rId9"/>
    <p:sldId id="283" r:id="rId10"/>
    <p:sldId id="284" r:id="rId11"/>
    <p:sldId id="285" r:id="rId12"/>
    <p:sldId id="286" r:id="rId13"/>
    <p:sldId id="277" r:id="rId14"/>
  </p:sldIdLst>
  <p:sldSz cx="9144000" cy="6858000" type="overhead"/>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620"/>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4" d="100"/>
          <a:sy n="74" d="100"/>
        </p:scale>
        <p:origin x="-128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AC2584C-C26A-486B-A1FC-12CEA44B9CBE}" type="datetimeFigureOut">
              <a:rPr lang="en-GB" altLang="en-US"/>
              <a:pPr>
                <a:defRPr/>
              </a:pPr>
              <a:t>15/09/2013</a:t>
            </a:fld>
            <a:endParaRPr lang="en-GB" altLang="en-US"/>
          </a:p>
        </p:txBody>
      </p:sp>
      <p:sp>
        <p:nvSpPr>
          <p:cNvPr id="4" name="Footer Placeholder 3"/>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2223591-CA18-4C8F-B84B-5FDEEA9DB360}" type="slidenum">
              <a:rPr lang="en-GB" altLang="en-US"/>
              <a:pPr>
                <a:defRPr/>
              </a:pPr>
              <a:t>‹#›</a:t>
            </a:fld>
            <a:endParaRPr lang="en-GB" altLang="en-US"/>
          </a:p>
        </p:txBody>
      </p:sp>
    </p:spTree>
    <p:extLst>
      <p:ext uri="{BB962C8B-B14F-4D97-AF65-F5344CB8AC3E}">
        <p14:creationId xmlns:p14="http://schemas.microsoft.com/office/powerpoint/2010/main" val="5444115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DB72598-0D45-42E5-8908-95E9D4583612}" type="datetimeFigureOut">
              <a:rPr lang="en-GB" altLang="en-US"/>
              <a:pPr>
                <a:defRPr/>
              </a:pPr>
              <a:t>15/09/2013</a:t>
            </a:fld>
            <a:endParaRPr lang="en-GB" alt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716463"/>
            <a:ext cx="5335588"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F3BCC00-C011-4CF3-AFDA-777B6B4AED60}" type="slidenum">
              <a:rPr lang="en-GB" altLang="en-US"/>
              <a:pPr>
                <a:defRPr/>
              </a:pPr>
              <a:t>‹#›</a:t>
            </a:fld>
            <a:endParaRPr lang="en-GB" altLang="en-US"/>
          </a:p>
        </p:txBody>
      </p:sp>
    </p:spTree>
    <p:extLst>
      <p:ext uri="{BB962C8B-B14F-4D97-AF65-F5344CB8AC3E}">
        <p14:creationId xmlns:p14="http://schemas.microsoft.com/office/powerpoint/2010/main" val="252680622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68EEE0-03E9-4AE5-872B-69261F3AF20A}" type="slidenum">
              <a:rPr lang="en-GB" altLang="en-US">
                <a:latin typeface="Arial" charset="0"/>
              </a:rPr>
              <a:pPr eaLnBrk="1" hangingPunct="1">
                <a:spcBef>
                  <a:spcPct val="0"/>
                </a:spcBef>
              </a:pPr>
              <a:t>1</a:t>
            </a:fld>
            <a:endParaRPr lang="en-GB" altLang="en-US">
              <a:latin typeface="Arial" charset="0"/>
            </a:endParaRPr>
          </a:p>
        </p:txBody>
      </p:sp>
      <p:sp>
        <p:nvSpPr>
          <p:cNvPr id="1638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4E0F2B-583D-4DE5-817D-79C4517BB599}" type="slidenum">
              <a:rPr lang="en-GB" altLang="en-US">
                <a:latin typeface="Arial" charset="0"/>
              </a:rPr>
              <a:pPr eaLnBrk="1" hangingPunct="1">
                <a:spcBef>
                  <a:spcPct val="0"/>
                </a:spcBef>
              </a:pPr>
              <a:t>5</a:t>
            </a:fld>
            <a:endParaRPr lang="en-GB" altLang="en-US">
              <a:latin typeface="Arial" charset="0"/>
            </a:endParaRPr>
          </a:p>
        </p:txBody>
      </p:sp>
      <p:sp>
        <p:nvSpPr>
          <p:cNvPr id="17413"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3FA3F2-3DFD-4B0D-826D-8C5EECD4D9FB}" type="slidenum">
              <a:rPr lang="en-GB" altLang="en-US">
                <a:latin typeface="Arial" charset="0"/>
              </a:rPr>
              <a:pPr eaLnBrk="1" hangingPunct="1">
                <a:spcBef>
                  <a:spcPct val="0"/>
                </a:spcBef>
              </a:pPr>
              <a:t>9</a:t>
            </a:fld>
            <a:endParaRPr lang="en-GB" altLang="en-US">
              <a:latin typeface="Arial" charset="0"/>
            </a:endParaRPr>
          </a:p>
        </p:txBody>
      </p:sp>
      <p:sp>
        <p:nvSpPr>
          <p:cNvPr id="18437"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937"/>
            <a:ext cx="7772400" cy="147051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9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C57D32-BDAD-4785-91F2-F877E669EB00}" type="slidenum">
              <a:rPr lang="en-GB" altLang="en-US"/>
              <a:pPr>
                <a:defRPr/>
              </a:pPr>
              <a:t>‹#›</a:t>
            </a:fld>
            <a:endParaRPr lang="en-GB" altLang="en-US"/>
          </a:p>
        </p:txBody>
      </p:sp>
    </p:spTree>
    <p:extLst>
      <p:ext uri="{BB962C8B-B14F-4D97-AF65-F5344CB8AC3E}">
        <p14:creationId xmlns:p14="http://schemas.microsoft.com/office/powerpoint/2010/main" val="179979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04A1C9-DFF6-46A0-9A4D-E2C4474C3736}" type="slidenum">
              <a:rPr lang="en-GB" altLang="en-US"/>
              <a:pPr>
                <a:defRPr/>
              </a:pPr>
              <a:t>‹#›</a:t>
            </a:fld>
            <a:endParaRPr lang="en-GB" altLang="en-US"/>
          </a:p>
        </p:txBody>
      </p:sp>
    </p:spTree>
    <p:extLst>
      <p:ext uri="{BB962C8B-B14F-4D97-AF65-F5344CB8AC3E}">
        <p14:creationId xmlns:p14="http://schemas.microsoft.com/office/powerpoint/2010/main" val="32055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0"/>
            <a:ext cx="2057400" cy="585128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60"/>
            <a:ext cx="5969000" cy="5851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3EF488-B937-4014-B2D4-C12DD538BE0A}" type="slidenum">
              <a:rPr lang="en-GB" altLang="en-US"/>
              <a:pPr>
                <a:defRPr/>
              </a:pPr>
              <a:t>‹#›</a:t>
            </a:fld>
            <a:endParaRPr lang="en-GB" altLang="en-US"/>
          </a:p>
        </p:txBody>
      </p:sp>
    </p:spTree>
    <p:extLst>
      <p:ext uri="{BB962C8B-B14F-4D97-AF65-F5344CB8AC3E}">
        <p14:creationId xmlns:p14="http://schemas.microsoft.com/office/powerpoint/2010/main" val="91554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60"/>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841"/>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BAA587-BC03-46A3-84EF-99D0E4B741D1}" type="slidenum">
              <a:rPr lang="en-GB" altLang="en-US"/>
              <a:pPr>
                <a:defRPr/>
              </a:pPr>
              <a:t>‹#›</a:t>
            </a:fld>
            <a:endParaRPr lang="en-GB" altLang="en-US"/>
          </a:p>
        </p:txBody>
      </p:sp>
    </p:spTree>
    <p:extLst>
      <p:ext uri="{BB962C8B-B14F-4D97-AF65-F5344CB8AC3E}">
        <p14:creationId xmlns:p14="http://schemas.microsoft.com/office/powerpoint/2010/main" val="154621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51002F-49F5-4016-BB7E-A6F38229E2D0}" type="slidenum">
              <a:rPr lang="en-GB" altLang="en-US"/>
              <a:pPr>
                <a:defRPr/>
              </a:pPr>
              <a:t>‹#›</a:t>
            </a:fld>
            <a:endParaRPr lang="en-GB" altLang="en-US"/>
          </a:p>
        </p:txBody>
      </p:sp>
    </p:spTree>
    <p:extLst>
      <p:ext uri="{BB962C8B-B14F-4D97-AF65-F5344CB8AC3E}">
        <p14:creationId xmlns:p14="http://schemas.microsoft.com/office/powerpoint/2010/main" val="232985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7145"/>
            <a:ext cx="7772400" cy="136170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1784" y="290695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FF320B-C1D2-447A-AC11-7729B7167ADC}" type="slidenum">
              <a:rPr lang="en-GB" altLang="en-US"/>
              <a:pPr>
                <a:defRPr/>
              </a:pPr>
              <a:t>‹#›</a:t>
            </a:fld>
            <a:endParaRPr lang="en-GB" altLang="en-US"/>
          </a:p>
        </p:txBody>
      </p:sp>
    </p:spTree>
    <p:extLst>
      <p:ext uri="{BB962C8B-B14F-4D97-AF65-F5344CB8AC3E}">
        <p14:creationId xmlns:p14="http://schemas.microsoft.com/office/powerpoint/2010/main" val="32654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13200" cy="4525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600200"/>
            <a:ext cx="4013200" cy="4525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D8BD53-EF63-4761-AE9D-95630BE6DCE2}" type="slidenum">
              <a:rPr lang="en-GB" altLang="en-US"/>
              <a:pPr>
                <a:defRPr/>
              </a:pPr>
              <a:t>‹#›</a:t>
            </a:fld>
            <a:endParaRPr lang="en-GB" altLang="en-US"/>
          </a:p>
        </p:txBody>
      </p:sp>
    </p:spTree>
    <p:extLst>
      <p:ext uri="{BB962C8B-B14F-4D97-AF65-F5344CB8AC3E}">
        <p14:creationId xmlns:p14="http://schemas.microsoft.com/office/powerpoint/2010/main" val="50337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357"/>
            <a:ext cx="4040717" cy="6396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998"/>
            <a:ext cx="4040717" cy="39510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6" y="1535357"/>
            <a:ext cx="4040716" cy="6396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6" y="2174998"/>
            <a:ext cx="4040716" cy="39510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5D86449-941E-4085-BD41-995947450447}" type="slidenum">
              <a:rPr lang="en-GB" altLang="en-US"/>
              <a:pPr>
                <a:defRPr/>
              </a:pPr>
              <a:t>‹#›</a:t>
            </a:fld>
            <a:endParaRPr lang="en-GB" altLang="en-US"/>
          </a:p>
        </p:txBody>
      </p:sp>
    </p:spTree>
    <p:extLst>
      <p:ext uri="{BB962C8B-B14F-4D97-AF65-F5344CB8AC3E}">
        <p14:creationId xmlns:p14="http://schemas.microsoft.com/office/powerpoint/2010/main" val="47784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062C89-F7D5-403A-ABCC-8D85B81A688E}" type="slidenum">
              <a:rPr lang="en-GB" altLang="en-US"/>
              <a:pPr>
                <a:defRPr/>
              </a:pPr>
              <a:t>‹#›</a:t>
            </a:fld>
            <a:endParaRPr lang="en-GB" altLang="en-US"/>
          </a:p>
        </p:txBody>
      </p:sp>
    </p:spTree>
    <p:extLst>
      <p:ext uri="{BB962C8B-B14F-4D97-AF65-F5344CB8AC3E}">
        <p14:creationId xmlns:p14="http://schemas.microsoft.com/office/powerpoint/2010/main" val="84979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1A53F9C-83AA-4A4A-958C-022FF45052BA}" type="slidenum">
              <a:rPr lang="en-GB" altLang="en-US"/>
              <a:pPr>
                <a:defRPr/>
              </a:pPr>
              <a:t>‹#›</a:t>
            </a:fld>
            <a:endParaRPr lang="en-GB" altLang="en-US"/>
          </a:p>
        </p:txBody>
      </p:sp>
    </p:spTree>
    <p:extLst>
      <p:ext uri="{BB962C8B-B14F-4D97-AF65-F5344CB8AC3E}">
        <p14:creationId xmlns:p14="http://schemas.microsoft.com/office/powerpoint/2010/main" val="163520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562"/>
            <a:ext cx="3007784" cy="116278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2562"/>
            <a:ext cx="5111749" cy="5853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344"/>
            <a:ext cx="3007784" cy="46906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24BF36-D52A-44F7-ACC8-4DF54415C6E2}" type="slidenum">
              <a:rPr lang="en-GB" altLang="en-US"/>
              <a:pPr>
                <a:defRPr/>
              </a:pPr>
              <a:t>‹#›</a:t>
            </a:fld>
            <a:endParaRPr lang="en-GB" altLang="en-US"/>
          </a:p>
        </p:txBody>
      </p:sp>
    </p:spTree>
    <p:extLst>
      <p:ext uri="{BB962C8B-B14F-4D97-AF65-F5344CB8AC3E}">
        <p14:creationId xmlns:p14="http://schemas.microsoft.com/office/powerpoint/2010/main" val="234440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710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817" y="61326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817" y="5367703"/>
            <a:ext cx="5486400" cy="8044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55D2D8F-0DF5-4421-AE6D-EEE2D1F0A7D5}" type="slidenum">
              <a:rPr lang="en-GB" altLang="en-US"/>
              <a:pPr>
                <a:defRPr/>
              </a:pPr>
              <a:t>‹#›</a:t>
            </a:fld>
            <a:endParaRPr lang="en-GB" altLang="en-US"/>
          </a:p>
        </p:txBody>
      </p:sp>
    </p:spTree>
    <p:extLst>
      <p:ext uri="{BB962C8B-B14F-4D97-AF65-F5344CB8AC3E}">
        <p14:creationId xmlns:p14="http://schemas.microsoft.com/office/powerpoint/2010/main" val="167556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78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78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78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E8363B1-1725-4497-A202-D4D75FC575A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Microsoft_Excel_Chart4.xls"/><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oleObject" Target="../embeddings/Microsoft_Excel_Chart5.xls"/><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Microsoft_Excel_Chart2.xls"/><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Microsoft_Excel_Chart3.xls"/><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PPTsky.jpg"/>
          <p:cNvPicPr>
            <a:picLocks noChangeAspect="1"/>
          </p:cNvPicPr>
          <p:nvPr/>
        </p:nvPicPr>
        <p:blipFill>
          <a:blip r:embed="rId3">
            <a:extLst>
              <a:ext uri="{28A0092B-C50C-407E-A947-70E740481C1C}">
                <a14:useLocalDpi xmlns:a14="http://schemas.microsoft.com/office/drawing/2010/main" val="0"/>
              </a:ext>
            </a:extLst>
          </a:blip>
          <a:srcRect l="7169" t="25970" r="6810"/>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3"/>
          <p:cNvSpPr>
            <a:spLocks noGrp="1"/>
          </p:cNvSpPr>
          <p:nvPr>
            <p:ph type="title"/>
          </p:nvPr>
        </p:nvSpPr>
        <p:spPr>
          <a:xfrm>
            <a:off x="211138" y="2852738"/>
            <a:ext cx="8229600" cy="666750"/>
          </a:xfrm>
        </p:spPr>
        <p:txBody>
          <a:bodyPr/>
          <a:lstStyle/>
          <a:p>
            <a:pPr algn="l"/>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2800" b="1" smtClean="0">
                <a:solidFill>
                  <a:schemeClr val="accent2"/>
                </a:solidFill>
                <a:cs typeface="Times New Roman" pitchFamily="18" charset="0"/>
              </a:rPr>
              <a:t>Popular strategies for dealing with non-fiduciary prescribing: a policy-centred</a:t>
            </a:r>
            <a:br>
              <a:rPr lang="en-GB" altLang="en-US" sz="2800" b="1" smtClean="0">
                <a:solidFill>
                  <a:schemeClr val="accent2"/>
                </a:solidFill>
                <a:cs typeface="Times New Roman" pitchFamily="18" charset="0"/>
              </a:rPr>
            </a:br>
            <a:r>
              <a:rPr lang="en-GB" altLang="en-US" sz="2800" b="1" smtClean="0">
                <a:solidFill>
                  <a:schemeClr val="accent2"/>
                </a:solidFill>
                <a:cs typeface="Times New Roman" pitchFamily="18" charset="0"/>
              </a:rPr>
              <a:t>analysis</a:t>
            </a:r>
            <a:r>
              <a:rPr lang="en-GB" altLang="en-US" sz="2800" b="1" smtClean="0">
                <a:cs typeface="Times New Roman" pitchFamily="18" charset="0"/>
              </a:rPr>
              <a:t> </a:t>
            </a:r>
            <a:r>
              <a:rPr lang="en-GB" altLang="en-US" sz="2800" smtClean="0">
                <a:latin typeface="Times New Roman" pitchFamily="18" charset="0"/>
                <a:cs typeface="Times New Roman" pitchFamily="18" charset="0"/>
              </a:rPr>
              <a:t/>
            </a:r>
            <a:br>
              <a:rPr lang="en-GB" altLang="en-US" sz="2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b="1" smtClean="0">
                <a:cs typeface="Times New Roman" pitchFamily="18" charset="0"/>
              </a:rPr>
              <a:t/>
            </a:r>
            <a:br>
              <a:rPr lang="en-GB" altLang="en-US" sz="1800" b="1" smtClean="0">
                <a:cs typeface="Times New Roman" pitchFamily="18" charset="0"/>
              </a:rPr>
            </a:br>
            <a:r>
              <a:rPr lang="en-GB" altLang="en-US" sz="1800" b="1" smtClean="0">
                <a:solidFill>
                  <a:srgbClr val="7030A0"/>
                </a:solidFill>
                <a:cs typeface="Times New Roman" pitchFamily="18" charset="0"/>
              </a:rPr>
              <a:t>Dr Neil Munro</a:t>
            </a:r>
            <a:br>
              <a:rPr lang="en-GB" altLang="en-US" sz="1800" b="1" smtClean="0">
                <a:solidFill>
                  <a:srgbClr val="7030A0"/>
                </a:solidFill>
                <a:cs typeface="Times New Roman" pitchFamily="18" charset="0"/>
              </a:rPr>
            </a:br>
            <a:r>
              <a:rPr lang="en-GB" altLang="en-US" sz="1800" b="1" smtClean="0">
                <a:solidFill>
                  <a:srgbClr val="7030A0"/>
                </a:solidFill>
                <a:cs typeface="Times New Roman" pitchFamily="18" charset="0"/>
              </a:rPr>
              <a:t>Lecturer in Chinese Politics</a:t>
            </a:r>
            <a:br>
              <a:rPr lang="en-GB" altLang="en-US" sz="1800" b="1" smtClean="0">
                <a:solidFill>
                  <a:srgbClr val="7030A0"/>
                </a:solidFill>
                <a:cs typeface="Times New Roman" pitchFamily="18" charset="0"/>
              </a:rPr>
            </a:br>
            <a:r>
              <a:rPr lang="en-GB" altLang="en-US" sz="1800" b="1" smtClean="0">
                <a:solidFill>
                  <a:srgbClr val="7030A0"/>
                </a:solidFill>
                <a:cs typeface="Times New Roman" pitchFamily="18" charset="0"/>
              </a:rPr>
              <a:t/>
            </a:r>
            <a:br>
              <a:rPr lang="en-GB" altLang="en-US" sz="1800" b="1" smtClean="0">
                <a:solidFill>
                  <a:srgbClr val="7030A0"/>
                </a:solidFill>
                <a:cs typeface="Times New Roman" pitchFamily="18" charset="0"/>
              </a:rPr>
            </a:br>
            <a:r>
              <a:rPr lang="en-GB" altLang="en-US" sz="1800" b="1" smtClean="0">
                <a:solidFill>
                  <a:srgbClr val="7030A0"/>
                </a:solidFill>
                <a:cs typeface="Times New Roman" pitchFamily="18" charset="0"/>
              </a:rPr>
              <a:t>China’s Health Reforms after Four Years: Public Evaluations</a:t>
            </a:r>
            <a:br>
              <a:rPr lang="en-GB" altLang="en-US" sz="1800" b="1" smtClean="0">
                <a:solidFill>
                  <a:srgbClr val="7030A0"/>
                </a:solidFill>
                <a:cs typeface="Times New Roman" pitchFamily="18" charset="0"/>
              </a:rPr>
            </a:br>
            <a:r>
              <a:rPr lang="en-GB" altLang="en-US" sz="1800" b="1" smtClean="0">
                <a:solidFill>
                  <a:srgbClr val="7030A0"/>
                </a:solidFill>
                <a:cs typeface="Times New Roman" pitchFamily="18" charset="0"/>
              </a:rPr>
              <a:t>Peking University </a:t>
            </a:r>
            <a:br>
              <a:rPr lang="en-GB" altLang="en-US" sz="1800" b="1" smtClean="0">
                <a:solidFill>
                  <a:srgbClr val="7030A0"/>
                </a:solidFill>
                <a:cs typeface="Times New Roman" pitchFamily="18" charset="0"/>
              </a:rPr>
            </a:br>
            <a:r>
              <a:rPr lang="en-GB" altLang="en-US" sz="1800" b="1" smtClean="0">
                <a:solidFill>
                  <a:srgbClr val="7030A0"/>
                </a:solidFill>
                <a:cs typeface="Times New Roman" pitchFamily="18" charset="0"/>
              </a:rPr>
              <a:t>16 September 2013.</a:t>
            </a:r>
            <a:r>
              <a:rPr lang="en-GB" altLang="en-US" sz="1800" smtClean="0">
                <a:solidFill>
                  <a:srgbClr val="7030A0"/>
                </a:solidFill>
                <a:latin typeface="Times New Roman" pitchFamily="18" charset="0"/>
                <a:cs typeface="Times New Roman" pitchFamily="18" charset="0"/>
              </a:rPr>
              <a:t/>
            </a:r>
            <a:br>
              <a:rPr lang="en-GB" altLang="en-US" sz="1800" smtClean="0">
                <a:solidFill>
                  <a:srgbClr val="7030A0"/>
                </a:solidFill>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School of Social and Political Sciences, University of Glasgow,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Adam Smith Building, Bute Gardens, Glasgow G12 8RT.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Email: Neil.Munro@glasgow.ac.uk</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
            </a:r>
            <a:br>
              <a:rPr lang="en-GB" altLang="en-US" sz="1800" smtClean="0">
                <a:latin typeface="Times New Roman" pitchFamily="18" charset="0"/>
                <a:cs typeface="Times New Roman" pitchFamily="18" charset="0"/>
              </a:rPr>
            </a:br>
            <a:r>
              <a:rPr lang="en-GB" altLang="en-US" sz="1800" smtClean="0">
                <a:latin typeface="Times New Roman" pitchFamily="18" charset="0"/>
                <a:cs typeface="Times New Roman" pitchFamily="18" charset="0"/>
              </a:rPr>
              <a:t>www.gla.ac.uk/petu </a:t>
            </a:r>
            <a:br>
              <a:rPr lang="en-GB" altLang="en-US" sz="1800" smtClean="0">
                <a:latin typeface="Times New Roman" pitchFamily="18" charset="0"/>
                <a:cs typeface="Times New Roman" pitchFamily="18" charset="0"/>
              </a:rPr>
            </a:br>
            <a:endParaRPr lang="en-GB" altLang="en-US" sz="1800" smtClean="0">
              <a:latin typeface="Times New Roman" pitchFamily="18" charset="0"/>
              <a:cs typeface="Times New Roman" pitchFamily="18" charset="0"/>
            </a:endParaRPr>
          </a:p>
        </p:txBody>
      </p:sp>
      <p:sp>
        <p:nvSpPr>
          <p:cNvPr id="205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25E646B-3862-48D4-B99C-A2BE83155CD4}" type="slidenum">
              <a:rPr lang="en-GB" altLang="en-US" sz="1400"/>
              <a:pPr eaLnBrk="1" hangingPunct="1">
                <a:spcBef>
                  <a:spcPct val="0"/>
                </a:spcBef>
                <a:buFontTx/>
                <a:buNone/>
              </a:pPr>
              <a:t>1</a:t>
            </a:fld>
            <a:endParaRPr lang="en-GB" altLang="en-US" sz="1400"/>
          </a:p>
        </p:txBody>
      </p:sp>
      <p:pic>
        <p:nvPicPr>
          <p:cNvPr id="2053" name="Picture 52" descr="CS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765175"/>
            <a:ext cx="151288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1263" y="0"/>
            <a:ext cx="28527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Users\john.SPHSU\Desktop\New folder\MRC Centenary logo_RGB.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5575" y="692150"/>
            <a:ext cx="13684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descr="http://t2.gstatic.com/images?q=tbn:ANd9GcQHYNI8vsNhSrGcY0AfW8cLmvs-iviI3JqLhZb_xt-Opmrj6Y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275" y="-26988"/>
            <a:ext cx="1814513" cy="151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C:\Users\john.SPHSU\Desktop\UniofGlasgow_colou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88913"/>
            <a:ext cx="37258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3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649288" y="1196975"/>
            <a:ext cx="7800975" cy="200025"/>
          </a:xfrm>
        </p:spPr>
        <p:txBody>
          <a:bodyPr/>
          <a:lstStyle/>
          <a:p>
            <a:pPr algn="l">
              <a:defRPr/>
            </a:pPr>
            <a:r>
              <a:rPr lang="en-GB" altLang="en-US" sz="2000" b="1" dirty="0" smtClean="0">
                <a:solidFill>
                  <a:schemeClr val="accent2"/>
                </a:solidFill>
                <a:latin typeface="+mn-lt"/>
              </a:rPr>
              <a:t>Figure 3b.  Impacts of Independent Variables on Odds of Using Connections</a:t>
            </a:r>
          </a:p>
        </p:txBody>
      </p:sp>
      <p:sp>
        <p:nvSpPr>
          <p:cNvPr id="11267" name="Line 9"/>
          <p:cNvSpPr>
            <a:spLocks noChangeShapeType="1"/>
          </p:cNvSpPr>
          <p:nvPr/>
        </p:nvSpPr>
        <p:spPr bwMode="auto">
          <a:xfrm>
            <a:off x="671513" y="6246813"/>
            <a:ext cx="7966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4" name="Text Box 11"/>
          <p:cNvSpPr txBox="1">
            <a:spLocks noChangeArrowheads="1"/>
          </p:cNvSpPr>
          <p:nvPr/>
        </p:nvSpPr>
        <p:spPr bwMode="auto">
          <a:xfrm>
            <a:off x="598488" y="6246813"/>
            <a:ext cx="8124825" cy="3381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Source: Generalized linear mixed model for data in Figure 1, N=3,446</a:t>
            </a:r>
          </a:p>
        </p:txBody>
      </p:sp>
      <p:sp>
        <p:nvSpPr>
          <p:cNvPr id="12295" name="Text Box 18"/>
          <p:cNvSpPr txBox="1">
            <a:spLocks noChangeArrowheads="1"/>
          </p:cNvSpPr>
          <p:nvPr/>
        </p:nvSpPr>
        <p:spPr bwMode="auto">
          <a:xfrm>
            <a:off x="20638" y="1531938"/>
            <a:ext cx="1346200" cy="3397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smtClean="0">
                <a:latin typeface="+mn-lt"/>
              </a:rPr>
              <a:t>Impact*</a:t>
            </a:r>
          </a:p>
        </p:txBody>
      </p:sp>
      <p:sp>
        <p:nvSpPr>
          <p:cNvPr id="12296" name="Text Box 17"/>
          <p:cNvSpPr txBox="1">
            <a:spLocks noChangeArrowheads="1"/>
          </p:cNvSpPr>
          <p:nvPr/>
        </p:nvSpPr>
        <p:spPr bwMode="auto">
          <a:xfrm>
            <a:off x="685800" y="5370513"/>
            <a:ext cx="7951788" cy="8302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 Impact on  logged risk ratio relative to reference category, computed by multiplying multinomial logistic regression coefficients by the mean of the independent variables. Impacts not significant at .05 level are not shown. </a:t>
            </a:r>
          </a:p>
        </p:txBody>
      </p:sp>
      <p:sp>
        <p:nvSpPr>
          <p:cNvPr id="11271" name="Slide Number Placeholder 2"/>
          <p:cNvSpPr>
            <a:spLocks noGrp="1"/>
          </p:cNvSpPr>
          <p:nvPr>
            <p:ph type="sldNum" sz="quarter" idx="12"/>
          </p:nvPr>
        </p:nvSpPr>
        <p:spPr>
          <a:xfrm>
            <a:off x="6958013" y="-15875"/>
            <a:ext cx="21336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F2F91DE0-E11A-4F2C-92E5-488EF221B0AB}" type="slidenum">
              <a:rPr lang="en-GB" altLang="en-US" sz="1400"/>
              <a:pPr eaLnBrk="1" hangingPunct="1">
                <a:spcBef>
                  <a:spcPct val="0"/>
                </a:spcBef>
                <a:buFontTx/>
                <a:buNone/>
              </a:pPr>
              <a:t>10</a:t>
            </a:fld>
            <a:endParaRPr lang="en-GB" altLang="en-US" sz="1400"/>
          </a:p>
        </p:txBody>
      </p:sp>
      <p:pic>
        <p:nvPicPr>
          <p:cNvPr id="11272" name="Picture 6" descr="C:\Users\john.SPHSU\Desktop\UniofGlasgow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237648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3" name="Object 2"/>
          <p:cNvGraphicFramePr>
            <a:graphicFrameLocks noChangeAspect="1"/>
          </p:cNvGraphicFramePr>
          <p:nvPr/>
        </p:nvGraphicFramePr>
        <p:xfrm>
          <a:off x="-50800" y="1341438"/>
          <a:ext cx="9150350" cy="4175125"/>
        </p:xfrm>
        <a:graphic>
          <a:graphicData uri="http://schemas.openxmlformats.org/presentationml/2006/ole">
            <mc:AlternateContent xmlns:mc="http://schemas.openxmlformats.org/markup-compatibility/2006">
              <mc:Choice xmlns:v="urn:schemas-microsoft-com:vml" Requires="v">
                <p:oleObj spid="_x0000_s11274" r:id="rId5" imgW="9150889" imgH="4176122" progId="Excel.Chart.8">
                  <p:embed/>
                </p:oleObj>
              </mc:Choice>
              <mc:Fallback>
                <p:oleObj r:id="rId5" imgW="9150889" imgH="4176122"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341438"/>
                        <a:ext cx="91503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12005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742950" y="1125538"/>
            <a:ext cx="7800975" cy="200025"/>
          </a:xfrm>
        </p:spPr>
        <p:txBody>
          <a:bodyPr/>
          <a:lstStyle/>
          <a:p>
            <a:pPr algn="l">
              <a:defRPr/>
            </a:pPr>
            <a:r>
              <a:rPr lang="en-GB" altLang="en-US" sz="2000" b="1" dirty="0" smtClean="0">
                <a:solidFill>
                  <a:schemeClr val="accent2"/>
                </a:solidFill>
                <a:latin typeface="+mn-lt"/>
              </a:rPr>
              <a:t>Figure 3c. Impact of Independent Variables on Odds of Using Exit Strategies</a:t>
            </a:r>
          </a:p>
        </p:txBody>
      </p:sp>
      <p:sp>
        <p:nvSpPr>
          <p:cNvPr id="12291" name="Line 9"/>
          <p:cNvSpPr>
            <a:spLocks noChangeShapeType="1"/>
          </p:cNvSpPr>
          <p:nvPr/>
        </p:nvSpPr>
        <p:spPr bwMode="auto">
          <a:xfrm>
            <a:off x="763588" y="6126163"/>
            <a:ext cx="79676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18" name="Text Box 11"/>
          <p:cNvSpPr txBox="1">
            <a:spLocks noChangeArrowheads="1"/>
          </p:cNvSpPr>
          <p:nvPr/>
        </p:nvSpPr>
        <p:spPr bwMode="auto">
          <a:xfrm>
            <a:off x="755650" y="6151563"/>
            <a:ext cx="8123238" cy="3381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Source: Generalized linear mixed model for data in Figure 1, N=3,446. </a:t>
            </a:r>
          </a:p>
        </p:txBody>
      </p:sp>
      <p:sp>
        <p:nvSpPr>
          <p:cNvPr id="13319" name="Text Box 18"/>
          <p:cNvSpPr txBox="1">
            <a:spLocks noChangeArrowheads="1"/>
          </p:cNvSpPr>
          <p:nvPr/>
        </p:nvSpPr>
        <p:spPr bwMode="auto">
          <a:xfrm>
            <a:off x="227013" y="1433513"/>
            <a:ext cx="1212850" cy="3381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smtClean="0">
                <a:latin typeface="+mn-lt"/>
              </a:rPr>
              <a:t>Impact*</a:t>
            </a:r>
          </a:p>
        </p:txBody>
      </p:sp>
      <p:sp>
        <p:nvSpPr>
          <p:cNvPr id="13320" name="Text Box 17"/>
          <p:cNvSpPr txBox="1">
            <a:spLocks noChangeArrowheads="1"/>
          </p:cNvSpPr>
          <p:nvPr/>
        </p:nvSpPr>
        <p:spPr bwMode="auto">
          <a:xfrm>
            <a:off x="839788" y="5332413"/>
            <a:ext cx="7950200" cy="8318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 Impact on logged risk ratio relative to reference category, computed by multiplying multinomial logistic regression coefficients by the mean of the independent variables. Impacts not significant at .05 level are not shown. </a:t>
            </a:r>
          </a:p>
        </p:txBody>
      </p:sp>
      <p:sp>
        <p:nvSpPr>
          <p:cNvPr id="12295" name="Slide Number Placeholder 2"/>
          <p:cNvSpPr>
            <a:spLocks noGrp="1"/>
          </p:cNvSpPr>
          <p:nvPr>
            <p:ph type="sldNum" sz="quarter" idx="12"/>
          </p:nvPr>
        </p:nvSpPr>
        <p:spPr>
          <a:xfrm>
            <a:off x="6961188" y="0"/>
            <a:ext cx="21336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D351FB3-7806-4EF4-B876-44CAD05C2C1B}" type="slidenum">
              <a:rPr lang="en-GB" altLang="en-US" sz="1400"/>
              <a:pPr eaLnBrk="1" hangingPunct="1">
                <a:spcBef>
                  <a:spcPct val="0"/>
                </a:spcBef>
                <a:buFontTx/>
                <a:buNone/>
              </a:pPr>
              <a:t>11</a:t>
            </a:fld>
            <a:endParaRPr lang="en-GB" altLang="en-US" sz="1400"/>
          </a:p>
        </p:txBody>
      </p:sp>
      <p:pic>
        <p:nvPicPr>
          <p:cNvPr id="12296" name="Picture 6" descr="C:\Users\john.SPHSU\Desktop\UniofGlasgow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7" name="Object 10"/>
          <p:cNvGraphicFramePr>
            <a:graphicFrameLocks noChangeAspect="1"/>
          </p:cNvGraphicFramePr>
          <p:nvPr/>
        </p:nvGraphicFramePr>
        <p:xfrm>
          <a:off x="250825" y="1290638"/>
          <a:ext cx="8647113" cy="3898900"/>
        </p:xfrm>
        <a:graphic>
          <a:graphicData uri="http://schemas.openxmlformats.org/presentationml/2006/ole">
            <mc:AlternateContent xmlns:mc="http://schemas.openxmlformats.org/markup-compatibility/2006">
              <mc:Choice xmlns:v="urn:schemas-microsoft-com:vml" Requires="v">
                <p:oleObj spid="_x0000_s12303" r:id="rId5" imgW="8650974" imgH="3895682" progId="Excel.Chart.8">
                  <p:embed/>
                </p:oleObj>
              </mc:Choice>
              <mc:Fallback>
                <p:oleObj r:id="rId5" imgW="8650974" imgH="3895682" progId="Excel.Char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290638"/>
                        <a:ext cx="86471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0"/>
          <p:cNvSpPr txBox="1">
            <a:spLocks noChangeArrowheads="1"/>
          </p:cNvSpPr>
          <p:nvPr/>
        </p:nvSpPr>
        <p:spPr bwMode="auto">
          <a:xfrm>
            <a:off x="1631950" y="1989138"/>
            <a:ext cx="1355725" cy="13223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Health care</a:t>
            </a:r>
            <a:br>
              <a:rPr lang="en-GB" altLang="en-US" sz="1600" dirty="0">
                <a:latin typeface="+mn-lt"/>
                <a:cs typeface="Times New Roman" pitchFamily="18" charset="0"/>
              </a:rPr>
            </a:br>
            <a:r>
              <a:rPr lang="en-GB" altLang="en-US" sz="1600" dirty="0">
                <a:latin typeface="+mn-lt"/>
                <a:cs typeface="Times New Roman" pitchFamily="18" charset="0"/>
              </a:rPr>
              <a:t>system </a:t>
            </a:r>
            <a:br>
              <a:rPr lang="en-GB" altLang="en-US" sz="1600" dirty="0">
                <a:latin typeface="+mn-lt"/>
                <a:cs typeface="Times New Roman" pitchFamily="18" charset="0"/>
              </a:rPr>
            </a:br>
            <a:r>
              <a:rPr lang="en-GB" altLang="en-US" sz="1600" dirty="0">
                <a:latin typeface="+mn-lt"/>
                <a:cs typeface="Times New Roman" pitchFamily="18" charset="0"/>
              </a:rPr>
              <a:t>needs</a:t>
            </a:r>
            <a:br>
              <a:rPr lang="en-GB" altLang="en-US" sz="1600" dirty="0">
                <a:latin typeface="+mn-lt"/>
                <a:cs typeface="Times New Roman" pitchFamily="18" charset="0"/>
              </a:rPr>
            </a:br>
            <a:r>
              <a:rPr lang="en-GB" altLang="en-US" sz="1600" dirty="0">
                <a:latin typeface="+mn-lt"/>
                <a:cs typeface="Times New Roman" pitchFamily="18" charset="0"/>
              </a:rPr>
              <a:t>fundamental </a:t>
            </a:r>
            <a:br>
              <a:rPr lang="en-GB" altLang="en-US" sz="1600" dirty="0">
                <a:latin typeface="+mn-lt"/>
                <a:cs typeface="Times New Roman" pitchFamily="18" charset="0"/>
              </a:rPr>
            </a:br>
            <a:r>
              <a:rPr lang="en-GB" altLang="en-US" sz="1600" dirty="0">
                <a:latin typeface="+mn-lt"/>
                <a:cs typeface="Times New Roman" pitchFamily="18" charset="0"/>
              </a:rPr>
              <a:t>reform</a:t>
            </a:r>
          </a:p>
        </p:txBody>
      </p:sp>
      <p:sp>
        <p:nvSpPr>
          <p:cNvPr id="20" name="TextBox 11"/>
          <p:cNvSpPr txBox="1">
            <a:spLocks noChangeArrowheads="1"/>
          </p:cNvSpPr>
          <p:nvPr/>
        </p:nvSpPr>
        <p:spPr bwMode="auto">
          <a:xfrm>
            <a:off x="2339975" y="3451225"/>
            <a:ext cx="1511300" cy="13223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Payments from</a:t>
            </a:r>
            <a:br>
              <a:rPr lang="en-GB" altLang="en-US" sz="1600" dirty="0">
                <a:latin typeface="+mn-lt"/>
                <a:cs typeface="Times New Roman" pitchFamily="18" charset="0"/>
              </a:rPr>
            </a:br>
            <a:r>
              <a:rPr lang="en-GB" altLang="en-US" sz="1600" dirty="0">
                <a:latin typeface="+mn-lt"/>
                <a:cs typeface="Times New Roman" pitchFamily="18" charset="0"/>
              </a:rPr>
              <a:t>drug </a:t>
            </a:r>
            <a:r>
              <a:rPr lang="en-GB" altLang="en-US" sz="1600" dirty="0" smtClean="0">
                <a:latin typeface="+mn-lt"/>
                <a:cs typeface="Times New Roman" pitchFamily="18" charset="0"/>
              </a:rPr>
              <a:t>comp-</a:t>
            </a:r>
            <a:br>
              <a:rPr lang="en-GB" altLang="en-US" sz="1600" dirty="0" smtClean="0">
                <a:latin typeface="+mn-lt"/>
                <a:cs typeface="Times New Roman" pitchFamily="18" charset="0"/>
              </a:rPr>
            </a:br>
            <a:r>
              <a:rPr lang="en-GB" altLang="en-US" sz="1600" dirty="0" err="1" smtClean="0">
                <a:latin typeface="+mn-lt"/>
                <a:cs typeface="Times New Roman" pitchFamily="18" charset="0"/>
              </a:rPr>
              <a:t>anies</a:t>
            </a:r>
            <a:r>
              <a:rPr lang="en-GB" altLang="en-US" sz="1600" dirty="0" smtClean="0">
                <a:latin typeface="+mn-lt"/>
                <a:cs typeface="Times New Roman" pitchFamily="18" charset="0"/>
              </a:rPr>
              <a:t> affect</a:t>
            </a:r>
            <a:r>
              <a:rPr lang="en-GB" altLang="en-US" sz="1600" dirty="0">
                <a:latin typeface="+mn-lt"/>
                <a:cs typeface="Times New Roman" pitchFamily="18" charset="0"/>
              </a:rPr>
              <a:t/>
            </a:r>
            <a:br>
              <a:rPr lang="en-GB" altLang="en-US" sz="1600" dirty="0">
                <a:latin typeface="+mn-lt"/>
                <a:cs typeface="Times New Roman" pitchFamily="18" charset="0"/>
              </a:rPr>
            </a:br>
            <a:r>
              <a:rPr lang="en-GB" altLang="en-US" sz="1600" dirty="0">
                <a:latin typeface="+mn-lt"/>
                <a:cs typeface="Times New Roman" pitchFamily="18" charset="0"/>
              </a:rPr>
              <a:t>prescriptions</a:t>
            </a:r>
          </a:p>
        </p:txBody>
      </p:sp>
      <p:sp>
        <p:nvSpPr>
          <p:cNvPr id="21" name="TextBox 12"/>
          <p:cNvSpPr txBox="1">
            <a:spLocks noChangeArrowheads="1"/>
          </p:cNvSpPr>
          <p:nvPr/>
        </p:nvSpPr>
        <p:spPr bwMode="auto">
          <a:xfrm>
            <a:off x="3492500" y="3373438"/>
            <a:ext cx="1150938" cy="8318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Unethical</a:t>
            </a:r>
            <a:br>
              <a:rPr lang="en-GB" altLang="en-US" sz="1600" dirty="0">
                <a:latin typeface="+mn-lt"/>
                <a:cs typeface="Times New Roman" pitchFamily="18" charset="0"/>
              </a:rPr>
            </a:br>
            <a:r>
              <a:rPr lang="en-GB" altLang="en-US" sz="1600" dirty="0">
                <a:latin typeface="+mn-lt"/>
                <a:cs typeface="Times New Roman" pitchFamily="18" charset="0"/>
              </a:rPr>
              <a:t>practices</a:t>
            </a:r>
            <a:br>
              <a:rPr lang="en-GB" altLang="en-US" sz="1600" dirty="0">
                <a:latin typeface="+mn-lt"/>
                <a:cs typeface="Times New Roman" pitchFamily="18" charset="0"/>
              </a:rPr>
            </a:br>
            <a:r>
              <a:rPr lang="en-GB" altLang="en-US" sz="1600" dirty="0">
                <a:latin typeface="+mn-lt"/>
                <a:cs typeface="Times New Roman" pitchFamily="18" charset="0"/>
              </a:rPr>
              <a:t>likely</a:t>
            </a:r>
          </a:p>
        </p:txBody>
      </p:sp>
      <p:sp>
        <p:nvSpPr>
          <p:cNvPr id="22" name="TextBox 13"/>
          <p:cNvSpPr txBox="1">
            <a:spLocks noChangeArrowheads="1"/>
          </p:cNvSpPr>
          <p:nvPr/>
        </p:nvSpPr>
        <p:spPr bwMode="auto">
          <a:xfrm>
            <a:off x="4443413" y="3373438"/>
            <a:ext cx="1065212" cy="8318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Private</a:t>
            </a:r>
            <a:br>
              <a:rPr lang="en-GB" altLang="en-US" sz="1600" dirty="0">
                <a:latin typeface="+mn-lt"/>
                <a:cs typeface="Times New Roman" pitchFamily="18" charset="0"/>
              </a:rPr>
            </a:br>
            <a:r>
              <a:rPr lang="en-GB" altLang="en-US" sz="1600" dirty="0">
                <a:latin typeface="+mn-lt"/>
                <a:cs typeface="Times New Roman" pitchFamily="18" charset="0"/>
              </a:rPr>
              <a:t>treatment</a:t>
            </a:r>
            <a:br>
              <a:rPr lang="en-GB" altLang="en-US" sz="1600" dirty="0">
                <a:latin typeface="+mn-lt"/>
                <a:cs typeface="Times New Roman" pitchFamily="18" charset="0"/>
              </a:rPr>
            </a:br>
            <a:r>
              <a:rPr lang="en-GB" altLang="en-US" sz="1600" dirty="0">
                <a:latin typeface="+mn-lt"/>
                <a:cs typeface="Times New Roman" pitchFamily="18" charset="0"/>
              </a:rPr>
              <a:t>better</a:t>
            </a:r>
          </a:p>
        </p:txBody>
      </p:sp>
      <p:sp>
        <p:nvSpPr>
          <p:cNvPr id="23" name="TextBox 14"/>
          <p:cNvSpPr txBox="1">
            <a:spLocks noChangeArrowheads="1"/>
          </p:cNvSpPr>
          <p:nvPr/>
        </p:nvSpPr>
        <p:spPr bwMode="auto">
          <a:xfrm>
            <a:off x="6300788" y="2727325"/>
            <a:ext cx="1295400"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Agricultural </a:t>
            </a:r>
            <a:br>
              <a:rPr lang="en-GB" altLang="en-US" sz="1600" dirty="0">
                <a:latin typeface="+mn-lt"/>
                <a:cs typeface="Times New Roman" pitchFamily="18" charset="0"/>
              </a:rPr>
            </a:br>
            <a:r>
              <a:rPr lang="en-GB" altLang="en-US" sz="1600" dirty="0">
                <a:latin typeface="+mn-lt"/>
                <a:cs typeface="Times New Roman" pitchFamily="18" charset="0"/>
              </a:rPr>
              <a:t>hukou</a:t>
            </a:r>
          </a:p>
        </p:txBody>
      </p:sp>
    </p:spTree>
  </p:cSld>
  <p:clrMapOvr>
    <a:masterClrMapping/>
  </p:clrMapOvr>
  <p:transition advTm="12008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8313" y="1052513"/>
          <a:ext cx="7920037" cy="4757737"/>
        </p:xfrm>
        <a:graphic>
          <a:graphicData uri="http://schemas.openxmlformats.org/drawingml/2006/table">
            <a:tbl>
              <a:tblPr/>
              <a:tblGrid>
                <a:gridCol w="7920037"/>
              </a:tblGrid>
              <a:tr h="49070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800" b="1" i="0" u="none" strike="noStrike" cap="none" normalizeH="0" baseline="0" smtClean="0">
                          <a:ln>
                            <a:noFill/>
                          </a:ln>
                          <a:solidFill>
                            <a:schemeClr val="accent2"/>
                          </a:solidFill>
                          <a:effectLst/>
                          <a:latin typeface="Arial" charset="0"/>
                          <a:cs typeface="Times New Roman" pitchFamily="18" charset="0"/>
                        </a:rPr>
                        <a:t>Key Findings </a:t>
                      </a:r>
                      <a:endParaRPr kumimoji="0" lang="en-GB" altLang="en-US" sz="28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marL="91430" marR="9143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r>
              <a:tr h="4267029">
                <a:tc>
                  <a:txBody>
                    <a:bodyPr/>
                    <a:lstStyle>
                      <a:lvl1pPr marL="342900" indent="-3429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2000" b="0" i="0" u="none" strike="noStrike" cap="none" normalizeH="0" baseline="0" smtClean="0">
                          <a:ln>
                            <a:noFill/>
                          </a:ln>
                          <a:solidFill>
                            <a:schemeClr val="tx1"/>
                          </a:solidFill>
                          <a:effectLst/>
                          <a:latin typeface="Arial" charset="0"/>
                          <a:cs typeface="Times New Roman" pitchFamily="18" charset="0"/>
                        </a:rPr>
                        <a:t>Agricultural hukou discourages exit strategies (including connections, changing hospitals, going private).</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2000" b="0" i="0" u="none" strike="noStrike" cap="none" normalizeH="0" baseline="0" smtClean="0">
                          <a:ln>
                            <a:noFill/>
                          </a:ln>
                          <a:solidFill>
                            <a:schemeClr val="tx1"/>
                          </a:solidFill>
                          <a:effectLst/>
                          <a:latin typeface="Arial" charset="0"/>
                          <a:cs typeface="Times New Roman" pitchFamily="18" charset="0"/>
                        </a:rPr>
                        <a:t>People in richer locations are more active in terms of voice (both complaining and asking) and also use of connections to get a referral.</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2000" b="0" i="0" u="none" strike="noStrike" cap="none" normalizeH="0" baseline="0" smtClean="0">
                          <a:ln>
                            <a:noFill/>
                          </a:ln>
                          <a:solidFill>
                            <a:schemeClr val="tx1"/>
                          </a:solidFill>
                          <a:effectLst/>
                          <a:latin typeface="Arial" charset="0"/>
                          <a:cs typeface="Times New Roman" pitchFamily="18" charset="0"/>
                        </a:rPr>
                        <a:t>Favourable views of private treatment encourage </a:t>
                      </a:r>
                      <a:r>
                        <a:rPr kumimoji="0" lang="en-GB" altLang="en-US" sz="2000" b="0" i="1" u="none" strike="noStrike" cap="none" normalizeH="0" baseline="0" smtClean="0">
                          <a:ln>
                            <a:noFill/>
                          </a:ln>
                          <a:solidFill>
                            <a:schemeClr val="tx1"/>
                          </a:solidFill>
                          <a:effectLst/>
                          <a:latin typeface="Arial" charset="0"/>
                          <a:cs typeface="Times New Roman" pitchFamily="18" charset="0"/>
                        </a:rPr>
                        <a:t>proactive</a:t>
                      </a:r>
                      <a:r>
                        <a:rPr kumimoji="0" lang="en-GB" altLang="en-US" sz="2000" b="0" i="0" u="none" strike="noStrike" cap="none" normalizeH="0" baseline="0" smtClean="0">
                          <a:ln>
                            <a:noFill/>
                          </a:ln>
                          <a:solidFill>
                            <a:schemeClr val="tx1"/>
                          </a:solidFill>
                          <a:effectLst/>
                          <a:latin typeface="Arial" charset="0"/>
                          <a:cs typeface="Times New Roman" pitchFamily="18" charset="0"/>
                        </a:rPr>
                        <a:t> responses including both voice and exit, but these do not include going to a private hospital or pharmacy for a prescription.</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2000" b="0" i="0" u="none" strike="noStrike" cap="none" normalizeH="0" baseline="0" smtClean="0">
                          <a:ln>
                            <a:noFill/>
                          </a:ln>
                          <a:solidFill>
                            <a:schemeClr val="tx1"/>
                          </a:solidFill>
                          <a:effectLst/>
                          <a:latin typeface="Arial" charset="0"/>
                          <a:cs typeface="Times New Roman" pitchFamily="18" charset="0"/>
                        </a:rPr>
                        <a:t>Trust in hospitals discourages voice (asking the doctor to change the prescription). </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2000" b="0" i="0" u="none" strike="noStrike" cap="none" normalizeH="0" baseline="0" smtClean="0">
                          <a:ln>
                            <a:noFill/>
                          </a:ln>
                          <a:solidFill>
                            <a:schemeClr val="tx1"/>
                          </a:solidFill>
                          <a:effectLst/>
                          <a:latin typeface="Arial" charset="0"/>
                          <a:cs typeface="Times New Roman" pitchFamily="18" charset="0"/>
                        </a:rPr>
                        <a:t>Awareness of unethical medical practices encourages proactive responses including both voice (asking the doctor to change the prescription) and exit (going to a private hospital or pharmacy).</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endParaRPr kumimoji="0" lang="en-GB" altLang="en-US" sz="2000" b="0" i="0" u="none" strike="noStrike" cap="none" normalizeH="0" baseline="0" smtClean="0">
                        <a:ln>
                          <a:noFill/>
                        </a:ln>
                        <a:solidFill>
                          <a:schemeClr val="tx1"/>
                        </a:solidFill>
                        <a:effectLst/>
                        <a:latin typeface="Arial" charset="0"/>
                        <a:cs typeface="Times New Roman" pitchFamily="18" charset="0"/>
                      </a:endParaRPr>
                    </a:p>
                  </a:txBody>
                  <a:tcPr marL="91430" marR="91430" marT="0" marB="0"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332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D89F88B-8FCD-4A35-840F-C8A55C59F1DA}" type="slidenum">
              <a:rPr lang="en-GB" altLang="en-US" sz="1400"/>
              <a:pPr eaLnBrk="1" hangingPunct="1">
                <a:spcBef>
                  <a:spcPct val="0"/>
                </a:spcBef>
                <a:buFontTx/>
                <a:buNone/>
              </a:pPr>
              <a:t>12</a:t>
            </a:fld>
            <a:endParaRPr lang="en-GB" altLang="en-US" sz="1400"/>
          </a:p>
        </p:txBody>
      </p:sp>
      <p:pic>
        <p:nvPicPr>
          <p:cNvPr id="13322" name="Picture 6" descr="C:\Users\john.SPHSU\Desktop\UniofGlasgow_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1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042988" y="941388"/>
            <a:ext cx="6626225"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2800" b="1" dirty="0" smtClean="0">
                <a:solidFill>
                  <a:schemeClr val="accent2"/>
                </a:solidFill>
                <a:latin typeface="+mn-lt"/>
                <a:cs typeface="Times New Roman" pitchFamily="18" charset="0"/>
              </a:rPr>
              <a:t>Policy points for discussion</a:t>
            </a:r>
          </a:p>
        </p:txBody>
      </p:sp>
      <p:sp>
        <p:nvSpPr>
          <p:cNvPr id="14339" name="TextBox 4"/>
          <p:cNvSpPr txBox="1">
            <a:spLocks noChangeArrowheads="1"/>
          </p:cNvSpPr>
          <p:nvPr/>
        </p:nvSpPr>
        <p:spPr bwMode="auto">
          <a:xfrm>
            <a:off x="922338" y="1465263"/>
            <a:ext cx="777716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GB" altLang="en-US" sz="2000">
                <a:cs typeface="Times New Roman" pitchFamily="18" charset="0"/>
              </a:rPr>
              <a:t>Policies should make use of patients’ capacity for voice, e.g. by institutionalizing complaints offices (ombudsmen) which operate at arms-length from hospital administrations and are empowered to investigate and punish unethical practices. </a:t>
            </a:r>
          </a:p>
          <a:p>
            <a:pPr eaLnBrk="1" hangingPunct="1">
              <a:spcBef>
                <a:spcPct val="0"/>
              </a:spcBef>
            </a:pPr>
            <a:r>
              <a:rPr lang="en-GB" altLang="en-US" sz="2000">
                <a:cs typeface="Times New Roman" pitchFamily="18" charset="0"/>
              </a:rPr>
              <a:t>Market mechanisms work better with better information. The authorities should monitor (survey) and publish tables of patient satisfaction with medical ethics alongside other performance criteria for each hospital.  </a:t>
            </a:r>
          </a:p>
          <a:p>
            <a:pPr eaLnBrk="1" hangingPunct="1">
              <a:spcBef>
                <a:spcPct val="0"/>
              </a:spcBef>
            </a:pPr>
            <a:r>
              <a:rPr lang="en-GB" altLang="en-US" sz="2000">
                <a:cs typeface="Times New Roman" pitchFamily="18" charset="0"/>
              </a:rPr>
              <a:t>Those with agricultural hukou may face some restrictions on choice of hospitals (eg. tied hospitals). This may make them captives to poor ethical practices in their local area.</a:t>
            </a:r>
          </a:p>
        </p:txBody>
      </p:sp>
      <p:sp>
        <p:nvSpPr>
          <p:cNvPr id="1434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412D417-D1D6-40A7-AEC9-DBD947573488}" type="slidenum">
              <a:rPr lang="en-GB" altLang="en-US" sz="1400"/>
              <a:pPr eaLnBrk="1" hangingPunct="1">
                <a:spcBef>
                  <a:spcPct val="0"/>
                </a:spcBef>
                <a:buFontTx/>
                <a:buNone/>
              </a:pPr>
              <a:t>13</a:t>
            </a:fld>
            <a:endParaRPr lang="en-GB" altLang="en-US" sz="1400"/>
          </a:p>
        </p:txBody>
      </p:sp>
      <p:pic>
        <p:nvPicPr>
          <p:cNvPr id="14341" name="Picture 6" descr="C:\Users\john.SPHSU\Desktop\UniofGlasgow_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19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GB" altLang="en-US" sz="2800" b="1" smtClean="0">
                <a:solidFill>
                  <a:schemeClr val="accent2"/>
                </a:solidFill>
              </a:rPr>
              <a:t>Key Issue</a:t>
            </a:r>
          </a:p>
        </p:txBody>
      </p:sp>
      <p:sp>
        <p:nvSpPr>
          <p:cNvPr id="3075" name="Content Placeholder 2"/>
          <p:cNvSpPr>
            <a:spLocks noGrp="1"/>
          </p:cNvSpPr>
          <p:nvPr>
            <p:ph idx="1"/>
          </p:nvPr>
        </p:nvSpPr>
        <p:spPr/>
        <p:txBody>
          <a:bodyPr/>
          <a:lstStyle/>
          <a:p>
            <a:r>
              <a:rPr lang="en-GB" altLang="en-US" sz="2000" b="1" smtClean="0"/>
              <a:t>Non-fiduciary prescribing: driven by needs of the doctor rather than of the patient, wastes the patient’s limited resources</a:t>
            </a:r>
          </a:p>
          <a:p>
            <a:r>
              <a:rPr lang="en-GB" altLang="en-US" sz="2000" smtClean="0"/>
              <a:t>Policy responses so far have focussed on changing incentive structures, e.g. use of treatment protocols and case-based payment to prevent costs of diagnosis and treatment from escalating, expanding the list of medicines covered by insurance.</a:t>
            </a:r>
          </a:p>
          <a:p>
            <a:r>
              <a:rPr lang="en-GB" altLang="en-US" sz="2000" smtClean="0"/>
              <a:t>These policies may be enhanced if we understand:</a:t>
            </a:r>
          </a:p>
          <a:p>
            <a:pPr lvl="1"/>
            <a:r>
              <a:rPr lang="en-GB" altLang="en-US" sz="1600" smtClean="0"/>
              <a:t>how ordinary people respond to non-fiduciary prescribing AND</a:t>
            </a:r>
          </a:p>
          <a:p>
            <a:pPr lvl="1"/>
            <a:r>
              <a:rPr lang="en-GB" altLang="en-US" sz="1600" smtClean="0"/>
              <a:t>the relationship of their responses to performance evaluations and trust in the health care system and health care professionals AND</a:t>
            </a:r>
          </a:p>
          <a:p>
            <a:pPr lvl="1"/>
            <a:r>
              <a:rPr lang="en-GB" altLang="en-US" sz="1600" smtClean="0"/>
              <a:t>the distribution of responses across different social and economic categories.</a:t>
            </a:r>
          </a:p>
        </p:txBody>
      </p:sp>
      <p:sp>
        <p:nvSpPr>
          <p:cNvPr id="307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A561110-CF8D-4643-8519-7A21080B42DB}" type="slidenum">
              <a:rPr lang="en-GB" altLang="en-US" sz="1400"/>
              <a:pPr eaLnBrk="1" hangingPunct="1">
                <a:spcBef>
                  <a:spcPct val="0"/>
                </a:spcBef>
                <a:buFontTx/>
                <a:buNone/>
              </a:pPr>
              <a:t>2</a:t>
            </a:fld>
            <a:endParaRPr lang="en-GB"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561975" y="1125538"/>
            <a:ext cx="8229600" cy="212725"/>
          </a:xfrm>
        </p:spPr>
        <p:txBody>
          <a:bodyPr>
            <a:normAutofit fontScale="90000"/>
          </a:bodyPr>
          <a:lstStyle/>
          <a:p>
            <a:pPr algn="l" eaLnBrk="1" hangingPunct="1">
              <a:defRPr/>
            </a:pPr>
            <a:r>
              <a:rPr lang="en-GB" altLang="en-US" sz="2000" b="1" smtClean="0">
                <a:solidFill>
                  <a:schemeClr val="accent2"/>
                </a:solidFill>
                <a:cs typeface="Times New Roman" pitchFamily="18" charset="0"/>
              </a:rPr>
              <a:t>Figure 1. Perceived Prevalence of Non-Fiduciary Prescribing</a:t>
            </a:r>
            <a:endParaRPr lang="en-GB" altLang="en-US" sz="2000" b="1" i="1" smtClean="0">
              <a:solidFill>
                <a:schemeClr val="accent2"/>
              </a:solidFill>
              <a:cs typeface="Times New Roman" pitchFamily="18" charset="0"/>
            </a:endParaRPr>
          </a:p>
        </p:txBody>
      </p:sp>
      <p:sp>
        <p:nvSpPr>
          <p:cNvPr id="3078" name="Text Box 9"/>
          <p:cNvSpPr txBox="1">
            <a:spLocks noChangeArrowheads="1"/>
          </p:cNvSpPr>
          <p:nvPr/>
        </p:nvSpPr>
        <p:spPr bwMode="auto">
          <a:xfrm>
            <a:off x="660400" y="6153150"/>
            <a:ext cx="8123238" cy="6461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dirty="0" smtClean="0">
                <a:solidFill>
                  <a:schemeClr val="accent2"/>
                </a:solidFill>
                <a:latin typeface="+mn-lt"/>
                <a:cs typeface="Times New Roman" pitchFamily="18" charset="0"/>
              </a:rPr>
              <a:t>Source: Performance Evaluations, Trust and Utilization of Health Care in China Survey, 2012-13, fieldwork 1 November 2012-17 Jan 2013, N=3,680 </a:t>
            </a:r>
          </a:p>
        </p:txBody>
      </p:sp>
      <p:sp>
        <p:nvSpPr>
          <p:cNvPr id="3080" name="TextBox 2"/>
          <p:cNvSpPr txBox="1">
            <a:spLocks noChangeArrowheads="1"/>
          </p:cNvSpPr>
          <p:nvPr/>
        </p:nvSpPr>
        <p:spPr bwMode="auto">
          <a:xfrm>
            <a:off x="471488" y="1485900"/>
            <a:ext cx="8312150" cy="19383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2000" i="1" dirty="0" smtClean="0">
                <a:cs typeface="Times New Roman" pitchFamily="18" charset="0"/>
              </a:rPr>
              <a:t>C21. Some people say medical ethics is a big problem in this country, but others say such reports are just exaggerated. Judging from your own personal experience, how likely do you think it is that you would encounter the following types of situations in city or county hospitals around here? </a:t>
            </a:r>
            <a:r>
              <a:rPr lang="en-GB" altLang="en-US" sz="2000" i="1" dirty="0">
                <a:latin typeface="+mj-lt"/>
                <a:cs typeface="Times New Roman" pitchFamily="18" charset="0"/>
              </a:rPr>
              <a:t>a)  Prescribing medicines not covered by insurance even when effective alternatives covered by insurance are </a:t>
            </a:r>
            <a:r>
              <a:rPr lang="en-GB" altLang="en-US" sz="2000" i="1" dirty="0" smtClean="0">
                <a:latin typeface="+mj-lt"/>
                <a:cs typeface="Times New Roman" pitchFamily="18" charset="0"/>
              </a:rPr>
              <a:t>available.</a:t>
            </a:r>
          </a:p>
        </p:txBody>
      </p:sp>
      <p:sp>
        <p:nvSpPr>
          <p:cNvPr id="4101" name="Slide Number Placeholder 4"/>
          <p:cNvSpPr>
            <a:spLocks noGrp="1"/>
          </p:cNvSpPr>
          <p:nvPr>
            <p:ph type="sldNum" sz="quarter" idx="12"/>
          </p:nvPr>
        </p:nvSpPr>
        <p:spPr>
          <a:xfrm>
            <a:off x="6959600" y="6350"/>
            <a:ext cx="21336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70FAA991-AF4F-462C-AD7A-117E9CB9063F}" type="slidenum">
              <a:rPr lang="en-GB" altLang="en-US" sz="1400"/>
              <a:pPr eaLnBrk="1" hangingPunct="1">
                <a:spcBef>
                  <a:spcPct val="0"/>
                </a:spcBef>
                <a:buFontTx/>
                <a:buNone/>
              </a:pPr>
              <a:t>3</a:t>
            </a:fld>
            <a:endParaRPr lang="en-GB" altLang="en-US" sz="1400"/>
          </a:p>
        </p:txBody>
      </p:sp>
      <p:pic>
        <p:nvPicPr>
          <p:cNvPr id="4102" name="Picture 6" descr="C:\Users\john.SPHSU\Desktop\UniofGlasgow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17475"/>
            <a:ext cx="23764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3" name="Object 3"/>
          <p:cNvGraphicFramePr>
            <a:graphicFrameLocks noChangeAspect="1"/>
          </p:cNvGraphicFramePr>
          <p:nvPr/>
        </p:nvGraphicFramePr>
        <p:xfrm>
          <a:off x="903288" y="3424238"/>
          <a:ext cx="7302500" cy="2663825"/>
        </p:xfrm>
        <a:graphic>
          <a:graphicData uri="http://schemas.openxmlformats.org/presentationml/2006/ole">
            <mc:AlternateContent xmlns:mc="http://schemas.openxmlformats.org/markup-compatibility/2006">
              <mc:Choice xmlns:v="urn:schemas-microsoft-com:vml" Requires="v">
                <p:oleObj spid="_x0000_s4104" r:id="rId5" imgW="7303641" imgH="2664183" progId="Excel.Chart.8">
                  <p:embed/>
                </p:oleObj>
              </mc:Choice>
              <mc:Fallback>
                <p:oleObj r:id="rId5" imgW="7303641" imgH="2664183"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88" y="3424238"/>
                        <a:ext cx="73025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9090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GB" altLang="en-US" sz="2800" b="1" smtClean="0">
                <a:solidFill>
                  <a:schemeClr val="accent2"/>
                </a:solidFill>
              </a:rPr>
              <a:t>Key concepts</a:t>
            </a:r>
          </a:p>
        </p:txBody>
      </p:sp>
      <p:sp>
        <p:nvSpPr>
          <p:cNvPr id="5123" name="Content Placeholder 2"/>
          <p:cNvSpPr>
            <a:spLocks noGrp="1"/>
          </p:cNvSpPr>
          <p:nvPr>
            <p:ph idx="1"/>
          </p:nvPr>
        </p:nvSpPr>
        <p:spPr>
          <a:xfrm>
            <a:off x="468313" y="1557338"/>
            <a:ext cx="8229600" cy="4525962"/>
          </a:xfrm>
        </p:spPr>
        <p:txBody>
          <a:bodyPr/>
          <a:lstStyle/>
          <a:p>
            <a:r>
              <a:rPr lang="en-GB" altLang="en-US" sz="2000" b="1" smtClean="0"/>
              <a:t>Exit: </a:t>
            </a:r>
            <a:r>
              <a:rPr lang="en-GB" altLang="en-US" sz="2000" smtClean="0"/>
              <a:t>a strategy for responding to an unsatisfactory service by changing the doctor or health care provider for another one, presumed to be more loyal to the patient’s interests.</a:t>
            </a:r>
          </a:p>
          <a:p>
            <a:r>
              <a:rPr lang="en-GB" altLang="en-US" sz="2000" b="1" smtClean="0"/>
              <a:t>Voice: </a:t>
            </a:r>
            <a:r>
              <a:rPr lang="en-GB" altLang="en-US" sz="2000" smtClean="0"/>
              <a:t>a strategy for responding to an unsatisfactory service by speaking or acting to influence the behaviour of the doctor or health care provider.</a:t>
            </a:r>
          </a:p>
          <a:p>
            <a:r>
              <a:rPr lang="en-GB" altLang="en-US" sz="2000" b="1" smtClean="0"/>
              <a:t>Particularism: </a:t>
            </a:r>
            <a:r>
              <a:rPr lang="en-GB" altLang="en-US" sz="2000" smtClean="0"/>
              <a:t>a strategy for responding to an unsatisfactory service which helps a particular patient but not others in a similar situation.  </a:t>
            </a:r>
            <a:r>
              <a:rPr lang="en-GB" altLang="en-US" sz="2000" b="1" smtClean="0"/>
              <a:t>Universalism</a:t>
            </a:r>
            <a:r>
              <a:rPr lang="en-GB" altLang="en-US" sz="2000" smtClean="0"/>
              <a:t>, its opposite, helps not just the particular patient, but all others who receive a similarly unsatisfactory service.</a:t>
            </a:r>
            <a:endParaRPr lang="en-GB" altLang="en-US" sz="2000" b="1" smtClean="0"/>
          </a:p>
        </p:txBody>
      </p:sp>
      <p:sp>
        <p:nvSpPr>
          <p:cNvPr id="51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392AA18D-B51F-468E-83F2-76408CD7FD2A}" type="slidenum">
              <a:rPr lang="en-GB" altLang="en-US" sz="1400"/>
              <a:pPr eaLnBrk="1" hangingPunct="1">
                <a:spcBef>
                  <a:spcPct val="0"/>
                </a:spcBef>
                <a:buFontTx/>
                <a:buNone/>
              </a:pPr>
              <a:t>4</a:t>
            </a:fld>
            <a:endParaRPr lang="en-GB"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5000" y="1052513"/>
          <a:ext cx="7824788" cy="4699000"/>
        </p:xfrm>
        <a:graphic>
          <a:graphicData uri="http://schemas.openxmlformats.org/drawingml/2006/table">
            <a:tbl>
              <a:tblPr/>
              <a:tblGrid>
                <a:gridCol w="1563688"/>
                <a:gridCol w="1566862"/>
                <a:gridCol w="1563688"/>
                <a:gridCol w="1563687"/>
                <a:gridCol w="1566863"/>
              </a:tblGrid>
              <a:tr h="490807">
                <a:tc gridSpan="5">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800" b="1" i="0" u="none" strike="noStrike" cap="none" normalizeH="0" baseline="0" smtClean="0">
                          <a:ln>
                            <a:noFill/>
                          </a:ln>
                          <a:solidFill>
                            <a:schemeClr val="accent2"/>
                          </a:solidFill>
                          <a:effectLst/>
                          <a:latin typeface="Arial" charset="0"/>
                          <a:cs typeface="Times New Roman" pitchFamily="18" charset="0"/>
                        </a:rPr>
                        <a:t>Table 1.  Three Dimensions of Strategy</a:t>
                      </a:r>
                      <a:endParaRPr kumimoji="0" lang="en-GB" altLang="en-US" sz="28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089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1" i="0" u="none" strike="noStrike" cap="none" normalizeH="0" baseline="0" smtClean="0">
                          <a:ln>
                            <a:noFill/>
                          </a:ln>
                          <a:solidFill>
                            <a:schemeClr val="tx1"/>
                          </a:solidFill>
                          <a:effectLst/>
                          <a:latin typeface="Arial" charset="0"/>
                          <a:cs typeface="Times New Roman" pitchFamily="18" charset="0"/>
                        </a:rPr>
                        <a:t> </a:t>
                      </a:r>
                      <a:endParaRPr kumimoji="0" lang="en-GB" altLang="en-US" sz="20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Universalistic</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Particularistic</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r>
              <a:tr h="35089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1" i="0" u="none" strike="noStrike" cap="none" normalizeH="0" baseline="0" smtClean="0">
                          <a:ln>
                            <a:noFill/>
                          </a:ln>
                          <a:solidFill>
                            <a:schemeClr val="tx1"/>
                          </a:solidFill>
                          <a:effectLst/>
                          <a:latin typeface="Arial" charset="0"/>
                          <a:cs typeface="Times New Roman" pitchFamily="18" charset="0"/>
                        </a:rPr>
                        <a:t> </a:t>
                      </a:r>
                      <a:endParaRPr kumimoji="0" lang="en-GB" altLang="en-US" sz="20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Voice</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Exit</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Voice</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rgbClr val="000000"/>
                          </a:solidFill>
                          <a:effectLst/>
                          <a:latin typeface="Arial" charset="0"/>
                          <a:cs typeface="Times New Roman" pitchFamily="18" charset="0"/>
                        </a:rPr>
                        <a:t>Exit</a:t>
                      </a:r>
                      <a:endParaRPr kumimoji="0" lang="en-GB" altLang="en-US" sz="2000" b="0" i="1"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210377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chemeClr val="tx1"/>
                          </a:solidFill>
                          <a:effectLst/>
                          <a:latin typeface="Arial" charset="0"/>
                          <a:cs typeface="Times New Roman" pitchFamily="18" charset="0"/>
                        </a:rPr>
                        <a:t>Proactive</a:t>
                      </a:r>
                      <a:endParaRPr kumimoji="0" lang="en-GB" altLang="en-US" sz="2000" b="0" i="1"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Make a formal complaint </a:t>
                      </a:r>
                      <a:endParaRPr kumimoji="0" lang="en-GB" altLang="en-US" sz="2000" b="0" i="0"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Change provider</a:t>
                      </a:r>
                      <a:endParaRPr kumimoji="0" lang="en-GB" altLang="en-US" sz="2000" b="0" i="0"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Pay a bribe, </a:t>
                      </a:r>
                      <a:br>
                        <a:rPr kumimoji="0" lang="en-GB" altLang="en-US" sz="2000" b="0" i="0" u="none" strike="noStrike" cap="none" normalizeH="0" baseline="0" smtClean="0">
                          <a:ln>
                            <a:noFill/>
                          </a:ln>
                          <a:solidFill>
                            <a:srgbClr val="000000"/>
                          </a:solidFill>
                          <a:effectLst/>
                          <a:latin typeface="Arial" charset="0"/>
                          <a:cs typeface="Times New Roman" pitchFamily="18" charset="0"/>
                        </a:rPr>
                      </a:br>
                      <a:r>
                        <a:rPr kumimoji="0" lang="en-GB" altLang="en-US" sz="2000" b="0" i="0" u="none" strike="noStrike" cap="none" normalizeH="0" baseline="0" smtClean="0">
                          <a:ln>
                            <a:noFill/>
                          </a:ln>
                          <a:solidFill>
                            <a:srgbClr val="000000"/>
                          </a:solidFill>
                          <a:effectLst/>
                          <a:latin typeface="Arial" charset="0"/>
                          <a:cs typeface="Times New Roman" pitchFamily="18" charset="0"/>
                        </a:rPr>
                        <a:t>Ask the provider to change their decision</a:t>
                      </a:r>
                      <a:endParaRPr kumimoji="0" lang="en-GB" altLang="en-US" sz="2000" b="0" i="0"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Use connections to find another provider</a:t>
                      </a:r>
                      <a:endParaRPr kumimoji="0" lang="en-GB" altLang="en-US" sz="2000" b="0" i="0"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5173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1" u="none" strike="noStrike" cap="none" normalizeH="0" baseline="0" smtClean="0">
                          <a:ln>
                            <a:noFill/>
                          </a:ln>
                          <a:solidFill>
                            <a:schemeClr val="tx1"/>
                          </a:solidFill>
                          <a:effectLst/>
                          <a:latin typeface="Arial" charset="0"/>
                          <a:cs typeface="Times New Roman" pitchFamily="18" charset="0"/>
                        </a:rPr>
                        <a:t>Passive</a:t>
                      </a:r>
                      <a:endParaRPr kumimoji="0" lang="en-GB" altLang="en-US" sz="2000" b="0" i="1"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Accept the treatment without resolving the dilemma,</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Don’t know,</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Arial" charset="0"/>
                          <a:cs typeface="Times New Roman" pitchFamily="18" charset="0"/>
                        </a:rPr>
                        <a:t>Give up treatment</a:t>
                      </a:r>
                      <a:endParaRPr kumimoji="0" lang="en-GB" altLang="en-US" sz="2000" b="0" i="0" u="none" strike="noStrike" cap="none" normalizeH="0" baseline="0" smtClean="0">
                        <a:ln>
                          <a:noFill/>
                        </a:ln>
                        <a:solidFill>
                          <a:srgbClr val="000000"/>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350895">
                <a:tc gridSpan="5">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1434" marR="914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617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2256E1D6-CA30-4EA6-8D71-57D6D4CA074D}" type="slidenum">
              <a:rPr lang="en-GB" altLang="en-US" sz="1400"/>
              <a:pPr eaLnBrk="1" hangingPunct="1">
                <a:spcBef>
                  <a:spcPct val="0"/>
                </a:spcBef>
                <a:buFontTx/>
                <a:buNone/>
              </a:pPr>
              <a:t>5</a:t>
            </a:fld>
            <a:endParaRPr lang="en-GB" altLang="en-US" sz="1400"/>
          </a:p>
        </p:txBody>
      </p:sp>
      <p:sp>
        <p:nvSpPr>
          <p:cNvPr id="6178" name="TextBox 10"/>
          <p:cNvSpPr txBox="1">
            <a:spLocks noChangeArrowheads="1"/>
          </p:cNvSpPr>
          <p:nvPr/>
        </p:nvSpPr>
        <p:spPr bwMode="auto">
          <a:xfrm>
            <a:off x="827088" y="5657850"/>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a:cs typeface="Times New Roman" pitchFamily="18" charset="0"/>
              </a:rPr>
              <a:t>Source: adapted from Hirschman, A. O. (1970). </a:t>
            </a:r>
            <a:r>
              <a:rPr lang="en-GB" altLang="en-US" sz="1800" i="1">
                <a:cs typeface="Times New Roman" pitchFamily="18" charset="0"/>
              </a:rPr>
              <a:t>Exit, Voice and Loyalty: Responses to Decline in Firms, Organizations and States.</a:t>
            </a:r>
            <a:r>
              <a:rPr lang="en-GB" altLang="en-US" sz="1800">
                <a:cs typeface="Times New Roman" pitchFamily="18" charset="0"/>
              </a:rPr>
              <a:t> Cambridge, MA, Harvard University Press.</a:t>
            </a:r>
          </a:p>
          <a:p>
            <a:pPr eaLnBrk="1" hangingPunct="1">
              <a:spcBef>
                <a:spcPct val="0"/>
              </a:spcBef>
              <a:buFontTx/>
              <a:buNone/>
            </a:pPr>
            <a:endParaRPr lang="en-GB" altLang="en-US" sz="1800">
              <a:cs typeface="Times New Roman" pitchFamily="18" charset="0"/>
            </a:endParaRPr>
          </a:p>
        </p:txBody>
      </p:sp>
      <p:pic>
        <p:nvPicPr>
          <p:cNvPr id="6179" name="Picture 6" descr="C:\Users\john.SPHSU\Desktop\UniofGlasgow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071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42913" y="1268413"/>
            <a:ext cx="8358187" cy="212725"/>
          </a:xfrm>
        </p:spPr>
        <p:txBody>
          <a:bodyPr/>
          <a:lstStyle/>
          <a:p>
            <a:pPr algn="l" eaLnBrk="1" hangingPunct="1">
              <a:defRPr/>
            </a:pPr>
            <a:r>
              <a:rPr lang="en-GB" altLang="en-US" sz="2400" b="1" dirty="0" smtClean="0">
                <a:solidFill>
                  <a:schemeClr val="accent2"/>
                </a:solidFill>
                <a:latin typeface="+mn-lt"/>
                <a:cs typeface="Times New Roman" pitchFamily="18" charset="0"/>
              </a:rPr>
              <a:t>Figure 2. Preferred Strategies for Dealing with Non-Fiduciary Prescribing</a:t>
            </a:r>
          </a:p>
        </p:txBody>
      </p:sp>
      <p:sp>
        <p:nvSpPr>
          <p:cNvPr id="5128" name="TextBox 1"/>
          <p:cNvSpPr txBox="1">
            <a:spLocks noChangeArrowheads="1"/>
          </p:cNvSpPr>
          <p:nvPr/>
        </p:nvSpPr>
        <p:spPr bwMode="auto">
          <a:xfrm>
            <a:off x="603250" y="1700213"/>
            <a:ext cx="8197850" cy="13239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2000" i="1" dirty="0" smtClean="0">
                <a:solidFill>
                  <a:srgbClr val="000000"/>
                </a:solidFill>
                <a:latin typeface="+mn-lt"/>
                <a:cs typeface="Times New Roman" pitchFamily="18" charset="0"/>
              </a:rPr>
              <a:t>B22. </a:t>
            </a:r>
            <a:r>
              <a:rPr lang="en-GB" altLang="en-US" sz="2000" i="1" dirty="0">
                <a:solidFill>
                  <a:srgbClr val="000000"/>
                </a:solidFill>
                <a:latin typeface="+mn-lt"/>
                <a:cs typeface="Times New Roman" pitchFamily="18" charset="0"/>
              </a:rPr>
              <a:t>What would you advise your friend to do if the doctor at a public hospital prescribes a lot of expensive medication which is not covered by insurance even when cheaper alternatives are available? (One answer).</a:t>
            </a:r>
            <a:endParaRPr lang="en-GB" altLang="en-US" sz="2000" i="1" dirty="0" smtClean="0">
              <a:solidFill>
                <a:srgbClr val="000000"/>
              </a:solidFill>
              <a:latin typeface="+mn-lt"/>
              <a:cs typeface="Times New Roman" pitchFamily="18" charset="0"/>
            </a:endParaRPr>
          </a:p>
        </p:txBody>
      </p:sp>
      <p:sp>
        <p:nvSpPr>
          <p:cNvPr id="5131" name="TextBox 4"/>
          <p:cNvSpPr txBox="1">
            <a:spLocks noChangeArrowheads="1"/>
          </p:cNvSpPr>
          <p:nvPr/>
        </p:nvSpPr>
        <p:spPr bwMode="auto">
          <a:xfrm>
            <a:off x="5651500" y="2840038"/>
            <a:ext cx="2016125" cy="3683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dirty="0" smtClean="0">
                <a:latin typeface="+mn-lt"/>
                <a:cs typeface="Times New Roman" pitchFamily="18" charset="0"/>
              </a:rPr>
              <a:t>(% replies)</a:t>
            </a:r>
          </a:p>
        </p:txBody>
      </p:sp>
      <p:sp>
        <p:nvSpPr>
          <p:cNvPr id="717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2BDFAD3-B5F4-4A78-9DA9-82D11271D103}" type="slidenum">
              <a:rPr lang="en-GB" altLang="en-US" sz="1400"/>
              <a:pPr eaLnBrk="1" hangingPunct="1">
                <a:spcBef>
                  <a:spcPct val="0"/>
                </a:spcBef>
                <a:buFontTx/>
                <a:buNone/>
              </a:pPr>
              <a:t>6</a:t>
            </a:fld>
            <a:endParaRPr lang="en-GB" altLang="en-US" sz="1400"/>
          </a:p>
        </p:txBody>
      </p:sp>
      <p:pic>
        <p:nvPicPr>
          <p:cNvPr id="7174" name="Picture 6" descr="C:\Users\john.SPHSU\Desktop\UniofGlasgow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p:cNvSpPr txBox="1">
            <a:spLocks noChangeArrowheads="1"/>
          </p:cNvSpPr>
          <p:nvPr/>
        </p:nvSpPr>
        <p:spPr bwMode="auto">
          <a:xfrm>
            <a:off x="677863" y="6094413"/>
            <a:ext cx="8123237" cy="6461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dirty="0" smtClean="0">
                <a:solidFill>
                  <a:schemeClr val="accent2"/>
                </a:solidFill>
                <a:latin typeface="+mn-lt"/>
                <a:cs typeface="Times New Roman" pitchFamily="18" charset="0"/>
              </a:rPr>
              <a:t>Source: Performance Evaluations, Trust and Utilization of Health Care in China Survey, fieldwork 1 November 2012-17 January 2013, N=3680. </a:t>
            </a:r>
          </a:p>
        </p:txBody>
      </p:sp>
      <p:graphicFrame>
        <p:nvGraphicFramePr>
          <p:cNvPr id="7176" name="Object 2"/>
          <p:cNvGraphicFramePr>
            <a:graphicFrameLocks noChangeAspect="1"/>
          </p:cNvGraphicFramePr>
          <p:nvPr/>
        </p:nvGraphicFramePr>
        <p:xfrm>
          <a:off x="395288" y="2852738"/>
          <a:ext cx="8389937" cy="3286125"/>
        </p:xfrm>
        <a:graphic>
          <a:graphicData uri="http://schemas.openxmlformats.org/presentationml/2006/ole">
            <mc:AlternateContent xmlns:mc="http://schemas.openxmlformats.org/markup-compatibility/2006">
              <mc:Choice xmlns:v="urn:schemas-microsoft-com:vml" Requires="v">
                <p:oleObj spid="_x0000_s7177" r:id="rId5" imgW="8388823" imgH="3286029" progId="Excel.Chart.8">
                  <p:embed/>
                </p:oleObj>
              </mc:Choice>
              <mc:Fallback>
                <p:oleObj r:id="rId5" imgW="8388823" imgH="3286029"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852738"/>
                        <a:ext cx="83899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11966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125538"/>
            <a:ext cx="8229600" cy="493712"/>
          </a:xfrm>
        </p:spPr>
        <p:txBody>
          <a:bodyPr/>
          <a:lstStyle/>
          <a:p>
            <a:pPr algn="l"/>
            <a:r>
              <a:rPr lang="en-GB" altLang="en-US" sz="2800" b="1" smtClean="0">
                <a:solidFill>
                  <a:schemeClr val="accent2"/>
                </a:solidFill>
              </a:rPr>
              <a:t>Explanation of method</a:t>
            </a:r>
          </a:p>
        </p:txBody>
      </p:sp>
      <p:sp>
        <p:nvSpPr>
          <p:cNvPr id="81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55CB3EB1-9FBD-4BE5-BED3-E69D563AD55E}" type="slidenum">
              <a:rPr lang="en-GB" altLang="en-US" sz="1400"/>
              <a:pPr eaLnBrk="1" hangingPunct="1">
                <a:spcBef>
                  <a:spcPct val="0"/>
                </a:spcBef>
                <a:buFontTx/>
                <a:buNone/>
              </a:pPr>
              <a:t>7</a:t>
            </a:fld>
            <a:endParaRPr lang="en-GB" altLang="en-US" sz="1400"/>
          </a:p>
        </p:txBody>
      </p:sp>
      <p:pic>
        <p:nvPicPr>
          <p:cNvPr id="8196" name="Picture 6" descr="C:\Users\john.SPHSU\Desktop\UniofGlasgow_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611188" y="1773238"/>
            <a:ext cx="734536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257300" indent="-3429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GB" altLang="en-US" sz="2000"/>
              <a:t>In the analysis below, the reference category is “buy the medicine prescribed by the doctor” that is, the </a:t>
            </a:r>
            <a:r>
              <a:rPr lang="en-GB" altLang="en-US" sz="2000" i="1"/>
              <a:t>passive </a:t>
            </a:r>
            <a:r>
              <a:rPr lang="en-GB" altLang="en-US" sz="2000"/>
              <a:t>strategy described above. The other strategies are </a:t>
            </a:r>
            <a:r>
              <a:rPr lang="en-GB" altLang="en-US" sz="2000" i="1"/>
              <a:t>pro-active </a:t>
            </a:r>
            <a:r>
              <a:rPr lang="en-GB" altLang="en-US" sz="2000"/>
              <a:t>strategies.</a:t>
            </a:r>
          </a:p>
          <a:p>
            <a:pPr eaLnBrk="1" hangingPunct="1">
              <a:spcBef>
                <a:spcPct val="0"/>
              </a:spcBef>
            </a:pPr>
            <a:r>
              <a:rPr lang="en-GB" altLang="en-US" sz="2000"/>
              <a:t>In tables below, the dependent variables is log (probability of choosing a given </a:t>
            </a:r>
            <a:r>
              <a:rPr lang="en-GB" altLang="en-US" sz="2000" i="1"/>
              <a:t>proactive</a:t>
            </a:r>
            <a:r>
              <a:rPr lang="en-GB" altLang="en-US" sz="2000"/>
              <a:t> strategy/probability of choosing the passive strategy) </a:t>
            </a:r>
          </a:p>
          <a:p>
            <a:pPr eaLnBrk="1" hangingPunct="1">
              <a:spcBef>
                <a:spcPct val="0"/>
              </a:spcBef>
            </a:pPr>
            <a:r>
              <a:rPr lang="en-GB" altLang="en-US" sz="2000"/>
              <a:t>These “odds ratios” compare the probability of adopting a particular active strategy (such as asking the doctor to change the prescription or changing hospitals) to the probability of adopting the passive strategy.</a:t>
            </a:r>
          </a:p>
          <a:p>
            <a:pPr lvl="1" eaLnBrk="1" hangingPunct="1">
              <a:spcBef>
                <a:spcPct val="0"/>
              </a:spcBef>
              <a:buFont typeface="Arial" charset="0"/>
              <a:buChar char="•"/>
            </a:pPr>
            <a:endParaRPr lang="en-GB" altLang="en-US" sz="2000"/>
          </a:p>
          <a:p>
            <a:pPr lvl="1" eaLnBrk="1" hangingPunct="1">
              <a:spcBef>
                <a:spcPct val="0"/>
              </a:spcBef>
              <a:buFont typeface="Arial" charset="0"/>
              <a:buChar char="•"/>
            </a:pPr>
            <a:endParaRPr lang="en-GB"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125538"/>
            <a:ext cx="8229600" cy="493712"/>
          </a:xfrm>
        </p:spPr>
        <p:txBody>
          <a:bodyPr/>
          <a:lstStyle/>
          <a:p>
            <a:pPr algn="l"/>
            <a:r>
              <a:rPr lang="en-GB" altLang="en-US" sz="2800" b="1" smtClean="0">
                <a:solidFill>
                  <a:schemeClr val="accent2"/>
                </a:solidFill>
              </a:rPr>
              <a:t>Relationships to be tested</a:t>
            </a:r>
          </a:p>
        </p:txBody>
      </p:sp>
      <p:sp>
        <p:nvSpPr>
          <p:cNvPr id="92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648E3282-56E7-437E-8AB3-972A85A359C8}" type="slidenum">
              <a:rPr lang="en-GB" altLang="en-US" sz="1400"/>
              <a:pPr eaLnBrk="1" hangingPunct="1">
                <a:spcBef>
                  <a:spcPct val="0"/>
                </a:spcBef>
                <a:buFontTx/>
                <a:buNone/>
              </a:pPr>
              <a:t>8</a:t>
            </a:fld>
            <a:endParaRPr lang="en-GB" altLang="en-US" sz="1400"/>
          </a:p>
        </p:txBody>
      </p:sp>
      <p:pic>
        <p:nvPicPr>
          <p:cNvPr id="9220" name="Picture 6" descr="C:\Users\john.SPHSU\Desktop\UniofGlasgow_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611188" y="1773238"/>
            <a:ext cx="73453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257300" indent="-3429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GB" altLang="en-US" sz="2000"/>
              <a:t>Dependent variable: which strategy does respondent prefer?</a:t>
            </a:r>
          </a:p>
          <a:p>
            <a:pPr eaLnBrk="1" hangingPunct="1">
              <a:spcBef>
                <a:spcPct val="0"/>
              </a:spcBef>
            </a:pPr>
            <a:endParaRPr lang="en-GB" altLang="en-US" sz="2000"/>
          </a:p>
          <a:p>
            <a:pPr eaLnBrk="1" hangingPunct="1">
              <a:spcBef>
                <a:spcPct val="0"/>
              </a:spcBef>
            </a:pPr>
            <a:r>
              <a:rPr lang="en-GB" altLang="en-US" sz="2000"/>
              <a:t>Key independent variables:</a:t>
            </a:r>
          </a:p>
          <a:p>
            <a:pPr lvl="1" eaLnBrk="1" hangingPunct="1">
              <a:spcBef>
                <a:spcPct val="0"/>
              </a:spcBef>
              <a:buFont typeface="Arial" charset="0"/>
              <a:buChar char="•"/>
            </a:pPr>
            <a:r>
              <a:rPr lang="en-GB" altLang="en-US" sz="2000"/>
              <a:t>Performance evaluations:</a:t>
            </a:r>
          </a:p>
          <a:p>
            <a:pPr lvl="2" eaLnBrk="1" hangingPunct="1">
              <a:spcBef>
                <a:spcPct val="0"/>
              </a:spcBef>
            </a:pPr>
            <a:r>
              <a:rPr lang="en-GB" altLang="en-US" sz="2000"/>
              <a:t>health system as a whole</a:t>
            </a:r>
          </a:p>
          <a:p>
            <a:pPr lvl="2" eaLnBrk="1" hangingPunct="1">
              <a:spcBef>
                <a:spcPct val="0"/>
              </a:spcBef>
            </a:pPr>
            <a:r>
              <a:rPr lang="en-GB" altLang="en-US" sz="2000"/>
              <a:t>skills &amp; competence of doctors </a:t>
            </a:r>
          </a:p>
          <a:p>
            <a:pPr lvl="2" eaLnBrk="1" hangingPunct="1">
              <a:spcBef>
                <a:spcPct val="0"/>
              </a:spcBef>
            </a:pPr>
            <a:r>
              <a:rPr lang="en-GB" altLang="en-US" sz="2000"/>
              <a:t>comparing public and private service &amp; treatment</a:t>
            </a:r>
          </a:p>
          <a:p>
            <a:pPr lvl="1" eaLnBrk="1" hangingPunct="1">
              <a:spcBef>
                <a:spcPct val="0"/>
              </a:spcBef>
              <a:buFont typeface="Arial" charset="0"/>
              <a:buChar char="•"/>
            </a:pPr>
            <a:r>
              <a:rPr lang="en-GB" altLang="en-US" sz="2000"/>
              <a:t>Trust in health care institutions (global trust)</a:t>
            </a:r>
          </a:p>
          <a:p>
            <a:pPr lvl="1" eaLnBrk="1" hangingPunct="1">
              <a:spcBef>
                <a:spcPct val="0"/>
              </a:spcBef>
              <a:buFont typeface="Arial" charset="0"/>
              <a:buChar char="•"/>
            </a:pPr>
            <a:r>
              <a:rPr lang="en-GB" altLang="en-US" sz="2000"/>
              <a:t>Perceived likelihood of unethical practices (non-fiduciary prescribing, unnecessary diagnostic tests, taking </a:t>
            </a:r>
            <a:r>
              <a:rPr lang="en-GB" altLang="en-US" sz="2000" i="1"/>
              <a:t>hongbao</a:t>
            </a:r>
            <a:r>
              <a:rPr lang="en-GB" altLang="en-US" sz="2000"/>
              <a:t>)</a:t>
            </a:r>
          </a:p>
          <a:p>
            <a:pPr lvl="1" eaLnBrk="1" hangingPunct="1">
              <a:spcBef>
                <a:spcPct val="0"/>
              </a:spcBef>
              <a:buFontTx/>
              <a:buNone/>
            </a:pPr>
            <a:endParaRPr lang="en-GB" altLang="en-US" sz="2000"/>
          </a:p>
          <a:p>
            <a:pPr eaLnBrk="1" hangingPunct="1">
              <a:spcBef>
                <a:spcPct val="0"/>
              </a:spcBef>
            </a:pPr>
            <a:r>
              <a:rPr lang="en-GB" altLang="en-US" sz="2000"/>
              <a:t>Controlling for: age, gender, education, urbanization, hukou, self-assessed health, difficulty paying health bills, local government spending per capita</a:t>
            </a:r>
          </a:p>
          <a:p>
            <a:pPr lvl="1" eaLnBrk="1" hangingPunct="1">
              <a:spcBef>
                <a:spcPct val="0"/>
              </a:spcBef>
              <a:buFont typeface="Arial" charset="0"/>
              <a:buChar char="•"/>
            </a:pPr>
            <a:endParaRPr lang="en-GB" altLang="en-US" sz="2000"/>
          </a:p>
          <a:p>
            <a:pPr lvl="1" eaLnBrk="1" hangingPunct="1">
              <a:spcBef>
                <a:spcPct val="0"/>
              </a:spcBef>
              <a:buFont typeface="Arial" charset="0"/>
              <a:buChar char="•"/>
            </a:pPr>
            <a:endParaRPr lang="en-GB"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57188" y="1293813"/>
          <a:ext cx="8628062" cy="4149725"/>
        </p:xfrm>
        <a:graphic>
          <a:graphicData uri="http://schemas.openxmlformats.org/presentationml/2006/ole">
            <mc:AlternateContent xmlns:mc="http://schemas.openxmlformats.org/markup-compatibility/2006">
              <mc:Choice xmlns:v="urn:schemas-microsoft-com:vml" Requires="v">
                <p:oleObj spid="_x0000_s10253" r:id="rId5" imgW="8626588" imgH="4151736" progId="Excel.Chart.8">
                  <p:embed/>
                </p:oleObj>
              </mc:Choice>
              <mc:Fallback>
                <p:oleObj r:id="rId5" imgW="8626588" imgH="4151736"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293813"/>
                        <a:ext cx="86280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4"/>
          <p:cNvSpPr>
            <a:spLocks noGrp="1" noChangeArrowheads="1"/>
          </p:cNvSpPr>
          <p:nvPr>
            <p:ph type="title"/>
          </p:nvPr>
        </p:nvSpPr>
        <p:spPr>
          <a:xfrm>
            <a:off x="717550" y="955675"/>
            <a:ext cx="7802563" cy="481013"/>
          </a:xfrm>
        </p:spPr>
        <p:txBody>
          <a:bodyPr/>
          <a:lstStyle/>
          <a:p>
            <a:pPr algn="l">
              <a:defRPr/>
            </a:pPr>
            <a:r>
              <a:rPr lang="en-GB" altLang="en-US" sz="2000" b="1" dirty="0" smtClean="0">
                <a:solidFill>
                  <a:schemeClr val="accent2"/>
                </a:solidFill>
                <a:latin typeface="+mn-lt"/>
              </a:rPr>
              <a:t>Figure 3a.  Impacts of Independent Variables on Odds of Using Voice</a:t>
            </a:r>
          </a:p>
        </p:txBody>
      </p:sp>
      <p:sp>
        <p:nvSpPr>
          <p:cNvPr id="8196" name="Line 9"/>
          <p:cNvSpPr>
            <a:spLocks noChangeShapeType="1"/>
          </p:cNvSpPr>
          <p:nvPr/>
        </p:nvSpPr>
        <p:spPr bwMode="auto">
          <a:xfrm>
            <a:off x="609600" y="6213475"/>
            <a:ext cx="7967663" cy="0"/>
          </a:xfrm>
          <a:prstGeom prst="line">
            <a:avLst/>
          </a:prstGeom>
          <a:noFill/>
          <a:ln w="9525">
            <a:solidFill>
              <a:schemeClr val="tx1"/>
            </a:solidFill>
            <a:round/>
            <a:headEnd/>
            <a:tailEnd/>
          </a:ln>
          <a:extLst/>
        </p:spPr>
        <p:txBody>
          <a:bodyPr/>
          <a:lstStyle/>
          <a:p>
            <a:pPr>
              <a:defRPr/>
            </a:pPr>
            <a:endParaRPr lang="en-GB">
              <a:latin typeface="+mn-lt"/>
            </a:endParaRPr>
          </a:p>
        </p:txBody>
      </p:sp>
      <p:sp>
        <p:nvSpPr>
          <p:cNvPr id="11270" name="Text Box 11"/>
          <p:cNvSpPr txBox="1">
            <a:spLocks noChangeArrowheads="1"/>
          </p:cNvSpPr>
          <p:nvPr/>
        </p:nvSpPr>
        <p:spPr bwMode="auto">
          <a:xfrm>
            <a:off x="609600" y="6230938"/>
            <a:ext cx="8123238" cy="3381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Source: Generalized linear mixed model for data in Figure 1, N=3,446. </a:t>
            </a:r>
          </a:p>
        </p:txBody>
      </p:sp>
      <p:sp>
        <p:nvSpPr>
          <p:cNvPr id="11271" name="Text Box 17"/>
          <p:cNvSpPr txBox="1">
            <a:spLocks noChangeArrowheads="1"/>
          </p:cNvSpPr>
          <p:nvPr/>
        </p:nvSpPr>
        <p:spPr bwMode="auto">
          <a:xfrm>
            <a:off x="566738" y="5368925"/>
            <a:ext cx="7953375" cy="8302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altLang="en-US" sz="1600" dirty="0" smtClean="0">
                <a:latin typeface="+mn-lt"/>
              </a:rPr>
              <a:t>* Impact on logged risk ratio relative to reference category, computed by multiplying multinomial logistic regression coefficients by the mean of the independent variables. Impacts not significant at .05 level are not shown. </a:t>
            </a:r>
          </a:p>
        </p:txBody>
      </p:sp>
      <p:sp>
        <p:nvSpPr>
          <p:cNvPr id="11272" name="Text Box 18"/>
          <p:cNvSpPr txBox="1">
            <a:spLocks noChangeArrowheads="1"/>
          </p:cNvSpPr>
          <p:nvPr/>
        </p:nvSpPr>
        <p:spPr bwMode="auto">
          <a:xfrm>
            <a:off x="77788" y="1606550"/>
            <a:ext cx="1498600" cy="3381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smtClean="0">
                <a:latin typeface="+mn-lt"/>
              </a:rPr>
              <a:t>Impact*</a:t>
            </a:r>
          </a:p>
        </p:txBody>
      </p:sp>
      <p:sp>
        <p:nvSpPr>
          <p:cNvPr id="10248" name="Slide Number Placeholder 4"/>
          <p:cNvSpPr>
            <a:spLocks noGrp="1"/>
          </p:cNvSpPr>
          <p:nvPr>
            <p:ph type="sldNum" sz="quarter" idx="12"/>
          </p:nvPr>
        </p:nvSpPr>
        <p:spPr>
          <a:xfrm>
            <a:off x="7010400" y="0"/>
            <a:ext cx="21336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3A3761FC-DA15-4B21-A1DE-72CD52183DDD}" type="slidenum">
              <a:rPr lang="en-GB" altLang="en-US" sz="1400"/>
              <a:pPr eaLnBrk="1" hangingPunct="1">
                <a:spcBef>
                  <a:spcPct val="0"/>
                </a:spcBef>
                <a:buFontTx/>
                <a:buNone/>
              </a:pPr>
              <a:t>9</a:t>
            </a:fld>
            <a:endParaRPr lang="en-GB" altLang="en-US" sz="1400"/>
          </a:p>
        </p:txBody>
      </p:sp>
      <p:pic>
        <p:nvPicPr>
          <p:cNvPr id="10249" name="Picture 6" descr="C:\Users\john.SPHSU\Desktop\UniofGlasgow_colo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88913"/>
            <a:ext cx="23764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2600325" y="3244850"/>
            <a:ext cx="1038225" cy="83026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Unethical</a:t>
            </a:r>
            <a:br>
              <a:rPr lang="en-GB" altLang="en-US" sz="1600" dirty="0">
                <a:latin typeface="+mn-lt"/>
                <a:cs typeface="Times New Roman" pitchFamily="18" charset="0"/>
              </a:rPr>
            </a:br>
            <a:r>
              <a:rPr lang="en-GB" altLang="en-US" sz="1600" dirty="0">
                <a:latin typeface="+mn-lt"/>
                <a:cs typeface="Times New Roman" pitchFamily="18" charset="0"/>
              </a:rPr>
              <a:t>practices</a:t>
            </a:r>
            <a:br>
              <a:rPr lang="en-GB" altLang="en-US" sz="1600" dirty="0">
                <a:latin typeface="+mn-lt"/>
                <a:cs typeface="Times New Roman" pitchFamily="18" charset="0"/>
              </a:rPr>
            </a:br>
            <a:r>
              <a:rPr lang="en-GB" altLang="en-US" sz="1600" dirty="0">
                <a:latin typeface="+mn-lt"/>
                <a:cs typeface="Times New Roman" pitchFamily="18" charset="0"/>
              </a:rPr>
              <a:t>likely</a:t>
            </a:r>
          </a:p>
        </p:txBody>
      </p:sp>
      <p:sp>
        <p:nvSpPr>
          <p:cNvPr id="16" name="TextBox 4"/>
          <p:cNvSpPr txBox="1">
            <a:spLocks noChangeArrowheads="1"/>
          </p:cNvSpPr>
          <p:nvPr/>
        </p:nvSpPr>
        <p:spPr bwMode="auto">
          <a:xfrm>
            <a:off x="4859338" y="3259138"/>
            <a:ext cx="1054100" cy="830262"/>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600" dirty="0">
                <a:latin typeface="+mn-lt"/>
                <a:cs typeface="Times New Roman" pitchFamily="18" charset="0"/>
              </a:rPr>
              <a:t>Private</a:t>
            </a:r>
            <a:br>
              <a:rPr lang="en-GB" altLang="en-US" sz="1600" dirty="0">
                <a:latin typeface="+mn-lt"/>
                <a:cs typeface="Times New Roman" pitchFamily="18" charset="0"/>
              </a:rPr>
            </a:br>
            <a:r>
              <a:rPr lang="en-GB" altLang="en-US" sz="1600" dirty="0">
                <a:latin typeface="+mn-lt"/>
                <a:cs typeface="Times New Roman" pitchFamily="18" charset="0"/>
              </a:rPr>
              <a:t>treatment</a:t>
            </a:r>
            <a:br>
              <a:rPr lang="en-GB" altLang="en-US" sz="1600" dirty="0">
                <a:latin typeface="+mn-lt"/>
                <a:cs typeface="Times New Roman" pitchFamily="18" charset="0"/>
              </a:rPr>
            </a:br>
            <a:r>
              <a:rPr lang="en-GB" altLang="en-US" sz="1600" dirty="0">
                <a:latin typeface="+mn-lt"/>
                <a:cs typeface="Times New Roman" pitchFamily="18" charset="0"/>
              </a:rPr>
              <a:t>better</a:t>
            </a:r>
          </a:p>
        </p:txBody>
      </p:sp>
      <p:sp>
        <p:nvSpPr>
          <p:cNvPr id="10252" name="TextBox 5"/>
          <p:cNvSpPr txBox="1">
            <a:spLocks noChangeArrowheads="1"/>
          </p:cNvSpPr>
          <p:nvPr/>
        </p:nvSpPr>
        <p:spPr bwMode="auto">
          <a:xfrm>
            <a:off x="6999288" y="3284538"/>
            <a:ext cx="1255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600">
                <a:cs typeface="Times New Roman" pitchFamily="18" charset="0"/>
              </a:rPr>
              <a:t>Local gov’t</a:t>
            </a:r>
            <a:br>
              <a:rPr lang="en-GB" altLang="en-US" sz="1600">
                <a:cs typeface="Times New Roman" pitchFamily="18" charset="0"/>
              </a:rPr>
            </a:br>
            <a:r>
              <a:rPr lang="en-GB" altLang="en-US" sz="1600">
                <a:cs typeface="Times New Roman" pitchFamily="18" charset="0"/>
              </a:rPr>
              <a:t>expenditure</a:t>
            </a:r>
            <a:br>
              <a:rPr lang="en-GB" altLang="en-US" sz="1600">
                <a:cs typeface="Times New Roman" pitchFamily="18" charset="0"/>
              </a:rPr>
            </a:br>
            <a:r>
              <a:rPr lang="en-GB" altLang="en-US" sz="1600">
                <a:cs typeface="Times New Roman" pitchFamily="18" charset="0"/>
              </a:rPr>
              <a:t>per capita</a:t>
            </a:r>
          </a:p>
        </p:txBody>
      </p:sp>
    </p:spTree>
  </p:cSld>
  <p:clrMapOvr>
    <a:masterClrMapping/>
  </p:clrMapOvr>
  <p:transition advTm="120511"/>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4192</TotalTime>
  <Words>1110</Words>
  <Application>Microsoft Office PowerPoint</Application>
  <PresentationFormat>Overhead</PresentationFormat>
  <Paragraphs>100</Paragraphs>
  <Slides>13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Times New Roman</vt:lpstr>
      <vt:lpstr>SimSun</vt:lpstr>
      <vt:lpstr>Default Design</vt:lpstr>
      <vt:lpstr>Microsoft Excel Chart</vt:lpstr>
      <vt:lpstr>                Popular strategies for dealing with non-fiduciary prescribing: a policy-centred analysis      Dr Neil Munro Lecturer in Chinese Politics  China’s Health Reforms after Four Years: Public Evaluations Peking University  16 September 2013.         School of Social and Political Sciences, University of Glasgow,  Adam Smith Building, Bute Gardens, Glasgow G12 8RT.  Email: Neil.Munro@glasgow.ac.uk  www.gla.ac.uk/petu  </vt:lpstr>
      <vt:lpstr>Key Issue</vt:lpstr>
      <vt:lpstr>Figure 1. Perceived Prevalence of Non-Fiduciary Prescribing</vt:lpstr>
      <vt:lpstr>Key concepts</vt:lpstr>
      <vt:lpstr>PowerPoint Presentation</vt:lpstr>
      <vt:lpstr>Figure 2. Preferred Strategies for Dealing with Non-Fiduciary Prescribing</vt:lpstr>
      <vt:lpstr>Explanation of method</vt:lpstr>
      <vt:lpstr>Relationships to be tested</vt:lpstr>
      <vt:lpstr>Figure 3a.  Impacts of Independent Variables on Odds of Using Voice</vt:lpstr>
      <vt:lpstr>Figure 3b.  Impacts of Independent Variables on Odds of Using Connections</vt:lpstr>
      <vt:lpstr>Figure 3c. Impact of Independent Variables on Odds of Using Exit Strategies</vt:lpstr>
      <vt:lpstr>PowerPoint Presentation</vt:lpstr>
      <vt:lpstr>PowerPoint Presentation</vt:lpstr>
    </vt:vector>
  </TitlesOfParts>
  <Company>University of Aberdeen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4.1 QUEUING FOR HOURS THE NORM</dc:title>
  <dc:creator>UoA</dc:creator>
  <cp:lastModifiedBy>nmm9b</cp:lastModifiedBy>
  <cp:revision>227</cp:revision>
  <cp:lastPrinted>2013-08-22T17:31:36Z</cp:lastPrinted>
  <dcterms:created xsi:type="dcterms:W3CDTF">2005-10-25T10:42:29Z</dcterms:created>
  <dcterms:modified xsi:type="dcterms:W3CDTF">2013-09-15T09:53:41Z</dcterms:modified>
</cp:coreProperties>
</file>