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7"/>
  </p:notesMasterIdLst>
  <p:sldIdLst>
    <p:sldId id="270" r:id="rId2"/>
    <p:sldId id="274" r:id="rId3"/>
    <p:sldId id="271" r:id="rId4"/>
    <p:sldId id="273" r:id="rId5"/>
    <p:sldId id="280" r:id="rId6"/>
  </p:sldIdLst>
  <p:sldSz cx="9906000" cy="6858000" type="A4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AA1C"/>
    <a:srgbClr val="9DBCB0"/>
    <a:srgbClr val="93B1CC"/>
    <a:srgbClr val="B7AA9E"/>
    <a:srgbClr val="C4C18E"/>
    <a:srgbClr val="CF3900"/>
    <a:srgbClr val="FCD450"/>
    <a:srgbClr val="00213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1998" y="-540"/>
      </p:cViewPr>
      <p:guideLst>
        <p:guide orient="horz" pos="2152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6" charset="0"/>
                <a:ea typeface="Arial" pitchFamily="-106" charset="0"/>
                <a:cs typeface="Arial" pitchFamily="-10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6" charset="0"/>
                <a:ea typeface="Arial" pitchFamily="-106" charset="0"/>
                <a:cs typeface="Arial" pitchFamily="-10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6" charset="0"/>
                <a:ea typeface="Arial" pitchFamily="-106" charset="0"/>
                <a:cs typeface="Arial" pitchFamily="-10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8960C3D-629A-4297-B380-E46264914E69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105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105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105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105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105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PPTsky.jpg"/>
          <p:cNvPicPr>
            <a:picLocks noChangeAspect="1"/>
          </p:cNvPicPr>
          <p:nvPr userDrawn="1"/>
        </p:nvPicPr>
        <p:blipFill>
          <a:blip r:embed="rId2" cstate="print"/>
          <a:srcRect t="2911" r="6810"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6"/>
          <p:cNvSpPr>
            <a:spLocks noChangeArrowheads="1"/>
          </p:cNvSpPr>
          <p:nvPr userDrawn="1"/>
        </p:nvSpPr>
        <p:spPr bwMode="auto">
          <a:xfrm>
            <a:off x="0" y="0"/>
            <a:ext cx="9906000" cy="1381125"/>
          </a:xfrm>
          <a:prstGeom prst="rect">
            <a:avLst/>
          </a:prstGeom>
          <a:solidFill>
            <a:srgbClr val="00213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-106" charset="0"/>
              <a:ea typeface="Arial" pitchFamily="-106" charset="0"/>
              <a:cs typeface="Arial" pitchFamily="-106" charset="0"/>
            </a:endParaRPr>
          </a:p>
        </p:txBody>
      </p:sp>
      <p:pic>
        <p:nvPicPr>
          <p:cNvPr id="6" name="Picture 8" descr="UoG_keyline.eps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449263" y="1927225"/>
            <a:ext cx="5859462" cy="10572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3600" b="1">
                <a:solidFill>
                  <a:srgbClr val="00213B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9263" y="3033713"/>
            <a:ext cx="5859462" cy="973137"/>
          </a:xfrm>
        </p:spPr>
        <p:txBody>
          <a:bodyPr/>
          <a:lstStyle>
            <a:lvl1pPr>
              <a:buNone/>
              <a:defRPr sz="3600" b="0">
                <a:solidFill>
                  <a:srgbClr val="00213B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393700" y="2501900"/>
            <a:ext cx="90805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latin typeface="Arial" pitchFamily="-106" charset="0"/>
                <a:ea typeface="Arial" pitchFamily="-106" charset="0"/>
                <a:cs typeface="Arial" pitchFamily="-106" charset="0"/>
              </a:rPr>
              <a:t>Body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400" y="1612900"/>
            <a:ext cx="6934200" cy="673100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746A1AE-A3EC-49F0-90FA-C2285133C02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706C05-E6F3-444A-BF04-02A07A7D6FD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445913-E50A-4332-AA00-C58419D60FE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1AB92C-87AA-4CC4-9089-2A6CCA9422D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 userDrawn="1"/>
        </p:nvSpPr>
        <p:spPr bwMode="auto">
          <a:xfrm>
            <a:off x="0" y="0"/>
            <a:ext cx="9906000" cy="1381125"/>
          </a:xfrm>
          <a:prstGeom prst="rect">
            <a:avLst/>
          </a:prstGeom>
          <a:solidFill>
            <a:srgbClr val="00213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-106" charset="0"/>
              <a:ea typeface="Arial" pitchFamily="-106" charset="0"/>
              <a:cs typeface="Arial" pitchFamily="-106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7513" y="1622425"/>
            <a:ext cx="9348787" cy="482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10663" y="6570663"/>
            <a:ext cx="795337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E0DB0CB4-342C-4319-A165-68826A6BDD9A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29" name="Picture 5" descr="UoG_keyline.eps"/>
          <p:cNvPicPr>
            <a:picLocks noChangeAspect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0" r:id="rId3"/>
    <p:sldLayoutId id="2147483741" r:id="rId4"/>
    <p:sldLayoutId id="2147483742" r:id="rId5"/>
  </p:sldLayoutIdLst>
  <p:txStyles>
    <p:titleStyle>
      <a:lvl1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+mj-lt"/>
          <a:ea typeface="Arial" pitchFamily="-105" charset="0"/>
          <a:cs typeface="+mj-cs"/>
        </a:defRPr>
      </a:lvl1pPr>
      <a:lvl2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ea typeface="Arial" pitchFamily="-105" charset="0"/>
          <a:cs typeface="Arial" charset="0"/>
        </a:defRPr>
      </a:lvl2pPr>
      <a:lvl3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ea typeface="Arial" pitchFamily="-105" charset="0"/>
          <a:cs typeface="Arial" charset="0"/>
        </a:defRPr>
      </a:lvl3pPr>
      <a:lvl4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ea typeface="Arial" pitchFamily="-105" charset="0"/>
          <a:cs typeface="Arial" charset="0"/>
        </a:defRPr>
      </a:lvl4pPr>
      <a:lvl5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ea typeface="Arial" pitchFamily="-105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har char="•"/>
        <a:defRPr sz="2800" b="1">
          <a:solidFill>
            <a:srgbClr val="00213B"/>
          </a:solidFill>
          <a:latin typeface="+mn-lt"/>
          <a:ea typeface="Arial" pitchFamily="-105" charset="0"/>
          <a:cs typeface="+mn-cs"/>
        </a:defRPr>
      </a:lvl1pPr>
      <a:lvl2pPr marL="1588" indent="455613" algn="l" rtl="0" eaLnBrk="0" fontAlgn="base" hangingPunct="0">
        <a:spcBef>
          <a:spcPct val="3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  <a:ea typeface="Arial" pitchFamily="-105" charset="0"/>
          <a:cs typeface="+mn-cs"/>
        </a:defRPr>
      </a:lvl2pPr>
      <a:lvl3pPr marL="177800" indent="-174625" algn="l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80000"/>
        <a:buFont typeface="Wingdings" pitchFamily="-106" charset="2"/>
        <a:buChar char="l"/>
        <a:defRPr sz="2400">
          <a:solidFill>
            <a:schemeClr val="tx1"/>
          </a:solidFill>
          <a:latin typeface="+mn-lt"/>
          <a:ea typeface="Arial" pitchFamily="-105" charset="0"/>
          <a:cs typeface="+mn-cs"/>
        </a:defRPr>
      </a:lvl3pPr>
      <a:lvl4pPr marL="346075" indent="-166688" algn="l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80000"/>
        <a:buFont typeface="Arial" charset="0"/>
        <a:buChar char="–"/>
        <a:defRPr sz="2000">
          <a:solidFill>
            <a:schemeClr val="tx1"/>
          </a:solidFill>
          <a:latin typeface="+mn-lt"/>
          <a:ea typeface="Arial" pitchFamily="-105" charset="0"/>
          <a:cs typeface="+mn-cs"/>
        </a:defRPr>
      </a:lvl4pPr>
      <a:lvl5pPr marL="523875" indent="-176213" algn="l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Arial" pitchFamily="-105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411163" y="1565275"/>
            <a:ext cx="7142162" cy="1057275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Thermodynamics 1 (ENG1066)</a:t>
            </a:r>
            <a:endParaRPr lang="en-GB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677863" y="3005138"/>
            <a:ext cx="5859462" cy="1376362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GB" dirty="0" smtClean="0"/>
              <a:t>Dr Manosh Paul</a:t>
            </a:r>
          </a:p>
          <a:p>
            <a:pPr>
              <a:spcBef>
                <a:spcPts val="0"/>
              </a:spcBef>
              <a:defRPr/>
            </a:pPr>
            <a:r>
              <a:rPr lang="en-GB" dirty="0" smtClean="0"/>
              <a:t>Dr John Howell</a:t>
            </a:r>
          </a:p>
        </p:txBody>
      </p:sp>
      <p:sp>
        <p:nvSpPr>
          <p:cNvPr id="4" name="Rectangle 3"/>
          <p:cNvSpPr/>
          <p:nvPr/>
        </p:nvSpPr>
        <p:spPr>
          <a:xfrm>
            <a:off x="2504189" y="377009"/>
            <a:ext cx="1785950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ts val="2400"/>
              </a:lnSpc>
            </a:pPr>
            <a:r>
              <a:rPr lang="en-GB" sz="2800" b="1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School of Engineering</a:t>
            </a:r>
          </a:p>
        </p:txBody>
      </p:sp>
      <p:sp>
        <p:nvSpPr>
          <p:cNvPr id="6" name="Rectangle 7"/>
          <p:cNvSpPr txBox="1">
            <a:spLocks noChangeArrowheads="1"/>
          </p:cNvSpPr>
          <p:nvPr/>
        </p:nvSpPr>
        <p:spPr bwMode="auto">
          <a:xfrm>
            <a:off x="420687" y="4386263"/>
            <a:ext cx="6970713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sz="2400" dirty="0" smtClean="0">
                <a:solidFill>
                  <a:srgbClr val="002060"/>
                </a:solidFill>
              </a:rPr>
              <a:t>http://moodle2.gla.ac.uk/course/view.php?id=1237</a:t>
            </a:r>
            <a:endParaRPr lang="en-GB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3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 bwMode="auto">
          <a:xfrm>
            <a:off x="2524125" y="357188"/>
            <a:ext cx="7175501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r>
              <a:rPr lang="en-GB" sz="2800" b="1" dirty="0" smtClean="0">
                <a:solidFill>
                  <a:schemeClr val="bg1"/>
                </a:solidFill>
              </a:rPr>
              <a:t>Glasgow History behind the Subject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43769" y="1843415"/>
            <a:ext cx="8064896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GB" sz="2200" b="0" dirty="0" smtClean="0">
                <a:latin typeface="Arial"/>
                <a:ea typeface="Times New Roman"/>
                <a:cs typeface="Times New Roman"/>
              </a:rPr>
              <a:t> </a:t>
            </a:r>
            <a:r>
              <a:rPr lang="en-GB" sz="2200" dirty="0">
                <a:solidFill>
                  <a:srgbClr val="C00000"/>
                </a:solidFill>
              </a:rPr>
              <a:t>Prof. Lord </a:t>
            </a:r>
            <a:r>
              <a:rPr lang="en-GB" sz="2200" dirty="0" smtClean="0">
                <a:solidFill>
                  <a:srgbClr val="C00000"/>
                </a:solidFill>
              </a:rPr>
              <a:t>Kelvin </a:t>
            </a:r>
            <a:r>
              <a:rPr lang="en-GB" sz="2200" b="0" dirty="0" smtClean="0"/>
              <a:t>discovered </a:t>
            </a:r>
            <a:r>
              <a:rPr lang="en-GB" sz="2200" b="0" i="1" dirty="0" smtClean="0"/>
              <a:t>Thermodynamics</a:t>
            </a:r>
            <a:r>
              <a:rPr lang="en-GB" sz="2200" b="0" dirty="0" smtClean="0"/>
              <a:t> Scale.</a:t>
            </a:r>
          </a:p>
          <a:p>
            <a:pPr>
              <a:defRPr/>
            </a:pPr>
            <a:endParaRPr lang="en-GB" sz="2200" b="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GB" sz="2200" b="0" dirty="0">
                <a:latin typeface="Arial"/>
                <a:ea typeface="Times New Roman"/>
                <a:cs typeface="Times New Roman"/>
              </a:rPr>
              <a:t> </a:t>
            </a:r>
            <a:r>
              <a:rPr lang="en-GB" sz="2200" dirty="0">
                <a:solidFill>
                  <a:srgbClr val="3366FF"/>
                </a:solidFill>
              </a:rPr>
              <a:t>Prof. William </a:t>
            </a:r>
            <a:r>
              <a:rPr lang="en-GB" sz="2200" dirty="0" smtClean="0">
                <a:solidFill>
                  <a:srgbClr val="3366FF"/>
                </a:solidFill>
              </a:rPr>
              <a:t>Rankine </a:t>
            </a:r>
            <a:r>
              <a:rPr lang="en-GB" sz="2200" b="0" dirty="0" smtClean="0"/>
              <a:t>founder of the subject and wrote first </a:t>
            </a:r>
            <a:r>
              <a:rPr lang="en-GB" sz="2200" b="0" dirty="0"/>
              <a:t>Thermodynamics </a:t>
            </a:r>
            <a:r>
              <a:rPr lang="en-GB" sz="2200" b="0" dirty="0" smtClean="0"/>
              <a:t>book.</a:t>
            </a:r>
          </a:p>
          <a:p>
            <a:pPr>
              <a:defRPr/>
            </a:pPr>
            <a:endParaRPr lang="en-GB" sz="2200" b="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GB" sz="2200" b="0" dirty="0"/>
              <a:t> </a:t>
            </a:r>
            <a:r>
              <a:rPr lang="en-GB" sz="2200" dirty="0" smtClean="0">
                <a:solidFill>
                  <a:srgbClr val="00CC66"/>
                </a:solidFill>
              </a:rPr>
              <a:t>James Watt </a:t>
            </a:r>
            <a:r>
              <a:rPr lang="en-GB" sz="2200" b="0" dirty="0" smtClean="0"/>
              <a:t>invented Steam Engine.</a:t>
            </a:r>
          </a:p>
          <a:p>
            <a:pPr>
              <a:defRPr/>
            </a:pPr>
            <a:endParaRPr lang="en-GB" sz="2200" b="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GB" sz="2200" b="0" dirty="0"/>
              <a:t> </a:t>
            </a:r>
            <a:r>
              <a:rPr lang="en-GB" sz="2200" dirty="0">
                <a:solidFill>
                  <a:srgbClr val="FF0000"/>
                </a:solidFill>
              </a:rPr>
              <a:t>Robert </a:t>
            </a:r>
            <a:r>
              <a:rPr lang="en-GB" sz="2200" dirty="0" smtClean="0">
                <a:solidFill>
                  <a:srgbClr val="FF0000"/>
                </a:solidFill>
              </a:rPr>
              <a:t>Stirling </a:t>
            </a:r>
            <a:r>
              <a:rPr lang="en-GB" sz="2200" b="0" dirty="0" smtClean="0"/>
              <a:t>invented Stirling Engine.</a:t>
            </a:r>
          </a:p>
          <a:p>
            <a:pPr>
              <a:buFont typeface="Arial" pitchFamily="34" charset="0"/>
              <a:buChar char="•"/>
              <a:defRPr/>
            </a:pPr>
            <a:endParaRPr lang="en-GB" sz="2200" b="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GB" sz="2200" b="0" dirty="0" smtClean="0"/>
              <a:t> </a:t>
            </a:r>
            <a:r>
              <a:rPr lang="en-GB" sz="2200" dirty="0" smtClean="0">
                <a:solidFill>
                  <a:srgbClr val="0070C0"/>
                </a:solidFill>
              </a:rPr>
              <a:t>John </a:t>
            </a:r>
            <a:r>
              <a:rPr lang="en-GB" sz="2200" dirty="0" err="1">
                <a:solidFill>
                  <a:srgbClr val="0070C0"/>
                </a:solidFill>
              </a:rPr>
              <a:t>Logie</a:t>
            </a:r>
            <a:r>
              <a:rPr lang="en-GB" sz="2200" dirty="0">
                <a:solidFill>
                  <a:srgbClr val="0070C0"/>
                </a:solidFill>
              </a:rPr>
              <a:t> </a:t>
            </a:r>
            <a:r>
              <a:rPr lang="en-GB" sz="2200" dirty="0" smtClean="0">
                <a:solidFill>
                  <a:srgbClr val="0070C0"/>
                </a:solidFill>
              </a:rPr>
              <a:t>Baird </a:t>
            </a:r>
            <a:r>
              <a:rPr lang="en-GB" sz="2200" b="0" dirty="0" smtClean="0"/>
              <a:t>- Inventor </a:t>
            </a:r>
            <a:r>
              <a:rPr lang="en-GB" sz="2200" b="0" dirty="0"/>
              <a:t>of the world's first </a:t>
            </a:r>
            <a:r>
              <a:rPr lang="en-GB" sz="2200" b="0" dirty="0" smtClean="0"/>
              <a:t>television, "</a:t>
            </a:r>
            <a:r>
              <a:rPr lang="en-GB" sz="2200" b="0" dirty="0"/>
              <a:t>The father of </a:t>
            </a:r>
            <a:r>
              <a:rPr lang="en-GB" sz="2200" b="0" dirty="0" smtClean="0"/>
              <a:t>television”.</a:t>
            </a:r>
          </a:p>
          <a:p>
            <a:pPr>
              <a:defRPr/>
            </a:pPr>
            <a:endParaRPr lang="en-GB" sz="2200" b="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GB" sz="2200" b="0" dirty="0" smtClean="0"/>
              <a:t> </a:t>
            </a:r>
            <a:r>
              <a:rPr lang="en-GB" sz="2200" dirty="0" smtClean="0">
                <a:solidFill>
                  <a:srgbClr val="7030A0"/>
                </a:solidFill>
              </a:rPr>
              <a:t>Prof. Ian </a:t>
            </a:r>
            <a:r>
              <a:rPr lang="en-GB" sz="2200" dirty="0">
                <a:solidFill>
                  <a:srgbClr val="7030A0"/>
                </a:solidFill>
              </a:rPr>
              <a:t>Donald </a:t>
            </a:r>
            <a:r>
              <a:rPr lang="en-GB" sz="2200" b="0" dirty="0" smtClean="0"/>
              <a:t>first used diagnostic </a:t>
            </a:r>
            <a:r>
              <a:rPr lang="en-GB" sz="2200" b="0" dirty="0"/>
              <a:t>ultrasound in </a:t>
            </a:r>
            <a:r>
              <a:rPr lang="en-GB" sz="2200" b="0" dirty="0" smtClean="0"/>
              <a:t>medicine.</a:t>
            </a:r>
            <a:endParaRPr lang="en-GB" sz="2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3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 bwMode="auto">
          <a:xfrm>
            <a:off x="3697288" y="347663"/>
            <a:ext cx="5859462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GB" sz="3200" b="1" dirty="0" smtClean="0">
                <a:solidFill>
                  <a:schemeClr val="bg1"/>
                </a:solidFill>
                <a:latin typeface="+mn-lt"/>
              </a:rPr>
              <a:t>Course &amp; Exam Formats</a:t>
            </a:r>
            <a:endParaRPr lang="en-GB" sz="3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14611" y="1943894"/>
            <a:ext cx="2687467" cy="38472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GB" sz="24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Course Format</a:t>
            </a:r>
            <a:r>
              <a:rPr lang="en-GB" sz="24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>
              <a:defRPr/>
            </a:pPr>
            <a:endParaRPr lang="en-GB" sz="2200" b="0" dirty="0"/>
          </a:p>
          <a:p>
            <a:pPr>
              <a:defRPr/>
            </a:pPr>
            <a:endParaRPr lang="en-GB" sz="2200" b="0" dirty="0">
              <a:solidFill>
                <a:srgbClr val="C00000"/>
              </a:solidFill>
            </a:endParaRPr>
          </a:p>
          <a:p>
            <a:pPr>
              <a:buFontTx/>
              <a:buChar char="•"/>
              <a:defRPr/>
            </a:pPr>
            <a:r>
              <a:rPr lang="en-GB" sz="2200" b="0" dirty="0">
                <a:solidFill>
                  <a:srgbClr val="C00000"/>
                </a:solidFill>
              </a:rPr>
              <a:t> </a:t>
            </a:r>
            <a:r>
              <a:rPr lang="en-GB" sz="2200" b="0" dirty="0" smtClean="0">
                <a:solidFill>
                  <a:srgbClr val="C00000"/>
                </a:solidFill>
              </a:rPr>
              <a:t>Total Lecture: 20</a:t>
            </a:r>
            <a:endParaRPr lang="en-GB" sz="2200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GB" sz="2200" b="0" dirty="0">
                <a:solidFill>
                  <a:srgbClr val="C00000"/>
                </a:solidFill>
              </a:rPr>
              <a:t> </a:t>
            </a:r>
          </a:p>
          <a:p>
            <a:pPr>
              <a:buFontTx/>
              <a:buChar char="•"/>
              <a:defRPr/>
            </a:pPr>
            <a:r>
              <a:rPr lang="en-GB" sz="2200" b="0" dirty="0">
                <a:solidFill>
                  <a:srgbClr val="0070C0"/>
                </a:solidFill>
              </a:rPr>
              <a:t> </a:t>
            </a:r>
            <a:r>
              <a:rPr lang="en-GB" sz="2200" b="0" dirty="0" smtClean="0">
                <a:solidFill>
                  <a:srgbClr val="0070C0"/>
                </a:solidFill>
              </a:rPr>
              <a:t>Tutorial Number: 3</a:t>
            </a:r>
            <a:endParaRPr lang="en-GB" sz="2200" b="0" dirty="0">
              <a:solidFill>
                <a:srgbClr val="0070C0"/>
              </a:solidFill>
            </a:endParaRPr>
          </a:p>
          <a:p>
            <a:pPr>
              <a:buFontTx/>
              <a:buChar char="•"/>
              <a:defRPr/>
            </a:pPr>
            <a:endParaRPr lang="en-GB" sz="2200" b="0" dirty="0"/>
          </a:p>
          <a:p>
            <a:pPr>
              <a:buFontTx/>
              <a:buChar char="•"/>
              <a:defRPr/>
            </a:pPr>
            <a:r>
              <a:rPr lang="en-GB" sz="2200" b="0" dirty="0"/>
              <a:t> </a:t>
            </a:r>
            <a:r>
              <a:rPr lang="en-GB" sz="2200" b="0" dirty="0" smtClean="0"/>
              <a:t>Lab Number: 2</a:t>
            </a:r>
            <a:endParaRPr lang="en-GB" sz="2200" b="0" dirty="0"/>
          </a:p>
          <a:p>
            <a:pPr>
              <a:defRPr/>
            </a:pPr>
            <a:endParaRPr lang="en-GB" sz="2200" b="0" dirty="0"/>
          </a:p>
          <a:p>
            <a:pPr>
              <a:buFontTx/>
              <a:buChar char="•"/>
              <a:defRPr/>
            </a:pPr>
            <a:r>
              <a:rPr lang="en-GB" sz="2200" b="0" dirty="0">
                <a:solidFill>
                  <a:srgbClr val="00B050"/>
                </a:solidFill>
              </a:rPr>
              <a:t> Course </a:t>
            </a:r>
            <a:r>
              <a:rPr lang="en-GB" sz="2200" b="0" dirty="0" smtClean="0">
                <a:solidFill>
                  <a:srgbClr val="00B050"/>
                </a:solidFill>
              </a:rPr>
              <a:t>Credit: 10</a:t>
            </a:r>
          </a:p>
          <a:p>
            <a:pPr>
              <a:defRPr/>
            </a:pPr>
            <a:endParaRPr lang="en-GB" sz="2200" b="0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594101" y="1851769"/>
            <a:ext cx="4608512" cy="38472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n-GB" sz="24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Exam Format:</a:t>
            </a:r>
          </a:p>
          <a:p>
            <a:pPr>
              <a:defRPr/>
            </a:pPr>
            <a:endParaRPr lang="en-GB" sz="2200" b="0" dirty="0"/>
          </a:p>
          <a:p>
            <a:pPr>
              <a:defRPr/>
            </a:pPr>
            <a:endParaRPr lang="en-GB" sz="2200" b="0" dirty="0">
              <a:solidFill>
                <a:srgbClr val="C00000"/>
              </a:solidFill>
            </a:endParaRPr>
          </a:p>
          <a:p>
            <a:pPr>
              <a:buFontTx/>
              <a:buChar char="•"/>
              <a:defRPr/>
            </a:pPr>
            <a:r>
              <a:rPr lang="en-GB" sz="2200" dirty="0" smtClean="0">
                <a:solidFill>
                  <a:srgbClr val="C00000"/>
                </a:solidFill>
              </a:rPr>
              <a:t> Thermodynamics </a:t>
            </a:r>
            <a:r>
              <a:rPr lang="en-GB" sz="2200" dirty="0">
                <a:solidFill>
                  <a:srgbClr val="C00000"/>
                </a:solidFill>
              </a:rPr>
              <a:t>1 </a:t>
            </a:r>
            <a:r>
              <a:rPr lang="en-GB" sz="2200" dirty="0" smtClean="0">
                <a:solidFill>
                  <a:srgbClr val="C00000"/>
                </a:solidFill>
              </a:rPr>
              <a:t>(ENG1066)</a:t>
            </a:r>
            <a:endParaRPr lang="en-GB" sz="2200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GB" sz="2200" b="0" dirty="0">
                <a:solidFill>
                  <a:srgbClr val="C00000"/>
                </a:solidFill>
              </a:rPr>
              <a:t> </a:t>
            </a:r>
          </a:p>
          <a:p>
            <a:pPr>
              <a:buFontTx/>
              <a:buChar char="•"/>
              <a:defRPr/>
            </a:pPr>
            <a:r>
              <a:rPr lang="en-GB" sz="2200" b="0" dirty="0" smtClean="0">
                <a:solidFill>
                  <a:srgbClr val="0070C0"/>
                </a:solidFill>
              </a:rPr>
              <a:t> Semester 2</a:t>
            </a:r>
          </a:p>
          <a:p>
            <a:pPr>
              <a:defRPr/>
            </a:pPr>
            <a:r>
              <a:rPr lang="en-GB" sz="2200" b="0" dirty="0" smtClean="0">
                <a:solidFill>
                  <a:srgbClr val="C00000"/>
                </a:solidFill>
              </a:rPr>
              <a:t> </a:t>
            </a:r>
          </a:p>
          <a:p>
            <a:pPr>
              <a:buFontTx/>
              <a:buChar char="•"/>
              <a:defRPr/>
            </a:pPr>
            <a:r>
              <a:rPr lang="en-GB" sz="2200" b="0" dirty="0" smtClean="0"/>
              <a:t> Exam length: 1 hr 30 </a:t>
            </a:r>
            <a:r>
              <a:rPr lang="en-GB" sz="2200" b="0" dirty="0" err="1" smtClean="0"/>
              <a:t>mins</a:t>
            </a:r>
            <a:endParaRPr lang="en-GB" sz="2200" b="0" dirty="0"/>
          </a:p>
          <a:p>
            <a:pPr>
              <a:defRPr/>
            </a:pPr>
            <a:endParaRPr lang="en-GB" sz="2200" b="0" dirty="0"/>
          </a:p>
          <a:p>
            <a:pPr>
              <a:buFontTx/>
              <a:buChar char="•"/>
              <a:defRPr/>
            </a:pPr>
            <a:r>
              <a:rPr lang="en-GB" sz="2200" b="0" dirty="0" smtClean="0">
                <a:solidFill>
                  <a:srgbClr val="31AA1C"/>
                </a:solidFill>
              </a:rPr>
              <a:t> Compulsory Question: 6</a:t>
            </a:r>
            <a:endParaRPr lang="en-GB" sz="2200" b="0" dirty="0">
              <a:solidFill>
                <a:srgbClr val="31AA1C"/>
              </a:solidFill>
            </a:endParaRPr>
          </a:p>
          <a:p>
            <a:pPr>
              <a:defRPr/>
            </a:pPr>
            <a:endParaRPr lang="en-GB" sz="2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3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 bwMode="auto">
          <a:xfrm>
            <a:off x="3697288" y="347663"/>
            <a:ext cx="5859462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r>
              <a:rPr lang="en-GB" sz="3200" b="1" dirty="0" smtClean="0">
                <a:solidFill>
                  <a:schemeClr val="bg1"/>
                </a:solidFill>
              </a:rPr>
              <a:t>What to expect?</a:t>
            </a:r>
            <a:endParaRPr lang="en-GB" sz="3200" b="1" dirty="0">
              <a:solidFill>
                <a:schemeClr val="bg1"/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86619" y="2320925"/>
            <a:ext cx="8064896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GB" sz="2200" b="0" dirty="0" smtClean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 This </a:t>
            </a:r>
            <a:r>
              <a:rPr lang="en-GB" sz="2200" b="0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course is </a:t>
            </a:r>
            <a:r>
              <a:rPr lang="en-GB" sz="2200" b="0" dirty="0" smtClean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designed to give students an </a:t>
            </a:r>
            <a:r>
              <a:rPr lang="en-GB" sz="2200" b="0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introduction to engineering </a:t>
            </a:r>
            <a:r>
              <a:rPr lang="en-GB" sz="2200" b="0" dirty="0" smtClean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thermodynamics.</a:t>
            </a:r>
          </a:p>
          <a:p>
            <a:pPr>
              <a:buFont typeface="Arial" pitchFamily="34" charset="0"/>
              <a:buChar char="•"/>
              <a:defRPr/>
            </a:pPr>
            <a:endParaRPr lang="en-GB" sz="2200" b="0" dirty="0">
              <a:latin typeface="Arial"/>
              <a:ea typeface="Times New Roman"/>
              <a:cs typeface="Times New Roman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GB" sz="2200" b="0" dirty="0" smtClean="0">
                <a:solidFill>
                  <a:srgbClr val="FF9900"/>
                </a:solidFill>
                <a:latin typeface="Arial"/>
                <a:ea typeface="Times New Roman"/>
                <a:cs typeface="Times New Roman"/>
              </a:rPr>
              <a:t> It </a:t>
            </a:r>
            <a:r>
              <a:rPr lang="en-GB" sz="2200" b="0" dirty="0">
                <a:solidFill>
                  <a:srgbClr val="FF9900"/>
                </a:solidFill>
                <a:latin typeface="Arial"/>
                <a:ea typeface="Times New Roman"/>
                <a:cs typeface="Times New Roman"/>
              </a:rPr>
              <a:t>concentrates upon basic principles, so that students can apply their understanding to a wide range of thermodynamics problems relevant to modern </a:t>
            </a:r>
            <a:r>
              <a:rPr lang="en-GB" sz="2200" b="0" dirty="0" smtClean="0">
                <a:solidFill>
                  <a:srgbClr val="FF9900"/>
                </a:solidFill>
                <a:latin typeface="Arial"/>
                <a:ea typeface="Times New Roman"/>
                <a:cs typeface="Times New Roman"/>
              </a:rPr>
              <a:t>engineering.</a:t>
            </a:r>
          </a:p>
          <a:p>
            <a:pPr>
              <a:buFont typeface="Arial" pitchFamily="34" charset="0"/>
              <a:buChar char="•"/>
              <a:defRPr/>
            </a:pPr>
            <a:endParaRPr lang="en-GB" sz="2200" b="0" dirty="0">
              <a:latin typeface="Arial"/>
              <a:ea typeface="Times New Roman"/>
              <a:cs typeface="Times New Roman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GB" sz="2200" b="0" dirty="0" smtClean="0">
                <a:solidFill>
                  <a:srgbClr val="009900"/>
                </a:solidFill>
                <a:latin typeface="Arial"/>
                <a:ea typeface="Times New Roman"/>
                <a:cs typeface="Times New Roman"/>
              </a:rPr>
              <a:t> To </a:t>
            </a:r>
            <a:r>
              <a:rPr lang="en-GB" sz="2200" b="0" dirty="0">
                <a:solidFill>
                  <a:srgbClr val="009900"/>
                </a:solidFill>
                <a:latin typeface="Arial"/>
                <a:ea typeface="Times New Roman"/>
                <a:cs typeface="Times New Roman"/>
              </a:rPr>
              <a:t>demonstrate the </a:t>
            </a:r>
            <a:r>
              <a:rPr lang="en-GB" sz="2200" b="0" dirty="0" smtClean="0">
                <a:solidFill>
                  <a:srgbClr val="009900"/>
                </a:solidFill>
                <a:latin typeface="Arial"/>
                <a:ea typeface="Times New Roman"/>
                <a:cs typeface="Times New Roman"/>
              </a:rPr>
              <a:t>principles lecturers on the </a:t>
            </a:r>
            <a:r>
              <a:rPr lang="en-GB" sz="2200" b="0" dirty="0">
                <a:solidFill>
                  <a:srgbClr val="009900"/>
                </a:solidFill>
                <a:latin typeface="Arial"/>
                <a:ea typeface="Times New Roman"/>
                <a:cs typeface="Times New Roman"/>
              </a:rPr>
              <a:t>course will provide examples of relevance to aerospace, biomedical, civil, electrical and mechanical engineers</a:t>
            </a:r>
            <a:r>
              <a:rPr lang="en-GB" sz="2200" b="0" dirty="0" smtClean="0">
                <a:solidFill>
                  <a:srgbClr val="009900"/>
                </a:solidFill>
                <a:latin typeface="Arial"/>
                <a:ea typeface="Times New Roman"/>
                <a:cs typeface="Times New Roman"/>
              </a:rPr>
              <a:t>.</a:t>
            </a:r>
            <a:endParaRPr lang="en-GB" sz="2200" b="0" dirty="0">
              <a:solidFill>
                <a:srgbClr val="009900"/>
              </a:solidFill>
              <a:latin typeface="Arial"/>
              <a:ea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3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pic>
        <p:nvPicPr>
          <p:cNvPr id="2050" name="Picture 2" descr="http://cdn.lightgalleries.net/4bd5ec0174be3/images/shale-gas-7936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5" y="1384016"/>
            <a:ext cx="2387647" cy="1159159"/>
          </a:xfrm>
          <a:prstGeom prst="rect">
            <a:avLst/>
          </a:prstGeom>
          <a:noFill/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019551" y="1476464"/>
            <a:ext cx="560070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GB" sz="2000" dirty="0" smtClean="0">
                <a:latin typeface="Arial"/>
                <a:ea typeface="Times New Roman"/>
                <a:cs typeface="Times New Roman"/>
              </a:rPr>
              <a:t> Introduction to Thermodynamics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GB" sz="2000" dirty="0" smtClean="0">
                <a:latin typeface="Arial"/>
                <a:ea typeface="Times New Roman"/>
                <a:cs typeface="Times New Roman"/>
              </a:rPr>
              <a:t> Heat, Mass &amp; Power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GB" sz="2000" dirty="0" smtClean="0">
                <a:latin typeface="Arial"/>
                <a:ea typeface="Times New Roman"/>
                <a:cs typeface="Times New Roman"/>
              </a:rPr>
              <a:t> Mechanisms of Energy Transformation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GB" sz="2000" dirty="0" smtClean="0">
                <a:latin typeface="Arial"/>
                <a:ea typeface="Times New Roman"/>
                <a:cs typeface="Times New Roman"/>
              </a:rPr>
              <a:t> Renewable and Non-renewable Energy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GB" sz="2000" dirty="0" smtClean="0">
                <a:latin typeface="Arial"/>
                <a:ea typeface="Times New Roman"/>
                <a:cs typeface="Times New Roman"/>
              </a:rPr>
              <a:t> Energy Conservation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GB" sz="2000" dirty="0" smtClean="0">
                <a:latin typeface="Arial"/>
                <a:ea typeface="Times New Roman"/>
                <a:cs typeface="Times New Roman"/>
              </a:rPr>
              <a:t> Chemical Processes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GB" sz="2000" dirty="0" smtClean="0">
                <a:latin typeface="Arial"/>
                <a:ea typeface="Times New Roman"/>
                <a:cs typeface="Times New Roman"/>
              </a:rPr>
              <a:t> </a:t>
            </a:r>
            <a:r>
              <a:rPr lang="en-GB" sz="2000" dirty="0" smtClean="0"/>
              <a:t>Heat Engines and Pumps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GB" sz="2000" dirty="0" smtClean="0"/>
              <a:t>Turbines, Compressors, Pumps, Windmills, Car and Jet Engines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GB" sz="2000" dirty="0" smtClean="0">
                <a:latin typeface="Arial"/>
                <a:ea typeface="Times New Roman"/>
                <a:cs typeface="Times New Roman"/>
              </a:rPr>
              <a:t> Healthy Lifestyle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GB" sz="2000" dirty="0" smtClean="0">
                <a:latin typeface="Arial"/>
                <a:ea typeface="Times New Roman"/>
                <a:cs typeface="Times New Roman"/>
              </a:rPr>
              <a:t> Heat Transfer from Human Body</a:t>
            </a:r>
          </a:p>
        </p:txBody>
      </p:sp>
      <p:pic>
        <p:nvPicPr>
          <p:cNvPr id="7" name="Picture 4" descr="http://www.renishaw.com/media/img/gen/4e0fff2b1aec4428880c197999ec675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1" y="3675324"/>
            <a:ext cx="2409824" cy="1163376"/>
          </a:xfrm>
          <a:prstGeom prst="rect">
            <a:avLst/>
          </a:prstGeom>
          <a:noFill/>
        </p:spPr>
      </p:pic>
      <p:pic>
        <p:nvPicPr>
          <p:cNvPr id="8" name="Picture 50" descr="power_grid_62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2101" y="4791076"/>
            <a:ext cx="2441574" cy="942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://www2.hull.ac.uk/science/images/car-and-chassis-new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3050" y="5667375"/>
            <a:ext cx="2460625" cy="1181100"/>
          </a:xfrm>
          <a:prstGeom prst="rect">
            <a:avLst/>
          </a:prstGeom>
          <a:noFill/>
        </p:spPr>
      </p:pic>
      <p:pic>
        <p:nvPicPr>
          <p:cNvPr id="10" name="Picture 4" descr="http://figures.boundless.com/511acd64e4b0c14bf464e49d/full/figure-16-01-04a.jpe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1151" y="2476500"/>
            <a:ext cx="2396133" cy="1209675"/>
          </a:xfrm>
          <a:prstGeom prst="rect">
            <a:avLst/>
          </a:prstGeom>
          <a:noFill/>
        </p:spPr>
      </p:pic>
      <p:sp>
        <p:nvSpPr>
          <p:cNvPr id="11" name="Rectangle 7"/>
          <p:cNvSpPr txBox="1">
            <a:spLocks noChangeArrowheads="1"/>
          </p:cNvSpPr>
          <p:nvPr/>
        </p:nvSpPr>
        <p:spPr bwMode="auto">
          <a:xfrm>
            <a:off x="3697288" y="347663"/>
            <a:ext cx="5859462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r>
              <a:rPr lang="en-GB" sz="3200" b="1" dirty="0" smtClean="0">
                <a:solidFill>
                  <a:schemeClr val="bg1"/>
                </a:solidFill>
              </a:rPr>
              <a:t>Topics Covered</a:t>
            </a:r>
            <a:endParaRPr lang="en-GB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White">
  <a:themeElements>
    <a:clrScheme name="Default Design 1">
      <a:dk1>
        <a:srgbClr val="000000"/>
      </a:dk1>
      <a:lt1>
        <a:srgbClr val="FFFFFF"/>
      </a:lt1>
      <a:dk2>
        <a:srgbClr val="003C69"/>
      </a:dk2>
      <a:lt2>
        <a:srgbClr val="808080"/>
      </a:lt2>
      <a:accent1>
        <a:srgbClr val="1C598C"/>
      </a:accent1>
      <a:accent2>
        <a:srgbClr val="4386AF"/>
      </a:accent2>
      <a:accent3>
        <a:srgbClr val="FFFFFF"/>
      </a:accent3>
      <a:accent4>
        <a:srgbClr val="000000"/>
      </a:accent4>
      <a:accent5>
        <a:srgbClr val="ABB5C5"/>
      </a:accent5>
      <a:accent6>
        <a:srgbClr val="3C799E"/>
      </a:accent6>
      <a:hlink>
        <a:srgbClr val="92BCD6"/>
      </a:hlink>
      <a:folHlink>
        <a:srgbClr val="C5DBE9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3C69"/>
        </a:dk2>
        <a:lt2>
          <a:srgbClr val="808080"/>
        </a:lt2>
        <a:accent1>
          <a:srgbClr val="1C598C"/>
        </a:accent1>
        <a:accent2>
          <a:srgbClr val="4386AF"/>
        </a:accent2>
        <a:accent3>
          <a:srgbClr val="FFFFFF"/>
        </a:accent3>
        <a:accent4>
          <a:srgbClr val="000000"/>
        </a:accent4>
        <a:accent5>
          <a:srgbClr val="ABB5C5"/>
        </a:accent5>
        <a:accent6>
          <a:srgbClr val="3C799E"/>
        </a:accent6>
        <a:hlink>
          <a:srgbClr val="92BCD6"/>
        </a:hlink>
        <a:folHlink>
          <a:srgbClr val="C5DBE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5A2669"/>
        </a:dk2>
        <a:lt2>
          <a:srgbClr val="808080"/>
        </a:lt2>
        <a:accent1>
          <a:srgbClr val="815595"/>
        </a:accent1>
        <a:accent2>
          <a:srgbClr val="A580B6"/>
        </a:accent2>
        <a:accent3>
          <a:srgbClr val="FFFFFF"/>
        </a:accent3>
        <a:accent4>
          <a:srgbClr val="000000"/>
        </a:accent4>
        <a:accent5>
          <a:srgbClr val="C1B4C8"/>
        </a:accent5>
        <a:accent6>
          <a:srgbClr val="9573A5"/>
        </a:accent6>
        <a:hlink>
          <a:srgbClr val="C6AFD1"/>
        </a:hlink>
        <a:folHlink>
          <a:srgbClr val="E3D8E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White 1">
        <a:dk1>
          <a:srgbClr val="000000"/>
        </a:dk1>
        <a:lt1>
          <a:srgbClr val="FFFFFF"/>
        </a:lt1>
        <a:dk2>
          <a:srgbClr val="003C69"/>
        </a:dk2>
        <a:lt2>
          <a:srgbClr val="808080"/>
        </a:lt2>
        <a:accent1>
          <a:srgbClr val="1C598C"/>
        </a:accent1>
        <a:accent2>
          <a:srgbClr val="4386AF"/>
        </a:accent2>
        <a:accent3>
          <a:srgbClr val="FFFFFF"/>
        </a:accent3>
        <a:accent4>
          <a:srgbClr val="000000"/>
        </a:accent4>
        <a:accent5>
          <a:srgbClr val="ABB5C5"/>
        </a:accent5>
        <a:accent6>
          <a:srgbClr val="3C799E"/>
        </a:accent6>
        <a:hlink>
          <a:srgbClr val="92BCD6"/>
        </a:hlink>
        <a:folHlink>
          <a:srgbClr val="C5DBE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White 2">
        <a:dk1>
          <a:srgbClr val="000000"/>
        </a:dk1>
        <a:lt1>
          <a:srgbClr val="FFFFFF"/>
        </a:lt1>
        <a:dk2>
          <a:srgbClr val="5A266A"/>
        </a:dk2>
        <a:lt2>
          <a:srgbClr val="808080"/>
        </a:lt2>
        <a:accent1>
          <a:srgbClr val="815595"/>
        </a:accent1>
        <a:accent2>
          <a:srgbClr val="A580B6"/>
        </a:accent2>
        <a:accent3>
          <a:srgbClr val="FFFFFF"/>
        </a:accent3>
        <a:accent4>
          <a:srgbClr val="000000"/>
        </a:accent4>
        <a:accent5>
          <a:srgbClr val="C1B4C8"/>
        </a:accent5>
        <a:accent6>
          <a:srgbClr val="9573A5"/>
        </a:accent6>
        <a:hlink>
          <a:srgbClr val="C6AFD1"/>
        </a:hlink>
        <a:folHlink>
          <a:srgbClr val="E3D8E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White 3">
        <a:dk1>
          <a:srgbClr val="000000"/>
        </a:dk1>
        <a:lt1>
          <a:srgbClr val="FFFFFF"/>
        </a:lt1>
        <a:dk2>
          <a:srgbClr val="693F58"/>
        </a:dk2>
        <a:lt2>
          <a:srgbClr val="808080"/>
        </a:lt2>
        <a:accent1>
          <a:srgbClr val="92587B"/>
        </a:accent1>
        <a:accent2>
          <a:srgbClr val="B88AA5"/>
        </a:accent2>
        <a:accent3>
          <a:srgbClr val="FFFFFF"/>
        </a:accent3>
        <a:accent4>
          <a:srgbClr val="000000"/>
        </a:accent4>
        <a:accent5>
          <a:srgbClr val="C7B4BF"/>
        </a:accent5>
        <a:accent6>
          <a:srgbClr val="A67D95"/>
        </a:accent6>
        <a:hlink>
          <a:srgbClr val="DEC8D5"/>
        </a:hlink>
        <a:folHlink>
          <a:srgbClr val="EFE5E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White 4">
        <a:dk1>
          <a:srgbClr val="000000"/>
        </a:dk1>
        <a:lt1>
          <a:srgbClr val="FFFFFF"/>
        </a:lt1>
        <a:dk2>
          <a:srgbClr val="813C49"/>
        </a:dk2>
        <a:lt2>
          <a:srgbClr val="808080"/>
        </a:lt2>
        <a:accent1>
          <a:srgbClr val="A54D5E"/>
        </a:accent1>
        <a:accent2>
          <a:srgbClr val="BD717F"/>
        </a:accent2>
        <a:accent3>
          <a:srgbClr val="FFFFFF"/>
        </a:accent3>
        <a:accent4>
          <a:srgbClr val="000000"/>
        </a:accent4>
        <a:accent5>
          <a:srgbClr val="CFB2B6"/>
        </a:accent5>
        <a:accent6>
          <a:srgbClr val="AB6672"/>
        </a:accent6>
        <a:hlink>
          <a:srgbClr val="D8ACB4"/>
        </a:hlink>
        <a:folHlink>
          <a:srgbClr val="E9CFD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White 5">
        <a:dk1>
          <a:srgbClr val="000000"/>
        </a:dk1>
        <a:lt1>
          <a:srgbClr val="FFFFFF"/>
        </a:lt1>
        <a:dk2>
          <a:srgbClr val="433F6D"/>
        </a:dk2>
        <a:lt2>
          <a:srgbClr val="808080"/>
        </a:lt2>
        <a:accent1>
          <a:srgbClr val="5F5999"/>
        </a:accent1>
        <a:accent2>
          <a:srgbClr val="8B86B8"/>
        </a:accent2>
        <a:accent3>
          <a:srgbClr val="FFFFFF"/>
        </a:accent3>
        <a:accent4>
          <a:srgbClr val="000000"/>
        </a:accent4>
        <a:accent5>
          <a:srgbClr val="B6B5CA"/>
        </a:accent5>
        <a:accent6>
          <a:srgbClr val="7D79A6"/>
        </a:accent6>
        <a:hlink>
          <a:srgbClr val="C2C0DA"/>
        </a:hlink>
        <a:folHlink>
          <a:srgbClr val="D6D5E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White 6">
        <a:dk1>
          <a:srgbClr val="000000"/>
        </a:dk1>
        <a:lt1>
          <a:srgbClr val="FFFFFF"/>
        </a:lt1>
        <a:dk2>
          <a:srgbClr val="20628D"/>
        </a:dk2>
        <a:lt2>
          <a:srgbClr val="808080"/>
        </a:lt2>
        <a:accent1>
          <a:srgbClr val="4A98B0"/>
        </a:accent1>
        <a:accent2>
          <a:srgbClr val="78B3C6"/>
        </a:accent2>
        <a:accent3>
          <a:srgbClr val="FFFFFF"/>
        </a:accent3>
        <a:accent4>
          <a:srgbClr val="000000"/>
        </a:accent4>
        <a:accent5>
          <a:srgbClr val="B1CAD4"/>
        </a:accent5>
        <a:accent6>
          <a:srgbClr val="6CA2B3"/>
        </a:accent6>
        <a:hlink>
          <a:srgbClr val="A1CAD7"/>
        </a:hlink>
        <a:folHlink>
          <a:srgbClr val="C4DE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White 7">
        <a:dk1>
          <a:srgbClr val="000000"/>
        </a:dk1>
        <a:lt1>
          <a:srgbClr val="FFFFFF"/>
        </a:lt1>
        <a:dk2>
          <a:srgbClr val="305C74"/>
        </a:dk2>
        <a:lt2>
          <a:srgbClr val="808080"/>
        </a:lt2>
        <a:accent1>
          <a:srgbClr val="4381A3"/>
        </a:accent1>
        <a:accent2>
          <a:srgbClr val="77AAC7"/>
        </a:accent2>
        <a:accent3>
          <a:srgbClr val="FFFFFF"/>
        </a:accent3>
        <a:accent4>
          <a:srgbClr val="000000"/>
        </a:accent4>
        <a:accent5>
          <a:srgbClr val="B0C1CE"/>
        </a:accent5>
        <a:accent6>
          <a:srgbClr val="6B9AB4"/>
        </a:accent6>
        <a:hlink>
          <a:srgbClr val="B8D3E2"/>
        </a:hlink>
        <a:folHlink>
          <a:srgbClr val="D6E5E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White 8">
        <a:dk1>
          <a:srgbClr val="000000"/>
        </a:dk1>
        <a:lt1>
          <a:srgbClr val="FFFFFF"/>
        </a:lt1>
        <a:dk2>
          <a:srgbClr val="40685B"/>
        </a:dk2>
        <a:lt2>
          <a:srgbClr val="808080"/>
        </a:lt2>
        <a:accent1>
          <a:srgbClr val="619D89"/>
        </a:accent1>
        <a:accent2>
          <a:srgbClr val="95BDB0"/>
        </a:accent2>
        <a:accent3>
          <a:srgbClr val="FFFFFF"/>
        </a:accent3>
        <a:accent4>
          <a:srgbClr val="000000"/>
        </a:accent4>
        <a:accent5>
          <a:srgbClr val="B7CCC4"/>
        </a:accent5>
        <a:accent6>
          <a:srgbClr val="87AB9F"/>
        </a:accent6>
        <a:hlink>
          <a:srgbClr val="CEE0DA"/>
        </a:hlink>
        <a:folHlink>
          <a:srgbClr val="DCE8E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White 9">
        <a:dk1>
          <a:srgbClr val="000000"/>
        </a:dk1>
        <a:lt1>
          <a:srgbClr val="FFFFFF"/>
        </a:lt1>
        <a:dk2>
          <a:srgbClr val="8B4A1D"/>
        </a:dk2>
        <a:lt2>
          <a:srgbClr val="808080"/>
        </a:lt2>
        <a:accent1>
          <a:srgbClr val="A96B45"/>
        </a:accent1>
        <a:accent2>
          <a:srgbClr val="C79577"/>
        </a:accent2>
        <a:accent3>
          <a:srgbClr val="FFFFFF"/>
        </a:accent3>
        <a:accent4>
          <a:srgbClr val="000000"/>
        </a:accent4>
        <a:accent5>
          <a:srgbClr val="D1BAB0"/>
        </a:accent5>
        <a:accent6>
          <a:srgbClr val="B4876B"/>
        </a:accent6>
        <a:hlink>
          <a:srgbClr val="DEC2B0"/>
        </a:hlink>
        <a:folHlink>
          <a:srgbClr val="EAD9C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HD:Users:margarete:Desktop:templates:FacultyPPTtemps:standardWhite.pot</Template>
  <TotalTime>265</TotalTime>
  <Words>269</Words>
  <Application>Microsoft Office PowerPoint</Application>
  <PresentationFormat>A4 Paper (210x297 mm)</PresentationFormat>
  <Paragraphs>55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standardWhite</vt:lpstr>
      <vt:lpstr>Thermodynamics 1 (ENG1066)</vt:lpstr>
      <vt:lpstr>Slide 1</vt:lpstr>
      <vt:lpstr>Slide 2</vt:lpstr>
      <vt:lpstr>Slide 3</vt:lpstr>
      <vt:lpstr>Slide 4</vt:lpstr>
    </vt:vector>
  </TitlesOfParts>
  <Company>University of Glasgow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Presentation title here</dc:title>
  <dc:creator>Lynn Bell</dc:creator>
  <cp:lastModifiedBy>ag265h</cp:lastModifiedBy>
  <cp:revision>37</cp:revision>
  <dcterms:created xsi:type="dcterms:W3CDTF">2010-08-13T14:02:38Z</dcterms:created>
  <dcterms:modified xsi:type="dcterms:W3CDTF">2013-08-30T13:21:30Z</dcterms:modified>
</cp:coreProperties>
</file>