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9" r:id="rId3"/>
    <p:sldId id="262" r:id="rId4"/>
    <p:sldId id="263" r:id="rId5"/>
    <p:sldId id="301" r:id="rId6"/>
    <p:sldId id="302" r:id="rId7"/>
    <p:sldId id="264" r:id="rId8"/>
    <p:sldId id="266" r:id="rId9"/>
    <p:sldId id="268" r:id="rId10"/>
    <p:sldId id="29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5" r:id="rId2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16BA8"/>
    <a:srgbClr val="00757E"/>
    <a:srgbClr val="42729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4AD4-EA2B-4BC1-94C7-652633F695BA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23A7B-0D74-4F6C-924F-1B33BD7480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617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391E-B2C9-4A55-B1C3-82D4F7183543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F890-7C90-4826-B514-D6574D758E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67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66C50-BE90-4C69-B878-2958C26654FB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12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13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14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15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16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17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18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20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DA2C7-0B9C-49E8-AAB1-F684FEADBA37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500E6-DA37-4881-AE15-E32DA95FE328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808C5-8508-4092-8BFE-27DAD7C7D1D4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24</a:t>
            </a:fld>
            <a:endParaRPr lang="en-GB" dirty="0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25</a:t>
            </a:fld>
            <a:endParaRPr lang="en-GB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10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11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728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44958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0477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73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6391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053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845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68000" cy="54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68000" cy="54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89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508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80000" cy="57606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33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284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965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375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80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800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0164-1179-4950-9184-96B7D9048AD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5886" y="0"/>
            <a:ext cx="54000" cy="6858000"/>
          </a:xfrm>
          <a:prstGeom prst="rect">
            <a:avLst/>
          </a:prstGeom>
          <a:solidFill>
            <a:srgbClr val="F16B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-8626" y="0"/>
            <a:ext cx="54000" cy="6858000"/>
          </a:xfrm>
          <a:prstGeom prst="rect">
            <a:avLst/>
          </a:prstGeom>
          <a:solidFill>
            <a:srgbClr val="F16B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4173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9" name="Rectangle 7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r>
              <a:rPr lang="en-GB" noProof="0" dirty="0" smtClean="0"/>
              <a:t>Glasgow </a:t>
            </a:r>
            <a:r>
              <a:rPr lang="en-GB" noProof="0" dirty="0"/>
              <a:t>University Staff Survey </a:t>
            </a:r>
            <a:r>
              <a:rPr lang="en-GB" noProof="0" dirty="0" smtClean="0"/>
              <a:t>2012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 smtClean="0"/>
              <a:t>University Services Presentation</a:t>
            </a:r>
            <a:br>
              <a:rPr lang="en-GB" noProof="0" dirty="0" smtClean="0"/>
            </a:br>
            <a:endParaRPr lang="en-GB" sz="2400" noProof="0" dirty="0">
              <a:solidFill>
                <a:srgbClr val="FF0000"/>
              </a:solidFill>
            </a:endParaRPr>
          </a:p>
        </p:txBody>
      </p:sp>
      <p:sp>
        <p:nvSpPr>
          <p:cNvPr id="29492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Ian Black, HR Director</a:t>
            </a:r>
          </a:p>
          <a:p>
            <a:r>
              <a:rPr lang="en-GB" noProof="0" dirty="0"/>
              <a:t>University of Glasgow</a:t>
            </a:r>
          </a:p>
        </p:txBody>
      </p:sp>
    </p:spTree>
    <p:extLst>
      <p:ext uri="{BB962C8B-B14F-4D97-AF65-F5344CB8AC3E}">
        <p14:creationId xmlns="" xmlns:p14="http://schemas.microsoft.com/office/powerpoint/2010/main" val="622690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Average of all US KPIs 1-10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62450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1: Understanding of team aims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55569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smtClean="0"/>
              <a:t>KPI 2: Understanding of performance expectations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50820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3: How often praised for a job well done (at least 6-monthly)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30929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4: How often discuss working practice (at least </a:t>
            </a:r>
            <a:r>
              <a:rPr lang="en-GB" noProof="0" dirty="0" smtClean="0"/>
              <a:t>annually)</a:t>
            </a: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796432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5: How often given performance feedback (at least </a:t>
            </a:r>
            <a:r>
              <a:rPr lang="en-GB" noProof="0" dirty="0" smtClean="0"/>
              <a:t>annually)</a:t>
            </a: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23741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6: How good are communications within work team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07325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7: How good are communications with other School/RIs? (E+G+S)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922686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8: How well are GU-wide changes communicated?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79593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9: I enjoy working in the University (SA + A) 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677203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Purpose of GU 2012 Staff Survey</a:t>
            </a:r>
            <a:endParaRPr lang="en-GB" noProof="0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1. To measure:</a:t>
            </a:r>
          </a:p>
          <a:p>
            <a:pPr lvl="1"/>
            <a:r>
              <a:rPr lang="en-GB" noProof="0" dirty="0" smtClean="0"/>
              <a:t>Staff Involvement</a:t>
            </a:r>
          </a:p>
          <a:p>
            <a:pPr lvl="1"/>
            <a:r>
              <a:rPr lang="en-GB" noProof="0" dirty="0" smtClean="0"/>
              <a:t>Staff Commitment</a:t>
            </a:r>
          </a:p>
          <a:p>
            <a:pPr lvl="1"/>
            <a:r>
              <a:rPr lang="en-GB" noProof="0" dirty="0" smtClean="0"/>
              <a:t>Staff Wellbeing</a:t>
            </a:r>
          </a:p>
          <a:p>
            <a:r>
              <a:rPr lang="en-GB" noProof="0" dirty="0" smtClean="0"/>
              <a:t>2. To determine: </a:t>
            </a:r>
          </a:p>
          <a:p>
            <a:pPr lvl="1"/>
            <a:r>
              <a:rPr lang="en-GB" noProof="0" dirty="0" smtClean="0"/>
              <a:t>Actions for building on favourable findings </a:t>
            </a:r>
          </a:p>
          <a:p>
            <a:pPr lvl="1"/>
            <a:r>
              <a:rPr lang="en-GB" noProof="0" dirty="0" smtClean="0"/>
              <a:t>Actions for addressing weaknesses </a:t>
            </a:r>
          </a:p>
          <a:p>
            <a:r>
              <a:rPr lang="en-GB" noProof="0" dirty="0" smtClean="0"/>
              <a:t>3. Where possible, to compare with 2009 survey findings</a:t>
            </a:r>
          </a:p>
          <a:p>
            <a:pPr lvl="1"/>
            <a:r>
              <a:rPr lang="en-GB" noProof="0" dirty="0" smtClean="0"/>
              <a:t>To look for continuous improvement</a:t>
            </a:r>
          </a:p>
          <a:p>
            <a:r>
              <a:rPr lang="en-GB" noProof="0" dirty="0" smtClean="0"/>
              <a:t>Restructure has limited 2009 </a:t>
            </a:r>
            <a:r>
              <a:rPr lang="en-GB" noProof="0" dirty="0" smtClean="0">
                <a:sym typeface="Wingdings" pitchFamily="2" charset="2"/>
              </a:rPr>
              <a:t> 2012 </a:t>
            </a:r>
            <a:r>
              <a:rPr lang="en-GB" noProof="0" dirty="0" smtClean="0"/>
              <a:t>comparison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64057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10: I feel loyal and supportive to the University (SA + A)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720000"/>
            <a:ext cx="8389433" cy="548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79745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/>
              <a:t>HSE Stress Measurement Tool - Findings</a:t>
            </a:r>
            <a:endParaRPr lang="en-GB" noProof="0"/>
          </a:p>
        </p:txBody>
      </p:sp>
    </p:spTree>
    <p:extLst>
      <p:ext uri="{BB962C8B-B14F-4D97-AF65-F5344CB8AC3E}">
        <p14:creationId xmlns="" xmlns:p14="http://schemas.microsoft.com/office/powerpoint/2010/main" val="3663874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HSE UK benchmark for work-related stress</a:t>
            </a:r>
            <a:endParaRPr lang="en-GB" noProof="0"/>
          </a:p>
        </p:txBody>
      </p:sp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>
          <a:xfrm>
            <a:off x="703610" y="914400"/>
            <a:ext cx="7739711" cy="1938536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 smtClean="0"/>
              <a:t>Classifications are derived from HSE survey of 136 UK organisations (2004-10), using their methodology</a:t>
            </a:r>
          </a:p>
          <a:p>
            <a:pPr lvl="1"/>
            <a:r>
              <a:rPr lang="en-GB" noProof="0" dirty="0" smtClean="0"/>
              <a:t>35 questions measure 7 key work design factors </a:t>
            </a:r>
          </a:p>
          <a:p>
            <a:pPr lvl="1"/>
            <a:r>
              <a:rPr lang="en-GB" noProof="0" dirty="0" smtClean="0"/>
              <a:t>scored 1-5; 5 is least stress</a:t>
            </a:r>
          </a:p>
          <a:p>
            <a:r>
              <a:rPr lang="en-GB" noProof="0" dirty="0" smtClean="0"/>
              <a:t>HSE “traffic light” scoring scheme for 7 factors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graphicFrame>
        <p:nvGraphicFramePr>
          <p:cNvPr id="8" name="Content Placeholder 1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81967406"/>
              </p:ext>
            </p:extLst>
          </p:nvPr>
        </p:nvGraphicFramePr>
        <p:xfrm>
          <a:off x="782056" y="2996952"/>
          <a:ext cx="7461312" cy="325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5569"/>
                <a:gridCol w="4173154"/>
                <a:gridCol w="246258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Colour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Comment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Range of</a:t>
                      </a:r>
                      <a:r>
                        <a:rPr lang="en-GB" sz="1600" b="0" baseline="0" dirty="0" smtClean="0">
                          <a:latin typeface="+mj-lt"/>
                        </a:rPr>
                        <a:t> UK benchmark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Doing very well - need to maintain performance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At or above 80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Good, but need for improvement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50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- 80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 smtClean="0">
                        <a:effectLst/>
                        <a:latin typeface="+mj-lt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Clear need for improvement.  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– 50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Urgent action 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needed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Below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99298" y="3630209"/>
            <a:ext cx="281444" cy="1905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99298" y="4380995"/>
            <a:ext cx="281444" cy="18097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9298" y="5098750"/>
            <a:ext cx="281444" cy="1809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9298" y="5737847"/>
            <a:ext cx="281444" cy="1809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52928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HSE benchmark factors for </a:t>
            </a:r>
            <a:r>
              <a:rPr lang="en-GB" noProof="0"/>
              <a:t>work-related stress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08335270"/>
              </p:ext>
            </p:extLst>
          </p:nvPr>
        </p:nvGraphicFramePr>
        <p:xfrm>
          <a:off x="715566" y="980728"/>
          <a:ext cx="7811734" cy="5500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20834"/>
                <a:gridCol w="797794"/>
                <a:gridCol w="797794"/>
                <a:gridCol w="797794"/>
                <a:gridCol w="897518"/>
              </a:tblGrid>
              <a:tr h="482490">
                <a:tc>
                  <a:txBody>
                    <a:bodyPr/>
                    <a:lstStyle/>
                    <a:p>
                      <a:endParaRPr lang="en-GB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Red 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Yellow </a:t>
                      </a:r>
                    </a:p>
                  </a:txBody>
                  <a:tcPr marL="8795" marR="879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latin typeface="Calibri" pitchFamily="34" charset="0"/>
                          <a:cs typeface="Calibri" pitchFamily="34" charset="0"/>
                        </a:rPr>
                        <a:t>Aqua </a:t>
                      </a:r>
                    </a:p>
                  </a:txBody>
                  <a:tcPr marL="8795" marR="879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Green </a:t>
                      </a:r>
                    </a:p>
                  </a:txBody>
                  <a:tcPr marL="8795" marR="8795" marT="9525" marB="0" anchor="ctr">
                    <a:solidFill>
                      <a:srgbClr val="92D050"/>
                    </a:solidFill>
                  </a:tcPr>
                </a:tc>
              </a:tr>
              <a:tr h="17876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Factor</a:t>
                      </a:r>
                      <a:r>
                        <a:rPr lang="en-GB" sz="1600" b="1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(s</a:t>
                      </a: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tressor)</a:t>
                      </a:r>
                      <a:endParaRPr lang="en-GB" sz="16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Less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Greater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Demands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workload, work patterns and the work environment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2.94 - 3.10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3.10 - 3.29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Control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much say staff have in the way they do their work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Support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encouragement, sponsorship, resources provided by: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a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The organisation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and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line management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b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Colleagues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Relationships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promoting positive working to avoid conflict and dealing with unacceptable behaviour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Role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whether staff understand role within organisation and whether the organisation ensures they do not have conflicting roles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Change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organisational change (large or small) is managed and communicated in the organisation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1063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HSE Scores: GU2012 by Gender, Job Family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1569" y="855406"/>
            <a:ext cx="745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Notes</a:t>
            </a:r>
            <a:endParaRPr lang="en-GB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390160"/>
          <a:ext cx="8280399" cy="2582504"/>
        </p:xfrm>
        <a:graphic>
          <a:graphicData uri="http://schemas.openxmlformats.org/drawingml/2006/table">
            <a:tbl>
              <a:tblPr/>
              <a:tblGrid>
                <a:gridCol w="2355587"/>
                <a:gridCol w="901268"/>
                <a:gridCol w="92175"/>
                <a:gridCol w="665709"/>
                <a:gridCol w="573534"/>
                <a:gridCol w="696434"/>
                <a:gridCol w="760445"/>
                <a:gridCol w="760445"/>
                <a:gridCol w="665709"/>
                <a:gridCol w="809093"/>
              </a:tblGrid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Stress Factor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GU2012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 M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 F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1.R&amp;T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2.MPA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3.Tech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4.Ops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5.Clinic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1.Demands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3.43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3.62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2.Control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3a.Managers' Support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3.32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3b.Peer Support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3.50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2.42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4.Relationships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3.92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5.Role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4.01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4.47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6.Change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2.96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7802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80000" cy="576064"/>
          </a:xfrm>
        </p:spPr>
        <p:txBody>
          <a:bodyPr/>
          <a:lstStyle/>
          <a:p>
            <a:r>
              <a:rPr lang="en-GB" noProof="0" dirty="0"/>
              <a:t>HSE Scores for </a:t>
            </a:r>
            <a:r>
              <a:rPr lang="en-GB" noProof="0" dirty="0" smtClean="0"/>
              <a:t>University Services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0045240"/>
              </p:ext>
            </p:extLst>
          </p:nvPr>
        </p:nvGraphicFramePr>
        <p:xfrm>
          <a:off x="1187624" y="2132856"/>
          <a:ext cx="5976664" cy="3744416"/>
        </p:xfrm>
        <a:graphic>
          <a:graphicData uri="http://schemas.openxmlformats.org/drawingml/2006/table">
            <a:tbl>
              <a:tblPr/>
              <a:tblGrid>
                <a:gridCol w="2998744"/>
                <a:gridCol w="1145355"/>
                <a:gridCol w="166596"/>
                <a:gridCol w="1665969"/>
              </a:tblGrid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Stress Factor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GU2012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5.US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1.Demands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3.04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3.37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2.Control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3.25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3a.Managers' Support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2.97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 dirty="0">
                          <a:effectLst/>
                          <a:latin typeface="Calibri"/>
                        </a:rPr>
                        <a:t>3b.Peer Support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2.82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4.Relationships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3.77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5.Role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4.27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6.Change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effectLst/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2169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GU Response </a:t>
            </a:r>
            <a:r>
              <a:rPr lang="en-GB" noProof="0" dirty="0"/>
              <a:t>Rates by College/US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Population as at March 2012</a:t>
            </a:r>
          </a:p>
          <a:p>
            <a:pPr lvl="1"/>
            <a:r>
              <a:rPr lang="en-GB" noProof="0" dirty="0" smtClean="0"/>
              <a:t>Base: 5,144; reduced from 6,056 to exclude: invigilators; adult education lecturers; tutors etc</a:t>
            </a:r>
          </a:p>
          <a:p>
            <a:pPr lvl="1"/>
            <a:r>
              <a:rPr lang="en-GB" noProof="0" dirty="0" smtClean="0"/>
              <a:t>Response: 1,780 (33%)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6035626"/>
              </p:ext>
            </p:extLst>
          </p:nvPr>
        </p:nvGraphicFramePr>
        <p:xfrm>
          <a:off x="1187624" y="3068960"/>
          <a:ext cx="6515100" cy="3048000"/>
        </p:xfrm>
        <a:graphic>
          <a:graphicData uri="http://schemas.openxmlformats.org/drawingml/2006/table">
            <a:tbl>
              <a:tblPr firstRow="1" bandRow="1"/>
              <a:tblGrid>
                <a:gridCol w="2373743"/>
                <a:gridCol w="1285249"/>
                <a:gridCol w="1434401"/>
                <a:gridCol w="1421707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College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Response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Population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Resp.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01.Arts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02.MVLS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03.Science &amp; Eng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04.Soc Sc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05.University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6BA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6BA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1966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6BA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6BA8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99.Not Disclosed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University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85332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GU Response Rates by Gender &amp; Job Family</a:t>
            </a:r>
            <a:endParaRPr lang="en-GB" noProof="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9335652"/>
              </p:ext>
            </p:extLst>
          </p:nvPr>
        </p:nvGraphicFramePr>
        <p:xfrm>
          <a:off x="1403648" y="980728"/>
          <a:ext cx="5719290" cy="53535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9878"/>
                <a:gridCol w="1200233"/>
                <a:gridCol w="1310369"/>
                <a:gridCol w="139881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Category</a:t>
                      </a:r>
                      <a:endParaRPr lang="en-GB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Response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Population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Resp. </a:t>
                      </a:r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Rate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694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2502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28%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966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2939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Not Disclosed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120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378425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University Total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1780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5441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1. R&amp;T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628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2116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30%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2. MPA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740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1574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47%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3. Tech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125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529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24%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4. Ops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181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948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19%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5. Clinical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274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11%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3922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99.Not Disclosed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University Total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1780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5441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</a:tbl>
          </a:graphicData>
        </a:graphic>
      </p:graphicFrame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93764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856984" cy="792088"/>
          </a:xfrm>
        </p:spPr>
        <p:txBody>
          <a:bodyPr>
            <a:noAutofit/>
          </a:bodyPr>
          <a:lstStyle/>
          <a:p>
            <a:r>
              <a:rPr lang="en-GB" sz="3200" noProof="0" dirty="0" smtClean="0"/>
              <a:t>University Services – Response by Service Area 1</a:t>
            </a:r>
            <a:endParaRPr lang="en-GB" sz="3200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7931224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806"/>
                <a:gridCol w="1982806"/>
                <a:gridCol w="1982806"/>
                <a:gridCol w="19828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Service Area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Population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response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Campus Services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165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727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Corp </a:t>
                      </a:r>
                      <a:r>
                        <a:rPr lang="en-GB" sz="1800" dirty="0" err="1" smtClean="0"/>
                        <a:t>Comms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36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DAO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44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 &amp; B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24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141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Finance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HSW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HR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IT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168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LTS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3764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856984" cy="792088"/>
          </a:xfrm>
        </p:spPr>
        <p:txBody>
          <a:bodyPr>
            <a:noAutofit/>
          </a:bodyPr>
          <a:lstStyle/>
          <a:p>
            <a:r>
              <a:rPr lang="en-GB" sz="3200" noProof="0" dirty="0" smtClean="0"/>
              <a:t>University Services – Response by Service Area 2</a:t>
            </a:r>
            <a:endParaRPr lang="en-GB" sz="3200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560" y="1844824"/>
          <a:ext cx="7931224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806"/>
                <a:gridCol w="1982806"/>
                <a:gridCol w="1982806"/>
                <a:gridCol w="19828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Service Area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Population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response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Library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222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Hunterian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RIO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136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 &amp; E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Stud Services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184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Other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110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Not Disclosed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124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3764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 </a:t>
            </a:r>
            <a:r>
              <a:rPr lang="en-GB" noProof="0" dirty="0" smtClean="0"/>
              <a:t>Response by Gender &amp; Job Family</a:t>
            </a:r>
            <a:endParaRPr lang="en-GB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1739900" y="1395412"/>
          <a:ext cx="5715000" cy="4572000"/>
        </p:xfrm>
        <a:graphic>
          <a:graphicData uri="http://schemas.openxmlformats.org/drawingml/2006/table">
            <a:tbl>
              <a:tblPr firstRow="1" bandRow="1"/>
              <a:tblGrid>
                <a:gridCol w="1890200"/>
                <a:gridCol w="1208332"/>
                <a:gridCol w="1322506"/>
                <a:gridCol w="1293962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Univ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Response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Population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Resp.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Disclosed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R&amp;T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Clinical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Disclosed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5621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10 question items used as GU KPIs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0150381"/>
              </p:ext>
            </p:extLst>
          </p:nvPr>
        </p:nvGraphicFramePr>
        <p:xfrm>
          <a:off x="731311" y="972000"/>
          <a:ext cx="7730632" cy="50492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97272"/>
                <a:gridCol w="1533360"/>
              </a:tblGrid>
              <a:tr h="39370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Question Item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Measure (%)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Understanding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team aims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2: Understanding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performance</a:t>
                      </a:r>
                      <a:r>
                        <a:rPr lang="en-GB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expectations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praised for a job well done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monthly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52786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4: How often do you discuss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manager how to improve working practices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given performance feedback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within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your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work team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other teams in School/RI/S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well are GU-wide changes communicated?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9: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enjoy working in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10: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feel loyal and supportive to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10495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Average of all GU KPIs 1-10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University Services</a:t>
            </a:r>
            <a:endParaRPr lang="en-GB"/>
          </a:p>
        </p:txBody>
      </p:sp>
      <p:pic>
        <p:nvPicPr>
          <p:cNvPr id="7" name="Picture 6"/>
          <p:cNvPicPr/>
          <p:nvPr>
            <p:extLst>
              <p:ext uri="{D42A27DB-BD31-4B8C-83A1-F6EECF244321}">
                <p14:modId xmlns="" xmlns:p14="http://schemas.microsoft.com/office/powerpoint/2010/main" val="2524614189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49076" y="548681"/>
            <a:ext cx="7606143" cy="6007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87175" y="5517233"/>
            <a:ext cx="1263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**Heterosexual/straight and LGBT, as worded in the questionnaire</a:t>
            </a:r>
            <a:endParaRPr lang="en-GB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479745" y="4941168"/>
            <a:ext cx="126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*Disability Reported or No Disability Reported</a:t>
            </a:r>
            <a:endParaRPr lang="en-GB" sz="800" dirty="0"/>
          </a:p>
        </p:txBody>
      </p:sp>
    </p:spTree>
    <p:extLst>
      <p:ext uri="{BB962C8B-B14F-4D97-AF65-F5344CB8AC3E}">
        <p14:creationId xmlns="" xmlns:p14="http://schemas.microsoft.com/office/powerpoint/2010/main" val="706539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1351</Words>
  <Application>Microsoft Office PowerPoint</Application>
  <PresentationFormat>On-screen Show (4:3)</PresentationFormat>
  <Paragraphs>487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Glasgow University Staff Survey 2012 University Services Presentation </vt:lpstr>
      <vt:lpstr>Purpose of GU 2012 Staff Survey</vt:lpstr>
      <vt:lpstr>GU Response Rates by College/US</vt:lpstr>
      <vt:lpstr>GU Response Rates by Gender &amp; Job Family</vt:lpstr>
      <vt:lpstr>University Services – Response by Service Area 1</vt:lpstr>
      <vt:lpstr>University Services – Response by Service Area 2</vt:lpstr>
      <vt:lpstr>US Response by Gender &amp; Job Family</vt:lpstr>
      <vt:lpstr>10 question items used as GU KPIs</vt:lpstr>
      <vt:lpstr>Average of all GU KPIs 1-10</vt:lpstr>
      <vt:lpstr>Average of all US KPIs 1-10</vt:lpstr>
      <vt:lpstr>KPI 1: Understanding of team aims (VG + G +S)</vt:lpstr>
      <vt:lpstr>KPI 2: Understanding of performance expectations (VG + G +S)</vt:lpstr>
      <vt:lpstr>KPI 3: How often praised for a job well done (at least 6-monthly)</vt:lpstr>
      <vt:lpstr>KPI 4: How often discuss working practice (at least annually)</vt:lpstr>
      <vt:lpstr>KPI 5: How often given performance feedback (at least annually)</vt:lpstr>
      <vt:lpstr>KPI 6: How good are communications within work team (Ex + G + Satis)</vt:lpstr>
      <vt:lpstr>KPI 7: How good are communications with other School/RIs? (E+G+S)</vt:lpstr>
      <vt:lpstr>KPI 8: How well are GU-wide changes communicated? (Ex + G + Satis)</vt:lpstr>
      <vt:lpstr>KPI 9: I enjoy working in the University (SA + A) </vt:lpstr>
      <vt:lpstr>KPI 10: I feel loyal and supportive to the University (SA + A)</vt:lpstr>
      <vt:lpstr>HSE Stress Measurement Tool - Findings</vt:lpstr>
      <vt:lpstr>HSE UK benchmark for work-related stress</vt:lpstr>
      <vt:lpstr>HSE benchmark factors for work-related stress</vt:lpstr>
      <vt:lpstr>HSE Scores: GU2012 by Gender, Job Family</vt:lpstr>
      <vt:lpstr>HSE Scores for University Services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Services presentation</dc:title>
  <dc:creator>Robert Marshall</dc:creator>
  <cp:lastModifiedBy>ib45z</cp:lastModifiedBy>
  <cp:revision>73</cp:revision>
  <cp:lastPrinted>2012-07-31T13:49:26Z</cp:lastPrinted>
  <dcterms:created xsi:type="dcterms:W3CDTF">2012-07-30T10:14:59Z</dcterms:created>
  <dcterms:modified xsi:type="dcterms:W3CDTF">2012-11-30T14:38:03Z</dcterms:modified>
</cp:coreProperties>
</file>