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8" r:id="rId1"/>
  </p:sldMasterIdLst>
  <p:notesMasterIdLst>
    <p:notesMasterId r:id="rId30"/>
  </p:notesMasterIdLst>
  <p:handoutMasterIdLst>
    <p:handoutMasterId r:id="rId31"/>
  </p:handoutMasterIdLst>
  <p:sldIdLst>
    <p:sldId id="401" r:id="rId2"/>
    <p:sldId id="663" r:id="rId3"/>
    <p:sldId id="648" r:id="rId4"/>
    <p:sldId id="736" r:id="rId5"/>
    <p:sldId id="758" r:id="rId6"/>
    <p:sldId id="756" r:id="rId7"/>
    <p:sldId id="717" r:id="rId8"/>
    <p:sldId id="718" r:id="rId9"/>
    <p:sldId id="745" r:id="rId10"/>
    <p:sldId id="746" r:id="rId11"/>
    <p:sldId id="747" r:id="rId12"/>
    <p:sldId id="748" r:id="rId13"/>
    <p:sldId id="749" r:id="rId14"/>
    <p:sldId id="750" r:id="rId15"/>
    <p:sldId id="751" r:id="rId16"/>
    <p:sldId id="752" r:id="rId17"/>
    <p:sldId id="753" r:id="rId18"/>
    <p:sldId id="754" r:id="rId19"/>
    <p:sldId id="755" r:id="rId20"/>
    <p:sldId id="728" r:id="rId21"/>
    <p:sldId id="657" r:id="rId22"/>
    <p:sldId id="738" r:id="rId23"/>
    <p:sldId id="677" r:id="rId24"/>
    <p:sldId id="759" r:id="rId25"/>
    <p:sldId id="764" r:id="rId26"/>
    <p:sldId id="761" r:id="rId27"/>
    <p:sldId id="762" r:id="rId28"/>
    <p:sldId id="763" r:id="rId29"/>
  </p:sldIdLst>
  <p:sldSz cx="9902825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Title" id="{B222D470-C078-4449-B5D1-6A6FC83DFEB7}">
          <p14:sldIdLst>
            <p14:sldId id="401"/>
          </p14:sldIdLst>
        </p14:section>
        <p14:section name="Introduction" id="{FF1A1859-5707-4279-AE22-4C8DBABAB8C8}">
          <p14:sldIdLst>
            <p14:sldId id="663"/>
            <p14:sldId id="648"/>
            <p14:sldId id="736"/>
            <p14:sldId id="758"/>
            <p14:sldId id="756"/>
          </p14:sldIdLst>
        </p14:section>
        <p14:section name="KPI Findings" id="{9CD8532F-7F38-4AEB-8D78-B16F82C0F562}">
          <p14:sldIdLst>
            <p14:sldId id="717"/>
            <p14:sldId id="718"/>
            <p14:sldId id="745"/>
            <p14:sldId id="746"/>
            <p14:sldId id="747"/>
            <p14:sldId id="748"/>
            <p14:sldId id="749"/>
            <p14:sldId id="750"/>
            <p14:sldId id="751"/>
            <p14:sldId id="752"/>
            <p14:sldId id="753"/>
            <p14:sldId id="754"/>
            <p14:sldId id="755"/>
          </p14:sldIdLst>
        </p14:section>
        <p14:section name="HSE Findings" id="{DAFBE998-8606-405B-A31A-DDB8008219B9}">
          <p14:sldIdLst>
            <p14:sldId id="728"/>
            <p14:sldId id="657"/>
            <p14:sldId id="738"/>
            <p14:sldId id="677"/>
            <p14:sldId id="759"/>
          </p14:sldIdLst>
        </p14:section>
        <p14:section name="Concluding Remarks" id="{28FF5CD7-4E7D-410F-9E87-07343D8BEAC6}">
          <p14:sldIdLst>
            <p14:sldId id="764"/>
            <p14:sldId id="761"/>
            <p14:sldId id="762"/>
            <p14:sldId id="763"/>
            <p14:sldId id="766"/>
            <p14:sldId id="741"/>
            <p14:sldId id="744"/>
            <p14:sldId id="742"/>
            <p14:sldId id="743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H Marshall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DAFDBF"/>
    <a:srgbClr val="C7F4FD"/>
    <a:srgbClr val="F1F7A7"/>
    <a:srgbClr val="F88890"/>
    <a:srgbClr val="FFFF66"/>
    <a:srgbClr val="0000FF"/>
    <a:srgbClr val="3366FF"/>
    <a:srgbClr val="0099FF"/>
    <a:srgbClr val="FC01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9" autoAdjust="0"/>
    <p:restoredTop sz="94660" autoAdjust="0"/>
  </p:normalViewPr>
  <p:slideViewPr>
    <p:cSldViewPr snapToGrid="0">
      <p:cViewPr>
        <p:scale>
          <a:sx n="97" d="100"/>
          <a:sy n="97" d="100"/>
        </p:scale>
        <p:origin x="-1194" y="-426"/>
      </p:cViewPr>
      <p:guideLst>
        <p:guide orient="horz" pos="2160"/>
        <p:guide pos="3119"/>
      </p:guideLst>
    </p:cSldViewPr>
  </p:slideViewPr>
  <p:outlineViewPr>
    <p:cViewPr>
      <p:scale>
        <a:sx n="40" d="100"/>
        <a:sy n="4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34"/>
    </p:cViewPr>
  </p:sorterViewPr>
  <p:notesViewPr>
    <p:cSldViewPr snapToGrid="0">
      <p:cViewPr varScale="1">
        <p:scale>
          <a:sx n="74" d="100"/>
          <a:sy n="74" d="100"/>
        </p:scale>
        <p:origin x="-2172" y="-114"/>
      </p:cViewPr>
      <p:guideLst>
        <p:guide orient="horz" pos="2225"/>
        <p:guide pos="31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0781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t" anchorCtr="0" compatLnSpc="1">
            <a:prstTxWarp prst="textNoShape">
              <a:avLst/>
            </a:prstTxWarp>
          </a:bodyPr>
          <a:lstStyle>
            <a:lvl1pPr defTabSz="919067">
              <a:defRPr sz="1000" i="1"/>
            </a:lvl1pPr>
          </a:lstStyle>
          <a:p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4" y="10781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t" anchorCtr="0" compatLnSpc="1">
            <a:prstTxWarp prst="textNoShape">
              <a:avLst/>
            </a:prstTxWarp>
          </a:bodyPr>
          <a:lstStyle>
            <a:lvl1pPr algn="r" defTabSz="919067">
              <a:defRPr sz="1000" i="1"/>
            </a:lvl1pPr>
          </a:lstStyle>
          <a:p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2372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b" anchorCtr="0" compatLnSpc="1">
            <a:prstTxWarp prst="textNoShape">
              <a:avLst/>
            </a:prstTxWarp>
          </a:bodyPr>
          <a:lstStyle>
            <a:lvl1pPr defTabSz="919067">
              <a:defRPr sz="1000" i="1"/>
            </a:lvl1pPr>
          </a:lstStyle>
          <a:p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4" y="9452372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b" anchorCtr="0" compatLnSpc="1">
            <a:prstTxWarp prst="textNoShape">
              <a:avLst/>
            </a:prstTxWarp>
          </a:bodyPr>
          <a:lstStyle>
            <a:lvl1pPr algn="r" defTabSz="919067">
              <a:defRPr sz="1000" i="1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02705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0781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t" anchorCtr="0" compatLnSpc="1">
            <a:prstTxWarp prst="textNoShape">
              <a:avLst/>
            </a:prstTxWarp>
          </a:bodyPr>
          <a:lstStyle>
            <a:lvl1pPr defTabSz="919067">
              <a:defRPr sz="10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4" y="10781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t" anchorCtr="0" compatLnSpc="1">
            <a:prstTxWarp prst="textNoShape">
              <a:avLst/>
            </a:prstTxWarp>
          </a:bodyPr>
          <a:lstStyle>
            <a:lvl1pPr algn="r" defTabSz="919067">
              <a:defRPr sz="10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2372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b" anchorCtr="0" compatLnSpc="1">
            <a:prstTxWarp prst="textNoShape">
              <a:avLst/>
            </a:prstTxWarp>
          </a:bodyPr>
          <a:lstStyle>
            <a:lvl1pPr defTabSz="919067">
              <a:defRPr sz="1000" i="1">
                <a:latin typeface="Times New Roman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4" y="9452372"/>
            <a:ext cx="2945862" cy="465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55" tIns="0" rIns="19155" bIns="0" numCol="1" anchor="b" anchorCtr="0" compatLnSpc="1">
            <a:prstTxWarp prst="textNoShape">
              <a:avLst/>
            </a:prstTxWarp>
          </a:bodyPr>
          <a:lstStyle>
            <a:lvl1pPr algn="r" defTabSz="919067">
              <a:defRPr sz="1000" i="1">
                <a:latin typeface="Times New Roman" pitchFamily="18" charset="0"/>
              </a:defRPr>
            </a:lvl1pPr>
          </a:lstStyle>
          <a:p>
            <a:fld id="{715263F1-D114-4E43-81CC-8EDE98215CC7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8486"/>
            <a:ext cx="4985772" cy="4179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notes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865188"/>
            <a:ext cx="5024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23419" y="9518591"/>
            <a:ext cx="405855" cy="31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583" tIns="46292" rIns="92583" bIns="46292" anchor="ctr">
            <a:spAutoFit/>
          </a:bodyPr>
          <a:lstStyle/>
          <a:p>
            <a:pPr algn="r" defTabSz="919067"/>
            <a:fld id="{4A1E8E96-4E04-4304-AC3B-D1163E33F73D}" type="slidenum">
              <a:rPr lang="en-GB" sz="1400"/>
              <a:pPr algn="r" defTabSz="919067"/>
              <a:t>‹#›</a:t>
            </a:fld>
            <a:endParaRPr lang="en-GB" sz="1400" dirty="0"/>
          </a:p>
        </p:txBody>
      </p:sp>
    </p:spTree>
    <p:extLst>
      <p:ext uri="{BB962C8B-B14F-4D97-AF65-F5344CB8AC3E}">
        <p14:creationId xmlns="" xmlns:p14="http://schemas.microsoft.com/office/powerpoint/2010/main" val="2709941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A66C50-BE90-4C69-B878-2958C26654FB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14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15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16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17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18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DA2C7-0B9C-49E8-AAB1-F684FEADBA37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85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3808C5-8508-4092-8BFE-27DAD7C7D1D4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102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8D04D-9CC8-4BF7-BD19-7652845DFB68}" type="slidenum">
              <a:rPr lang="en-GB"/>
              <a:pPr/>
              <a:t>24</a:t>
            </a:fld>
            <a:endParaRPr lang="en-GB"/>
          </a:p>
        </p:txBody>
      </p:sp>
      <p:sp>
        <p:nvSpPr>
          <p:cNvPr id="96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500E6-DA37-4881-AE15-E32DA95FE328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01CE3-F96E-4113-A6DF-AF064368426C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2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2788" y="746125"/>
            <a:ext cx="5372100" cy="3721100"/>
          </a:xfrm>
          <a:ln/>
        </p:spPr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64" y="4715406"/>
            <a:ext cx="5438748" cy="4467471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0E0E97-5ED1-4C61-81AF-428736E2CDF4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01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9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10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11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12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A0BCA-2AEB-4F86-BCD5-D98AEDBBD26B}" type="slidenum">
              <a:rPr lang="en-GB"/>
              <a:pPr/>
              <a:t>13</a:t>
            </a:fld>
            <a:endParaRPr lang="en-GB"/>
          </a:p>
        </p:txBody>
      </p:sp>
      <p:sp>
        <p:nvSpPr>
          <p:cNvPr id="101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dt" sz="half" idx="2"/>
          </p:nvPr>
        </p:nvSpPr>
        <p:spPr>
          <a:xfrm>
            <a:off x="762000" y="6248400"/>
            <a:ext cx="2055813" cy="457200"/>
          </a:xfrm>
        </p:spPr>
        <p:txBody>
          <a:bodyPr/>
          <a:lstStyle>
            <a:lvl1pPr>
              <a:defRPr sz="1000">
                <a:latin typeface="Tahoma" pitchFamily="34" charset="0"/>
              </a:defRPr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5013" y="6248400"/>
            <a:ext cx="2055812" cy="457200"/>
          </a:xfrm>
        </p:spPr>
        <p:txBody>
          <a:bodyPr/>
          <a:lstStyle>
            <a:lvl1pPr>
              <a:defRPr sz="1000">
                <a:latin typeface="Tahoma" pitchFamily="34" charset="0"/>
              </a:defRPr>
            </a:lvl1pPr>
          </a:lstStyle>
          <a:p>
            <a:fld id="{F23CFA5F-526C-46FE-844C-0F397A36987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44032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427413" y="6248400"/>
            <a:ext cx="3048000" cy="457200"/>
          </a:xfrm>
        </p:spPr>
        <p:txBody>
          <a:bodyPr/>
          <a:lstStyle>
            <a:lvl1pPr>
              <a:defRPr sz="1000">
                <a:latin typeface="Tahoma" pitchFamily="34" charset="0"/>
              </a:defRPr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4403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029200"/>
            <a:ext cx="6931025" cy="53340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40000"/>
              </a:spcAft>
              <a:buFont typeface="Monotype Sorts" pitchFamily="2" charset="2"/>
              <a:buNone/>
              <a:defRPr sz="20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403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62000" y="3810000"/>
            <a:ext cx="8378825" cy="571500"/>
          </a:xfrm>
        </p:spPr>
        <p:txBody>
          <a:bodyPr anchor="b"/>
          <a:lstStyle>
            <a:lvl1pPr algn="ctr">
              <a:defRPr sz="2800" b="0">
                <a:latin typeface="Tahoma" pitchFamily="34" charset="0"/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27" name="Line 7"/>
          <p:cNvSpPr>
            <a:spLocks noChangeShapeType="1"/>
          </p:cNvSpPr>
          <p:nvPr/>
        </p:nvSpPr>
        <p:spPr bwMode="auto">
          <a:xfrm>
            <a:off x="914400" y="1143000"/>
            <a:ext cx="8226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440330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1989138"/>
            <a:ext cx="2449513" cy="76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15FF2-47A1-4F28-8AC4-F130D04E982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4213672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228600"/>
            <a:ext cx="20955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28600"/>
            <a:ext cx="61341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0E19F-E780-44E4-827C-34E940E749FC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3952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378825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914400"/>
            <a:ext cx="41148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914400"/>
            <a:ext cx="41148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762000" y="3657600"/>
            <a:ext cx="83820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762000" y="6324600"/>
            <a:ext cx="2055813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11513" y="6324600"/>
            <a:ext cx="34798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85013" y="6324600"/>
            <a:ext cx="2055812" cy="381000"/>
          </a:xfrm>
        </p:spPr>
        <p:txBody>
          <a:bodyPr/>
          <a:lstStyle>
            <a:lvl1pPr>
              <a:defRPr/>
            </a:lvl1pPr>
          </a:lstStyle>
          <a:p>
            <a:fld id="{DC43C31E-61FC-4E1A-B117-87A7D69F45B5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802950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B74CA-C378-4BE0-A2F5-1C532EA1697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938967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85953-D89E-43E0-B24E-41A6BCC2CA6D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5100400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914400"/>
            <a:ext cx="4114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914400"/>
            <a:ext cx="4114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BEC83-F0FF-463A-96C8-682266B7E934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946285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0B2A7-E64B-4AF9-A4A1-4D6BFC55122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9674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378825" cy="371168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440128"/>
            <a:ext cx="2055813" cy="265471"/>
          </a:xfrm>
        </p:spPr>
        <p:txBody>
          <a:bodyPr/>
          <a:lstStyle>
            <a:lvl1pPr>
              <a:defRPr sz="800"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1513" y="6440128"/>
            <a:ext cx="3479800" cy="265471"/>
          </a:xfrm>
        </p:spPr>
        <p:txBody>
          <a:bodyPr/>
          <a:lstStyle>
            <a:lvl1pPr>
              <a:defRPr sz="800"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85013" y="6440128"/>
            <a:ext cx="2055812" cy="265471"/>
          </a:xfrm>
        </p:spPr>
        <p:txBody>
          <a:bodyPr/>
          <a:lstStyle>
            <a:lvl1pPr>
              <a:defRPr sz="800"/>
            </a:lvl1pPr>
          </a:lstStyle>
          <a:p>
            <a:fld id="{2FAED0C9-1627-4E5B-BF73-2F6F7916EA5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8157421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58C5B-E420-46E1-8649-AAB49D97B61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8093265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9FAC0-B2E0-4B6B-B714-EEE356C836F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8394603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B81BC-7104-4A4E-9091-A00B4DE1A179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3309810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24600"/>
            <a:ext cx="20558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11513" y="6324600"/>
            <a:ext cx="347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4393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914400"/>
            <a:ext cx="8382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 </a:t>
            </a:r>
            <a:fld id="{F98C4505-6B97-43A1-9DE9-54BB53720181}" type="slidenum">
              <a:rPr lang="en-GB" smtClean="0"/>
              <a:pPr lvl="4"/>
              <a:t>‹#›</a:t>
            </a:fld>
            <a:endParaRPr lang="en-GB" smtClean="0"/>
          </a:p>
        </p:txBody>
      </p:sp>
      <p:sp>
        <p:nvSpPr>
          <p:cNvPr id="4393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28600"/>
            <a:ext cx="837882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393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5013" y="6324600"/>
            <a:ext cx="20558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DC85DD10-4FE3-41D4-94DA-3AEC035A4D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439304" name="Line 8"/>
          <p:cNvSpPr>
            <a:spLocks noChangeShapeType="1"/>
          </p:cNvSpPr>
          <p:nvPr userDrawn="1"/>
        </p:nvSpPr>
        <p:spPr bwMode="auto">
          <a:xfrm>
            <a:off x="768350" y="781050"/>
            <a:ext cx="8412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transition spd="med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tabLst>
          <a:tab pos="457200" algn="l"/>
        </a:tabLst>
        <a:defRPr sz="2400" b="1">
          <a:solidFill>
            <a:srgbClr val="0000FF"/>
          </a:solidFill>
          <a:latin typeface="Arial" charset="0"/>
        </a:defRPr>
      </a:lvl9pPr>
    </p:titleStyle>
    <p:bodyStyle>
      <a:lvl1pPr marL="287338" indent="-28733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60000"/>
        <a:buFont typeface="Monotype Sort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30188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</a:defRPr>
      </a:lvl2pPr>
      <a:lvl3pPr marL="1082675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>
          <a:solidFill>
            <a:schemeClr val="tx1"/>
          </a:solidFill>
          <a:latin typeface="+mn-lt"/>
        </a:defRPr>
      </a:lvl3pPr>
      <a:lvl4pPr marL="1543050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400">
          <a:solidFill>
            <a:schemeClr val="tx1"/>
          </a:solidFill>
          <a:latin typeface="Book Antiqua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400">
          <a:solidFill>
            <a:schemeClr val="tx1"/>
          </a:solidFill>
          <a:latin typeface="Book Antiqua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400">
          <a:solidFill>
            <a:schemeClr val="tx1"/>
          </a:solidFill>
          <a:latin typeface="Book Antiqua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400">
          <a:solidFill>
            <a:schemeClr val="tx1"/>
          </a:solidFill>
          <a:latin typeface="Book Antiqua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1400">
          <a:solidFill>
            <a:schemeClr val="tx1"/>
          </a:solidFill>
          <a:latin typeface="Book Antiqua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8378825" cy="1295400"/>
          </a:xfrm>
          <a:noFill/>
        </p:spPr>
        <p:txBody>
          <a:bodyPr anchor="ctr"/>
          <a:lstStyle/>
          <a:p>
            <a:r>
              <a:rPr lang="en-GB" noProof="0" dirty="0" smtClean="0"/>
              <a:t>Glasgow </a:t>
            </a:r>
            <a:r>
              <a:rPr lang="en-GB" noProof="0" dirty="0"/>
              <a:t>University Staff Survey </a:t>
            </a:r>
            <a:r>
              <a:rPr lang="en-GB" noProof="0" dirty="0" smtClean="0"/>
              <a:t>2012</a:t>
            </a:r>
            <a:br>
              <a:rPr lang="en-GB" noProof="0" dirty="0" smtClean="0"/>
            </a:br>
            <a:r>
              <a:rPr lang="en-GB" noProof="0" dirty="0"/>
              <a:t/>
            </a:r>
            <a:br>
              <a:rPr lang="en-GB" noProof="0" dirty="0"/>
            </a:br>
            <a:r>
              <a:rPr lang="en-GB" sz="2400" noProof="0" dirty="0" smtClean="0"/>
              <a:t>Joint Union Consultative Committee </a:t>
            </a:r>
            <a:r>
              <a:rPr lang="en-GB" sz="2400" noProof="0" dirty="0" smtClean="0"/>
              <a:t>July 12</a:t>
            </a:r>
            <a:r>
              <a:rPr lang="en-GB" sz="2400" baseline="30000" noProof="0" dirty="0" smtClean="0"/>
              <a:t>th</a:t>
            </a:r>
            <a:r>
              <a:rPr lang="en-GB" sz="2400" noProof="0" dirty="0" smtClean="0"/>
              <a:t> 2012</a:t>
            </a:r>
            <a:endParaRPr lang="en-GB" sz="2400" noProof="0" dirty="0"/>
          </a:p>
        </p:txBody>
      </p:sp>
      <p:sp>
        <p:nvSpPr>
          <p:cNvPr id="29492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029200"/>
            <a:ext cx="6956425" cy="1279525"/>
          </a:xfrm>
        </p:spPr>
        <p:txBody>
          <a:bodyPr/>
          <a:lstStyle/>
          <a:p>
            <a:r>
              <a:rPr lang="en-GB" noProof="0" dirty="0"/>
              <a:t>Ian Black, HR Director</a:t>
            </a:r>
          </a:p>
          <a:p>
            <a:r>
              <a:rPr lang="en-GB" noProof="0" dirty="0"/>
              <a:t>University of Glasgow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1: Understanding of team aims (VG + G +S)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1524761742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74439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KPI 2: Understanding of performance expectations </a:t>
            </a:r>
            <a:r>
              <a:rPr lang="en-GB" noProof="0" smtClean="0"/>
              <a:t>(</a:t>
            </a:r>
            <a:r>
              <a:rPr lang="en-GB" noProof="0"/>
              <a:t>VG + G +S</a:t>
            </a:r>
            <a:r>
              <a:rPr lang="en-GB" noProof="0" smtClean="0"/>
              <a:t>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1303655096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131583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3: How often are you praised for a job well done (at least 6-monthly)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2485710000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17222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4: How often discuss working practice improvement (at least annually)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4164336792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63380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5: How often are you given performance feedback (at least annually)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1407166345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025454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6: How good are communications within work team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1656232350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214698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1700" noProof="0" smtClean="0"/>
              <a:t>KPI 7: How good are communications with other School/RI teams? (E+G+S)</a:t>
            </a:r>
            <a:endParaRPr lang="en-GB" sz="1700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2629680798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408371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8: How well are GU-wide changes communicated? (Ex + G + Satis)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3732239475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44844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9: I enjoy working in the University (SA + A) 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3161839681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92301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KPI 10: I feel loyal and supportive to the University (SA + A)</a:t>
            </a:r>
            <a:endParaRPr lang="en-GB" noProof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="" xmlns:p14="http://schemas.microsoft.com/office/powerpoint/2010/main" val="2311908758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681038" y="606425"/>
            <a:ext cx="8061325" cy="58785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214456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BE0B7-2EF5-442E-B860-64EEC157EB6D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33400" indent="-533400"/>
            <a:r>
              <a:rPr lang="en-GB" noProof="0"/>
              <a:t>Purpose of </a:t>
            </a:r>
            <a:r>
              <a:rPr lang="en-GB" noProof="0" smtClean="0"/>
              <a:t>GU 2012 Staff Survey</a:t>
            </a:r>
            <a:endParaRPr lang="en-GB" noProof="0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smtClean="0"/>
              <a:t>1. To measure:</a:t>
            </a:r>
          </a:p>
          <a:p>
            <a:pPr lvl="1"/>
            <a:r>
              <a:rPr lang="en-GB" noProof="0" smtClean="0"/>
              <a:t>Staff Involvement</a:t>
            </a:r>
          </a:p>
          <a:p>
            <a:pPr lvl="1"/>
            <a:r>
              <a:rPr lang="en-GB" noProof="0" smtClean="0"/>
              <a:t>Staff Commitment</a:t>
            </a:r>
          </a:p>
          <a:p>
            <a:pPr lvl="1"/>
            <a:r>
              <a:rPr lang="en-GB" noProof="0" smtClean="0"/>
              <a:t>Staff Wellbeing</a:t>
            </a:r>
            <a:endParaRPr lang="en-GB" noProof="0"/>
          </a:p>
          <a:p>
            <a:r>
              <a:rPr lang="en-GB" noProof="0" smtClean="0"/>
              <a:t>2. To determine: </a:t>
            </a:r>
          </a:p>
          <a:p>
            <a:pPr lvl="1"/>
            <a:r>
              <a:rPr lang="en-GB" noProof="0" smtClean="0"/>
              <a:t>Actions for </a:t>
            </a:r>
            <a:r>
              <a:rPr lang="en-GB" noProof="0"/>
              <a:t>building on favourable findings </a:t>
            </a:r>
            <a:endParaRPr lang="en-GB" noProof="0" smtClean="0"/>
          </a:p>
          <a:p>
            <a:pPr lvl="1"/>
            <a:r>
              <a:rPr lang="en-GB" noProof="0" smtClean="0"/>
              <a:t>Actions for addressing weaknesses </a:t>
            </a:r>
            <a:endParaRPr lang="en-GB" noProof="0"/>
          </a:p>
          <a:p>
            <a:r>
              <a:rPr lang="en-GB" noProof="0" smtClean="0"/>
              <a:t>3. Where possible, to compare with 2009 survey findings</a:t>
            </a:r>
          </a:p>
          <a:p>
            <a:pPr lvl="1"/>
            <a:r>
              <a:rPr lang="en-GB" noProof="0" smtClean="0"/>
              <a:t>To look </a:t>
            </a:r>
            <a:r>
              <a:rPr lang="en-GB" noProof="0"/>
              <a:t>for continuous </a:t>
            </a:r>
            <a:r>
              <a:rPr lang="en-GB" noProof="0" smtClean="0"/>
              <a:t>improvement</a:t>
            </a:r>
          </a:p>
          <a:p>
            <a:r>
              <a:rPr lang="en-GB" noProof="0" smtClean="0"/>
              <a:t>Restructure has limited 2009 </a:t>
            </a:r>
            <a:r>
              <a:rPr lang="en-GB" noProof="0" smtClean="0">
                <a:sym typeface="Wingdings" pitchFamily="2" charset="2"/>
              </a:rPr>
              <a:t> 2012 </a:t>
            </a:r>
            <a:r>
              <a:rPr lang="en-GB" noProof="0" smtClean="0"/>
              <a:t>comparison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/>
              <a:t>HSE Stress Measurement Tool - Findings</a:t>
            </a:r>
            <a:endParaRPr lang="en-GB" noProof="0"/>
          </a:p>
        </p:txBody>
      </p:sp>
    </p:spTree>
    <p:extLst>
      <p:ext uri="{BB962C8B-B14F-4D97-AF65-F5344CB8AC3E}">
        <p14:creationId xmlns="" xmlns:p14="http://schemas.microsoft.com/office/powerpoint/2010/main" val="23192663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HSE UK benchmark for work-related stress</a:t>
            </a:r>
            <a:endParaRPr lang="en-GB" noProof="0"/>
          </a:p>
        </p:txBody>
      </p:sp>
      <p:sp>
        <p:nvSpPr>
          <p:cNvPr id="8499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914400"/>
            <a:ext cx="8382000" cy="1938536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 smtClean="0"/>
              <a:t>Classifications are derived from HSE survey of 136 UK organisations (2009), using their methodology</a:t>
            </a:r>
          </a:p>
          <a:p>
            <a:pPr lvl="1"/>
            <a:r>
              <a:rPr lang="en-GB" noProof="0" dirty="0" smtClean="0"/>
              <a:t>35 questions measure 7 key work design factors </a:t>
            </a:r>
          </a:p>
          <a:p>
            <a:pPr lvl="1"/>
            <a:r>
              <a:rPr lang="en-GB" noProof="0" dirty="0" smtClean="0"/>
              <a:t>scored 1-5; 5 is </a:t>
            </a:r>
            <a:r>
              <a:rPr lang="en-GB" noProof="0" dirty="0" smtClean="0"/>
              <a:t>best score</a:t>
            </a:r>
            <a:endParaRPr lang="en-GB" noProof="0" dirty="0" smtClean="0"/>
          </a:p>
          <a:p>
            <a:r>
              <a:rPr lang="en-GB" noProof="0" dirty="0" smtClean="0"/>
              <a:t>HSE “traffic light” scoring scheme for 7 factors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8985-DE6B-4692-9DB2-4C50E06E499B}" type="slidenum">
              <a:rPr lang="en-GB" smtClean="0"/>
              <a:pPr/>
              <a:t>21</a:t>
            </a:fld>
            <a:endParaRPr lang="en-GB" dirty="0"/>
          </a:p>
        </p:txBody>
      </p:sp>
      <p:graphicFrame>
        <p:nvGraphicFramePr>
          <p:cNvPr id="8" name="Content Placeholder 1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53194622"/>
              </p:ext>
            </p:extLst>
          </p:nvPr>
        </p:nvGraphicFramePr>
        <p:xfrm>
          <a:off x="846956" y="2996952"/>
          <a:ext cx="8080498" cy="325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4080"/>
                <a:gridCol w="4519468"/>
                <a:gridCol w="266695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Colour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Comment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latin typeface="+mj-lt"/>
                        </a:rPr>
                        <a:t>Range of</a:t>
                      </a:r>
                      <a:r>
                        <a:rPr lang="en-GB" sz="1600" b="0" baseline="0" dirty="0" smtClean="0">
                          <a:latin typeface="+mj-lt"/>
                        </a:rPr>
                        <a:t> UK benchmark</a:t>
                      </a:r>
                      <a:endParaRPr lang="en-GB" sz="1600" b="0" dirty="0">
                        <a:latin typeface="+mj-lt"/>
                      </a:endParaRP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Doing very well - need to maintain performance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At or above 80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Good, but need for improvement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50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- 80</a:t>
                      </a:r>
                      <a:r>
                        <a:rPr lang="en-US" sz="1600" b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 smtClean="0">
                        <a:effectLst/>
                        <a:latin typeface="+mj-lt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Clear need for improvement.  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– 50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dirty="0">
                          <a:effectLst/>
                          <a:latin typeface="+mj-lt"/>
                        </a:rPr>
                        <a:t>Urgent action </a:t>
                      </a:r>
                      <a:r>
                        <a:rPr lang="en-US" sz="1600" b="0" u="none" strike="noStrike" dirty="0" smtClean="0">
                          <a:effectLst/>
                          <a:latin typeface="+mj-lt"/>
                        </a:rPr>
                        <a:t>needed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j-lt"/>
                        </a:rPr>
                        <a:t>Below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20</a:t>
                      </a:r>
                      <a:r>
                        <a:rPr lang="en-US" sz="1600" b="0" i="0" u="none" strike="noStrike" baseline="30000" dirty="0" smtClean="0">
                          <a:effectLst/>
                          <a:latin typeface="+mj-lt"/>
                        </a:rPr>
                        <a:t>th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j-lt"/>
                        </a:rPr>
                        <a:t> percentile</a:t>
                      </a:r>
                      <a:endParaRPr lang="en-US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90524" y="3630209"/>
            <a:ext cx="304800" cy="190500"/>
          </a:xfrm>
          <a:prstGeom prst="rect">
            <a:avLst/>
          </a:prstGeom>
          <a:solidFill>
            <a:srgbClr val="00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90524" y="4380994"/>
            <a:ext cx="304800" cy="180975"/>
          </a:xfrm>
          <a:prstGeom prst="rec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90524" y="5098749"/>
            <a:ext cx="304800" cy="180975"/>
          </a:xfrm>
          <a:prstGeom prst="rect">
            <a:avLst/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90524" y="5737846"/>
            <a:ext cx="304800" cy="1809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HSE </a:t>
            </a:r>
            <a:r>
              <a:rPr lang="en-GB" noProof="0" dirty="0" smtClean="0"/>
              <a:t>defined 7 benchmark factors – outlined below</a:t>
            </a:r>
            <a:endParaRPr lang="en-GB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01D0-945C-42B9-BB59-ED98BE293A36}" type="slidenum">
              <a:rPr lang="en-GB" smtClean="0"/>
              <a:pPr/>
              <a:t>22</a:t>
            </a:fld>
            <a:endParaRPr lang="en-GB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7044989"/>
              </p:ext>
            </p:extLst>
          </p:nvPr>
        </p:nvGraphicFramePr>
        <p:xfrm>
          <a:off x="774948" y="980728"/>
          <a:ext cx="8460000" cy="50053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96000"/>
                <a:gridCol w="864000"/>
                <a:gridCol w="864000"/>
                <a:gridCol w="864000"/>
                <a:gridCol w="972000"/>
              </a:tblGrid>
              <a:tr h="482490">
                <a:tc>
                  <a:txBody>
                    <a:bodyPr/>
                    <a:lstStyle/>
                    <a:p>
                      <a:endParaRPr lang="en-GB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Red 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Yellow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latin typeface="Calibri" pitchFamily="34" charset="0"/>
                          <a:cs typeface="Calibri" pitchFamily="34" charset="0"/>
                        </a:rPr>
                        <a:t>Aqua 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Green </a:t>
                      </a: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</a:tr>
              <a:tr h="17876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b="1" i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Factor</a:t>
                      </a:r>
                      <a:r>
                        <a:rPr lang="en-GB" sz="1600" b="1" baseline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(s</a:t>
                      </a:r>
                      <a:r>
                        <a:rPr lang="en-GB" sz="1600" b="1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tressor)</a:t>
                      </a:r>
                      <a:endParaRPr lang="en-GB" sz="1600" b="1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Less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Between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1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Greater than</a:t>
                      </a:r>
                      <a:endParaRPr lang="en-GB" sz="1400" b="0" i="1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Demands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workload, work patterns and the work environment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2.94 - 3.10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3.10 - 3.29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Control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much say staff have in the way they do their work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3.22 -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</a:t>
                      </a: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3.72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Support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encouragement, sponsorship, resources provided by: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a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The organisation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and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line management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3.27 -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</a:t>
                      </a: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3.46 -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3.65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3508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	b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. Colleagues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3.63 -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</a:t>
                      </a: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3.78 -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4.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Relationships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promoting positive working to avoid conflict and dealing with unacceptable behaviour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3.61 -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3.85 -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Role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whether staff understand role within organisation and whether the organisation ensures they do not have conflicting roles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</a:t>
                      </a: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4.18 -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4.31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  <a:tr h="526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6. </a:t>
                      </a:r>
                      <a:r>
                        <a:rPr lang="en-GB" sz="1600" b="1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Change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: how organisational change (large or small) is managed and communicated in the organisation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888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2.79 -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</a:t>
                      </a:r>
                    </a:p>
                  </a:txBody>
                  <a:tcPr marL="9525" marR="9525" marT="9525" marB="0" anchor="ctr">
                    <a:solidFill>
                      <a:srgbClr val="F1F7A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3.04 - </a:t>
                      </a:r>
                      <a:r>
                        <a:rPr lang="en-GB" sz="14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</a:p>
                  </a:txBody>
                  <a:tcPr marL="9525" marR="9525" marT="9525" marB="0" anchor="ctr">
                    <a:solidFill>
                      <a:srgbClr val="C7F4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3.24</a:t>
                      </a:r>
                      <a:endParaRPr lang="en-GB" sz="14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AFD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55963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1600" noProof="0"/>
              <a:t>HSE </a:t>
            </a:r>
            <a:r>
              <a:rPr lang="en-GB" sz="1600" noProof="0" smtClean="0"/>
              <a:t>Scores: GU2012 by GU2009, Gender, Job Family</a:t>
            </a:r>
            <a:endParaRPr lang="en-GB" sz="1600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D462-41E1-4251-9C5C-8430CA5D157D}" type="slidenum">
              <a:rPr lang="en-GB"/>
              <a:pPr/>
              <a:t>23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11" y="1875385"/>
            <a:ext cx="8899628" cy="3110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HSE Scores for </a:t>
            </a:r>
            <a:r>
              <a:rPr lang="en-GB" noProof="0" smtClean="0"/>
              <a:t>All GU by College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BD462-41E1-4251-9C5C-8430CA5D157D}" type="slidenum">
              <a:rPr lang="en-GB"/>
              <a:pPr/>
              <a:t>24</a:t>
            </a:fld>
            <a:endParaRPr lang="en-GB"/>
          </a:p>
        </p:txBody>
      </p:sp>
      <p:pic>
        <p:nvPicPr>
          <p:cNvPr id="961600" name="Picture 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0" y="1921780"/>
            <a:ext cx="7940736" cy="3251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500966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 smtClean="0"/>
              <a:t>Conclusions </a:t>
            </a:r>
            <a:endParaRPr lang="en-GB" noProof="0" dirty="0"/>
          </a:p>
        </p:txBody>
      </p:sp>
    </p:spTree>
    <p:extLst>
      <p:ext uri="{BB962C8B-B14F-4D97-AF65-F5344CB8AC3E}">
        <p14:creationId xmlns="" xmlns:p14="http://schemas.microsoft.com/office/powerpoint/2010/main" val="42295243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Findings -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Satisfaction with internal team communications </a:t>
            </a:r>
          </a:p>
          <a:p>
            <a:pPr lvl="1"/>
            <a:r>
              <a:rPr lang="en-GB" dirty="0" smtClean="0"/>
              <a:t>78% </a:t>
            </a:r>
            <a:r>
              <a:rPr lang="en-GB" dirty="0">
                <a:solidFill>
                  <a:srgbClr val="00B050"/>
                </a:solidFill>
                <a:sym typeface="Wingdings"/>
              </a:rPr>
              <a:t>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/>
              <a:t>record 90%</a:t>
            </a:r>
          </a:p>
          <a:p>
            <a:r>
              <a:rPr lang="en-GB" dirty="0" smtClean="0"/>
              <a:t>Understanding of team aims</a:t>
            </a:r>
          </a:p>
          <a:p>
            <a:pPr lvl="1"/>
            <a:r>
              <a:rPr lang="en-GB" dirty="0" smtClean="0"/>
              <a:t>92% </a:t>
            </a:r>
            <a:r>
              <a:rPr lang="en-GB" dirty="0" smtClean="0">
                <a:solidFill>
                  <a:srgbClr val="00B050"/>
                </a:solidFill>
                <a:sym typeface="Wingdings"/>
              </a:rPr>
              <a:t>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/>
              <a:t>95%</a:t>
            </a:r>
          </a:p>
          <a:p>
            <a:r>
              <a:rPr lang="en-GB" dirty="0" smtClean="0"/>
              <a:t>Work team communications</a:t>
            </a:r>
          </a:p>
          <a:p>
            <a:pPr lvl="1"/>
            <a:r>
              <a:rPr lang="en-GB" dirty="0" smtClean="0"/>
              <a:t>78% </a:t>
            </a:r>
            <a:r>
              <a:rPr lang="en-GB" dirty="0">
                <a:solidFill>
                  <a:srgbClr val="00B050"/>
                </a:solidFill>
                <a:sym typeface="Wingdings"/>
              </a:rPr>
              <a:t> </a:t>
            </a:r>
            <a:r>
              <a:rPr lang="en-GB" dirty="0" smtClean="0"/>
              <a:t>90%</a:t>
            </a:r>
          </a:p>
          <a:p>
            <a:r>
              <a:rPr lang="en-GB" dirty="0" smtClean="0"/>
              <a:t>Communications with other Schools/RI/ Services teams</a:t>
            </a:r>
          </a:p>
          <a:p>
            <a:pPr lvl="1"/>
            <a:r>
              <a:rPr lang="en-GB" dirty="0" smtClean="0"/>
              <a:t>67% </a:t>
            </a:r>
            <a:r>
              <a:rPr lang="en-GB" dirty="0">
                <a:solidFill>
                  <a:srgbClr val="00B050"/>
                </a:solidFill>
                <a:sym typeface="Wingdings"/>
              </a:rPr>
              <a:t></a:t>
            </a:r>
            <a:r>
              <a:rPr lang="en-GB" dirty="0">
                <a:sym typeface="Wingdings"/>
              </a:rPr>
              <a:t> </a:t>
            </a:r>
            <a:r>
              <a:rPr lang="en-GB" dirty="0" smtClean="0"/>
              <a:t>71%</a:t>
            </a:r>
          </a:p>
          <a:p>
            <a:r>
              <a:rPr lang="en-GB" dirty="0" smtClean="0"/>
              <a:t>Performance feedback </a:t>
            </a:r>
          </a:p>
          <a:p>
            <a:pPr lvl="1"/>
            <a:r>
              <a:rPr lang="en-GB" dirty="0" smtClean="0"/>
              <a:t>83% </a:t>
            </a:r>
            <a:r>
              <a:rPr lang="en-GB" dirty="0">
                <a:solidFill>
                  <a:srgbClr val="00B050"/>
                </a:solidFill>
                <a:sym typeface="Wingdings"/>
              </a:rPr>
              <a:t></a:t>
            </a:r>
            <a:r>
              <a:rPr lang="en-GB" dirty="0">
                <a:sym typeface="Wingdings"/>
              </a:rPr>
              <a:t> </a:t>
            </a:r>
            <a:r>
              <a:rPr lang="en-GB" dirty="0" smtClean="0"/>
              <a:t>85%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611773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Findings - </a:t>
            </a:r>
            <a:r>
              <a:rPr lang="en-GB" dirty="0" smtClean="0"/>
              <a:t>Areas for Improvement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Overall staff satisfaction dipped slightly </a:t>
            </a:r>
          </a:p>
          <a:p>
            <a:pPr lvl="1"/>
            <a:r>
              <a:rPr lang="en-GB" dirty="0" smtClean="0"/>
              <a:t>From 81% </a:t>
            </a:r>
            <a:r>
              <a:rPr lang="en-GB" dirty="0" smtClean="0">
                <a:solidFill>
                  <a:srgbClr val="FFC000"/>
                </a:solidFill>
                <a:sym typeface="Wingdings"/>
              </a:rPr>
              <a:t></a:t>
            </a:r>
            <a:r>
              <a:rPr lang="en-GB" dirty="0" smtClean="0"/>
              <a:t> 79%</a:t>
            </a:r>
          </a:p>
          <a:p>
            <a:r>
              <a:rPr lang="en-GB" dirty="0" smtClean="0"/>
              <a:t>Satisfaction with university wide communication down</a:t>
            </a:r>
          </a:p>
          <a:p>
            <a:pPr lvl="1"/>
            <a:r>
              <a:rPr lang="en-GB" dirty="0" smtClean="0"/>
              <a:t>From 79% </a:t>
            </a:r>
            <a:r>
              <a:rPr lang="en-GB" dirty="0">
                <a:solidFill>
                  <a:srgbClr val="FFC000"/>
                </a:solidFill>
                <a:sym typeface="Wingdings"/>
              </a:rPr>
              <a:t></a:t>
            </a:r>
            <a:r>
              <a:rPr lang="en-GB" dirty="0" smtClean="0"/>
              <a:t> 68%</a:t>
            </a:r>
          </a:p>
          <a:p>
            <a:r>
              <a:rPr lang="en-GB" dirty="0" smtClean="0"/>
              <a:t>Enjoyment of working at University down</a:t>
            </a:r>
          </a:p>
          <a:p>
            <a:pPr lvl="1"/>
            <a:r>
              <a:rPr lang="en-GB" dirty="0" smtClean="0"/>
              <a:t> from 89% </a:t>
            </a:r>
            <a:r>
              <a:rPr lang="en-GB" dirty="0">
                <a:solidFill>
                  <a:srgbClr val="FFC000"/>
                </a:solidFill>
                <a:sym typeface="Wingdings"/>
              </a:rPr>
              <a:t></a:t>
            </a:r>
            <a:r>
              <a:rPr lang="en-GB" dirty="0" smtClean="0"/>
              <a:t> 78%, </a:t>
            </a:r>
          </a:p>
          <a:p>
            <a:r>
              <a:rPr lang="en-GB" dirty="0" smtClean="0"/>
              <a:t>Feelings of loyalty to the University down</a:t>
            </a:r>
          </a:p>
          <a:p>
            <a:pPr lvl="1"/>
            <a:r>
              <a:rPr lang="en-GB" dirty="0" smtClean="0"/>
              <a:t>from 82% </a:t>
            </a:r>
            <a:r>
              <a:rPr lang="en-GB" dirty="0">
                <a:solidFill>
                  <a:srgbClr val="FFC000"/>
                </a:solidFill>
                <a:sym typeface="Wingdings"/>
              </a:rPr>
              <a:t></a:t>
            </a:r>
            <a:r>
              <a:rPr lang="en-GB" dirty="0" smtClean="0"/>
              <a:t> 72%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4602825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Survey results reflect a challenging two years but findings seen as crucially important</a:t>
            </a:r>
          </a:p>
          <a:p>
            <a:r>
              <a:rPr lang="en-GB" dirty="0" smtClean="0"/>
              <a:t>Results will be carefully analysed and considered at least at College/School/RI/Service level</a:t>
            </a:r>
          </a:p>
          <a:p>
            <a:r>
              <a:rPr lang="en-GB" dirty="0" smtClean="0"/>
              <a:t>University is working hard to improve communication at a variety of levels</a:t>
            </a:r>
          </a:p>
          <a:p>
            <a:r>
              <a:rPr lang="en-GB" dirty="0" smtClean="0"/>
              <a:t>University needs to improve staff engagement at all levels to restore employee satisfaction and enjoyment at work, and to address perceptions of loyalty</a:t>
            </a:r>
          </a:p>
          <a:p>
            <a:r>
              <a:rPr lang="en-GB" dirty="0" smtClean="0"/>
              <a:t>Good to see progress in understanding of individuals’ aims and roles; internal communications; and frequency of performance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633904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CED9-98A2-463A-8D18-F7FCADF6F700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2740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GU </a:t>
            </a:r>
            <a:r>
              <a:rPr lang="en-GB" noProof="0" smtClean="0"/>
              <a:t>1012 Staff Survey Summary</a:t>
            </a:r>
            <a:endParaRPr lang="en-GB" noProof="0"/>
          </a:p>
        </p:txBody>
      </p:sp>
      <p:sp>
        <p:nvSpPr>
          <p:cNvPr id="82740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noProof="0" smtClean="0"/>
              <a:t>Survey held April 2012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Slightly shortened version of 2009 survey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2012 response 1780 out of 5441 staff (33%)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2009 response 1814 out of 5524 (33%)</a:t>
            </a:r>
          </a:p>
          <a:p>
            <a:pPr>
              <a:lnSpc>
                <a:spcPct val="90000"/>
              </a:lnSpc>
            </a:pPr>
            <a:r>
              <a:rPr lang="en-GB" noProof="0" smtClean="0"/>
              <a:t>Findings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2012 GU 10 KPI average = 79% (81% in 2009) 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Improvement in team communications = 90% (78% in 2009)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Fall in workplace enjoyment = 78% (89% in 2009)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HSE benchmark indicators show some lower scores</a:t>
            </a:r>
          </a:p>
          <a:p>
            <a:pPr>
              <a:lnSpc>
                <a:spcPct val="90000"/>
              </a:lnSpc>
            </a:pPr>
            <a:r>
              <a:rPr lang="en-GB" noProof="0" smtClean="0"/>
              <a:t>Areas for Improvement requested by staff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Management and administration support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Communication</a:t>
            </a:r>
          </a:p>
          <a:p>
            <a:pPr lvl="1">
              <a:lnSpc>
                <a:spcPct val="90000"/>
              </a:lnSpc>
            </a:pPr>
            <a:r>
              <a:rPr lang="en-GB" noProof="0" smtClean="0"/>
              <a:t>Understanding of vision or strategy</a:t>
            </a:r>
            <a:endParaRPr lang="en-GB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noProof="0"/>
              <a:t>Key Messages</a:t>
            </a:r>
            <a:br>
              <a:rPr lang="en-GB" noProof="0"/>
            </a:br>
            <a:endParaRPr lang="en-GB" noProof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noProof="0" smtClean="0"/>
              <a:t>Good </a:t>
            </a:r>
            <a:r>
              <a:rPr lang="en-GB" b="1" noProof="0"/>
              <a:t>Points</a:t>
            </a:r>
          </a:p>
          <a:p>
            <a:pPr lvl="1">
              <a:lnSpc>
                <a:spcPct val="120000"/>
              </a:lnSpc>
            </a:pPr>
            <a:r>
              <a:rPr lang="en-GB" noProof="0" smtClean="0"/>
              <a:t>Response </a:t>
            </a:r>
            <a:r>
              <a:rPr lang="en-GB" noProof="0"/>
              <a:t>rate </a:t>
            </a:r>
            <a:r>
              <a:rPr lang="en-GB" noProof="0" smtClean="0"/>
              <a:t>good at 33%; management </a:t>
            </a:r>
            <a:r>
              <a:rPr lang="en-GB" noProof="0"/>
              <a:t>and staff </a:t>
            </a:r>
            <a:r>
              <a:rPr lang="en-GB" noProof="0" smtClean="0"/>
              <a:t>in general can </a:t>
            </a:r>
            <a:r>
              <a:rPr lang="en-GB" noProof="0"/>
              <a:t>have </a:t>
            </a:r>
            <a:r>
              <a:rPr lang="en-GB" noProof="0" smtClean="0"/>
              <a:t>confidence in the  findings</a:t>
            </a:r>
            <a:endParaRPr lang="en-GB" noProof="0"/>
          </a:p>
          <a:p>
            <a:pPr lvl="1">
              <a:lnSpc>
                <a:spcPct val="120000"/>
              </a:lnSpc>
            </a:pPr>
            <a:r>
              <a:rPr lang="en-GB" noProof="0" smtClean="0"/>
              <a:t>Staff </a:t>
            </a:r>
            <a:r>
              <a:rPr lang="en-GB" noProof="0"/>
              <a:t>have </a:t>
            </a:r>
            <a:r>
              <a:rPr lang="en-GB" noProof="0" smtClean="0"/>
              <a:t>high understanding of team aims and performance expectations</a:t>
            </a:r>
            <a:endParaRPr lang="en-GB" noProof="0"/>
          </a:p>
          <a:p>
            <a:pPr lvl="1">
              <a:lnSpc>
                <a:spcPct val="120000"/>
              </a:lnSpc>
            </a:pPr>
            <a:r>
              <a:rPr lang="en-GB" noProof="0" smtClean="0"/>
              <a:t>Large improvement in work team communications </a:t>
            </a:r>
            <a:r>
              <a:rPr lang="en-GB" noProof="0"/>
              <a:t>since </a:t>
            </a:r>
            <a:r>
              <a:rPr lang="en-GB" noProof="0" smtClean="0"/>
              <a:t>2009 (78% </a:t>
            </a:r>
            <a:r>
              <a:rPr lang="en-GB" noProof="0" smtClean="0">
                <a:sym typeface="Wingdings" pitchFamily="2" charset="2"/>
              </a:rPr>
              <a:t> 90%)</a:t>
            </a:r>
          </a:p>
          <a:p>
            <a:pPr lvl="1">
              <a:lnSpc>
                <a:spcPct val="120000"/>
              </a:lnSpc>
            </a:pPr>
            <a:r>
              <a:rPr lang="en-GB" noProof="0" smtClean="0"/>
              <a:t>Where comparable, improvement since 2009 in intra-School/RI/ Service communications (67% </a:t>
            </a:r>
            <a:r>
              <a:rPr lang="en-GB" noProof="0">
                <a:sym typeface="Wingdings" pitchFamily="2" charset="2"/>
              </a:rPr>
              <a:t> </a:t>
            </a:r>
            <a:r>
              <a:rPr lang="en-GB" noProof="0" smtClean="0">
                <a:sym typeface="Wingdings" pitchFamily="2" charset="2"/>
              </a:rPr>
              <a:t>71%)</a:t>
            </a:r>
            <a:endParaRPr lang="en-GB" noProof="0">
              <a:sym typeface="Wingdings" pitchFamily="2" charset="2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noProof="0"/>
              <a:t>Areas for improvement</a:t>
            </a:r>
          </a:p>
          <a:p>
            <a:pPr lvl="1">
              <a:lnSpc>
                <a:spcPct val="120000"/>
              </a:lnSpc>
            </a:pPr>
            <a:r>
              <a:rPr lang="en-GB" noProof="0" smtClean="0"/>
              <a:t>Improved discussion </a:t>
            </a:r>
            <a:r>
              <a:rPr lang="en-GB" noProof="0"/>
              <a:t>with </a:t>
            </a:r>
            <a:r>
              <a:rPr lang="en-GB" noProof="0" smtClean="0"/>
              <a:t>managers about working practice and performance feedback, and staff generally do not feel praised </a:t>
            </a:r>
            <a:r>
              <a:rPr lang="en-GB" noProof="0"/>
              <a:t>for a job well done</a:t>
            </a:r>
          </a:p>
          <a:p>
            <a:pPr lvl="1">
              <a:lnSpc>
                <a:spcPct val="120000"/>
              </a:lnSpc>
            </a:pPr>
            <a:r>
              <a:rPr lang="en-GB" noProof="0" smtClean="0"/>
              <a:t>Low </a:t>
            </a:r>
            <a:r>
              <a:rPr lang="en-GB" noProof="0"/>
              <a:t>level of awareness of what </a:t>
            </a:r>
            <a:r>
              <a:rPr lang="en-GB" noProof="0" smtClean="0"/>
              <a:t>rest of University does</a:t>
            </a:r>
            <a:endParaRPr lang="en-GB" noProof="0"/>
          </a:p>
          <a:p>
            <a:pPr lvl="1">
              <a:lnSpc>
                <a:spcPct val="120000"/>
              </a:lnSpc>
            </a:pPr>
            <a:r>
              <a:rPr lang="en-GB" noProof="0" smtClean="0"/>
              <a:t>Work enjoyment and loyalty levels both down from 2009 </a:t>
            </a:r>
          </a:p>
          <a:p>
            <a:pPr lvl="1">
              <a:lnSpc>
                <a:spcPct val="120000"/>
              </a:lnSpc>
            </a:pPr>
            <a:r>
              <a:rPr lang="en-GB" noProof="0" smtClean="0"/>
              <a:t>HSE results down from 2009; requires further detailed investigation</a:t>
            </a:r>
            <a:endParaRPr lang="en-GB" noProof="0"/>
          </a:p>
          <a:p>
            <a:pPr lvl="1">
              <a:lnSpc>
                <a:spcPct val="120000"/>
              </a:lnSpc>
            </a:pPr>
            <a:r>
              <a:rPr lang="en-GB" noProof="0"/>
              <a:t>Some </a:t>
            </a:r>
            <a:r>
              <a:rPr lang="en-GB" noProof="0" smtClean="0"/>
              <a:t>variances between School/RI/Service which require more detailed investigation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4979139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Response Rates by College/US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smtClean="0"/>
              <a:t>Population base (Mar 2012): 5,144; 1780 respondents </a:t>
            </a:r>
          </a:p>
          <a:p>
            <a:pPr lvl="1"/>
            <a:r>
              <a:rPr lang="en-GB" noProof="0" smtClean="0"/>
              <a:t>Reduced from 6,056 to exclude invigilators; adult education lecturers, tutor groups etc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Content Placeholder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09023871"/>
              </p:ext>
            </p:extLst>
          </p:nvPr>
        </p:nvGraphicFramePr>
        <p:xfrm>
          <a:off x="958645" y="2330246"/>
          <a:ext cx="6870700" cy="3646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43150"/>
                <a:gridCol w="1174750"/>
                <a:gridCol w="1676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College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Response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Population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Resp. </a:t>
                      </a:r>
                      <a:r>
                        <a:rPr lang="en-GB" sz="1800" u="none" strike="noStrike" dirty="0">
                          <a:effectLst/>
                        </a:rPr>
                        <a:t>Rate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01.Arts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147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369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40%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02.MVLS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508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1739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29%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03.Science </a:t>
                      </a:r>
                      <a:r>
                        <a:rPr lang="en-GB" sz="1800" u="none" strike="noStrike" dirty="0">
                          <a:effectLst/>
                        </a:rPr>
                        <a:t>&amp; Eng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835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28%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04.Social Sciences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196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532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05.University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Services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643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1966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33%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99.Not Disclosed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-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-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 smtClean="0">
                          <a:effectLst/>
                        </a:rPr>
                        <a:t>University Total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1780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5441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33%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660439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Response Rates by Gender and Job Family</a:t>
            </a:r>
            <a:endParaRPr lang="en-GB" noProof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32743931"/>
              </p:ext>
            </p:extLst>
          </p:nvPr>
        </p:nvGraphicFramePr>
        <p:xfrm>
          <a:off x="762000" y="914400"/>
          <a:ext cx="6494206" cy="535354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43150"/>
                <a:gridCol w="1174750"/>
                <a:gridCol w="1521132"/>
                <a:gridCol w="145517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Response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Population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Resp. </a:t>
                      </a:r>
                      <a:r>
                        <a:rPr lang="en-GB" sz="1800" u="none" strike="noStrike" dirty="0">
                          <a:effectLst/>
                        </a:rPr>
                        <a:t>Rate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b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Male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694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2502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28%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Female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966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2939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33%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Not Disclosed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120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-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-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378425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University Total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1780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5441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33%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1. R&amp;T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628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2116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30%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2. MPA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740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1574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47%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3. Tech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529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 smtClean="0">
                          <a:effectLst/>
                        </a:rPr>
                        <a:t>24%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4. Ops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181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5. Clinical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S Sans Serif"/>
                        </a:rPr>
                        <a:t>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9228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99.Not Disclosed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55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-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-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468000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 smtClean="0">
                          <a:effectLst/>
                        </a:rPr>
                        <a:t>University Total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1780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5441</a:t>
                      </a:r>
                      <a:endParaRPr lang="en-GB" sz="1800" b="1" i="0" u="none" strike="noStrike" dirty="0">
                        <a:effectLst/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33%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MS Sans Serif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4CDD6-974A-4339-8C46-D9BDA30C8D3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432119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smtClean="0"/>
              <a:t>1. 10 GU KPI Findings</a:t>
            </a:r>
            <a:endParaRPr lang="en-GB" noProof="0"/>
          </a:p>
        </p:txBody>
      </p:sp>
    </p:spTree>
    <p:extLst>
      <p:ext uri="{BB962C8B-B14F-4D97-AF65-F5344CB8AC3E}">
        <p14:creationId xmlns="" xmlns:p14="http://schemas.microsoft.com/office/powerpoint/2010/main" val="7682581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10 question items used as GU KPIs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B74CA-C378-4BE0-A2F5-1C532EA1697D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0251483"/>
              </p:ext>
            </p:extLst>
          </p:nvPr>
        </p:nvGraphicFramePr>
        <p:xfrm>
          <a:off x="792000" y="972000"/>
          <a:ext cx="8372168" cy="469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711560"/>
                <a:gridCol w="1660608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Question Item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Measure (%)</a:t>
                      </a:r>
                      <a:endParaRPr lang="en-GB" sz="1600" b="1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Understanding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team aims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2: Understanding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performance</a:t>
                      </a:r>
                      <a:r>
                        <a:rPr lang="en-GB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expectations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VG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praised for a job well done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monthly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4: How often do you discuss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manager how to improve working practices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5:</a:t>
                      </a:r>
                      <a:r>
                        <a:rPr lang="en-US" sz="1600" u="none" strike="noStrike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often given performance feedback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</a:t>
                      </a:r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annually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within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your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work team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7: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good are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communications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with other teams in School/RI/S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8: How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well are GU-wide changes communicated?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Ex + Good + Satis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9: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enjoy working in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KPI </a:t>
                      </a:r>
                      <a:r>
                        <a:rPr lang="en-US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10: I </a:t>
                      </a:r>
                      <a:r>
                        <a:rPr lang="en-US" sz="16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feel loyal and supportive to the University</a:t>
                      </a:r>
                      <a:endParaRPr lang="en-US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u="none" strike="noStrike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Str Agree + Agree</a:t>
                      </a:r>
                      <a:endParaRPr lang="en-GB" sz="1600" b="0" i="0" u="none" strike="noStrike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436057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Average of all KPIs 1-10 (by Category) </a:t>
            </a:r>
            <a:endParaRPr lang="en-GB" noProof="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12 2012</a:t>
            </a:r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GU 2012 staff survey -  JUCC Report 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5F56-2D17-49DA-BAE8-CE1FA1F031B6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7" name="Picture 6"/>
          <p:cNvPicPr/>
          <p:nvPr>
            <p:extLst>
              <p:ext uri="{D42A27DB-BD31-4B8C-83A1-F6EECF244321}">
                <p14:modId xmlns="" xmlns:p14="http://schemas.microsoft.com/office/powerpoint/2010/main" val="3646320345"/>
              </p:ext>
            </p:extLst>
          </p:nvPr>
        </p:nvPicPr>
        <p:blipFill>
          <a:blip r:embed="rId3" cstate="print"/>
          <a:stretch>
            <a:fillRect/>
          </a:stretch>
        </p:blipFill>
        <p:spPr>
          <a:xfrm>
            <a:off x="702940" y="548680"/>
            <a:ext cx="8237347" cy="60077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25520" y="551723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**Heterosexual/straight and LGBT, as worded in the questionnaire</a:t>
            </a:r>
            <a:endParaRPr lang="en-GB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7017474" y="4941168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*Disability Reported or No Disability Reported</a:t>
            </a:r>
            <a:endParaRPr lang="en-GB" sz="800" dirty="0"/>
          </a:p>
        </p:txBody>
      </p:sp>
    </p:spTree>
    <p:extLst>
      <p:ext uri="{BB962C8B-B14F-4D97-AF65-F5344CB8AC3E}">
        <p14:creationId xmlns="" xmlns:p14="http://schemas.microsoft.com/office/powerpoint/2010/main" val="10781919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emplate2003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000000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mitemplate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itemplate2003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emplate20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template2003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emplate2003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emplate2003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emplate2003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template2003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Settings\rhmarsh\My Documents\websitemi\2003cba\sessions\mitemplate2003.pot</Template>
  <TotalTime>3269</TotalTime>
  <Pages>16</Pages>
  <Words>1549</Words>
  <Application>Microsoft Office PowerPoint</Application>
  <PresentationFormat>Custom</PresentationFormat>
  <Paragraphs>343</Paragraphs>
  <Slides>28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mitemplate2003</vt:lpstr>
      <vt:lpstr>Glasgow University Staff Survey 2012  Joint Union Consultative Committee July 12th 2012</vt:lpstr>
      <vt:lpstr>Purpose of GU 2012 Staff Survey</vt:lpstr>
      <vt:lpstr>GU 1012 Staff Survey Summary</vt:lpstr>
      <vt:lpstr>Key Messages </vt:lpstr>
      <vt:lpstr>Response Rates by College/US</vt:lpstr>
      <vt:lpstr>Response Rates by Gender and Job Family</vt:lpstr>
      <vt:lpstr>1. 10 GU KPI Findings</vt:lpstr>
      <vt:lpstr>10 question items used as GU KPIs</vt:lpstr>
      <vt:lpstr>Average of all KPIs 1-10 (by Category) </vt:lpstr>
      <vt:lpstr>KPI 1: Understanding of team aims (VG + G +S)</vt:lpstr>
      <vt:lpstr>KPI 2: Understanding of performance expectations (VG + G +S)</vt:lpstr>
      <vt:lpstr>KPI 3: How often are you praised for a job well done (at least 6-monthly)</vt:lpstr>
      <vt:lpstr>KPI 4: How often discuss working practice improvement (at least annually)</vt:lpstr>
      <vt:lpstr>KPI 5: How often are you given performance feedback (at least annually)</vt:lpstr>
      <vt:lpstr>KPI 6: How good are communications within work team (Ex + G + Satis)</vt:lpstr>
      <vt:lpstr>KPI 7: How good are communications with other School/RI teams? (E+G+S)</vt:lpstr>
      <vt:lpstr>KPI 8: How well are GU-wide changes communicated? (Ex + G + Satis)</vt:lpstr>
      <vt:lpstr>KPI 9: I enjoy working in the University (SA + A) </vt:lpstr>
      <vt:lpstr>KPI 10: I feel loyal and supportive to the University (SA + A)</vt:lpstr>
      <vt:lpstr>HSE Stress Measurement Tool - Findings</vt:lpstr>
      <vt:lpstr>HSE UK benchmark for work-related stress</vt:lpstr>
      <vt:lpstr>HSE defined 7 benchmark factors – outlined below</vt:lpstr>
      <vt:lpstr>HSE Scores: GU2012 by GU2009, Gender, Job Family</vt:lpstr>
      <vt:lpstr>HSE Scores for All GU by College</vt:lpstr>
      <vt:lpstr>Conclusions </vt:lpstr>
      <vt:lpstr>Main Findings - Improvements</vt:lpstr>
      <vt:lpstr>Main Findings - Areas for Improvement</vt:lpstr>
      <vt:lpstr>Next Actions</vt:lpstr>
    </vt:vector>
  </TitlesOfParts>
  <Company>University of Glasgow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2009 presentation</dc:title>
  <dc:creator>R H Marshall</dc:creator>
  <cp:lastModifiedBy>ib45z</cp:lastModifiedBy>
  <cp:revision>1144</cp:revision>
  <cp:lastPrinted>2012-05-18T15:50:46Z</cp:lastPrinted>
  <dcterms:created xsi:type="dcterms:W3CDTF">1995-01-29T11:57:06Z</dcterms:created>
  <dcterms:modified xsi:type="dcterms:W3CDTF">2012-11-30T08:32:23Z</dcterms:modified>
</cp:coreProperties>
</file>