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7" r:id="rId5"/>
    <p:sldId id="276" r:id="rId6"/>
    <p:sldId id="261" r:id="rId7"/>
    <p:sldId id="262" r:id="rId8"/>
    <p:sldId id="264" r:id="rId9"/>
    <p:sldId id="266" r:id="rId10"/>
    <p:sldId id="265" r:id="rId11"/>
    <p:sldId id="278" r:id="rId12"/>
    <p:sldId id="277" r:id="rId13"/>
    <p:sldId id="272" r:id="rId14"/>
    <p:sldId id="270" r:id="rId15"/>
    <p:sldId id="279" r:id="rId16"/>
    <p:sldId id="281" r:id="rId17"/>
    <p:sldId id="280" r:id="rId18"/>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989C"/>
    <a:srgbClr val="009ED6"/>
    <a:srgbClr val="FCF2FB"/>
    <a:srgbClr val="DBF6F5"/>
    <a:srgbClr val="21C5FF"/>
    <a:srgbClr val="DDE8FF"/>
    <a:srgbClr val="9AE2E2"/>
    <a:srgbClr val="CEFDFE"/>
    <a:srgbClr val="048386"/>
    <a:srgbClr val="A3C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C95B3A-9F93-047F-80A9-D62CC32B599A}" v="285" dt="2026-08-03T15:13:59.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80099" autoAdjust="0"/>
  </p:normalViewPr>
  <p:slideViewPr>
    <p:cSldViewPr snapToGrid="0">
      <p:cViewPr varScale="1">
        <p:scale>
          <a:sx n="70" d="100"/>
          <a:sy n="70" d="100"/>
        </p:scale>
        <p:origin x="186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solidFill>
                  <a:srgbClr val="002060"/>
                </a:solidFill>
              </a:rPr>
              <a:t>ERC Funding</a:t>
            </a:r>
          </a:p>
        </c:rich>
      </c:tx>
      <c:layout>
        <c:manualLayout>
          <c:xMode val="edge"/>
          <c:yMode val="edge"/>
          <c:x val="0.29885961496083274"/>
          <c:y val="1.348842544405595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spPr>
            <a:ln>
              <a:solidFill>
                <a:schemeClr val="tx2">
                  <a:lumMod val="90000"/>
                  <a:lumOff val="10000"/>
                </a:schemeClr>
              </a:solidFill>
            </a:ln>
          </c:spPr>
          <c:dPt>
            <c:idx val="0"/>
            <c:bubble3D val="0"/>
            <c:spPr>
              <a:solidFill>
                <a:srgbClr val="FCF2FB"/>
              </a:solidFill>
              <a:ln w="19050">
                <a:solidFill>
                  <a:schemeClr val="tx2">
                    <a:lumMod val="90000"/>
                    <a:lumOff val="10000"/>
                  </a:schemeClr>
                </a:solidFill>
              </a:ln>
              <a:effectLst/>
            </c:spPr>
            <c:extLst>
              <c:ext xmlns:c16="http://schemas.microsoft.com/office/drawing/2014/chart" uri="{C3380CC4-5D6E-409C-BE32-E72D297353CC}">
                <c16:uniqueId val="{00000002-DA5E-4E74-928C-108C7194C593}"/>
              </c:ext>
            </c:extLst>
          </c:dPt>
          <c:dPt>
            <c:idx val="1"/>
            <c:bubble3D val="0"/>
            <c:spPr>
              <a:solidFill>
                <a:schemeClr val="accent5">
                  <a:lumMod val="40000"/>
                  <a:lumOff val="60000"/>
                </a:schemeClr>
              </a:solidFill>
              <a:ln w="19050">
                <a:solidFill>
                  <a:schemeClr val="tx2">
                    <a:lumMod val="90000"/>
                    <a:lumOff val="10000"/>
                  </a:schemeClr>
                </a:solidFill>
              </a:ln>
              <a:effectLst/>
            </c:spPr>
            <c:extLst>
              <c:ext xmlns:c16="http://schemas.microsoft.com/office/drawing/2014/chart" uri="{C3380CC4-5D6E-409C-BE32-E72D297353CC}">
                <c16:uniqueId val="{00000001-DA5E-4E74-928C-108C7194C593}"/>
              </c:ext>
            </c:extLst>
          </c:dPt>
          <c:dPt>
            <c:idx val="2"/>
            <c:bubble3D val="0"/>
            <c:spPr>
              <a:solidFill>
                <a:srgbClr val="04989C"/>
              </a:solidFill>
              <a:ln w="19050">
                <a:solidFill>
                  <a:schemeClr val="tx2">
                    <a:lumMod val="90000"/>
                    <a:lumOff val="10000"/>
                  </a:schemeClr>
                </a:solidFill>
              </a:ln>
              <a:effectLst/>
            </c:spPr>
            <c:extLst>
              <c:ext xmlns:c16="http://schemas.microsoft.com/office/drawing/2014/chart" uri="{C3380CC4-5D6E-409C-BE32-E72D297353CC}">
                <c16:uniqueId val="{00000003-DA5E-4E74-928C-108C7194C593}"/>
              </c:ext>
            </c:extLst>
          </c:dPt>
          <c:dPt>
            <c:idx val="3"/>
            <c:bubble3D val="0"/>
            <c:spPr>
              <a:solidFill>
                <a:srgbClr val="009ED6"/>
              </a:solidFill>
              <a:ln w="19050">
                <a:solidFill>
                  <a:schemeClr val="tx2">
                    <a:lumMod val="90000"/>
                    <a:lumOff val="10000"/>
                  </a:schemeClr>
                </a:solidFill>
              </a:ln>
              <a:effectLst/>
            </c:spPr>
            <c:extLst>
              <c:ext xmlns:c16="http://schemas.microsoft.com/office/drawing/2014/chart" uri="{C3380CC4-5D6E-409C-BE32-E72D297353CC}">
                <c16:uniqueId val="{00000004-DA5E-4E74-928C-108C7194C593}"/>
              </c:ext>
            </c:extLst>
          </c:dPt>
          <c:dLbls>
            <c:dLbl>
              <c:idx val="0"/>
              <c:tx>
                <c:rich>
                  <a:bodyPr/>
                  <a:lstStyle/>
                  <a:p>
                    <a:fld id="{F5E9E71B-2EC3-49BC-A10C-D23D4CA2DAA4}" type="CATEGORYNAME">
                      <a:rPr lang="en-US" sz="1600" b="1">
                        <a:solidFill>
                          <a:srgbClr val="002060"/>
                        </a:solidFill>
                      </a:rPr>
                      <a:pPr/>
                      <a:t>[CATEGORY NAME]</a:t>
                    </a:fld>
                    <a:r>
                      <a:rPr lang="en-US" b="1" baseline="0" dirty="0"/>
                      <a:t>
</a:t>
                    </a:r>
                    <a:fld id="{3A9C792B-D1BA-40C7-B336-CCAF659BB8F0}" type="PERCENTAGE">
                      <a:rPr lang="en-US" sz="1600" b="1" baseline="0"/>
                      <a:pPr/>
                      <a:t>[PERCENTAGE]</a:t>
                    </a:fld>
                    <a:endParaRPr lang="en-US" b="1"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A5E-4E74-928C-108C7194C593}"/>
                </c:ext>
              </c:extLst>
            </c:dLbl>
            <c:dLbl>
              <c:idx val="1"/>
              <c:tx>
                <c:rich>
                  <a:bodyPr/>
                  <a:lstStyle/>
                  <a:p>
                    <a:fld id="{FE17EF7C-EED1-486F-BBD7-151877BD2BD8}" type="CATEGORYNAME">
                      <a:rPr lang="en-US" sz="1600" b="1">
                        <a:solidFill>
                          <a:srgbClr val="002060"/>
                        </a:solidFill>
                      </a:rPr>
                      <a:pPr/>
                      <a:t>[CATEGORY NAME]</a:t>
                    </a:fld>
                    <a:r>
                      <a:rPr lang="en-US" sz="1600" b="1" baseline="0" dirty="0"/>
                      <a:t>
</a:t>
                    </a:r>
                    <a:fld id="{36CE19B6-4A2F-4020-8AE8-219C8AF167DB}" type="PERCENTAGE">
                      <a:rPr lang="en-US" sz="1600" b="1" baseline="0"/>
                      <a:pPr/>
                      <a:t>[PERCENTAGE]</a:t>
                    </a:fld>
                    <a:endParaRPr lang="en-US" sz="1600" b="1"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A5E-4E74-928C-108C7194C593}"/>
                </c:ext>
              </c:extLst>
            </c:dLbl>
            <c:dLbl>
              <c:idx val="2"/>
              <c:tx>
                <c:rich>
                  <a:bodyPr/>
                  <a:lstStyle/>
                  <a:p>
                    <a:fld id="{83296E81-51EE-4B82-8A00-9B42AF775380}" type="CATEGORYNAME">
                      <a:rPr lang="en-US" sz="1600" b="1">
                        <a:solidFill>
                          <a:srgbClr val="002060"/>
                        </a:solidFill>
                      </a:rPr>
                      <a:pPr/>
                      <a:t>[CATEGORY NAME]</a:t>
                    </a:fld>
                    <a:r>
                      <a:rPr lang="en-US" sz="1600" b="1" baseline="0" dirty="0">
                        <a:solidFill>
                          <a:srgbClr val="002060"/>
                        </a:solidFill>
                      </a:rPr>
                      <a:t>
</a:t>
                    </a:r>
                    <a:fld id="{FFE41E4B-5078-438A-957A-4F59E5E0654C}" type="PERCENTAGE">
                      <a:rPr lang="en-US" sz="1600" b="1" baseline="0"/>
                      <a:pPr/>
                      <a:t>[PERCENTAGE]</a:t>
                    </a:fld>
                    <a:endParaRPr lang="en-US" sz="1600" b="1" baseline="0" dirty="0">
                      <a:solidFill>
                        <a:srgbClr val="002060"/>
                      </a:solidFill>
                    </a:endParaRPr>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A5E-4E74-928C-108C7194C593}"/>
                </c:ext>
              </c:extLst>
            </c:dLbl>
            <c:dLbl>
              <c:idx val="3"/>
              <c:tx>
                <c:rich>
                  <a:bodyPr/>
                  <a:lstStyle/>
                  <a:p>
                    <a:fld id="{C1525F51-93B4-4BEA-95C3-5415AA11E200}" type="CATEGORYNAME">
                      <a:rPr lang="en-US" b="1" baseline="0">
                        <a:solidFill>
                          <a:srgbClr val="002060"/>
                        </a:solidFill>
                      </a:rPr>
                      <a:pPr/>
                      <a:t>[CATEGORY NAME]</a:t>
                    </a:fld>
                    <a:r>
                      <a:rPr lang="en-US" b="1" baseline="0" dirty="0"/>
                      <a:t>
</a:t>
                    </a:r>
                    <a:fld id="{25F2D6B5-6383-4B8A-A6C2-F37E1D528EBB}" type="PERCENTAGE">
                      <a:rPr lang="en-US" sz="1600" b="1" baseline="0"/>
                      <a:pPr/>
                      <a:t>[PERCENTAGE]</a:t>
                    </a:fld>
                    <a:endParaRPr lang="en-US" b="1" baseline="0" dirty="0"/>
                  </a:p>
                </c:rich>
              </c:tx>
              <c:dLblPos val="out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A5E-4E74-928C-108C7194C59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ERC Starting</c:v>
                </c:pt>
                <c:pt idx="1">
                  <c:v>ERC Consolidator</c:v>
                </c:pt>
                <c:pt idx="2">
                  <c:v>ERC Advanced</c:v>
                </c:pt>
                <c:pt idx="3">
                  <c:v>NO ERC</c:v>
                </c:pt>
              </c:strCache>
            </c:strRef>
          </c:cat>
          <c:val>
            <c:numRef>
              <c:f>Sheet1!$B$2:$B$5</c:f>
              <c:numCache>
                <c:formatCode>General</c:formatCode>
                <c:ptCount val="4"/>
                <c:pt idx="0">
                  <c:v>1</c:v>
                </c:pt>
                <c:pt idx="1">
                  <c:v>2</c:v>
                </c:pt>
                <c:pt idx="2">
                  <c:v>5</c:v>
                </c:pt>
                <c:pt idx="3">
                  <c:v>5</c:v>
                </c:pt>
              </c:numCache>
            </c:numRef>
          </c:val>
          <c:extLst>
            <c:ext xmlns:c16="http://schemas.microsoft.com/office/drawing/2014/chart" uri="{C3380CC4-5D6E-409C-BE32-E72D297353CC}">
              <c16:uniqueId val="{00000000-DA5E-4E74-928C-108C7194C593}"/>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5" Type="http://schemas.openxmlformats.org/officeDocument/2006/relationships/image" Target="../media/image13.sv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image" Target="../media/image9.svg"/><Relationship Id="rId5" Type="http://schemas.openxmlformats.org/officeDocument/2006/relationships/image" Target="../media/image13.sv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E84C3E96-3663-4C71-993E-1818B1C490F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F2E627E-B16C-420A-8FC1-8F6587CCFCBC}">
      <dgm:prSet custT="1"/>
      <dgm:spPr/>
      <dgm:t>
        <a:bodyPr/>
        <a:lstStyle/>
        <a:p>
          <a:pPr>
            <a:lnSpc>
              <a:spcPct val="100000"/>
            </a:lnSpc>
          </a:pPr>
          <a:r>
            <a:rPr lang="en-GB" sz="2000" dirty="0">
              <a:solidFill>
                <a:srgbClr val="002060"/>
              </a:solidFill>
            </a:rPr>
            <a:t>Teaching replacement limited to 0.33 FTE over three years</a:t>
          </a:r>
          <a:endParaRPr lang="en-US" sz="2000" dirty="0">
            <a:solidFill>
              <a:srgbClr val="002060"/>
            </a:solidFill>
          </a:endParaRPr>
        </a:p>
      </dgm:t>
    </dgm:pt>
    <dgm:pt modelId="{EC863929-6C6F-4AF9-9B21-7FF681D81732}" type="parTrans" cxnId="{2319E7C4-DAD0-4AB6-B206-0AF0AD290371}">
      <dgm:prSet/>
      <dgm:spPr/>
      <dgm:t>
        <a:bodyPr/>
        <a:lstStyle/>
        <a:p>
          <a:endParaRPr lang="en-US"/>
        </a:p>
      </dgm:t>
    </dgm:pt>
    <dgm:pt modelId="{61003A1D-9B24-4E8A-A1CC-5B2A301B4EA6}" type="sibTrans" cxnId="{2319E7C4-DAD0-4AB6-B206-0AF0AD290371}">
      <dgm:prSet/>
      <dgm:spPr/>
      <dgm:t>
        <a:bodyPr/>
        <a:lstStyle/>
        <a:p>
          <a:endParaRPr lang="en-US"/>
        </a:p>
      </dgm:t>
    </dgm:pt>
    <dgm:pt modelId="{E946D234-B0D7-46F6-BABD-8D792C0C7340}">
      <dgm:prSet custT="1"/>
      <dgm:spPr/>
      <dgm:t>
        <a:bodyPr/>
        <a:lstStyle/>
        <a:p>
          <a:pPr>
            <a:lnSpc>
              <a:spcPct val="100000"/>
            </a:lnSpc>
          </a:pPr>
          <a:r>
            <a:rPr lang="en-GB" sz="2000" dirty="0">
              <a:solidFill>
                <a:srgbClr val="002060"/>
              </a:solidFill>
            </a:rPr>
            <a:t>Teaching replacement only available for those undertaking leadership roles (e.g. Directorate, Theme/Programme Leads)</a:t>
          </a:r>
          <a:endParaRPr lang="en-US" sz="2000" dirty="0">
            <a:solidFill>
              <a:srgbClr val="002060"/>
            </a:solidFill>
          </a:endParaRPr>
        </a:p>
      </dgm:t>
    </dgm:pt>
    <dgm:pt modelId="{1866005A-2749-4F48-9961-92646570A314}" type="parTrans" cxnId="{E96B063B-6DB4-40C2-BF97-11F44C33E616}">
      <dgm:prSet/>
      <dgm:spPr/>
      <dgm:t>
        <a:bodyPr/>
        <a:lstStyle/>
        <a:p>
          <a:endParaRPr lang="en-US"/>
        </a:p>
      </dgm:t>
    </dgm:pt>
    <dgm:pt modelId="{8078D5A9-089F-4DB4-A606-93765B29D929}" type="sibTrans" cxnId="{E96B063B-6DB4-40C2-BF97-11F44C33E616}">
      <dgm:prSet/>
      <dgm:spPr/>
      <dgm:t>
        <a:bodyPr/>
        <a:lstStyle/>
        <a:p>
          <a:endParaRPr lang="en-US"/>
        </a:p>
      </dgm:t>
    </dgm:pt>
    <dgm:pt modelId="{0A7BFD07-D9F4-4299-809B-762D7A18126B}">
      <dgm:prSet custT="1"/>
      <dgm:spPr/>
      <dgm:t>
        <a:bodyPr/>
        <a:lstStyle/>
        <a:p>
          <a:pPr>
            <a:lnSpc>
              <a:spcPct val="100000"/>
            </a:lnSpc>
          </a:pPr>
          <a:r>
            <a:rPr lang="en-US" sz="2000" dirty="0">
              <a:solidFill>
                <a:srgbClr val="002060"/>
              </a:solidFill>
            </a:rPr>
            <a:t>7</a:t>
          </a:r>
          <a:r>
            <a:rPr lang="en-GB" sz="2000" dirty="0">
              <a:solidFill>
                <a:srgbClr val="002060"/>
              </a:solidFill>
            </a:rPr>
            <a:t>5% of budget needs to be spent on academic and research staff/students</a:t>
          </a:r>
          <a:endParaRPr lang="en-US" sz="2000" dirty="0">
            <a:solidFill>
              <a:srgbClr val="002060"/>
            </a:solidFill>
          </a:endParaRPr>
        </a:p>
      </dgm:t>
    </dgm:pt>
    <dgm:pt modelId="{6326E9D9-65F2-4426-9B7B-5FB84529D948}" type="parTrans" cxnId="{3E1625F6-5F6F-4270-BC1F-658037D357DE}">
      <dgm:prSet/>
      <dgm:spPr/>
      <dgm:t>
        <a:bodyPr/>
        <a:lstStyle/>
        <a:p>
          <a:endParaRPr lang="en-US"/>
        </a:p>
      </dgm:t>
    </dgm:pt>
    <dgm:pt modelId="{0AC0741F-12B6-4DD1-BF36-73AEF7E3BB4C}" type="sibTrans" cxnId="{3E1625F6-5F6F-4270-BC1F-658037D357DE}">
      <dgm:prSet/>
      <dgm:spPr/>
      <dgm:t>
        <a:bodyPr/>
        <a:lstStyle/>
        <a:p>
          <a:endParaRPr lang="en-US"/>
        </a:p>
      </dgm:t>
    </dgm:pt>
    <dgm:pt modelId="{7D2B8428-F054-49D6-8789-17A2F58DF1C3}">
      <dgm:prSet custT="1"/>
      <dgm:spPr/>
      <dgm:t>
        <a:bodyPr/>
        <a:lstStyle/>
        <a:p>
          <a:pPr>
            <a:lnSpc>
              <a:spcPct val="100000"/>
            </a:lnSpc>
          </a:pPr>
          <a:r>
            <a:rPr lang="en-GB" sz="1800" dirty="0">
              <a:solidFill>
                <a:srgbClr val="002060"/>
              </a:solidFill>
            </a:rPr>
            <a:t>Potentially can include Centre Manager (TBC)</a:t>
          </a:r>
          <a:endParaRPr lang="en-US" sz="1800" dirty="0">
            <a:solidFill>
              <a:srgbClr val="002060"/>
            </a:solidFill>
          </a:endParaRPr>
        </a:p>
      </dgm:t>
    </dgm:pt>
    <dgm:pt modelId="{5F389D4A-8CAF-45E8-9949-80E22352C6B6}" type="parTrans" cxnId="{A56F5183-282E-4F31-98C4-3200D0467E22}">
      <dgm:prSet/>
      <dgm:spPr/>
      <dgm:t>
        <a:bodyPr/>
        <a:lstStyle/>
        <a:p>
          <a:endParaRPr lang="en-US"/>
        </a:p>
      </dgm:t>
    </dgm:pt>
    <dgm:pt modelId="{688ABF21-C7A2-42A5-9406-263471017CCC}" type="sibTrans" cxnId="{A56F5183-282E-4F31-98C4-3200D0467E22}">
      <dgm:prSet/>
      <dgm:spPr/>
      <dgm:t>
        <a:bodyPr/>
        <a:lstStyle/>
        <a:p>
          <a:endParaRPr lang="en-US"/>
        </a:p>
      </dgm:t>
    </dgm:pt>
    <dgm:pt modelId="{0AEBF528-F550-434A-8D93-1B00089AF1B1}">
      <dgm:prSet custT="1"/>
      <dgm:spPr/>
      <dgm:t>
        <a:bodyPr/>
        <a:lstStyle/>
        <a:p>
          <a:pPr>
            <a:lnSpc>
              <a:spcPct val="100000"/>
            </a:lnSpc>
          </a:pPr>
          <a:r>
            <a:rPr lang="en-US" sz="2000" dirty="0">
              <a:solidFill>
                <a:srgbClr val="002060"/>
              </a:solidFill>
            </a:rPr>
            <a:t>Only 25% available for other research expenses</a:t>
          </a:r>
        </a:p>
      </dgm:t>
    </dgm:pt>
    <dgm:pt modelId="{A735A69F-55F3-4102-9A9E-5D7F13C1D2D9}" type="parTrans" cxnId="{99A51204-1C6E-4627-923F-7AC56CD53844}">
      <dgm:prSet/>
      <dgm:spPr/>
      <dgm:t>
        <a:bodyPr/>
        <a:lstStyle/>
        <a:p>
          <a:endParaRPr lang="en-US"/>
        </a:p>
      </dgm:t>
    </dgm:pt>
    <dgm:pt modelId="{42991D98-6CE4-41F7-8D81-6F9268B3CA83}" type="sibTrans" cxnId="{99A51204-1C6E-4627-923F-7AC56CD53844}">
      <dgm:prSet/>
      <dgm:spPr/>
      <dgm:t>
        <a:bodyPr/>
        <a:lstStyle/>
        <a:p>
          <a:endParaRPr lang="en-US"/>
        </a:p>
      </dgm:t>
    </dgm:pt>
    <dgm:pt modelId="{19000045-9F64-4AB5-9EA4-0971D58113A7}">
      <dgm:prSet custT="1"/>
      <dgm:spPr/>
      <dgm:t>
        <a:bodyPr/>
        <a:lstStyle/>
        <a:p>
          <a:pPr>
            <a:lnSpc>
              <a:spcPct val="100000"/>
            </a:lnSpc>
          </a:pPr>
          <a:r>
            <a:rPr lang="en-US" sz="1800" dirty="0">
              <a:solidFill>
                <a:srgbClr val="002060"/>
              </a:solidFill>
            </a:rPr>
            <a:t>Includes technical and administrative staff</a:t>
          </a:r>
        </a:p>
      </dgm:t>
    </dgm:pt>
    <dgm:pt modelId="{522EC6F1-4888-4A1D-8EBA-488F724AA26C}" type="parTrans" cxnId="{D1D3DC86-2493-49D8-8FE2-7E88448F1552}">
      <dgm:prSet/>
      <dgm:spPr/>
      <dgm:t>
        <a:bodyPr/>
        <a:lstStyle/>
        <a:p>
          <a:endParaRPr lang="en-US"/>
        </a:p>
      </dgm:t>
    </dgm:pt>
    <dgm:pt modelId="{3FF3BA98-55C3-467D-9E6E-32148F1552D9}" type="sibTrans" cxnId="{D1D3DC86-2493-49D8-8FE2-7E88448F1552}">
      <dgm:prSet/>
      <dgm:spPr/>
      <dgm:t>
        <a:bodyPr/>
        <a:lstStyle/>
        <a:p>
          <a:endParaRPr lang="en-US"/>
        </a:p>
      </dgm:t>
    </dgm:pt>
    <dgm:pt modelId="{BE9B8B09-FA08-4E8E-AF78-6B8B9E93D792}">
      <dgm:prSet/>
      <dgm:spPr/>
      <dgm:t>
        <a:bodyPr/>
        <a:lstStyle/>
        <a:p>
          <a:pPr>
            <a:lnSpc>
              <a:spcPct val="100000"/>
            </a:lnSpc>
          </a:pPr>
          <a:r>
            <a:rPr lang="en-US" dirty="0">
              <a:solidFill>
                <a:srgbClr val="002060"/>
              </a:solidFill>
            </a:rPr>
            <a:t>International HEIs able to receive project funds but not teaching replacement (TBC)</a:t>
          </a:r>
        </a:p>
      </dgm:t>
    </dgm:pt>
    <dgm:pt modelId="{D6F61E04-AA0F-4F80-9CC3-4D88C386ADA4}" type="parTrans" cxnId="{D33C11C2-8356-44CC-84A6-167553A96D2B}">
      <dgm:prSet/>
      <dgm:spPr/>
      <dgm:t>
        <a:bodyPr/>
        <a:lstStyle/>
        <a:p>
          <a:endParaRPr lang="en-US"/>
        </a:p>
      </dgm:t>
    </dgm:pt>
    <dgm:pt modelId="{9183C9CA-87E9-4267-9367-AD78992AE7B5}" type="sibTrans" cxnId="{D33C11C2-8356-44CC-84A6-167553A96D2B}">
      <dgm:prSet/>
      <dgm:spPr/>
      <dgm:t>
        <a:bodyPr/>
        <a:lstStyle/>
        <a:p>
          <a:endParaRPr lang="en-US"/>
        </a:p>
      </dgm:t>
    </dgm:pt>
    <dgm:pt modelId="{47B02951-384D-45C4-A475-6F9CB763F13C}" type="pres">
      <dgm:prSet presAssocID="{E84C3E96-3663-4C71-993E-1818B1C490F2}" presName="root" presStyleCnt="0">
        <dgm:presLayoutVars>
          <dgm:dir/>
          <dgm:resizeHandles val="exact"/>
        </dgm:presLayoutVars>
      </dgm:prSet>
      <dgm:spPr/>
    </dgm:pt>
    <dgm:pt modelId="{80B2F242-8218-43E4-B19D-AFFD1A94DDD2}" type="pres">
      <dgm:prSet presAssocID="{9F2E627E-B16C-420A-8FC1-8F6587CCFCBC}" presName="compNode" presStyleCnt="0"/>
      <dgm:spPr/>
    </dgm:pt>
    <dgm:pt modelId="{4C50394C-C48F-4ECC-898B-602B7B9DF648}" type="pres">
      <dgm:prSet presAssocID="{9F2E627E-B16C-420A-8FC1-8F6587CCFCBC}" presName="bgRect" presStyleLbl="bgShp" presStyleIdx="0" presStyleCnt="5"/>
      <dgm:spPr>
        <a:solidFill>
          <a:schemeClr val="bg1"/>
        </a:solidFill>
        <a:ln w="38100">
          <a:solidFill>
            <a:srgbClr val="04989C"/>
          </a:solidFill>
        </a:ln>
      </dgm:spPr>
    </dgm:pt>
    <dgm:pt modelId="{04539BBC-9106-432C-AF61-9554429FB079}" type="pres">
      <dgm:prSet presAssocID="{9F2E627E-B16C-420A-8FC1-8F6587CCFCBC}" presName="iconRect" presStyleLbl="node1" presStyleIdx="0" presStyleCnt="5" custLinFactNeighborX="-3214" custLinFactNeighborY="1217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pt>
    <dgm:pt modelId="{20B42396-AD76-40C7-AE40-B68C30448D47}" type="pres">
      <dgm:prSet presAssocID="{9F2E627E-B16C-420A-8FC1-8F6587CCFCBC}" presName="spaceRect" presStyleCnt="0"/>
      <dgm:spPr/>
    </dgm:pt>
    <dgm:pt modelId="{E0DE3B2A-FF25-4F1C-8C2F-9EF533BF66C9}" type="pres">
      <dgm:prSet presAssocID="{9F2E627E-B16C-420A-8FC1-8F6587CCFCBC}" presName="parTx" presStyleLbl="revTx" presStyleIdx="0" presStyleCnt="7">
        <dgm:presLayoutVars>
          <dgm:chMax val="0"/>
          <dgm:chPref val="0"/>
        </dgm:presLayoutVars>
      </dgm:prSet>
      <dgm:spPr/>
    </dgm:pt>
    <dgm:pt modelId="{5B2FC2F0-2B6A-4A3E-9C86-50A7D93FC988}" type="pres">
      <dgm:prSet presAssocID="{61003A1D-9B24-4E8A-A1CC-5B2A301B4EA6}" presName="sibTrans" presStyleCnt="0"/>
      <dgm:spPr/>
    </dgm:pt>
    <dgm:pt modelId="{9FAE3E8B-3D88-4268-9CB5-345577C5A33D}" type="pres">
      <dgm:prSet presAssocID="{E946D234-B0D7-46F6-BABD-8D792C0C7340}" presName="compNode" presStyleCnt="0"/>
      <dgm:spPr/>
    </dgm:pt>
    <dgm:pt modelId="{C601E148-D5DB-4EBC-A22A-24193872823B}" type="pres">
      <dgm:prSet presAssocID="{E946D234-B0D7-46F6-BABD-8D792C0C7340}" presName="bgRect" presStyleLbl="bgShp" presStyleIdx="1" presStyleCnt="5"/>
      <dgm:spPr>
        <a:solidFill>
          <a:schemeClr val="bg1"/>
        </a:solidFill>
        <a:ln w="38100">
          <a:solidFill>
            <a:schemeClr val="accent5">
              <a:lumMod val="40000"/>
              <a:lumOff val="60000"/>
            </a:schemeClr>
          </a:solidFill>
        </a:ln>
      </dgm:spPr>
    </dgm:pt>
    <dgm:pt modelId="{682C818F-4DC7-4DD0-A0A6-8B59AF632F44}" type="pres">
      <dgm:prSet presAssocID="{E946D234-B0D7-46F6-BABD-8D792C0C734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ptain"/>
        </a:ext>
      </dgm:extLst>
    </dgm:pt>
    <dgm:pt modelId="{6F2DDD1B-87D9-4913-891D-3C05CD9E09AA}" type="pres">
      <dgm:prSet presAssocID="{E946D234-B0D7-46F6-BABD-8D792C0C7340}" presName="spaceRect" presStyleCnt="0"/>
      <dgm:spPr/>
    </dgm:pt>
    <dgm:pt modelId="{34001E4D-4B12-4410-AA20-814DB6F11853}" type="pres">
      <dgm:prSet presAssocID="{E946D234-B0D7-46F6-BABD-8D792C0C7340}" presName="parTx" presStyleLbl="revTx" presStyleIdx="1" presStyleCnt="7">
        <dgm:presLayoutVars>
          <dgm:chMax val="0"/>
          <dgm:chPref val="0"/>
        </dgm:presLayoutVars>
      </dgm:prSet>
      <dgm:spPr/>
    </dgm:pt>
    <dgm:pt modelId="{0B2C75D2-33D7-4496-B35C-7C1F98DF189B}" type="pres">
      <dgm:prSet presAssocID="{8078D5A9-089F-4DB4-A606-93765B29D929}" presName="sibTrans" presStyleCnt="0"/>
      <dgm:spPr/>
    </dgm:pt>
    <dgm:pt modelId="{1E8C8C12-4C41-4026-85BE-75EAF112240D}" type="pres">
      <dgm:prSet presAssocID="{0A7BFD07-D9F4-4299-809B-762D7A18126B}" presName="compNode" presStyleCnt="0"/>
      <dgm:spPr/>
    </dgm:pt>
    <dgm:pt modelId="{02E04491-0150-4C4D-A619-918739149928}" type="pres">
      <dgm:prSet presAssocID="{0A7BFD07-D9F4-4299-809B-762D7A18126B}" presName="bgRect" presStyleLbl="bgShp" presStyleIdx="2" presStyleCnt="5" custLinFactNeighborX="-461" custLinFactNeighborY="242"/>
      <dgm:spPr>
        <a:solidFill>
          <a:schemeClr val="bg1"/>
        </a:solidFill>
        <a:ln w="38100">
          <a:solidFill>
            <a:srgbClr val="009ED6"/>
          </a:solidFill>
        </a:ln>
      </dgm:spPr>
    </dgm:pt>
    <dgm:pt modelId="{41B0415C-4951-4C3F-8685-349C65BBFFBF}" type="pres">
      <dgm:prSet presAssocID="{0A7BFD07-D9F4-4299-809B-762D7A18126B}"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lassroom"/>
        </a:ext>
      </dgm:extLst>
    </dgm:pt>
    <dgm:pt modelId="{474095A5-FE0B-4E54-BF1B-55A8C1F336CB}" type="pres">
      <dgm:prSet presAssocID="{0A7BFD07-D9F4-4299-809B-762D7A18126B}" presName="spaceRect" presStyleCnt="0"/>
      <dgm:spPr/>
    </dgm:pt>
    <dgm:pt modelId="{19AD49B8-34A5-43D0-8980-2993B967B57B}" type="pres">
      <dgm:prSet presAssocID="{0A7BFD07-D9F4-4299-809B-762D7A18126B}" presName="parTx" presStyleLbl="revTx" presStyleIdx="2" presStyleCnt="7">
        <dgm:presLayoutVars>
          <dgm:chMax val="0"/>
          <dgm:chPref val="0"/>
        </dgm:presLayoutVars>
      </dgm:prSet>
      <dgm:spPr/>
    </dgm:pt>
    <dgm:pt modelId="{0070CB79-058C-4ACD-9603-BB4EE76B393D}" type="pres">
      <dgm:prSet presAssocID="{0A7BFD07-D9F4-4299-809B-762D7A18126B}" presName="desTx" presStyleLbl="revTx" presStyleIdx="3" presStyleCnt="7">
        <dgm:presLayoutVars/>
      </dgm:prSet>
      <dgm:spPr/>
    </dgm:pt>
    <dgm:pt modelId="{CB321BEF-F698-4194-8E51-22A79A7AED3B}" type="pres">
      <dgm:prSet presAssocID="{0AC0741F-12B6-4DD1-BF36-73AEF7E3BB4C}" presName="sibTrans" presStyleCnt="0"/>
      <dgm:spPr/>
    </dgm:pt>
    <dgm:pt modelId="{ACD39F2D-62F4-434D-80CF-24B8EE7224AB}" type="pres">
      <dgm:prSet presAssocID="{0AEBF528-F550-434A-8D93-1B00089AF1B1}" presName="compNode" presStyleCnt="0"/>
      <dgm:spPr/>
    </dgm:pt>
    <dgm:pt modelId="{42CD34DC-DE70-4201-9414-92CDF771A2F0}" type="pres">
      <dgm:prSet presAssocID="{0AEBF528-F550-434A-8D93-1B00089AF1B1}" presName="bgRect" presStyleLbl="bgShp" presStyleIdx="3" presStyleCnt="5"/>
      <dgm:spPr>
        <a:solidFill>
          <a:schemeClr val="bg1"/>
        </a:solidFill>
        <a:ln w="38100">
          <a:solidFill>
            <a:schemeClr val="accent5">
              <a:lumMod val="75000"/>
            </a:schemeClr>
          </a:solidFill>
        </a:ln>
      </dgm:spPr>
    </dgm:pt>
    <dgm:pt modelId="{AB9D8EC8-7A94-49F5-9422-92B3BDD9954C}" type="pres">
      <dgm:prSet presAssocID="{0AEBF528-F550-434A-8D93-1B00089AF1B1}"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E6667263-54B1-4D63-8ADB-F0C2C34CCEAD}" type="pres">
      <dgm:prSet presAssocID="{0AEBF528-F550-434A-8D93-1B00089AF1B1}" presName="spaceRect" presStyleCnt="0"/>
      <dgm:spPr/>
    </dgm:pt>
    <dgm:pt modelId="{5D31629A-8A4D-4D27-B5D3-8C7C85D3E302}" type="pres">
      <dgm:prSet presAssocID="{0AEBF528-F550-434A-8D93-1B00089AF1B1}" presName="parTx" presStyleLbl="revTx" presStyleIdx="4" presStyleCnt="7">
        <dgm:presLayoutVars>
          <dgm:chMax val="0"/>
          <dgm:chPref val="0"/>
        </dgm:presLayoutVars>
      </dgm:prSet>
      <dgm:spPr/>
    </dgm:pt>
    <dgm:pt modelId="{45CC9104-5640-4687-ACA7-E987A911027C}" type="pres">
      <dgm:prSet presAssocID="{0AEBF528-F550-434A-8D93-1B00089AF1B1}" presName="desTx" presStyleLbl="revTx" presStyleIdx="5" presStyleCnt="7">
        <dgm:presLayoutVars/>
      </dgm:prSet>
      <dgm:spPr/>
    </dgm:pt>
    <dgm:pt modelId="{F1288C62-8024-4B74-8F59-C34B126E7271}" type="pres">
      <dgm:prSet presAssocID="{42991D98-6CE4-41F7-8D81-6F9268B3CA83}" presName="sibTrans" presStyleCnt="0"/>
      <dgm:spPr/>
    </dgm:pt>
    <dgm:pt modelId="{08122484-D5AD-448B-941A-25C2760A7060}" type="pres">
      <dgm:prSet presAssocID="{BE9B8B09-FA08-4E8E-AF78-6B8B9E93D792}" presName="compNode" presStyleCnt="0"/>
      <dgm:spPr/>
    </dgm:pt>
    <dgm:pt modelId="{6038AEB5-FBD2-46F8-8CE1-19EBBAF21A5A}" type="pres">
      <dgm:prSet presAssocID="{BE9B8B09-FA08-4E8E-AF78-6B8B9E93D792}" presName="bgRect" presStyleLbl="bgShp" presStyleIdx="4" presStyleCnt="5"/>
      <dgm:spPr>
        <a:solidFill>
          <a:schemeClr val="bg1"/>
        </a:solidFill>
        <a:ln w="38100">
          <a:solidFill>
            <a:srgbClr val="002060"/>
          </a:solidFill>
        </a:ln>
      </dgm:spPr>
    </dgm:pt>
    <dgm:pt modelId="{BBA2CC18-ED7E-49CE-960C-54A2D2606D1C}" type="pres">
      <dgm:prSet presAssocID="{BE9B8B09-FA08-4E8E-AF78-6B8B9E93D792}"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Checkmark"/>
        </a:ext>
      </dgm:extLst>
    </dgm:pt>
    <dgm:pt modelId="{935ACBD3-AB6F-450E-A878-9721C3F5800E}" type="pres">
      <dgm:prSet presAssocID="{BE9B8B09-FA08-4E8E-AF78-6B8B9E93D792}" presName="spaceRect" presStyleCnt="0"/>
      <dgm:spPr/>
    </dgm:pt>
    <dgm:pt modelId="{0BAE16E9-886D-476B-BFAC-379F1E555851}" type="pres">
      <dgm:prSet presAssocID="{BE9B8B09-FA08-4E8E-AF78-6B8B9E93D792}" presName="parTx" presStyleLbl="revTx" presStyleIdx="6" presStyleCnt="7">
        <dgm:presLayoutVars>
          <dgm:chMax val="0"/>
          <dgm:chPref val="0"/>
        </dgm:presLayoutVars>
      </dgm:prSet>
      <dgm:spPr/>
    </dgm:pt>
  </dgm:ptLst>
  <dgm:cxnLst>
    <dgm:cxn modelId="{99A51204-1C6E-4627-923F-7AC56CD53844}" srcId="{E84C3E96-3663-4C71-993E-1818B1C490F2}" destId="{0AEBF528-F550-434A-8D93-1B00089AF1B1}" srcOrd="3" destOrd="0" parTransId="{A735A69F-55F3-4102-9A9E-5D7F13C1D2D9}" sibTransId="{42991D98-6CE4-41F7-8D81-6F9268B3CA83}"/>
    <dgm:cxn modelId="{4DD9BC07-7D7D-49B1-A68B-FCCBE945BE47}" type="presOf" srcId="{E84C3E96-3663-4C71-993E-1818B1C490F2}" destId="{47B02951-384D-45C4-A475-6F9CB763F13C}" srcOrd="0" destOrd="0" presId="urn:microsoft.com/office/officeart/2018/2/layout/IconVerticalSolidList"/>
    <dgm:cxn modelId="{7406841D-98DA-46AD-AD2C-1566E7BB2A85}" type="presOf" srcId="{9F2E627E-B16C-420A-8FC1-8F6587CCFCBC}" destId="{E0DE3B2A-FF25-4F1C-8C2F-9EF533BF66C9}" srcOrd="0" destOrd="0" presId="urn:microsoft.com/office/officeart/2018/2/layout/IconVerticalSolidList"/>
    <dgm:cxn modelId="{E96B063B-6DB4-40C2-BF97-11F44C33E616}" srcId="{E84C3E96-3663-4C71-993E-1818B1C490F2}" destId="{E946D234-B0D7-46F6-BABD-8D792C0C7340}" srcOrd="1" destOrd="0" parTransId="{1866005A-2749-4F48-9961-92646570A314}" sibTransId="{8078D5A9-089F-4DB4-A606-93765B29D929}"/>
    <dgm:cxn modelId="{8703B36D-04B2-4F59-B1B4-9AAD900950D0}" type="presOf" srcId="{E946D234-B0D7-46F6-BABD-8D792C0C7340}" destId="{34001E4D-4B12-4410-AA20-814DB6F11853}" srcOrd="0" destOrd="0" presId="urn:microsoft.com/office/officeart/2018/2/layout/IconVerticalSolidList"/>
    <dgm:cxn modelId="{00900F51-1E73-4F3B-A0CD-1AF621D14852}" type="presOf" srcId="{BE9B8B09-FA08-4E8E-AF78-6B8B9E93D792}" destId="{0BAE16E9-886D-476B-BFAC-379F1E555851}" srcOrd="0" destOrd="0" presId="urn:microsoft.com/office/officeart/2018/2/layout/IconVerticalSolidList"/>
    <dgm:cxn modelId="{08469554-F372-45EA-8FD7-8F957DD1BAFD}" type="presOf" srcId="{0AEBF528-F550-434A-8D93-1B00089AF1B1}" destId="{5D31629A-8A4D-4D27-B5D3-8C7C85D3E302}" srcOrd="0" destOrd="0" presId="urn:microsoft.com/office/officeart/2018/2/layout/IconVerticalSolidList"/>
    <dgm:cxn modelId="{A56F5183-282E-4F31-98C4-3200D0467E22}" srcId="{0A7BFD07-D9F4-4299-809B-762D7A18126B}" destId="{7D2B8428-F054-49D6-8789-17A2F58DF1C3}" srcOrd="0" destOrd="0" parTransId="{5F389D4A-8CAF-45E8-9949-80E22352C6B6}" sibTransId="{688ABF21-C7A2-42A5-9406-263471017CCC}"/>
    <dgm:cxn modelId="{D1D3DC86-2493-49D8-8FE2-7E88448F1552}" srcId="{0AEBF528-F550-434A-8D93-1B00089AF1B1}" destId="{19000045-9F64-4AB5-9EA4-0971D58113A7}" srcOrd="0" destOrd="0" parTransId="{522EC6F1-4888-4A1D-8EBA-488F724AA26C}" sibTransId="{3FF3BA98-55C3-467D-9E6E-32148F1552D9}"/>
    <dgm:cxn modelId="{109D9499-D723-4469-9EB2-5D9451950A65}" type="presOf" srcId="{7D2B8428-F054-49D6-8789-17A2F58DF1C3}" destId="{0070CB79-058C-4ACD-9603-BB4EE76B393D}" srcOrd="0" destOrd="0" presId="urn:microsoft.com/office/officeart/2018/2/layout/IconVerticalSolidList"/>
    <dgm:cxn modelId="{34EE689A-7E3A-492E-9D80-86BD86482AFC}" type="presOf" srcId="{0A7BFD07-D9F4-4299-809B-762D7A18126B}" destId="{19AD49B8-34A5-43D0-8980-2993B967B57B}" srcOrd="0" destOrd="0" presId="urn:microsoft.com/office/officeart/2018/2/layout/IconVerticalSolidList"/>
    <dgm:cxn modelId="{D33C11C2-8356-44CC-84A6-167553A96D2B}" srcId="{E84C3E96-3663-4C71-993E-1818B1C490F2}" destId="{BE9B8B09-FA08-4E8E-AF78-6B8B9E93D792}" srcOrd="4" destOrd="0" parTransId="{D6F61E04-AA0F-4F80-9CC3-4D88C386ADA4}" sibTransId="{9183C9CA-87E9-4267-9367-AD78992AE7B5}"/>
    <dgm:cxn modelId="{2319E7C4-DAD0-4AB6-B206-0AF0AD290371}" srcId="{E84C3E96-3663-4C71-993E-1818B1C490F2}" destId="{9F2E627E-B16C-420A-8FC1-8F6587CCFCBC}" srcOrd="0" destOrd="0" parTransId="{EC863929-6C6F-4AF9-9B21-7FF681D81732}" sibTransId="{61003A1D-9B24-4E8A-A1CC-5B2A301B4EA6}"/>
    <dgm:cxn modelId="{E1E0D1CD-4723-4ECF-BB03-7381D43CD299}" type="presOf" srcId="{19000045-9F64-4AB5-9EA4-0971D58113A7}" destId="{45CC9104-5640-4687-ACA7-E987A911027C}" srcOrd="0" destOrd="0" presId="urn:microsoft.com/office/officeart/2018/2/layout/IconVerticalSolidList"/>
    <dgm:cxn modelId="{3E1625F6-5F6F-4270-BC1F-658037D357DE}" srcId="{E84C3E96-3663-4C71-993E-1818B1C490F2}" destId="{0A7BFD07-D9F4-4299-809B-762D7A18126B}" srcOrd="2" destOrd="0" parTransId="{6326E9D9-65F2-4426-9B7B-5FB84529D948}" sibTransId="{0AC0741F-12B6-4DD1-BF36-73AEF7E3BB4C}"/>
    <dgm:cxn modelId="{3E547148-F2A8-44AA-AF5F-5F27CDA192B7}" type="presParOf" srcId="{47B02951-384D-45C4-A475-6F9CB763F13C}" destId="{80B2F242-8218-43E4-B19D-AFFD1A94DDD2}" srcOrd="0" destOrd="0" presId="urn:microsoft.com/office/officeart/2018/2/layout/IconVerticalSolidList"/>
    <dgm:cxn modelId="{7E61D422-A3C8-4A20-8468-46285AC93D22}" type="presParOf" srcId="{80B2F242-8218-43E4-B19D-AFFD1A94DDD2}" destId="{4C50394C-C48F-4ECC-898B-602B7B9DF648}" srcOrd="0" destOrd="0" presId="urn:microsoft.com/office/officeart/2018/2/layout/IconVerticalSolidList"/>
    <dgm:cxn modelId="{C3424970-5D6A-45CD-8460-1089C6E312B4}" type="presParOf" srcId="{80B2F242-8218-43E4-B19D-AFFD1A94DDD2}" destId="{04539BBC-9106-432C-AF61-9554429FB079}" srcOrd="1" destOrd="0" presId="urn:microsoft.com/office/officeart/2018/2/layout/IconVerticalSolidList"/>
    <dgm:cxn modelId="{12B0D814-E2B2-489F-84D0-DB185969749C}" type="presParOf" srcId="{80B2F242-8218-43E4-B19D-AFFD1A94DDD2}" destId="{20B42396-AD76-40C7-AE40-B68C30448D47}" srcOrd="2" destOrd="0" presId="urn:microsoft.com/office/officeart/2018/2/layout/IconVerticalSolidList"/>
    <dgm:cxn modelId="{FF54D1B2-42E4-4E1D-B351-8B96F187DA6D}" type="presParOf" srcId="{80B2F242-8218-43E4-B19D-AFFD1A94DDD2}" destId="{E0DE3B2A-FF25-4F1C-8C2F-9EF533BF66C9}" srcOrd="3" destOrd="0" presId="urn:microsoft.com/office/officeart/2018/2/layout/IconVerticalSolidList"/>
    <dgm:cxn modelId="{74C0E389-6DAC-48FD-9FD3-3F266C0E9AFC}" type="presParOf" srcId="{47B02951-384D-45C4-A475-6F9CB763F13C}" destId="{5B2FC2F0-2B6A-4A3E-9C86-50A7D93FC988}" srcOrd="1" destOrd="0" presId="urn:microsoft.com/office/officeart/2018/2/layout/IconVerticalSolidList"/>
    <dgm:cxn modelId="{3D060C63-CBC1-4F01-893E-6CC5C641F7E4}" type="presParOf" srcId="{47B02951-384D-45C4-A475-6F9CB763F13C}" destId="{9FAE3E8B-3D88-4268-9CB5-345577C5A33D}" srcOrd="2" destOrd="0" presId="urn:microsoft.com/office/officeart/2018/2/layout/IconVerticalSolidList"/>
    <dgm:cxn modelId="{CD704861-CD78-4FA4-9CCD-975604263712}" type="presParOf" srcId="{9FAE3E8B-3D88-4268-9CB5-345577C5A33D}" destId="{C601E148-D5DB-4EBC-A22A-24193872823B}" srcOrd="0" destOrd="0" presId="urn:microsoft.com/office/officeart/2018/2/layout/IconVerticalSolidList"/>
    <dgm:cxn modelId="{E527C1B7-D1AC-48F2-AAA2-18E59863A05F}" type="presParOf" srcId="{9FAE3E8B-3D88-4268-9CB5-345577C5A33D}" destId="{682C818F-4DC7-4DD0-A0A6-8B59AF632F44}" srcOrd="1" destOrd="0" presId="urn:microsoft.com/office/officeart/2018/2/layout/IconVerticalSolidList"/>
    <dgm:cxn modelId="{D0A41036-C09C-492A-88AE-819904CCB5A3}" type="presParOf" srcId="{9FAE3E8B-3D88-4268-9CB5-345577C5A33D}" destId="{6F2DDD1B-87D9-4913-891D-3C05CD9E09AA}" srcOrd="2" destOrd="0" presId="urn:microsoft.com/office/officeart/2018/2/layout/IconVerticalSolidList"/>
    <dgm:cxn modelId="{8446C0F4-1D2B-461B-ADD6-E9C2FA39319B}" type="presParOf" srcId="{9FAE3E8B-3D88-4268-9CB5-345577C5A33D}" destId="{34001E4D-4B12-4410-AA20-814DB6F11853}" srcOrd="3" destOrd="0" presId="urn:microsoft.com/office/officeart/2018/2/layout/IconVerticalSolidList"/>
    <dgm:cxn modelId="{2591881E-0BCA-4C82-88A7-D0B0C25A2A17}" type="presParOf" srcId="{47B02951-384D-45C4-A475-6F9CB763F13C}" destId="{0B2C75D2-33D7-4496-B35C-7C1F98DF189B}" srcOrd="3" destOrd="0" presId="urn:microsoft.com/office/officeart/2018/2/layout/IconVerticalSolidList"/>
    <dgm:cxn modelId="{C407C09D-3CBC-4F25-9151-0F6CE06F43C5}" type="presParOf" srcId="{47B02951-384D-45C4-A475-6F9CB763F13C}" destId="{1E8C8C12-4C41-4026-85BE-75EAF112240D}" srcOrd="4" destOrd="0" presId="urn:microsoft.com/office/officeart/2018/2/layout/IconVerticalSolidList"/>
    <dgm:cxn modelId="{3C56BB87-23A9-4480-AB29-E75C8CF3EA9E}" type="presParOf" srcId="{1E8C8C12-4C41-4026-85BE-75EAF112240D}" destId="{02E04491-0150-4C4D-A619-918739149928}" srcOrd="0" destOrd="0" presId="urn:microsoft.com/office/officeart/2018/2/layout/IconVerticalSolidList"/>
    <dgm:cxn modelId="{EC000F98-2B48-48A5-97CB-F3D55947DB94}" type="presParOf" srcId="{1E8C8C12-4C41-4026-85BE-75EAF112240D}" destId="{41B0415C-4951-4C3F-8685-349C65BBFFBF}" srcOrd="1" destOrd="0" presId="urn:microsoft.com/office/officeart/2018/2/layout/IconVerticalSolidList"/>
    <dgm:cxn modelId="{55952811-7974-41D4-BBD9-F8EDF375BB8C}" type="presParOf" srcId="{1E8C8C12-4C41-4026-85BE-75EAF112240D}" destId="{474095A5-FE0B-4E54-BF1B-55A8C1F336CB}" srcOrd="2" destOrd="0" presId="urn:microsoft.com/office/officeart/2018/2/layout/IconVerticalSolidList"/>
    <dgm:cxn modelId="{E1ABE20B-5A83-4896-AC6E-EA971DBA8602}" type="presParOf" srcId="{1E8C8C12-4C41-4026-85BE-75EAF112240D}" destId="{19AD49B8-34A5-43D0-8980-2993B967B57B}" srcOrd="3" destOrd="0" presId="urn:microsoft.com/office/officeart/2018/2/layout/IconVerticalSolidList"/>
    <dgm:cxn modelId="{3ED20AD3-967C-4C76-A20E-368C405D3661}" type="presParOf" srcId="{1E8C8C12-4C41-4026-85BE-75EAF112240D}" destId="{0070CB79-058C-4ACD-9603-BB4EE76B393D}" srcOrd="4" destOrd="0" presId="urn:microsoft.com/office/officeart/2018/2/layout/IconVerticalSolidList"/>
    <dgm:cxn modelId="{BD0E4A56-EE1A-438F-AEC2-19634BA075D3}" type="presParOf" srcId="{47B02951-384D-45C4-A475-6F9CB763F13C}" destId="{CB321BEF-F698-4194-8E51-22A79A7AED3B}" srcOrd="5" destOrd="0" presId="urn:microsoft.com/office/officeart/2018/2/layout/IconVerticalSolidList"/>
    <dgm:cxn modelId="{7192FAD8-0C98-40EE-929A-C5F89D357397}" type="presParOf" srcId="{47B02951-384D-45C4-A475-6F9CB763F13C}" destId="{ACD39F2D-62F4-434D-80CF-24B8EE7224AB}" srcOrd="6" destOrd="0" presId="urn:microsoft.com/office/officeart/2018/2/layout/IconVerticalSolidList"/>
    <dgm:cxn modelId="{D36826F6-23EC-4B05-B109-6594095917E6}" type="presParOf" srcId="{ACD39F2D-62F4-434D-80CF-24B8EE7224AB}" destId="{42CD34DC-DE70-4201-9414-92CDF771A2F0}" srcOrd="0" destOrd="0" presId="urn:microsoft.com/office/officeart/2018/2/layout/IconVerticalSolidList"/>
    <dgm:cxn modelId="{656D62F1-8BDD-43A8-87F6-E2E467E697F4}" type="presParOf" srcId="{ACD39F2D-62F4-434D-80CF-24B8EE7224AB}" destId="{AB9D8EC8-7A94-49F5-9422-92B3BDD9954C}" srcOrd="1" destOrd="0" presId="urn:microsoft.com/office/officeart/2018/2/layout/IconVerticalSolidList"/>
    <dgm:cxn modelId="{7650EB92-F73A-4BB4-B80B-C3E54CA356D4}" type="presParOf" srcId="{ACD39F2D-62F4-434D-80CF-24B8EE7224AB}" destId="{E6667263-54B1-4D63-8ADB-F0C2C34CCEAD}" srcOrd="2" destOrd="0" presId="urn:microsoft.com/office/officeart/2018/2/layout/IconVerticalSolidList"/>
    <dgm:cxn modelId="{269B9082-DDFF-4B81-9B6A-F7F25D92F550}" type="presParOf" srcId="{ACD39F2D-62F4-434D-80CF-24B8EE7224AB}" destId="{5D31629A-8A4D-4D27-B5D3-8C7C85D3E302}" srcOrd="3" destOrd="0" presId="urn:microsoft.com/office/officeart/2018/2/layout/IconVerticalSolidList"/>
    <dgm:cxn modelId="{32958693-4213-45D8-A0F0-5A61290589DE}" type="presParOf" srcId="{ACD39F2D-62F4-434D-80CF-24B8EE7224AB}" destId="{45CC9104-5640-4687-ACA7-E987A911027C}" srcOrd="4" destOrd="0" presId="urn:microsoft.com/office/officeart/2018/2/layout/IconVerticalSolidList"/>
    <dgm:cxn modelId="{C785187D-C448-4B4E-B103-C44542A71F58}" type="presParOf" srcId="{47B02951-384D-45C4-A475-6F9CB763F13C}" destId="{F1288C62-8024-4B74-8F59-C34B126E7271}" srcOrd="7" destOrd="0" presId="urn:microsoft.com/office/officeart/2018/2/layout/IconVerticalSolidList"/>
    <dgm:cxn modelId="{9F64619E-12C3-4C28-BC1C-02F791BB1657}" type="presParOf" srcId="{47B02951-384D-45C4-A475-6F9CB763F13C}" destId="{08122484-D5AD-448B-941A-25C2760A7060}" srcOrd="8" destOrd="0" presId="urn:microsoft.com/office/officeart/2018/2/layout/IconVerticalSolidList"/>
    <dgm:cxn modelId="{9177D13A-4B46-491E-A834-9FFB739EE444}" type="presParOf" srcId="{08122484-D5AD-448B-941A-25C2760A7060}" destId="{6038AEB5-FBD2-46F8-8CE1-19EBBAF21A5A}" srcOrd="0" destOrd="0" presId="urn:microsoft.com/office/officeart/2018/2/layout/IconVerticalSolidList"/>
    <dgm:cxn modelId="{539E9370-4C59-49BB-8AAC-F9BF9EABD869}" type="presParOf" srcId="{08122484-D5AD-448B-941A-25C2760A7060}" destId="{BBA2CC18-ED7E-49CE-960C-54A2D2606D1C}" srcOrd="1" destOrd="0" presId="urn:microsoft.com/office/officeart/2018/2/layout/IconVerticalSolidList"/>
    <dgm:cxn modelId="{97B9B2B5-D633-49D7-899C-E97C6928E23D}" type="presParOf" srcId="{08122484-D5AD-448B-941A-25C2760A7060}" destId="{935ACBD3-AB6F-450E-A878-9721C3F5800E}" srcOrd="2" destOrd="0" presId="urn:microsoft.com/office/officeart/2018/2/layout/IconVerticalSolidList"/>
    <dgm:cxn modelId="{EB31CEE3-2777-45F1-805E-1C7CD9C4C313}" type="presParOf" srcId="{08122484-D5AD-448B-941A-25C2760A7060}" destId="{0BAE16E9-886D-476B-BFAC-379F1E55585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0394C-C48F-4ECC-898B-602B7B9DF648}">
      <dsp:nvSpPr>
        <dsp:cNvPr id="0" name=""/>
        <dsp:cNvSpPr/>
      </dsp:nvSpPr>
      <dsp:spPr>
        <a:xfrm>
          <a:off x="0" y="5528"/>
          <a:ext cx="10515600" cy="662318"/>
        </a:xfrm>
        <a:prstGeom prst="roundRect">
          <a:avLst>
            <a:gd name="adj" fmla="val 10000"/>
          </a:avLst>
        </a:prstGeom>
        <a:solidFill>
          <a:schemeClr val="bg1"/>
        </a:solidFill>
        <a:ln w="38100">
          <a:solidFill>
            <a:srgbClr val="04989C"/>
          </a:solidFill>
        </a:ln>
        <a:effectLst/>
      </dsp:spPr>
      <dsp:style>
        <a:lnRef idx="0">
          <a:scrgbClr r="0" g="0" b="0"/>
        </a:lnRef>
        <a:fillRef idx="1">
          <a:scrgbClr r="0" g="0" b="0"/>
        </a:fillRef>
        <a:effectRef idx="0">
          <a:scrgbClr r="0" g="0" b="0"/>
        </a:effectRef>
        <a:fontRef idx="minor"/>
      </dsp:style>
    </dsp:sp>
    <dsp:sp modelId="{04539BBC-9106-432C-AF61-9554429FB079}">
      <dsp:nvSpPr>
        <dsp:cNvPr id="0" name=""/>
        <dsp:cNvSpPr/>
      </dsp:nvSpPr>
      <dsp:spPr>
        <a:xfrm>
          <a:off x="188632" y="198882"/>
          <a:ext cx="364631" cy="3642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DE3B2A-FF25-4F1C-8C2F-9EF533BF66C9}">
      <dsp:nvSpPr>
        <dsp:cNvPr id="0" name=""/>
        <dsp:cNvSpPr/>
      </dsp:nvSpPr>
      <dsp:spPr>
        <a:xfrm>
          <a:off x="765334" y="5528"/>
          <a:ext cx="9715689" cy="724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67" tIns="76667" rIns="76667" bIns="76667"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002060"/>
              </a:solidFill>
            </a:rPr>
            <a:t>Teaching replacement limited to 0.33 FTE over three years</a:t>
          </a:r>
          <a:endParaRPr lang="en-US" sz="2000" kern="1200" dirty="0">
            <a:solidFill>
              <a:srgbClr val="002060"/>
            </a:solidFill>
          </a:endParaRPr>
        </a:p>
      </dsp:txBody>
      <dsp:txXfrm>
        <a:off x="765334" y="5528"/>
        <a:ext cx="9715689" cy="724411"/>
      </dsp:txXfrm>
    </dsp:sp>
    <dsp:sp modelId="{C601E148-D5DB-4EBC-A22A-24193872823B}">
      <dsp:nvSpPr>
        <dsp:cNvPr id="0" name=""/>
        <dsp:cNvSpPr/>
      </dsp:nvSpPr>
      <dsp:spPr>
        <a:xfrm>
          <a:off x="0" y="911042"/>
          <a:ext cx="10515600" cy="662318"/>
        </a:xfrm>
        <a:prstGeom prst="roundRect">
          <a:avLst>
            <a:gd name="adj" fmla="val 10000"/>
          </a:avLst>
        </a:prstGeom>
        <a:solidFill>
          <a:schemeClr val="bg1"/>
        </a:solidFill>
        <a:ln w="38100">
          <a:solidFill>
            <a:schemeClr val="accent5">
              <a:lumMod val="40000"/>
              <a:lumOff val="60000"/>
            </a:schemeClr>
          </a:solidFill>
        </a:ln>
        <a:effectLst/>
      </dsp:spPr>
      <dsp:style>
        <a:lnRef idx="0">
          <a:scrgbClr r="0" g="0" b="0"/>
        </a:lnRef>
        <a:fillRef idx="1">
          <a:scrgbClr r="0" g="0" b="0"/>
        </a:fillRef>
        <a:effectRef idx="0">
          <a:scrgbClr r="0" g="0" b="0"/>
        </a:effectRef>
        <a:fontRef idx="minor"/>
      </dsp:style>
    </dsp:sp>
    <dsp:sp modelId="{682C818F-4DC7-4DD0-A0A6-8B59AF632F44}">
      <dsp:nvSpPr>
        <dsp:cNvPr id="0" name=""/>
        <dsp:cNvSpPr/>
      </dsp:nvSpPr>
      <dsp:spPr>
        <a:xfrm>
          <a:off x="200351" y="1060064"/>
          <a:ext cx="364631" cy="3642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001E4D-4B12-4410-AA20-814DB6F11853}">
      <dsp:nvSpPr>
        <dsp:cNvPr id="0" name=""/>
        <dsp:cNvSpPr/>
      </dsp:nvSpPr>
      <dsp:spPr>
        <a:xfrm>
          <a:off x="765334" y="911042"/>
          <a:ext cx="9715689" cy="724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67" tIns="76667" rIns="76667" bIns="76667" numCol="1" spcCol="1270" anchor="ctr" anchorCtr="0">
          <a:noAutofit/>
        </a:bodyPr>
        <a:lstStyle/>
        <a:p>
          <a:pPr marL="0" lvl="0" indent="0" algn="l" defTabSz="889000">
            <a:lnSpc>
              <a:spcPct val="100000"/>
            </a:lnSpc>
            <a:spcBef>
              <a:spcPct val="0"/>
            </a:spcBef>
            <a:spcAft>
              <a:spcPct val="35000"/>
            </a:spcAft>
            <a:buNone/>
          </a:pPr>
          <a:r>
            <a:rPr lang="en-GB" sz="2000" kern="1200" dirty="0">
              <a:solidFill>
                <a:srgbClr val="002060"/>
              </a:solidFill>
            </a:rPr>
            <a:t>Teaching replacement only available for those undertaking leadership roles (e.g. Directorate, Theme/Programme Leads)</a:t>
          </a:r>
          <a:endParaRPr lang="en-US" sz="2000" kern="1200" dirty="0">
            <a:solidFill>
              <a:srgbClr val="002060"/>
            </a:solidFill>
          </a:endParaRPr>
        </a:p>
      </dsp:txBody>
      <dsp:txXfrm>
        <a:off x="765334" y="911042"/>
        <a:ext cx="9715689" cy="724411"/>
      </dsp:txXfrm>
    </dsp:sp>
    <dsp:sp modelId="{02E04491-0150-4C4D-A619-918739149928}">
      <dsp:nvSpPr>
        <dsp:cNvPr id="0" name=""/>
        <dsp:cNvSpPr/>
      </dsp:nvSpPr>
      <dsp:spPr>
        <a:xfrm>
          <a:off x="0" y="1818159"/>
          <a:ext cx="10515600" cy="662318"/>
        </a:xfrm>
        <a:prstGeom prst="roundRect">
          <a:avLst>
            <a:gd name="adj" fmla="val 10000"/>
          </a:avLst>
        </a:prstGeom>
        <a:solidFill>
          <a:schemeClr val="bg1"/>
        </a:solidFill>
        <a:ln w="38100">
          <a:solidFill>
            <a:srgbClr val="009ED6"/>
          </a:solidFill>
        </a:ln>
        <a:effectLst/>
      </dsp:spPr>
      <dsp:style>
        <a:lnRef idx="0">
          <a:scrgbClr r="0" g="0" b="0"/>
        </a:lnRef>
        <a:fillRef idx="1">
          <a:scrgbClr r="0" g="0" b="0"/>
        </a:fillRef>
        <a:effectRef idx="0">
          <a:scrgbClr r="0" g="0" b="0"/>
        </a:effectRef>
        <a:fontRef idx="minor"/>
      </dsp:style>
    </dsp:sp>
    <dsp:sp modelId="{41B0415C-4951-4C3F-8685-349C65BBFFBF}">
      <dsp:nvSpPr>
        <dsp:cNvPr id="0" name=""/>
        <dsp:cNvSpPr/>
      </dsp:nvSpPr>
      <dsp:spPr>
        <a:xfrm>
          <a:off x="200351" y="1965578"/>
          <a:ext cx="364631" cy="3642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AD49B8-34A5-43D0-8980-2993B967B57B}">
      <dsp:nvSpPr>
        <dsp:cNvPr id="0" name=""/>
        <dsp:cNvSpPr/>
      </dsp:nvSpPr>
      <dsp:spPr>
        <a:xfrm>
          <a:off x="765334" y="1816556"/>
          <a:ext cx="4732020" cy="724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67" tIns="76667" rIns="76667" bIns="76667" numCol="1" spcCol="1270" anchor="ctr" anchorCtr="0">
          <a:noAutofit/>
        </a:bodyPr>
        <a:lstStyle/>
        <a:p>
          <a:pPr marL="0" lvl="0" indent="0" algn="l" defTabSz="889000">
            <a:lnSpc>
              <a:spcPct val="100000"/>
            </a:lnSpc>
            <a:spcBef>
              <a:spcPct val="0"/>
            </a:spcBef>
            <a:spcAft>
              <a:spcPct val="35000"/>
            </a:spcAft>
            <a:buNone/>
          </a:pPr>
          <a:r>
            <a:rPr lang="en-US" sz="2000" kern="1200" dirty="0">
              <a:solidFill>
                <a:srgbClr val="002060"/>
              </a:solidFill>
            </a:rPr>
            <a:t>7</a:t>
          </a:r>
          <a:r>
            <a:rPr lang="en-GB" sz="2000" kern="1200" dirty="0">
              <a:solidFill>
                <a:srgbClr val="002060"/>
              </a:solidFill>
            </a:rPr>
            <a:t>5% of budget needs to be spent on academic and research staff/students</a:t>
          </a:r>
          <a:endParaRPr lang="en-US" sz="2000" kern="1200" dirty="0">
            <a:solidFill>
              <a:srgbClr val="002060"/>
            </a:solidFill>
          </a:endParaRPr>
        </a:p>
      </dsp:txBody>
      <dsp:txXfrm>
        <a:off x="765334" y="1816556"/>
        <a:ext cx="4732020" cy="724411"/>
      </dsp:txXfrm>
    </dsp:sp>
    <dsp:sp modelId="{0070CB79-058C-4ACD-9603-BB4EE76B393D}">
      <dsp:nvSpPr>
        <dsp:cNvPr id="0" name=""/>
        <dsp:cNvSpPr/>
      </dsp:nvSpPr>
      <dsp:spPr>
        <a:xfrm>
          <a:off x="5497354" y="1816556"/>
          <a:ext cx="4983669" cy="724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67" tIns="76667" rIns="76667" bIns="76667" numCol="1" spcCol="1270" anchor="ctr" anchorCtr="0">
          <a:noAutofit/>
        </a:bodyPr>
        <a:lstStyle/>
        <a:p>
          <a:pPr marL="0" lvl="0" indent="0" algn="l" defTabSz="800100">
            <a:lnSpc>
              <a:spcPct val="100000"/>
            </a:lnSpc>
            <a:spcBef>
              <a:spcPct val="0"/>
            </a:spcBef>
            <a:spcAft>
              <a:spcPct val="35000"/>
            </a:spcAft>
            <a:buNone/>
          </a:pPr>
          <a:r>
            <a:rPr lang="en-GB" sz="1800" kern="1200" dirty="0">
              <a:solidFill>
                <a:srgbClr val="002060"/>
              </a:solidFill>
            </a:rPr>
            <a:t>Potentially can include Centre Manager (TBC)</a:t>
          </a:r>
          <a:endParaRPr lang="en-US" sz="1800" kern="1200" dirty="0">
            <a:solidFill>
              <a:srgbClr val="002060"/>
            </a:solidFill>
          </a:endParaRPr>
        </a:p>
      </dsp:txBody>
      <dsp:txXfrm>
        <a:off x="5497354" y="1816556"/>
        <a:ext cx="4983669" cy="724411"/>
      </dsp:txXfrm>
    </dsp:sp>
    <dsp:sp modelId="{42CD34DC-DE70-4201-9414-92CDF771A2F0}">
      <dsp:nvSpPr>
        <dsp:cNvPr id="0" name=""/>
        <dsp:cNvSpPr/>
      </dsp:nvSpPr>
      <dsp:spPr>
        <a:xfrm>
          <a:off x="0" y="2722070"/>
          <a:ext cx="10515600" cy="662318"/>
        </a:xfrm>
        <a:prstGeom prst="roundRect">
          <a:avLst>
            <a:gd name="adj" fmla="val 10000"/>
          </a:avLst>
        </a:prstGeom>
        <a:solidFill>
          <a:schemeClr val="bg1"/>
        </a:solidFill>
        <a:ln w="38100">
          <a:solidFill>
            <a:schemeClr val="accent5">
              <a:lumMod val="75000"/>
            </a:schemeClr>
          </a:solidFill>
        </a:ln>
        <a:effectLst/>
      </dsp:spPr>
      <dsp:style>
        <a:lnRef idx="0">
          <a:scrgbClr r="0" g="0" b="0"/>
        </a:lnRef>
        <a:fillRef idx="1">
          <a:scrgbClr r="0" g="0" b="0"/>
        </a:fillRef>
        <a:effectRef idx="0">
          <a:scrgbClr r="0" g="0" b="0"/>
        </a:effectRef>
        <a:fontRef idx="minor"/>
      </dsp:style>
    </dsp:sp>
    <dsp:sp modelId="{AB9D8EC8-7A94-49F5-9422-92B3BDD9954C}">
      <dsp:nvSpPr>
        <dsp:cNvPr id="0" name=""/>
        <dsp:cNvSpPr/>
      </dsp:nvSpPr>
      <dsp:spPr>
        <a:xfrm>
          <a:off x="200351" y="2871092"/>
          <a:ext cx="364631" cy="3642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31629A-8A4D-4D27-B5D3-8C7C85D3E302}">
      <dsp:nvSpPr>
        <dsp:cNvPr id="0" name=""/>
        <dsp:cNvSpPr/>
      </dsp:nvSpPr>
      <dsp:spPr>
        <a:xfrm>
          <a:off x="765334" y="2722070"/>
          <a:ext cx="4732020" cy="724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67" tIns="76667" rIns="76667" bIns="76667" numCol="1" spcCol="1270" anchor="ctr" anchorCtr="0">
          <a:noAutofit/>
        </a:bodyPr>
        <a:lstStyle/>
        <a:p>
          <a:pPr marL="0" lvl="0" indent="0" algn="l" defTabSz="889000">
            <a:lnSpc>
              <a:spcPct val="100000"/>
            </a:lnSpc>
            <a:spcBef>
              <a:spcPct val="0"/>
            </a:spcBef>
            <a:spcAft>
              <a:spcPct val="35000"/>
            </a:spcAft>
            <a:buNone/>
          </a:pPr>
          <a:r>
            <a:rPr lang="en-US" sz="2000" kern="1200" dirty="0">
              <a:solidFill>
                <a:srgbClr val="002060"/>
              </a:solidFill>
            </a:rPr>
            <a:t>Only 25% available for other research expenses</a:t>
          </a:r>
        </a:p>
      </dsp:txBody>
      <dsp:txXfrm>
        <a:off x="765334" y="2722070"/>
        <a:ext cx="4732020" cy="724411"/>
      </dsp:txXfrm>
    </dsp:sp>
    <dsp:sp modelId="{45CC9104-5640-4687-ACA7-E987A911027C}">
      <dsp:nvSpPr>
        <dsp:cNvPr id="0" name=""/>
        <dsp:cNvSpPr/>
      </dsp:nvSpPr>
      <dsp:spPr>
        <a:xfrm>
          <a:off x="5497354" y="2722070"/>
          <a:ext cx="4983669" cy="724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67" tIns="76667" rIns="76667" bIns="76667" numCol="1" spcCol="1270" anchor="ctr" anchorCtr="0">
          <a:noAutofit/>
        </a:bodyPr>
        <a:lstStyle/>
        <a:p>
          <a:pPr marL="0" lvl="0" indent="0" algn="l" defTabSz="800100">
            <a:lnSpc>
              <a:spcPct val="100000"/>
            </a:lnSpc>
            <a:spcBef>
              <a:spcPct val="0"/>
            </a:spcBef>
            <a:spcAft>
              <a:spcPct val="35000"/>
            </a:spcAft>
            <a:buNone/>
          </a:pPr>
          <a:r>
            <a:rPr lang="en-US" sz="1800" kern="1200" dirty="0">
              <a:solidFill>
                <a:srgbClr val="002060"/>
              </a:solidFill>
            </a:rPr>
            <a:t>Includes technical and administrative staff</a:t>
          </a:r>
        </a:p>
      </dsp:txBody>
      <dsp:txXfrm>
        <a:off x="5497354" y="2722070"/>
        <a:ext cx="4983669" cy="724411"/>
      </dsp:txXfrm>
    </dsp:sp>
    <dsp:sp modelId="{6038AEB5-FBD2-46F8-8CE1-19EBBAF21A5A}">
      <dsp:nvSpPr>
        <dsp:cNvPr id="0" name=""/>
        <dsp:cNvSpPr/>
      </dsp:nvSpPr>
      <dsp:spPr>
        <a:xfrm>
          <a:off x="0" y="3627584"/>
          <a:ext cx="10515600" cy="662318"/>
        </a:xfrm>
        <a:prstGeom prst="roundRect">
          <a:avLst>
            <a:gd name="adj" fmla="val 10000"/>
          </a:avLst>
        </a:prstGeom>
        <a:solidFill>
          <a:schemeClr val="bg1"/>
        </a:solidFill>
        <a:ln w="38100">
          <a:solidFill>
            <a:srgbClr val="002060"/>
          </a:solidFill>
        </a:ln>
        <a:effectLst/>
      </dsp:spPr>
      <dsp:style>
        <a:lnRef idx="0">
          <a:scrgbClr r="0" g="0" b="0"/>
        </a:lnRef>
        <a:fillRef idx="1">
          <a:scrgbClr r="0" g="0" b="0"/>
        </a:fillRef>
        <a:effectRef idx="0">
          <a:scrgbClr r="0" g="0" b="0"/>
        </a:effectRef>
        <a:fontRef idx="minor"/>
      </dsp:style>
    </dsp:sp>
    <dsp:sp modelId="{BBA2CC18-ED7E-49CE-960C-54A2D2606D1C}">
      <dsp:nvSpPr>
        <dsp:cNvPr id="0" name=""/>
        <dsp:cNvSpPr/>
      </dsp:nvSpPr>
      <dsp:spPr>
        <a:xfrm>
          <a:off x="200351" y="3776605"/>
          <a:ext cx="364631" cy="3642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AE16E9-886D-476B-BFAC-379F1E555851}">
      <dsp:nvSpPr>
        <dsp:cNvPr id="0" name=""/>
        <dsp:cNvSpPr/>
      </dsp:nvSpPr>
      <dsp:spPr>
        <a:xfrm>
          <a:off x="765334" y="3627584"/>
          <a:ext cx="9715689" cy="7244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67" tIns="76667" rIns="76667" bIns="76667" numCol="1" spcCol="1270" anchor="ctr" anchorCtr="0">
          <a:noAutofit/>
        </a:bodyPr>
        <a:lstStyle/>
        <a:p>
          <a:pPr marL="0" lvl="0" indent="0" algn="l" defTabSz="844550">
            <a:lnSpc>
              <a:spcPct val="100000"/>
            </a:lnSpc>
            <a:spcBef>
              <a:spcPct val="0"/>
            </a:spcBef>
            <a:spcAft>
              <a:spcPct val="35000"/>
            </a:spcAft>
            <a:buNone/>
          </a:pPr>
          <a:r>
            <a:rPr lang="en-US" sz="1900" kern="1200" dirty="0">
              <a:solidFill>
                <a:srgbClr val="002060"/>
              </a:solidFill>
            </a:rPr>
            <a:t>International HEIs able to receive project funds but not teaching replacement (TBC)</a:t>
          </a:r>
        </a:p>
      </dsp:txBody>
      <dsp:txXfrm>
        <a:off x="765334" y="3627584"/>
        <a:ext cx="9715689" cy="72441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EB7B2-7380-4C54-B47A-427226D3F553}" type="datetimeFigureOut">
              <a:rPr lang="en-GB" smtClean="0"/>
              <a:t>11/08/2026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DBAEA6-77F6-495F-AC81-2105A5938CCD}" type="slidenum">
              <a:rPr lang="en-GB" smtClean="0"/>
              <a:t>‹#›</a:t>
            </a:fld>
            <a:endParaRPr lang="en-GB"/>
          </a:p>
        </p:txBody>
      </p:sp>
    </p:spTree>
    <p:extLst>
      <p:ext uri="{BB962C8B-B14F-4D97-AF65-F5344CB8AC3E}">
        <p14:creationId xmlns:p14="http://schemas.microsoft.com/office/powerpoint/2010/main" val="912966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7DBAEA6-77F6-495F-AC81-2105A5938CCD}" type="slidenum">
              <a:rPr lang="en-GB" smtClean="0"/>
              <a:t>1</a:t>
            </a:fld>
            <a:endParaRPr lang="en-GB"/>
          </a:p>
        </p:txBody>
      </p:sp>
    </p:spTree>
    <p:extLst>
      <p:ext uri="{BB962C8B-B14F-4D97-AF65-F5344CB8AC3E}">
        <p14:creationId xmlns:p14="http://schemas.microsoft.com/office/powerpoint/2010/main" val="4052828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these funding rules present some issues that impact both project design and institutional support with significant match funding required for the Centre Director and others Centre leaders to facilitate their involvement across the ten years as Leverhulme’s funding is limited to three years and cannot be spread across the full duration.  Should the Centre involve co-investigators who are not undertaking a leadership roles, then their time will need to be funded in-kind so please consider adding these carefully.</a:t>
            </a:r>
            <a:endParaRPr lang="en-US" dirty="0"/>
          </a:p>
          <a:p>
            <a:endParaRPr lang="en-US" dirty="0"/>
          </a:p>
          <a:p>
            <a:r>
              <a:rPr lang="en-GB" dirty="0"/>
              <a:t>In the past, successful bids have also provided additional match funding over and above academic time, including n-kind PhD studentships and access to facilities, often reaching a combined total of ~£3M.  It remains to be seen whether institutions will be able to maintain level of funding in the current financial climate, I expect not, particularly as Leverhulme do not provide overheads to offset these costs, however even if this is reduced we would still expect to see negative contributions of at least minus 20% for a successful bid.</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7DBAEA6-77F6-495F-AC81-2105A5938CCD}" type="slidenum">
              <a:rPr lang="en-GB" smtClean="0"/>
              <a:t>10</a:t>
            </a:fld>
            <a:endParaRPr lang="en-GB"/>
          </a:p>
        </p:txBody>
      </p:sp>
    </p:spTree>
    <p:extLst>
      <p:ext uri="{BB962C8B-B14F-4D97-AF65-F5344CB8AC3E}">
        <p14:creationId xmlns:p14="http://schemas.microsoft.com/office/powerpoint/2010/main" val="4240635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it might be helpful to take a look at how existing Centre’s have navigated around these restrictions.    </a:t>
            </a:r>
          </a:p>
          <a:p>
            <a:endParaRPr lang="en-GB" dirty="0"/>
          </a:p>
          <a:p>
            <a:r>
              <a:rPr lang="en-GB" dirty="0"/>
              <a:t>Generally, Centre Directorates have been kept fairly small with 62% having only one or two Directors.  Similarly, they’ve kept the total number of investigators fairly tight with no more than 20 at the upper end, but with 61% keeping this to under ten. At the very low end where there was a very tight core team, other academics have often still been involved in the Centre as PhD supervisors.  While this approach does help to limit the need for in-kind co-investigator time they would have had to make strong case that the Centre is more than a doctoral network and has the ability to move the dial on the it’s particularly challenge with significant input from senior academics. </a:t>
            </a:r>
          </a:p>
          <a:p>
            <a:endParaRPr lang="en-GB" dirty="0"/>
          </a:p>
          <a:p>
            <a:r>
              <a:rPr lang="en-GB" dirty="0"/>
              <a:t>The 46% who have kept the number reasonably tight will have ensured that each investigator can receive some teaching replacement time and will  therefore have limited the amount of match funding required, in </a:t>
            </a:r>
            <a:r>
              <a:rPr lang="en-GB" dirty="0" err="1"/>
              <a:t>comparision</a:t>
            </a:r>
            <a:r>
              <a:rPr lang="en-GB" dirty="0"/>
              <a:t> to those Centres with a large number of investigators. </a:t>
            </a:r>
          </a:p>
          <a:p>
            <a:endParaRPr lang="en-GB" dirty="0"/>
          </a:p>
        </p:txBody>
      </p:sp>
      <p:sp>
        <p:nvSpPr>
          <p:cNvPr id="4" name="Slide Number Placeholder 3"/>
          <p:cNvSpPr>
            <a:spLocks noGrp="1"/>
          </p:cNvSpPr>
          <p:nvPr>
            <p:ph type="sldNum" sz="quarter" idx="5"/>
          </p:nvPr>
        </p:nvSpPr>
        <p:spPr/>
        <p:txBody>
          <a:bodyPr/>
          <a:lstStyle/>
          <a:p>
            <a:fld id="{77DBAEA6-77F6-495F-AC81-2105A5938CCD}" type="slidenum">
              <a:rPr lang="en-GB" smtClean="0"/>
              <a:t>11</a:t>
            </a:fld>
            <a:endParaRPr lang="en-GB"/>
          </a:p>
        </p:txBody>
      </p:sp>
    </p:spTree>
    <p:extLst>
      <p:ext uri="{BB962C8B-B14F-4D97-AF65-F5344CB8AC3E}">
        <p14:creationId xmlns:p14="http://schemas.microsoft.com/office/powerpoint/2010/main" val="1497128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some further similarities in how this translates to Centre design, with a common Centre delivery model typically having 3 - 4 Themes or Strands, which are delivered through 6 – 12 work packages, with some also adding 2 – 3 cross-cutting themes.  </a:t>
            </a:r>
          </a:p>
          <a:p>
            <a:endParaRPr lang="en-US" dirty="0"/>
          </a:p>
          <a:p>
            <a:r>
              <a:rPr lang="en-US"/>
              <a:t>Obviously, the design should </a:t>
            </a:r>
            <a:r>
              <a:rPr lang="en-US" dirty="0"/>
              <a:t>first and foremost meet the needs of the research and doesn’t need to follow any format but </a:t>
            </a:r>
            <a:r>
              <a:rPr lang="en-GB" dirty="0"/>
              <a:t>there does appear to be a clear preference for coherent and easy to understand structures.</a:t>
            </a:r>
            <a:endParaRPr lang="en-US" dirty="0"/>
          </a:p>
        </p:txBody>
      </p:sp>
      <p:sp>
        <p:nvSpPr>
          <p:cNvPr id="4" name="Slide Number Placeholder 3"/>
          <p:cNvSpPr>
            <a:spLocks noGrp="1"/>
          </p:cNvSpPr>
          <p:nvPr>
            <p:ph type="sldNum" sz="quarter" idx="5"/>
          </p:nvPr>
        </p:nvSpPr>
        <p:spPr/>
        <p:txBody>
          <a:bodyPr/>
          <a:lstStyle/>
          <a:p>
            <a:fld id="{77DBAEA6-77F6-495F-AC81-2105A5938CCD}" type="slidenum">
              <a:rPr lang="en-GB" smtClean="0"/>
              <a:t>12</a:t>
            </a:fld>
            <a:endParaRPr lang="en-GB"/>
          </a:p>
        </p:txBody>
      </p:sp>
    </p:spTree>
    <p:extLst>
      <p:ext uri="{BB962C8B-B14F-4D97-AF65-F5344CB8AC3E}">
        <p14:creationId xmlns:p14="http://schemas.microsoft.com/office/powerpoint/2010/main" val="1746295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I’ve set out some key things to think about when making a decision about whether to apply and if you do decide to go ahead around the Centre’s structure.</a:t>
            </a:r>
            <a:endParaRPr lang="en-US"/>
          </a:p>
          <a:p>
            <a:endParaRPr lang="en-US" b="1" dirty="0"/>
          </a:p>
          <a:p>
            <a:r>
              <a:rPr lang="en-US"/>
              <a:t>When framing your research question, you must be able to provide a compelling case for why this needs to be addressed now.</a:t>
            </a:r>
          </a:p>
          <a:p>
            <a:endParaRPr lang="en-US" b="1" dirty="0"/>
          </a:p>
          <a:p>
            <a:r>
              <a:rPr lang="en-US" b="1"/>
              <a:t>In term of Leadership</a:t>
            </a:r>
            <a:endParaRPr lang="en-US"/>
          </a:p>
          <a:p>
            <a:r>
              <a:rPr lang="en-US" dirty="0"/>
              <a:t>Centre Directors need to consider how they can demonstrate the significant role they’ve played in shaping their discipline using concrete indicators to make their case.</a:t>
            </a:r>
            <a:endParaRPr lang="en-US"/>
          </a:p>
          <a:p>
            <a:endParaRPr lang="en-US" b="1" dirty="0"/>
          </a:p>
          <a:p>
            <a:r>
              <a:rPr lang="en-US" dirty="0"/>
              <a:t>You should decide early whether you want to opt for a single or multi-institution bid as this will impact the number of </a:t>
            </a:r>
            <a:r>
              <a:rPr lang="en-US" dirty="0" err="1"/>
              <a:t>UofG</a:t>
            </a:r>
            <a:r>
              <a:rPr lang="en-US" dirty="0"/>
              <a:t> investigators you should engage at an early stage.  </a:t>
            </a:r>
          </a:p>
          <a:p>
            <a:r>
              <a:rPr lang="en-US" dirty="0"/>
              <a:t>If you opt for a single institution, consider how you will make the case for </a:t>
            </a:r>
            <a:r>
              <a:rPr lang="en-US" dirty="0" err="1"/>
              <a:t>UofG</a:t>
            </a:r>
            <a:r>
              <a:rPr lang="en-US" dirty="0"/>
              <a:t> being the best place to address this challenge.</a:t>
            </a:r>
            <a:endParaRPr lang="en-US"/>
          </a:p>
          <a:p>
            <a:r>
              <a:rPr lang="en-US" dirty="0"/>
              <a:t>If you opt for multi-institution, think about whether you can use this as an opportunity to partner with a leading international or UK academic.  Other UK institutions may not be able to fully commit before the full guidance is available but that doesn’t prevent you from engaging them early and including them as partner in your internal application with the proviso that this will be confirmed once the scheme is live.  We’ll provide further advice around discussing Leverhulme funding rules and in-kind support in these early discussions with partners.</a:t>
            </a:r>
          </a:p>
          <a:p>
            <a:endParaRPr lang="en-US"/>
          </a:p>
          <a:p>
            <a:r>
              <a:rPr lang="en-US" dirty="0"/>
              <a:t>In both cases, whether you opt for single or multi, you should think carefully about how many co-leads are actually needed to deliver the project. There can be an impulse to add lots of researchers from across the university with the idea that this might increase chances of internal selection.  However, this is not necessary and has the added complication of increasing the in-kind time that will need to be provided.   It is much more important to present a coherent and deliverable Centre proposal. </a:t>
            </a:r>
          </a:p>
          <a:p>
            <a:endParaRPr lang="en-US" dirty="0"/>
          </a:p>
          <a:p>
            <a:r>
              <a:rPr lang="en-US" b="1"/>
              <a:t>Interdisciplinary and delivery model</a:t>
            </a:r>
            <a:endParaRPr lang="en-US"/>
          </a:p>
          <a:p>
            <a:r>
              <a:rPr lang="en-US"/>
              <a:t>In a similar vein, think about how many disciplines are needed to address the question and particularly aligning this with the interdisciplinary model you are using, and especially limiting the number of disciplines when complex and new methodological integration is the aim. </a:t>
            </a:r>
          </a:p>
          <a:p>
            <a:r>
              <a:rPr lang="en-US"/>
              <a:t>Another, thing to check in discussions with potential co-applicants is their availability across the ten-year period, you might find that some are only available in the first five years or even just the first two, so it’s important to surface this early as it can have significant impact on work package phasing further down the line.   </a:t>
            </a:r>
          </a:p>
          <a:p>
            <a:endParaRPr lang="en-US" dirty="0">
              <a:latin typeface="Aptos"/>
              <a:ea typeface="Calibri"/>
              <a:cs typeface="Calibri"/>
            </a:endParaRPr>
          </a:p>
          <a:p>
            <a:r>
              <a:rPr lang="en-US" dirty="0">
                <a:latin typeface="Aptos"/>
                <a:ea typeface="Calibri"/>
                <a:cs typeface="Calibri"/>
              </a:rPr>
              <a:t>I'll now give a brief outline of the internal selection process that we'll adopt.</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7DBAEA6-77F6-495F-AC81-2105A5938CCD}" type="slidenum">
              <a:rPr lang="en-GB" smtClean="0"/>
              <a:t>13</a:t>
            </a:fld>
            <a:endParaRPr lang="en-GB"/>
          </a:p>
        </p:txBody>
      </p:sp>
    </p:spTree>
    <p:extLst>
      <p:ext uri="{BB962C8B-B14F-4D97-AF65-F5344CB8AC3E}">
        <p14:creationId xmlns:p14="http://schemas.microsoft.com/office/powerpoint/2010/main" val="1922975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01CED-91BD-EEB7-3759-871162DC7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04E38-70A2-90C4-516A-C0A211CFA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D5A55-D2D6-A811-7175-3BA40B5A18CE}"/>
              </a:ext>
            </a:extLst>
          </p:cNvPr>
          <p:cNvSpPr>
            <a:spLocks noGrp="1"/>
          </p:cNvSpPr>
          <p:nvPr>
            <p:ph type="body" idx="1"/>
          </p:nvPr>
        </p:nvSpPr>
        <p:spPr/>
        <p:txBody>
          <a:bodyPr/>
          <a:lstStyle/>
          <a:p>
            <a:r>
              <a:rPr lang="en-GB" dirty="0"/>
              <a:t>I had hoped to get the full process out ahead of this meeting but the pushing back of the scheme dates has allowed us a bit more time to think through a new element that we are introducing and which we want to get right.  However, I am able to share a broad outline of what the process will look like.</a:t>
            </a:r>
          </a:p>
          <a:p>
            <a:endParaRPr lang="en-GB" dirty="0"/>
          </a:p>
          <a:p>
            <a:r>
              <a:rPr lang="en-US" b="1"/>
              <a:t>Mandatory EoI </a:t>
            </a:r>
            <a:endParaRPr lang="en-GB" dirty="0"/>
          </a:p>
          <a:p>
            <a:r>
              <a:rPr lang="en-US" dirty="0"/>
              <a:t>There will be a mandatory EoI stage which is not assessed.  This will be a fairly short form and will require you to outline the challenge, provide a short description of the Centre and list </a:t>
            </a:r>
            <a:r>
              <a:rPr lang="en-US" dirty="0" err="1"/>
              <a:t>UofG</a:t>
            </a:r>
            <a:r>
              <a:rPr lang="en-US" dirty="0"/>
              <a:t> co-applicants.  </a:t>
            </a:r>
            <a:endParaRPr lang="en-GB" dirty="0"/>
          </a:p>
          <a:p>
            <a:endParaRPr lang="en-GB" dirty="0"/>
          </a:p>
          <a:p>
            <a:r>
              <a:rPr lang="en-US" b="1"/>
              <a:t>Feedback Session</a:t>
            </a:r>
            <a:endParaRPr lang="en-GB" dirty="0"/>
          </a:p>
          <a:p>
            <a:r>
              <a:rPr lang="en-US" dirty="0"/>
              <a:t>This will be followed by a pitching and feedback session where fellow applicants, research development and academic colleagues with experience of successful Centre applications will provide feedback ahead of formal submission.</a:t>
            </a:r>
            <a:endParaRPr lang="en-GB" dirty="0"/>
          </a:p>
          <a:p>
            <a:endParaRPr lang="en-US" dirty="0"/>
          </a:p>
          <a:p>
            <a:r>
              <a:rPr lang="en-US" b="1"/>
              <a:t>Full internal application</a:t>
            </a:r>
            <a:endParaRPr lang="en-GB" dirty="0"/>
          </a:p>
          <a:p>
            <a:r>
              <a:rPr lang="en-US" dirty="0"/>
              <a:t>The internal application form will be similar to previous rounds, mirroring Leverhulme’s Outline form but with increased emphasis on the Director’s profile.</a:t>
            </a:r>
            <a:endParaRPr lang="en-GB" dirty="0"/>
          </a:p>
          <a:p>
            <a:r>
              <a:rPr lang="en-US" b="1"/>
              <a:t>Institutional statement</a:t>
            </a:r>
            <a:endParaRPr lang="en-GB" dirty="0"/>
          </a:p>
          <a:p>
            <a:r>
              <a:rPr lang="en-US" dirty="0"/>
              <a:t>We are adding an additional institutional statement that will provide confirmation from all the Schools and Colleges involved in the bid, that they are aware of the funding rules and agree to match funding required.  </a:t>
            </a:r>
            <a:endParaRPr lang="en-GB" dirty="0"/>
          </a:p>
          <a:p>
            <a:r>
              <a:rPr lang="en-US" dirty="0"/>
              <a:t>This will be coordinated by College Research Support Offices or SRI, we’re still going through the details on that.  They will liaise with the Centre Director and the various School and College approvers to get this completed for submission alongside the internal application form.</a:t>
            </a:r>
            <a:endParaRPr lang="en-GB" dirty="0"/>
          </a:p>
          <a:p>
            <a:r>
              <a:rPr lang="en-US" dirty="0"/>
              <a:t>Ahead of finalizing the full details of the process, we will have preliminary discussions with Colleges to make sure that all Colleges are able and willing to lead submissions.  So, there’s no need for you to make enquiries on this individually.  Likewise, we’d ask that people don’t individually approach John Harris or anyone else to discuss locating their Centre in the ARC or elsewhere.  The Centre that is selected will be provided with suitable accommodation, hopefully in the ARC.  We’ll confirm the details on this in due course.</a:t>
            </a:r>
            <a:endParaRPr lang="en-GB" dirty="0"/>
          </a:p>
          <a:p>
            <a:endParaRPr lang="en-US" dirty="0"/>
          </a:p>
          <a:p>
            <a:r>
              <a:rPr lang="en-US" b="1"/>
              <a:t>Peer Review</a:t>
            </a:r>
            <a:endParaRPr lang="en-GB" dirty="0"/>
          </a:p>
          <a:p>
            <a:r>
              <a:rPr lang="en-US"/>
              <a:t>Peer review will be conducted by our peer review college.</a:t>
            </a:r>
            <a:endParaRPr lang="en-GB" dirty="0"/>
          </a:p>
          <a:p>
            <a:r>
              <a:rPr lang="en-US" b="1"/>
              <a:t>Panel</a:t>
            </a:r>
            <a:endParaRPr lang="en-GB" dirty="0"/>
          </a:p>
          <a:p>
            <a:r>
              <a:rPr lang="en-US"/>
              <a:t>and will be followed by a panel chaired by Chris Pearce with each College represented.</a:t>
            </a:r>
            <a:endParaRPr lang="en-GB" dirty="0"/>
          </a:p>
          <a:p>
            <a:endParaRPr lang="en-GB" dirty="0"/>
          </a:p>
        </p:txBody>
      </p:sp>
      <p:sp>
        <p:nvSpPr>
          <p:cNvPr id="4" name="Slide Number Placeholder 3">
            <a:extLst>
              <a:ext uri="{FF2B5EF4-FFF2-40B4-BE49-F238E27FC236}">
                <a16:creationId xmlns:a16="http://schemas.microsoft.com/office/drawing/2014/main" id="{55A8D56C-6ECC-BA8F-1910-6840903664CD}"/>
              </a:ext>
            </a:extLst>
          </p:cNvPr>
          <p:cNvSpPr>
            <a:spLocks noGrp="1"/>
          </p:cNvSpPr>
          <p:nvPr>
            <p:ph type="sldNum" sz="quarter" idx="5"/>
          </p:nvPr>
        </p:nvSpPr>
        <p:spPr/>
        <p:txBody>
          <a:bodyPr/>
          <a:lstStyle/>
          <a:p>
            <a:fld id="{77DBAEA6-77F6-495F-AC81-2105A5938CCD}" type="slidenum">
              <a:rPr lang="en-GB" smtClean="0"/>
              <a:t>14</a:t>
            </a:fld>
            <a:endParaRPr lang="en-GB"/>
          </a:p>
        </p:txBody>
      </p:sp>
    </p:spTree>
    <p:extLst>
      <p:ext uri="{BB962C8B-B14F-4D97-AF65-F5344CB8AC3E}">
        <p14:creationId xmlns:p14="http://schemas.microsoft.com/office/powerpoint/2010/main" val="16057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Okay, so I’ll start by outlining some of the Leverhulme Centre scheme details.</a:t>
            </a:r>
            <a:endParaRPr lang="en-GB"/>
          </a:p>
          <a:p>
            <a:r>
              <a:rPr lang="en-GB"/>
              <a:t>Some of you may have spotted that the originally announced deadline has now been pushed back, with the scheme now opening in February 2027 and closing the following June.</a:t>
            </a:r>
          </a:p>
          <a:p>
            <a:r>
              <a:rPr lang="en-GB" dirty="0"/>
              <a:t>As is usual for this scheme each institution can only submit one application as lead but can collaborate on further bids.  As yet, we don’t know whether there will be further rules around collaboration and will confirm on that once the scheme opens.</a:t>
            </a:r>
            <a:endParaRPr lang="en-GB"/>
          </a:p>
          <a:p>
            <a:r>
              <a:rPr lang="en-GB"/>
              <a:t>Five Centres will be funded this time round, an increase from the usual three to celebrate Leverhulme’s centenary year.</a:t>
            </a:r>
          </a:p>
          <a:p>
            <a:r>
              <a:rPr lang="en-GB" dirty="0"/>
              <a:t>And just to highlight the schemes funding rules require there to be significant in-kind commitments for applicant institutions which I’ll explain in more detail later.</a:t>
            </a:r>
          </a:p>
        </p:txBody>
      </p:sp>
      <p:sp>
        <p:nvSpPr>
          <p:cNvPr id="4" name="Slide Number Placeholder 3"/>
          <p:cNvSpPr>
            <a:spLocks noGrp="1"/>
          </p:cNvSpPr>
          <p:nvPr>
            <p:ph type="sldNum" sz="quarter" idx="5"/>
          </p:nvPr>
        </p:nvSpPr>
        <p:spPr/>
        <p:txBody>
          <a:bodyPr/>
          <a:lstStyle/>
          <a:p>
            <a:fld id="{77DBAEA6-77F6-495F-AC81-2105A5938CCD}" type="slidenum">
              <a:rPr lang="en-GB" smtClean="0"/>
              <a:t>2</a:t>
            </a:fld>
            <a:endParaRPr lang="en-GB"/>
          </a:p>
        </p:txBody>
      </p:sp>
    </p:spTree>
    <p:extLst>
      <p:ext uri="{BB962C8B-B14F-4D97-AF65-F5344CB8AC3E}">
        <p14:creationId xmlns:p14="http://schemas.microsoft.com/office/powerpoint/2010/main" val="1331932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Fiona outlined, today we’re focusing on the key requirements and expectations of the scheme and digging a bit deeper into what lies behind these, particularly looking at what we can learn from Leverhulme’s past patterns of Centre Funding.</a:t>
            </a:r>
            <a:endParaRPr lang="en-US"/>
          </a:p>
          <a:p>
            <a:r>
              <a:rPr lang="en-GB" dirty="0"/>
              <a:t>So we’ll cover</a:t>
            </a:r>
            <a:endParaRPr lang="en-US"/>
          </a:p>
          <a:p>
            <a:r>
              <a:rPr lang="en-GB"/>
              <a:t>Leverhulme’s interest in supporting Centre’s which can answer the ‘big questions’ of our time and their preferences when it comes to defining these ‘big questions’.</a:t>
            </a:r>
            <a:endParaRPr lang="en-US"/>
          </a:p>
          <a:p>
            <a:r>
              <a:rPr lang="en-GB" dirty="0"/>
              <a:t>Their hope that Centre’s will secure additional funding from other funding bodies and the extent to which past awardees have been able to demonstrate a strong track record of research funding.</a:t>
            </a:r>
            <a:endParaRPr lang="en-US"/>
          </a:p>
          <a:p>
            <a:r>
              <a:rPr lang="en-GB" dirty="0"/>
              <a:t>We'll also look at Leverhulme's core aim for Centre’s to shape a field of study and the way that successful Centre’s have applied different interdisciplinary models to achieve this.</a:t>
            </a:r>
            <a:endParaRPr lang="en-US"/>
          </a:p>
          <a:p>
            <a:r>
              <a:rPr lang="en-GB"/>
              <a:t>Alongside, some slightly looser expectations that Leverhulme mention including:</a:t>
            </a:r>
            <a:endParaRPr lang="en-US"/>
          </a:p>
          <a:p>
            <a:r>
              <a:rPr lang="en-GB"/>
              <a:t>The role that international research institutions and non-academic partners can and have played in successful bids.</a:t>
            </a:r>
            <a:endParaRPr lang="en-US"/>
          </a:p>
          <a:p>
            <a:r>
              <a:rPr lang="en-GB" dirty="0"/>
              <a:t>As well as Leverhulme’s own funding rules and in particular how their funding restrictions might shape the scale and design of your Centre.</a:t>
            </a:r>
            <a:endParaRPr lang="en-US"/>
          </a:p>
          <a:p>
            <a:r>
              <a:rPr lang="en-GB" dirty="0"/>
              <a:t>So first we’ll turn to the Big Questions of our Time.</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7DBAEA6-77F6-495F-AC81-2105A5938CCD}" type="slidenum">
              <a:rPr lang="en-GB" smtClean="0"/>
              <a:t>3</a:t>
            </a:fld>
            <a:endParaRPr lang="en-GB"/>
          </a:p>
        </p:txBody>
      </p:sp>
    </p:spTree>
    <p:extLst>
      <p:ext uri="{BB962C8B-B14F-4D97-AF65-F5344CB8AC3E}">
        <p14:creationId xmlns:p14="http://schemas.microsoft.com/office/powerpoint/2010/main" val="503468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analysis looks at the topics and approaches of the Centre’s which have been funded since 2015, highlighting the four broad challenge areas that have been funded repeatedly including:</a:t>
            </a:r>
          </a:p>
          <a:p>
            <a:r>
              <a:rPr lang="en-GB" dirty="0"/>
              <a:t>Centres which address </a:t>
            </a:r>
            <a:r>
              <a:rPr lang="en-US" dirty="0"/>
              <a:t>technological challenges which have so far focused exclusively on AI, Space Tech and Materials Science, these </a:t>
            </a:r>
            <a:r>
              <a:rPr lang="en-US" dirty="0" err="1"/>
              <a:t>Centres</a:t>
            </a:r>
            <a:r>
              <a:rPr lang="en-US" dirty="0"/>
              <a:t> often </a:t>
            </a:r>
            <a:r>
              <a:rPr lang="en-US" dirty="0" err="1"/>
              <a:t>emphasise</a:t>
            </a:r>
            <a:r>
              <a:rPr lang="en-US" dirty="0"/>
              <a:t> ensuring technological developments serve the ‘common good’ and help us solve pressing problems, rather than focusing solely on the developing new technologies themselves.  </a:t>
            </a:r>
            <a:endParaRPr lang="en-GB"/>
          </a:p>
          <a:p>
            <a:r>
              <a:rPr lang="en-US"/>
              <a:t>Environmental challenges is the largest overarching theme focusing mostly on climate change and biodiversity loss and with the Centre’s approaches split between those working on ecosystem regeneration and those focused on adaptations which limit societal and environmental impacts.</a:t>
            </a:r>
            <a:endParaRPr lang="en-GB"/>
          </a:p>
          <a:p>
            <a:r>
              <a:rPr lang="en-US" dirty="0"/>
              <a:t>There’s some interest in pure discovery research into the nature and mechanics of life.</a:t>
            </a:r>
            <a:endParaRPr lang="en-GB" dirty="0"/>
          </a:p>
          <a:p>
            <a:r>
              <a:rPr lang="en-US" dirty="0"/>
              <a:t>And lastly, a number have been funded which address sociopolitical challenges including work on Slavery, War, Crime and Inequality with these Centre’s generally focusing on data synthesis and modeling or on justice and rights.</a:t>
            </a:r>
            <a:endParaRPr lang="en-GB"/>
          </a:p>
          <a:p>
            <a:r>
              <a:rPr lang="en-US" dirty="0"/>
              <a:t>The vast majority of </a:t>
            </a:r>
            <a:r>
              <a:rPr lang="en-US" dirty="0" err="1"/>
              <a:t>Centres</a:t>
            </a:r>
            <a:r>
              <a:rPr lang="en-US" dirty="0"/>
              <a:t> have a further, shared characteristic in that they are able to make a compelling argument around why this challenge needs to be addressed now.  </a:t>
            </a:r>
            <a:endParaRPr lang="en-GB"/>
          </a:p>
          <a:p>
            <a:r>
              <a:rPr lang="en-US" dirty="0"/>
              <a:t>So do give all of this some thought when framing your challenge area.</a:t>
            </a:r>
            <a:endParaRPr lang="en-GB" dirty="0"/>
          </a:p>
          <a:p>
            <a:r>
              <a:rPr lang="en-US" dirty="0"/>
              <a:t>We'll now look at academic and the funding track record of applicants</a:t>
            </a:r>
          </a:p>
          <a:p>
            <a:endParaRPr lang="en-GB" dirty="0"/>
          </a:p>
        </p:txBody>
      </p:sp>
      <p:sp>
        <p:nvSpPr>
          <p:cNvPr id="4" name="Slide Number Placeholder 3"/>
          <p:cNvSpPr>
            <a:spLocks noGrp="1"/>
          </p:cNvSpPr>
          <p:nvPr>
            <p:ph type="sldNum" sz="quarter" idx="5"/>
          </p:nvPr>
        </p:nvSpPr>
        <p:spPr/>
        <p:txBody>
          <a:bodyPr/>
          <a:lstStyle/>
          <a:p>
            <a:fld id="{77DBAEA6-77F6-495F-AC81-2105A5938CCD}" type="slidenum">
              <a:rPr lang="en-GB" smtClean="0"/>
              <a:t>4</a:t>
            </a:fld>
            <a:endParaRPr lang="en-GB"/>
          </a:p>
        </p:txBody>
      </p:sp>
    </p:spTree>
    <p:extLst>
      <p:ext uri="{BB962C8B-B14F-4D97-AF65-F5344CB8AC3E}">
        <p14:creationId xmlns:p14="http://schemas.microsoft.com/office/powerpoint/2010/main" val="3171221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round, we got through to the full stage for the first time which allowed us to get sight of the full stage application form, and we were struck by</a:t>
            </a:r>
            <a:r>
              <a:rPr lang="en-GB" dirty="0"/>
              <a:t> the emphasis that Leverhulme places on  the academic standing of the Centre Director, with 20% of the full application allocated to evidencing their ground-breaking research and leadership skills. And despite the scheme’s emphasis on interdisciplinarity, there was no requirement to evidence the skills and expertise of the wider team. </a:t>
            </a:r>
          </a:p>
          <a:p>
            <a:endParaRPr lang="en-GB" dirty="0"/>
          </a:p>
          <a:p>
            <a:r>
              <a:rPr lang="en-GB"/>
              <a:t>This led us to look in more detail at the profile of past Centre Directors to see if there were any common themes, and  we found that:</a:t>
            </a:r>
            <a:endParaRPr lang="en-GB" dirty="0"/>
          </a:p>
          <a:p>
            <a:endParaRPr lang="en-GB" dirty="0"/>
          </a:p>
          <a:p>
            <a:pPr marL="628650" lvl="1" indent="-171450">
              <a:buFont typeface="Symbol"/>
              <a:buChar char="•"/>
            </a:pPr>
            <a:r>
              <a:rPr lang="en-GB"/>
              <a:t>62% of Centre Directors held an ERC Starting, Consolidator or Advanced Grant at the time of application.</a:t>
            </a:r>
            <a:endParaRPr lang="en-GB" dirty="0"/>
          </a:p>
          <a:p>
            <a:pPr marL="628650" lvl="1" indent="-171450">
              <a:buFont typeface="Symbol"/>
              <a:buChar char="•"/>
            </a:pPr>
            <a:r>
              <a:rPr lang="en-GB" dirty="0"/>
              <a:t>And those that didn’t</a:t>
            </a:r>
            <a:r>
              <a:rPr lang="en-GB"/>
              <a:t> had significant funding success holding Leverhulme Doctoral Scholarship, international equivalents to ERC and other major grants</a:t>
            </a:r>
          </a:p>
          <a:p>
            <a:endParaRPr lang="en-GB" dirty="0"/>
          </a:p>
        </p:txBody>
      </p:sp>
      <p:sp>
        <p:nvSpPr>
          <p:cNvPr id="4" name="Slide Number Placeholder 3"/>
          <p:cNvSpPr>
            <a:spLocks noGrp="1"/>
          </p:cNvSpPr>
          <p:nvPr>
            <p:ph type="sldNum" sz="quarter" idx="5"/>
          </p:nvPr>
        </p:nvSpPr>
        <p:spPr/>
        <p:txBody>
          <a:bodyPr/>
          <a:lstStyle/>
          <a:p>
            <a:fld id="{77DBAEA6-77F6-495F-AC81-2105A5938CCD}" type="slidenum">
              <a:rPr lang="en-GB" smtClean="0"/>
              <a:t>5</a:t>
            </a:fld>
            <a:endParaRPr lang="en-GB"/>
          </a:p>
        </p:txBody>
      </p:sp>
    </p:spTree>
    <p:extLst>
      <p:ext uri="{BB962C8B-B14F-4D97-AF65-F5344CB8AC3E}">
        <p14:creationId xmlns:p14="http://schemas.microsoft.com/office/powerpoint/2010/main" val="360514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Directors often share other key markers of esteem including being elected fellows of the Royal Society or British Academy and where this wasn't the case they were often fellows to other national academies or learned societies.</a:t>
            </a:r>
            <a:endParaRPr lang="en-US" dirty="0"/>
          </a:p>
          <a:p>
            <a:endParaRPr lang="en-GB" dirty="0"/>
          </a:p>
          <a:p>
            <a:r>
              <a:rPr lang="en-GB"/>
              <a:t>There was even one Nobel laureate, one a second who had received a commendation by the Nobel cttee.</a:t>
            </a:r>
            <a:endParaRPr lang="en-US" dirty="0"/>
          </a:p>
          <a:p>
            <a:endParaRPr lang="en-US" dirty="0"/>
          </a:p>
          <a:p>
            <a:r>
              <a:rPr lang="en-GB" dirty="0"/>
              <a:t>So it’s clear that individual esteem is a key driver of success.  However, institutional standing is also important as Directors mostly sit in departments with a REF ranking of ten or lower in their field.</a:t>
            </a:r>
            <a:endParaRPr lang="en-US" dirty="0"/>
          </a:p>
          <a:p>
            <a:endParaRPr lang="en-US" dirty="0"/>
          </a:p>
          <a:p>
            <a:r>
              <a:rPr lang="en-GB"/>
              <a:t>So, just to be clear, you don’t have to have held an ERC grant or similar, or have any particularly marker of esteem to have a good chance of success, however you will need to demonstrate that the Centre Director has an extensive body of discipline-shaping research that the Centre can build from, taking these findings into other disciplinary contexts to establish new interdisciplinary responses which address the ‘big question’ or challenge.</a:t>
            </a:r>
            <a:endParaRPr lang="en-US" dirty="0"/>
          </a:p>
          <a:p>
            <a:endParaRPr lang="en-US" dirty="0"/>
          </a:p>
          <a:p>
            <a:r>
              <a:rPr lang="en-GB" dirty="0"/>
              <a:t>Given the need for Centre’s to take this disciplinary strength into new interdisciplinary territories, it might be helpful to see how existing Centre’s have bridged this gap. </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7DBAEA6-77F6-495F-AC81-2105A5938CCD}" type="slidenum">
              <a:rPr lang="en-GB" smtClean="0"/>
              <a:t>6</a:t>
            </a:fld>
            <a:endParaRPr lang="en-GB"/>
          </a:p>
        </p:txBody>
      </p:sp>
    </p:spTree>
    <p:extLst>
      <p:ext uri="{BB962C8B-B14F-4D97-AF65-F5344CB8AC3E}">
        <p14:creationId xmlns:p14="http://schemas.microsoft.com/office/powerpoint/2010/main" val="53713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by and large there are three broad approaches that they tend to adopt.</a:t>
            </a:r>
            <a:endParaRPr lang="en-US" dirty="0"/>
          </a:p>
          <a:p>
            <a:endParaRPr lang="en-US" dirty="0"/>
          </a:p>
          <a:p>
            <a:r>
              <a:rPr lang="en-GB"/>
              <a:t>A Hub and Spokes model is prominent</a:t>
            </a:r>
            <a:endParaRPr lang="en-US" dirty="0"/>
          </a:p>
          <a:p>
            <a:pPr marL="285750" lvl="1" indent="-285750">
              <a:buFont typeface="Arial"/>
              <a:buChar char="○"/>
            </a:pPr>
            <a:r>
              <a:rPr lang="en-GB"/>
              <a:t>Where t</a:t>
            </a:r>
            <a:r>
              <a:rPr lang="en-GB" dirty="0"/>
              <a:t>he Hub anchors the Centre within a strong single disciplinary tradition</a:t>
            </a:r>
            <a:endParaRPr lang="en-US" dirty="0"/>
          </a:p>
          <a:p>
            <a:pPr marL="285750" lvl="1" indent="-285750">
              <a:buFont typeface="Arial"/>
              <a:buChar char="○"/>
            </a:pPr>
            <a:r>
              <a:rPr lang="en-GB" dirty="0"/>
              <a:t>With Spokes which are the additional disciplines which interpret or contextualise the core research</a:t>
            </a:r>
            <a:endParaRPr lang="en-US" dirty="0"/>
          </a:p>
          <a:p>
            <a:pPr marL="0" lvl="1"/>
            <a:endParaRPr lang="en-GB" dirty="0"/>
          </a:p>
          <a:p>
            <a:pPr marL="0" lvl="1">
              <a:buFont typeface="Arial"/>
            </a:pPr>
            <a:r>
              <a:rPr lang="en-GB"/>
              <a:t>An adjacent model is also common, particularly in Centres which address environmental and sociopolitical challenges.  These usually involve disciplines with a longstanding, shared interest in the specific challenge and well-established methods of working together.</a:t>
            </a:r>
            <a:endParaRPr lang="en-US" dirty="0"/>
          </a:p>
          <a:p>
            <a:pPr marL="0" lvl="1">
              <a:buFont typeface="Arial"/>
            </a:pPr>
            <a:endParaRPr lang="en-GB" dirty="0"/>
          </a:p>
          <a:p>
            <a:pPr marL="0" lvl="1">
              <a:buFont typeface="Arial"/>
            </a:pPr>
            <a:r>
              <a:rPr lang="en-GB" dirty="0"/>
              <a:t>And far less commonly, there are some Centres which attempt new epistemic and methodological integration.  In these cases, the number of disciplines involved was reduced to just two or three at a push.</a:t>
            </a:r>
            <a:endParaRPr lang="en-US" dirty="0"/>
          </a:p>
          <a:p>
            <a:pPr marL="0" lvl="1">
              <a:buFont typeface="Arial"/>
            </a:pPr>
            <a:endParaRPr lang="en-GB" dirty="0"/>
          </a:p>
          <a:p>
            <a:pPr marL="0" lvl="1">
              <a:buFont typeface="Arial"/>
            </a:pPr>
            <a:r>
              <a:rPr lang="en-GB" dirty="0"/>
              <a:t>So, while Leverhulme are interested in exciting and ambitious research that pushes the boundaries, they are fairly conservative when it comes to interdisciplinary models, looking for Centre’s who can demonstrate a clear, low-risk delivery path.</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7DBAEA6-77F6-495F-AC81-2105A5938CCD}" type="slidenum">
              <a:rPr lang="en-GB" smtClean="0"/>
              <a:t>7</a:t>
            </a:fld>
            <a:endParaRPr lang="en-GB"/>
          </a:p>
        </p:txBody>
      </p:sp>
    </p:spTree>
    <p:extLst>
      <p:ext uri="{BB962C8B-B14F-4D97-AF65-F5344CB8AC3E}">
        <p14:creationId xmlns:p14="http://schemas.microsoft.com/office/powerpoint/2010/main" val="2839945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terms of collaborative partnerships, there is no </a:t>
            </a:r>
            <a:r>
              <a:rPr lang="en-US" dirty="0"/>
              <a:t>preference between single or multi-institution bid with awards split pretty much 50/50</a:t>
            </a:r>
            <a:r>
              <a:rPr lang="en-US"/>
              <a:t> between the two.  </a:t>
            </a:r>
            <a:endParaRPr lang="en-GB"/>
          </a:p>
          <a:p>
            <a:endParaRPr lang="en-US" dirty="0"/>
          </a:p>
          <a:p>
            <a:r>
              <a:rPr lang="en-US"/>
              <a:t>However, Centre’s which are multi-institutional, do often have international partners with 57% of these awards involving collaborations with world-leading academics.  As they themselves are not eligible to lead their own bid, this scheme can be a good opportunity to build relationships with these collaborators. </a:t>
            </a:r>
            <a:endParaRPr lang="en-GB"/>
          </a:p>
          <a:p>
            <a:endParaRPr lang="en-GB" dirty="0"/>
          </a:p>
          <a:p>
            <a:r>
              <a:rPr lang="en-US" dirty="0"/>
              <a:t>Non-academic partners are essential with all existing </a:t>
            </a:r>
            <a:r>
              <a:rPr lang="en-US" dirty="0" err="1"/>
              <a:t>Centres</a:t>
            </a:r>
            <a:r>
              <a:rPr lang="en-US" dirty="0"/>
              <a:t> having partnerships of some description whose role is largely dependent on research needs</a:t>
            </a:r>
            <a:endParaRPr lang="en-GB" dirty="0"/>
          </a:p>
          <a:p>
            <a:endParaRPr lang="en-GB" dirty="0"/>
          </a:p>
          <a:p>
            <a:r>
              <a:rPr lang="en-US" dirty="0"/>
              <a:t>22% have  partners undertaking key delivery roles, these </a:t>
            </a:r>
            <a:r>
              <a:rPr lang="en-US" dirty="0" err="1"/>
              <a:t>Centres</a:t>
            </a:r>
            <a:r>
              <a:rPr lang="en-US"/>
              <a:t> tend to be working on research where testing the application of research findings on the ground is key to addressing the challenge. </a:t>
            </a:r>
            <a:endParaRPr lang="en-GB"/>
          </a:p>
          <a:p>
            <a:endParaRPr lang="en-GB" dirty="0"/>
          </a:p>
          <a:p>
            <a:r>
              <a:rPr lang="en-US"/>
              <a:t>63% of awards have enabling non-academic partners who provide access to data, collections or archives or support policy and public engagement. </a:t>
            </a:r>
            <a:endParaRPr lang="en-GB" dirty="0"/>
          </a:p>
          <a:p>
            <a:endParaRPr lang="en-GB" dirty="0"/>
          </a:p>
          <a:p>
            <a:r>
              <a:rPr lang="en-US" dirty="0"/>
              <a:t>With just 15% of </a:t>
            </a:r>
            <a:r>
              <a:rPr lang="en-US" dirty="0" err="1"/>
              <a:t>Centres</a:t>
            </a:r>
            <a:r>
              <a:rPr lang="en-US" dirty="0"/>
              <a:t> limiting non-academic partnerships to advisory roles only.</a:t>
            </a:r>
            <a:endParaRPr lang="en-GB" dirty="0"/>
          </a:p>
          <a:p>
            <a:endParaRPr lang="en-GB" dirty="0"/>
          </a:p>
          <a:p>
            <a:r>
              <a:rPr lang="en-US" dirty="0"/>
              <a:t>So this provides an overview of Leverhulme’s preferences when it comes to  thematic priorities, the Director’s profile and interdisciplinary and collaborative partnerships which you should take into account when designing your Centre.  But you also need to consider Leverhulme’s funding rules as these can have a significant impact on the possible scope and scale of the Centre so I’ll provide an overview of these now.</a:t>
            </a:r>
            <a:endParaRPr lang="en-GB" dirty="0"/>
          </a:p>
          <a:p>
            <a:endParaRPr lang="en-GB" dirty="0"/>
          </a:p>
        </p:txBody>
      </p:sp>
      <p:sp>
        <p:nvSpPr>
          <p:cNvPr id="4" name="Slide Number Placeholder 3"/>
          <p:cNvSpPr>
            <a:spLocks noGrp="1"/>
          </p:cNvSpPr>
          <p:nvPr>
            <p:ph type="sldNum" sz="quarter" idx="5"/>
          </p:nvPr>
        </p:nvSpPr>
        <p:spPr/>
        <p:txBody>
          <a:bodyPr/>
          <a:lstStyle/>
          <a:p>
            <a:fld id="{77DBAEA6-77F6-495F-AC81-2105A5938CCD}" type="slidenum">
              <a:rPr lang="en-GB" smtClean="0"/>
              <a:t>8</a:t>
            </a:fld>
            <a:endParaRPr lang="en-GB"/>
          </a:p>
        </p:txBody>
      </p:sp>
    </p:spTree>
    <p:extLst>
      <p:ext uri="{BB962C8B-B14F-4D97-AF65-F5344CB8AC3E}">
        <p14:creationId xmlns:p14="http://schemas.microsoft.com/office/powerpoint/2010/main" val="605950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B2E77-CFB1-3744-6D92-D2A6CBB0E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ECD77-BF0B-EAB8-4AF3-053CC3DB0E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80145C-87C9-0417-66D7-B360F3644B1C}"/>
              </a:ext>
            </a:extLst>
          </p:cNvPr>
          <p:cNvSpPr>
            <a:spLocks noGrp="1"/>
          </p:cNvSpPr>
          <p:nvPr>
            <p:ph type="body" idx="1"/>
          </p:nvPr>
        </p:nvSpPr>
        <p:spPr/>
        <p:txBody>
          <a:bodyPr/>
          <a:lstStyle/>
          <a:p>
            <a:r>
              <a:rPr lang="en-GB"/>
              <a:t>Teaching replacement is limited to 0.33 FTE over three years and only available to those undertaking leadership role so the Director, Deputy Director and  any Theme or Strand leads.   </a:t>
            </a:r>
            <a:endParaRPr lang="en-GB" dirty="0"/>
          </a:p>
          <a:p>
            <a:endParaRPr lang="en-GB" dirty="0"/>
          </a:p>
          <a:p>
            <a:r>
              <a:rPr lang="en-US" dirty="0"/>
              <a:t>A further restriction is that 7</a:t>
            </a:r>
            <a:r>
              <a:rPr lang="en-GB" dirty="0"/>
              <a:t>5% of budget needs to be spent on academic and research staff/students.  Now, </a:t>
            </a:r>
            <a:r>
              <a:rPr lang="en-GB" dirty="0" err="1"/>
              <a:t>last </a:t>
            </a:r>
            <a:r>
              <a:rPr lang="en-GB" dirty="0"/>
              <a:t>time Leverhulme did allow for one Centre Manager post to be budgeted within the 75% budget however we won’t know until the full guidance is published whether that will be permitted this time round. </a:t>
            </a:r>
          </a:p>
          <a:p>
            <a:endParaRPr lang="en-GB" dirty="0"/>
          </a:p>
          <a:p>
            <a:r>
              <a:rPr lang="en-US" dirty="0"/>
              <a:t>This leaves only 25% available for other research expenses including any technical and administrative roles as well as Centre events and communications.  So, this budget will be under considerable pressure and you’ll need to think carefully about how research that carries high research expenses can be delivered within this restriction.</a:t>
            </a:r>
            <a:endParaRPr lang="en-GB" dirty="0"/>
          </a:p>
          <a:p>
            <a:endParaRPr lang="en-GB" dirty="0"/>
          </a:p>
          <a:p>
            <a:r>
              <a:rPr lang="en-US"/>
              <a:t>And just to highlight in case you are in discussions with international institutions that they should be able to receive project funds but not teaching replacement.</a:t>
            </a:r>
            <a:endParaRPr lang="en-GB" dirty="0"/>
          </a:p>
        </p:txBody>
      </p:sp>
      <p:sp>
        <p:nvSpPr>
          <p:cNvPr id="4" name="Slide Number Placeholder 3">
            <a:extLst>
              <a:ext uri="{FF2B5EF4-FFF2-40B4-BE49-F238E27FC236}">
                <a16:creationId xmlns:a16="http://schemas.microsoft.com/office/drawing/2014/main" id="{73FB1ACA-F04E-2316-3EAE-CF5EBBEAE919}"/>
              </a:ext>
            </a:extLst>
          </p:cNvPr>
          <p:cNvSpPr>
            <a:spLocks noGrp="1"/>
          </p:cNvSpPr>
          <p:nvPr>
            <p:ph type="sldNum" sz="quarter" idx="5"/>
          </p:nvPr>
        </p:nvSpPr>
        <p:spPr/>
        <p:txBody>
          <a:bodyPr/>
          <a:lstStyle/>
          <a:p>
            <a:fld id="{77DBAEA6-77F6-495F-AC81-2105A5938CCD}" type="slidenum">
              <a:rPr lang="en-GB" smtClean="0"/>
              <a:t>9</a:t>
            </a:fld>
            <a:endParaRPr lang="en-GB"/>
          </a:p>
        </p:txBody>
      </p:sp>
    </p:spTree>
    <p:extLst>
      <p:ext uri="{BB962C8B-B14F-4D97-AF65-F5344CB8AC3E}">
        <p14:creationId xmlns:p14="http://schemas.microsoft.com/office/powerpoint/2010/main" val="3784271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75683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ual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itle 1">
            <a:extLst>
              <a:ext uri="{FF2B5EF4-FFF2-40B4-BE49-F238E27FC236}">
                <a16:creationId xmlns:a16="http://schemas.microsoft.com/office/drawing/2014/main" id="{3EE31514-F8EA-5D4E-B45D-65DD78DBE34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995809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11/08/2026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7.svg"/><Relationship Id="rId5" Type="http://schemas.openxmlformats.org/officeDocument/2006/relationships/diagramQuickStyle" Target="../diagrams/quickStyle1.xml"/><Relationship Id="rId10" Type="http://schemas.openxmlformats.org/officeDocument/2006/relationships/image" Target="../media/image16.svg"/><Relationship Id="rId4" Type="http://schemas.openxmlformats.org/officeDocument/2006/relationships/diagramLayout" Target="../diagrams/layout1.xml"/><Relationship Id="rId9"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e Gilbert Scott Building">
            <a:extLst>
              <a:ext uri="{FF2B5EF4-FFF2-40B4-BE49-F238E27FC236}">
                <a16:creationId xmlns:a16="http://schemas.microsoft.com/office/drawing/2014/main" id="{FE91EC8D-E596-BB7F-7CD4-C8B0E8DF9C94}"/>
              </a:ext>
            </a:extLst>
          </p:cNvPr>
          <p:cNvPicPr>
            <a:picLocks noGrp="1" noChangeAspect="1"/>
          </p:cNvPicPr>
          <p:nvPr>
            <p:ph idx="1"/>
          </p:nvPr>
        </p:nvPicPr>
        <p:blipFill>
          <a:blip r:embed="rId3"/>
          <a:stretch>
            <a:fillRect/>
          </a:stretch>
        </p:blipFill>
        <p:spPr>
          <a:xfrm>
            <a:off x="-2263" y="-1221"/>
            <a:ext cx="12186756" cy="6862030"/>
          </a:xfrm>
          <a:prstGeom prst="rect">
            <a:avLst/>
          </a:prstGeom>
        </p:spPr>
      </p:pic>
      <p:sp>
        <p:nvSpPr>
          <p:cNvPr id="5" name="TextBox 4">
            <a:extLst>
              <a:ext uri="{FF2B5EF4-FFF2-40B4-BE49-F238E27FC236}">
                <a16:creationId xmlns:a16="http://schemas.microsoft.com/office/drawing/2014/main" id="{18D1FF5C-8135-0048-8EE5-2F7418D88250}"/>
              </a:ext>
            </a:extLst>
          </p:cNvPr>
          <p:cNvSpPr txBox="1"/>
          <p:nvPr/>
        </p:nvSpPr>
        <p:spPr>
          <a:xfrm>
            <a:off x="684695" y="1714288"/>
            <a:ext cx="6441745" cy="1446550"/>
          </a:xfrm>
          <a:prstGeom prst="rect">
            <a:avLst/>
          </a:prstGeom>
          <a:solidFill>
            <a:schemeClr val="bg1"/>
          </a:solidFill>
          <a:ln w="28575">
            <a:solidFill>
              <a:schemeClr val="tx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a:solidFill>
                  <a:srgbClr val="002060"/>
                </a:solidFill>
                <a:latin typeface="Aptos Display"/>
              </a:rPr>
              <a:t>Where to pitch your big idea?</a:t>
            </a:r>
            <a:endParaRPr lang="en-US" sz="4000">
              <a:solidFill>
                <a:srgbClr val="002060"/>
              </a:solidFill>
            </a:endParaRPr>
          </a:p>
          <a:p>
            <a:r>
              <a:rPr lang="en-GB" sz="2400">
                <a:solidFill>
                  <a:srgbClr val="002060"/>
                </a:solidFill>
                <a:latin typeface="Aptos"/>
              </a:rPr>
              <a:t>The Hidden Curriculum of Leverhulme Research Centres, ERC Plus and ERC Synergy</a:t>
            </a:r>
            <a:endParaRPr lang="en-GB">
              <a:solidFill>
                <a:srgbClr val="002060"/>
              </a:solidFill>
            </a:endParaRPr>
          </a:p>
        </p:txBody>
      </p:sp>
      <p:sp>
        <p:nvSpPr>
          <p:cNvPr id="7" name="TextBox 6">
            <a:extLst>
              <a:ext uri="{FF2B5EF4-FFF2-40B4-BE49-F238E27FC236}">
                <a16:creationId xmlns:a16="http://schemas.microsoft.com/office/drawing/2014/main" id="{D0CA0B1E-BFC9-ED90-5DD7-1C0B580E3BDC}"/>
              </a:ext>
            </a:extLst>
          </p:cNvPr>
          <p:cNvSpPr txBox="1"/>
          <p:nvPr/>
        </p:nvSpPr>
        <p:spPr>
          <a:xfrm>
            <a:off x="683421" y="3419654"/>
            <a:ext cx="6437073" cy="369332"/>
          </a:xfrm>
          <a:prstGeom prst="rect">
            <a:avLst/>
          </a:prstGeom>
          <a:solidFill>
            <a:schemeClr val="bg1"/>
          </a:solidFill>
          <a:ln w="28575">
            <a:solidFill>
              <a:schemeClr val="tx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002060"/>
                </a:solidFill>
              </a:rPr>
              <a:t>Strategic Research Initiatives, EU Research Support Office</a:t>
            </a:r>
          </a:p>
        </p:txBody>
      </p:sp>
    </p:spTree>
    <p:extLst>
      <p:ext uri="{BB962C8B-B14F-4D97-AF65-F5344CB8AC3E}">
        <p14:creationId xmlns:p14="http://schemas.microsoft.com/office/powerpoint/2010/main" val="1364192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B4C9E1-F52D-67DB-144C-F56E4C9CB54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7A6976-8005-A695-CFDC-E1D8792ABE5B}"/>
              </a:ext>
            </a:extLst>
          </p:cNvPr>
          <p:cNvSpPr>
            <a:spLocks noGrp="1"/>
          </p:cNvSpPr>
          <p:nvPr>
            <p:ph type="title"/>
          </p:nvPr>
        </p:nvSpPr>
        <p:spPr>
          <a:xfrm>
            <a:off x="1043631" y="809898"/>
            <a:ext cx="9942716" cy="1554480"/>
          </a:xfrm>
        </p:spPr>
        <p:txBody>
          <a:bodyPr anchor="ctr">
            <a:normAutofit/>
          </a:bodyPr>
          <a:lstStyle/>
          <a:p>
            <a:r>
              <a:rPr lang="en-US" sz="4000" dirty="0">
                <a:solidFill>
                  <a:srgbClr val="002060"/>
                </a:solidFill>
              </a:rPr>
              <a:t>Match Funding Requirement</a:t>
            </a:r>
            <a:endParaRPr lang="en-GB" sz="4000" dirty="0">
              <a:solidFill>
                <a:srgbClr val="002060"/>
              </a:solidFill>
            </a:endParaRPr>
          </a:p>
        </p:txBody>
      </p:sp>
      <p:sp>
        <p:nvSpPr>
          <p:cNvPr id="3" name="Content Placeholder 2">
            <a:extLst>
              <a:ext uri="{FF2B5EF4-FFF2-40B4-BE49-F238E27FC236}">
                <a16:creationId xmlns:a16="http://schemas.microsoft.com/office/drawing/2014/main" id="{BB7AAFD0-6DFB-AB9B-F8D1-A0B753F7C3A7}"/>
              </a:ext>
            </a:extLst>
          </p:cNvPr>
          <p:cNvSpPr>
            <a:spLocks noGrp="1"/>
          </p:cNvSpPr>
          <p:nvPr>
            <p:ph idx="1"/>
          </p:nvPr>
        </p:nvSpPr>
        <p:spPr>
          <a:xfrm>
            <a:off x="1045028" y="3017522"/>
            <a:ext cx="9941319" cy="3124658"/>
          </a:xfrm>
        </p:spPr>
        <p:txBody>
          <a:bodyPr anchor="ctr">
            <a:normAutofit/>
          </a:bodyPr>
          <a:lstStyle/>
          <a:p>
            <a:pPr lvl="0"/>
            <a:r>
              <a:rPr lang="en-GB" sz="2200" dirty="0">
                <a:solidFill>
                  <a:srgbClr val="002060"/>
                </a:solidFill>
              </a:rPr>
              <a:t>Significant match funding required for: </a:t>
            </a:r>
          </a:p>
          <a:p>
            <a:pPr lvl="1"/>
            <a:r>
              <a:rPr lang="en-GB" sz="2200" dirty="0">
                <a:solidFill>
                  <a:srgbClr val="002060"/>
                </a:solidFill>
              </a:rPr>
              <a:t>Centre Directorate to undertake leadership duties across the ten years</a:t>
            </a:r>
          </a:p>
          <a:p>
            <a:pPr lvl="1"/>
            <a:r>
              <a:rPr lang="en-GB" sz="2200" dirty="0">
                <a:solidFill>
                  <a:srgbClr val="002060"/>
                </a:solidFill>
              </a:rPr>
              <a:t>In-kind time for any investigators not undertaking a leadership role.</a:t>
            </a:r>
          </a:p>
          <a:p>
            <a:r>
              <a:rPr lang="en-GB" sz="2200" dirty="0">
                <a:solidFill>
                  <a:srgbClr val="002060"/>
                </a:solidFill>
              </a:rPr>
              <a:t>Successful bids have often provided additional match funding, reaching a combined total of ~£3M.</a:t>
            </a:r>
          </a:p>
          <a:p>
            <a:pPr lvl="0"/>
            <a:r>
              <a:rPr lang="en-GB" sz="2200" dirty="0">
                <a:solidFill>
                  <a:srgbClr val="002060"/>
                </a:solidFill>
              </a:rPr>
              <a:t>Leverhulme do not provide overheads to offset these costs</a:t>
            </a:r>
          </a:p>
          <a:p>
            <a:pPr lvl="0"/>
            <a:r>
              <a:rPr lang="en-GB" sz="2200" dirty="0">
                <a:solidFill>
                  <a:srgbClr val="002060"/>
                </a:solidFill>
              </a:rPr>
              <a:t>Negative contributions of over -20% are likely to be required of a successful bid.</a:t>
            </a:r>
          </a:p>
          <a:p>
            <a:endParaRPr lang="en-GB" sz="22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7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F03F2-88B8-3347-C695-EBC7C0C5FCCC}"/>
              </a:ext>
            </a:extLst>
          </p:cNvPr>
          <p:cNvSpPr>
            <a:spLocks noGrp="1"/>
          </p:cNvSpPr>
          <p:nvPr>
            <p:ph type="title"/>
          </p:nvPr>
        </p:nvSpPr>
        <p:spPr>
          <a:xfrm>
            <a:off x="579246" y="365125"/>
            <a:ext cx="10515600" cy="1325563"/>
          </a:xfrm>
        </p:spPr>
        <p:txBody>
          <a:bodyPr>
            <a:normAutofit/>
          </a:bodyPr>
          <a:lstStyle/>
          <a:p>
            <a:r>
              <a:rPr lang="en-US" sz="4000" dirty="0">
                <a:solidFill>
                  <a:srgbClr val="002060"/>
                </a:solidFill>
              </a:rPr>
              <a:t>Awarded Centre Structure</a:t>
            </a:r>
            <a:endParaRPr lang="en-GB" sz="4000" dirty="0">
              <a:solidFill>
                <a:srgbClr val="002060"/>
              </a:solidFill>
            </a:endParaRPr>
          </a:p>
        </p:txBody>
      </p:sp>
      <p:sp>
        <p:nvSpPr>
          <p:cNvPr id="3" name="Content Placeholder 2">
            <a:extLst>
              <a:ext uri="{FF2B5EF4-FFF2-40B4-BE49-F238E27FC236}">
                <a16:creationId xmlns:a16="http://schemas.microsoft.com/office/drawing/2014/main" id="{C9486662-E425-C9BF-461D-E35866CA880A}"/>
              </a:ext>
            </a:extLst>
          </p:cNvPr>
          <p:cNvSpPr>
            <a:spLocks noGrp="1"/>
          </p:cNvSpPr>
          <p:nvPr>
            <p:ph idx="1"/>
          </p:nvPr>
        </p:nvSpPr>
        <p:spPr>
          <a:xfrm>
            <a:off x="579246" y="1690688"/>
            <a:ext cx="10774554" cy="4486275"/>
          </a:xfrm>
        </p:spPr>
        <p:txBody>
          <a:bodyPr>
            <a:normAutofit/>
          </a:bodyPr>
          <a:lstStyle/>
          <a:p>
            <a:pPr marL="0" indent="0">
              <a:buNone/>
            </a:pPr>
            <a:r>
              <a:rPr lang="en-US" dirty="0">
                <a:solidFill>
                  <a:srgbClr val="002060"/>
                </a:solidFill>
              </a:rPr>
              <a:t>Centre Leadership</a:t>
            </a:r>
          </a:p>
          <a:p>
            <a:endParaRPr lang="en-US" dirty="0"/>
          </a:p>
          <a:p>
            <a:endParaRPr lang="en-US" dirty="0"/>
          </a:p>
          <a:p>
            <a:endParaRPr lang="en-US" dirty="0"/>
          </a:p>
          <a:p>
            <a:pPr marL="0" indent="0">
              <a:buNone/>
            </a:pPr>
            <a:endParaRPr lang="en-US" dirty="0"/>
          </a:p>
          <a:p>
            <a:pPr marL="0" indent="0">
              <a:buNone/>
            </a:pPr>
            <a:r>
              <a:rPr lang="en-US" dirty="0">
                <a:solidFill>
                  <a:srgbClr val="002060"/>
                </a:solidFill>
              </a:rPr>
              <a:t>Centre Total Investigators</a:t>
            </a:r>
          </a:p>
          <a:p>
            <a:pPr lvl="1"/>
            <a:endParaRPr lang="en-US" dirty="0"/>
          </a:p>
          <a:p>
            <a:pPr lvl="1"/>
            <a:endParaRPr lang="en-GB" dirty="0"/>
          </a:p>
        </p:txBody>
      </p:sp>
      <p:graphicFrame>
        <p:nvGraphicFramePr>
          <p:cNvPr id="4" name="Table 3">
            <a:extLst>
              <a:ext uri="{FF2B5EF4-FFF2-40B4-BE49-F238E27FC236}">
                <a16:creationId xmlns:a16="http://schemas.microsoft.com/office/drawing/2014/main" id="{255DFE34-FCA4-BE3C-1750-9AF0943B8BC1}"/>
              </a:ext>
            </a:extLst>
          </p:cNvPr>
          <p:cNvGraphicFramePr>
            <a:graphicFrameLocks noGrp="1"/>
          </p:cNvGraphicFramePr>
          <p:nvPr>
            <p:extLst>
              <p:ext uri="{D42A27DB-BD31-4B8C-83A1-F6EECF244321}">
                <p14:modId xmlns:p14="http://schemas.microsoft.com/office/powerpoint/2010/main" val="371540525"/>
              </p:ext>
            </p:extLst>
          </p:nvPr>
        </p:nvGraphicFramePr>
        <p:xfrm>
          <a:off x="579246" y="2421891"/>
          <a:ext cx="10774554" cy="1188720"/>
        </p:xfrm>
        <a:graphic>
          <a:graphicData uri="http://schemas.openxmlformats.org/drawingml/2006/table">
            <a:tbl>
              <a:tblPr firstRow="1" bandRow="1">
                <a:tableStyleId>{5C22544A-7EE6-4342-B048-85BDC9FD1C3A}</a:tableStyleId>
              </a:tblPr>
              <a:tblGrid>
                <a:gridCol w="3343825">
                  <a:extLst>
                    <a:ext uri="{9D8B030D-6E8A-4147-A177-3AD203B41FA5}">
                      <a16:colId xmlns:a16="http://schemas.microsoft.com/office/drawing/2014/main" val="1792842378"/>
                    </a:ext>
                  </a:extLst>
                </a:gridCol>
                <a:gridCol w="3374685">
                  <a:extLst>
                    <a:ext uri="{9D8B030D-6E8A-4147-A177-3AD203B41FA5}">
                      <a16:colId xmlns:a16="http://schemas.microsoft.com/office/drawing/2014/main" val="2963740654"/>
                    </a:ext>
                  </a:extLst>
                </a:gridCol>
                <a:gridCol w="2480425">
                  <a:extLst>
                    <a:ext uri="{9D8B030D-6E8A-4147-A177-3AD203B41FA5}">
                      <a16:colId xmlns:a16="http://schemas.microsoft.com/office/drawing/2014/main" val="3608200036"/>
                    </a:ext>
                  </a:extLst>
                </a:gridCol>
                <a:gridCol w="1575619">
                  <a:extLst>
                    <a:ext uri="{9D8B030D-6E8A-4147-A177-3AD203B41FA5}">
                      <a16:colId xmlns:a16="http://schemas.microsoft.com/office/drawing/2014/main" val="2890295735"/>
                    </a:ext>
                  </a:extLst>
                </a:gridCol>
              </a:tblGrid>
              <a:tr h="1091380">
                <a:tc>
                  <a:txBody>
                    <a:bodyPr/>
                    <a:lstStyle/>
                    <a:p>
                      <a:r>
                        <a:rPr lang="en-US" dirty="0"/>
                        <a:t>Single Director</a:t>
                      </a:r>
                    </a:p>
                    <a:p>
                      <a:r>
                        <a:rPr lang="en-US" dirty="0"/>
                        <a:t>31%</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4989C"/>
                    </a:solidFill>
                  </a:tcPr>
                </a:tc>
                <a:tc>
                  <a:txBody>
                    <a:bodyPr/>
                    <a:lstStyle/>
                    <a:p>
                      <a:r>
                        <a:rPr lang="en-US" dirty="0"/>
                        <a:t>Director &amp; Deputy Director</a:t>
                      </a:r>
                    </a:p>
                    <a:p>
                      <a:r>
                        <a:rPr lang="en-US" dirty="0"/>
                        <a:t>31%</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dirty="0"/>
                        <a:t>Director &amp; 2 Deputy Directors</a:t>
                      </a:r>
                    </a:p>
                    <a:p>
                      <a:r>
                        <a:rPr lang="en-US" dirty="0"/>
                        <a:t>23%</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ED6"/>
                    </a:solidFill>
                  </a:tcPr>
                </a:tc>
                <a:tc>
                  <a:txBody>
                    <a:bodyPr/>
                    <a:lstStyle/>
                    <a:p>
                      <a:r>
                        <a:rPr lang="en-US" dirty="0"/>
                        <a:t>Director &amp; 3 Deputy Directors</a:t>
                      </a:r>
                    </a:p>
                    <a:p>
                      <a:r>
                        <a:rPr lang="en-US" dirty="0"/>
                        <a:t>15%</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53586449"/>
                  </a:ext>
                </a:extLst>
              </a:tr>
            </a:tbl>
          </a:graphicData>
        </a:graphic>
      </p:graphicFrame>
      <p:graphicFrame>
        <p:nvGraphicFramePr>
          <p:cNvPr id="6" name="Table 5">
            <a:extLst>
              <a:ext uri="{FF2B5EF4-FFF2-40B4-BE49-F238E27FC236}">
                <a16:creationId xmlns:a16="http://schemas.microsoft.com/office/drawing/2014/main" id="{33839E2F-4686-B322-B1A6-51572A91A6EF}"/>
              </a:ext>
            </a:extLst>
          </p:cNvPr>
          <p:cNvGraphicFramePr>
            <a:graphicFrameLocks noGrp="1"/>
          </p:cNvGraphicFramePr>
          <p:nvPr>
            <p:extLst>
              <p:ext uri="{D42A27DB-BD31-4B8C-83A1-F6EECF244321}">
                <p14:modId xmlns:p14="http://schemas.microsoft.com/office/powerpoint/2010/main" val="1258855857"/>
              </p:ext>
            </p:extLst>
          </p:nvPr>
        </p:nvGraphicFramePr>
        <p:xfrm>
          <a:off x="579246" y="4887504"/>
          <a:ext cx="10774554" cy="1091380"/>
        </p:xfrm>
        <a:graphic>
          <a:graphicData uri="http://schemas.openxmlformats.org/drawingml/2006/table">
            <a:tbl>
              <a:tblPr firstRow="1" bandRow="1">
                <a:tableStyleId>{5C22544A-7EE6-4342-B048-85BDC9FD1C3A}</a:tableStyleId>
              </a:tblPr>
              <a:tblGrid>
                <a:gridCol w="1529773">
                  <a:extLst>
                    <a:ext uri="{9D8B030D-6E8A-4147-A177-3AD203B41FA5}">
                      <a16:colId xmlns:a16="http://schemas.microsoft.com/office/drawing/2014/main" val="1792842378"/>
                    </a:ext>
                  </a:extLst>
                </a:gridCol>
                <a:gridCol w="5220929">
                  <a:extLst>
                    <a:ext uri="{9D8B030D-6E8A-4147-A177-3AD203B41FA5}">
                      <a16:colId xmlns:a16="http://schemas.microsoft.com/office/drawing/2014/main" val="2963740654"/>
                    </a:ext>
                  </a:extLst>
                </a:gridCol>
                <a:gridCol w="1504336">
                  <a:extLst>
                    <a:ext uri="{9D8B030D-6E8A-4147-A177-3AD203B41FA5}">
                      <a16:colId xmlns:a16="http://schemas.microsoft.com/office/drawing/2014/main" val="835302933"/>
                    </a:ext>
                  </a:extLst>
                </a:gridCol>
                <a:gridCol w="2519516">
                  <a:extLst>
                    <a:ext uri="{9D8B030D-6E8A-4147-A177-3AD203B41FA5}">
                      <a16:colId xmlns:a16="http://schemas.microsoft.com/office/drawing/2014/main" val="2890295735"/>
                    </a:ext>
                  </a:extLst>
                </a:gridCol>
              </a:tblGrid>
              <a:tr h="1091380">
                <a:tc>
                  <a:txBody>
                    <a:bodyPr/>
                    <a:lstStyle/>
                    <a:p>
                      <a:r>
                        <a:rPr lang="en-US" dirty="0"/>
                        <a:t>1 - 5</a:t>
                      </a:r>
                    </a:p>
                    <a:p>
                      <a:r>
                        <a:rPr lang="en-US" dirty="0"/>
                        <a:t>15%</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r>
                        <a:rPr lang="en-US" dirty="0"/>
                        <a:t>6 – 10</a:t>
                      </a:r>
                    </a:p>
                    <a:p>
                      <a:r>
                        <a:rPr lang="en-US" dirty="0"/>
                        <a:t>46%</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r>
                        <a:rPr lang="en-US" dirty="0"/>
                        <a:t>11 – 15</a:t>
                      </a:r>
                    </a:p>
                    <a:p>
                      <a:r>
                        <a:rPr lang="en-US" dirty="0"/>
                        <a:t>15%</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ED6"/>
                    </a:solidFill>
                  </a:tcPr>
                </a:tc>
                <a:tc>
                  <a:txBody>
                    <a:bodyPr/>
                    <a:lstStyle/>
                    <a:p>
                      <a:r>
                        <a:rPr lang="en-US" dirty="0"/>
                        <a:t>16 - 20</a:t>
                      </a:r>
                    </a:p>
                    <a:p>
                      <a:r>
                        <a:rPr lang="en-US" dirty="0"/>
                        <a:t>23%</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4989C"/>
                    </a:solidFill>
                  </a:tcPr>
                </a:tc>
                <a:extLst>
                  <a:ext uri="{0D108BD9-81ED-4DB2-BD59-A6C34878D82A}">
                    <a16:rowId xmlns:a16="http://schemas.microsoft.com/office/drawing/2014/main" val="1053586449"/>
                  </a:ext>
                </a:extLst>
              </a:tr>
            </a:tbl>
          </a:graphicData>
        </a:graphic>
      </p:graphicFrame>
    </p:spTree>
    <p:extLst>
      <p:ext uri="{BB962C8B-B14F-4D97-AF65-F5344CB8AC3E}">
        <p14:creationId xmlns:p14="http://schemas.microsoft.com/office/powerpoint/2010/main" val="1631832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4C4A-21E4-CBF4-9832-06D29A22D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6D22E-2D28-92BC-3C16-06F8E12080F8}"/>
              </a:ext>
            </a:extLst>
          </p:cNvPr>
          <p:cNvSpPr>
            <a:spLocks noGrp="1"/>
          </p:cNvSpPr>
          <p:nvPr>
            <p:ph type="title"/>
          </p:nvPr>
        </p:nvSpPr>
        <p:spPr/>
        <p:txBody>
          <a:bodyPr>
            <a:normAutofit/>
          </a:bodyPr>
          <a:lstStyle/>
          <a:p>
            <a:r>
              <a:rPr lang="en-US" sz="4000" dirty="0">
                <a:solidFill>
                  <a:srgbClr val="002060"/>
                </a:solidFill>
              </a:rPr>
              <a:t>Awarded Centre Design</a:t>
            </a:r>
            <a:endParaRPr lang="en-GB" sz="4000" dirty="0">
              <a:solidFill>
                <a:srgbClr val="002060"/>
              </a:solidFill>
            </a:endParaRPr>
          </a:p>
        </p:txBody>
      </p:sp>
      <p:sp>
        <p:nvSpPr>
          <p:cNvPr id="3" name="Content Placeholder 2">
            <a:extLst>
              <a:ext uri="{FF2B5EF4-FFF2-40B4-BE49-F238E27FC236}">
                <a16:creationId xmlns:a16="http://schemas.microsoft.com/office/drawing/2014/main" id="{27954BCD-0F49-CC83-3C6C-F8553F9BD64C}"/>
              </a:ext>
            </a:extLst>
          </p:cNvPr>
          <p:cNvSpPr>
            <a:spLocks noGrp="1"/>
          </p:cNvSpPr>
          <p:nvPr>
            <p:ph idx="1"/>
          </p:nvPr>
        </p:nvSpPr>
        <p:spPr>
          <a:xfrm>
            <a:off x="8368843" y="1607991"/>
            <a:ext cx="3267634" cy="4143879"/>
          </a:xfrm>
        </p:spPr>
        <p:txBody>
          <a:bodyPr>
            <a:normAutofit/>
          </a:bodyPr>
          <a:lstStyle/>
          <a:p>
            <a:pPr marL="0" indent="0">
              <a:buNone/>
            </a:pPr>
            <a:r>
              <a:rPr lang="en-US" sz="2400" dirty="0">
                <a:solidFill>
                  <a:srgbClr val="002060"/>
                </a:solidFill>
              </a:rPr>
              <a:t>Typically 3 - 4 Themes/</a:t>
            </a:r>
            <a:r>
              <a:rPr lang="en-US" sz="2400" dirty="0" err="1">
                <a:solidFill>
                  <a:srgbClr val="002060"/>
                </a:solidFill>
              </a:rPr>
              <a:t>Programmes</a:t>
            </a:r>
            <a:endParaRPr lang="en-US" sz="2400" dirty="0">
              <a:solidFill>
                <a:srgbClr val="002060"/>
              </a:solidFill>
            </a:endParaRPr>
          </a:p>
          <a:p>
            <a:pPr marL="0" indent="0">
              <a:buNone/>
            </a:pPr>
            <a:endParaRPr lang="en-US" sz="2400" dirty="0">
              <a:solidFill>
                <a:srgbClr val="002060"/>
              </a:solidFill>
            </a:endParaRPr>
          </a:p>
          <a:p>
            <a:pPr marL="0" indent="0">
              <a:buNone/>
            </a:pPr>
            <a:r>
              <a:rPr lang="en-US" sz="2400" dirty="0">
                <a:solidFill>
                  <a:srgbClr val="002060"/>
                </a:solidFill>
              </a:rPr>
              <a:t>Delivered through 6 – 12 work packages</a:t>
            </a:r>
          </a:p>
          <a:p>
            <a:pPr marL="0" indent="0">
              <a:buNone/>
            </a:pPr>
            <a:endParaRPr lang="en-US" sz="2400" dirty="0">
              <a:solidFill>
                <a:srgbClr val="002060"/>
              </a:solidFill>
            </a:endParaRPr>
          </a:p>
          <a:p>
            <a:pPr marL="0" indent="0">
              <a:buNone/>
            </a:pPr>
            <a:r>
              <a:rPr lang="en-US" sz="2400" dirty="0">
                <a:solidFill>
                  <a:srgbClr val="002060"/>
                </a:solidFill>
              </a:rPr>
              <a:t>Occasionally includes 2 – 3 cross-cutting themes</a:t>
            </a:r>
          </a:p>
          <a:p>
            <a:pPr lvl="1"/>
            <a:endParaRPr lang="en-US" dirty="0"/>
          </a:p>
          <a:p>
            <a:pPr lvl="1"/>
            <a:endParaRPr lang="en-GB" dirty="0"/>
          </a:p>
        </p:txBody>
      </p:sp>
      <p:sp>
        <p:nvSpPr>
          <p:cNvPr id="7" name="Cylinder 6">
            <a:extLst>
              <a:ext uri="{FF2B5EF4-FFF2-40B4-BE49-F238E27FC236}">
                <a16:creationId xmlns:a16="http://schemas.microsoft.com/office/drawing/2014/main" id="{42C00D37-63D9-FACA-8963-9DAE6AE8AC8D}"/>
              </a:ext>
            </a:extLst>
          </p:cNvPr>
          <p:cNvSpPr/>
          <p:nvPr/>
        </p:nvSpPr>
        <p:spPr>
          <a:xfrm>
            <a:off x="1469723" y="4020176"/>
            <a:ext cx="5471651" cy="1504335"/>
          </a:xfrm>
          <a:prstGeom prst="can">
            <a:avLst>
              <a:gd name="adj" fmla="val 50000"/>
            </a:avLst>
          </a:prstGeom>
          <a:solidFill>
            <a:srgbClr val="04989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ylinder 13">
            <a:extLst>
              <a:ext uri="{FF2B5EF4-FFF2-40B4-BE49-F238E27FC236}">
                <a16:creationId xmlns:a16="http://schemas.microsoft.com/office/drawing/2014/main" id="{BCDF0950-7314-153C-6776-76A8FF971F7E}"/>
              </a:ext>
            </a:extLst>
          </p:cNvPr>
          <p:cNvSpPr/>
          <p:nvPr/>
        </p:nvSpPr>
        <p:spPr>
          <a:xfrm>
            <a:off x="1469724" y="3271086"/>
            <a:ext cx="5471651" cy="1504335"/>
          </a:xfrm>
          <a:prstGeom prst="can">
            <a:avLst>
              <a:gd name="adj" fmla="val 50000"/>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a:extLst>
              <a:ext uri="{FF2B5EF4-FFF2-40B4-BE49-F238E27FC236}">
                <a16:creationId xmlns:a16="http://schemas.microsoft.com/office/drawing/2014/main" id="{88F9D94D-8EDF-073A-2415-C45EA86CDB80}"/>
              </a:ext>
            </a:extLst>
          </p:cNvPr>
          <p:cNvCxnSpPr>
            <a:stCxn id="14" idx="0"/>
            <a:endCxn id="14" idx="1"/>
          </p:cNvCxnSpPr>
          <p:nvPr/>
        </p:nvCxnSpPr>
        <p:spPr>
          <a:xfrm flipV="1">
            <a:off x="4205550" y="3271086"/>
            <a:ext cx="0" cy="752168"/>
          </a:xfrm>
          <a:prstGeom prst="line">
            <a:avLst/>
          </a:prstGeom>
          <a:ln w="57150"/>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51EE016-3980-0484-D04C-EFA3B9383720}"/>
              </a:ext>
            </a:extLst>
          </p:cNvPr>
          <p:cNvCxnSpPr/>
          <p:nvPr/>
        </p:nvCxnSpPr>
        <p:spPr>
          <a:xfrm>
            <a:off x="1469724" y="3647170"/>
            <a:ext cx="5471651"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9" name="Callout: Down Arrow 18">
            <a:extLst>
              <a:ext uri="{FF2B5EF4-FFF2-40B4-BE49-F238E27FC236}">
                <a16:creationId xmlns:a16="http://schemas.microsoft.com/office/drawing/2014/main" id="{131AB03D-F7FF-5930-0EFB-719087AC026E}"/>
              </a:ext>
            </a:extLst>
          </p:cNvPr>
          <p:cNvSpPr/>
          <p:nvPr/>
        </p:nvSpPr>
        <p:spPr>
          <a:xfrm>
            <a:off x="2352368" y="1991952"/>
            <a:ext cx="1297858" cy="1504335"/>
          </a:xfrm>
          <a:prstGeom prst="downArrowCallout">
            <a:avLst/>
          </a:prstGeom>
          <a:solidFill>
            <a:srgbClr val="FCF2F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THEME 1</a:t>
            </a:r>
          </a:p>
          <a:p>
            <a:pPr algn="ctr"/>
            <a:r>
              <a:rPr lang="en-US" dirty="0">
                <a:solidFill>
                  <a:srgbClr val="002060"/>
                </a:solidFill>
              </a:rPr>
              <a:t>WP1</a:t>
            </a:r>
          </a:p>
          <a:p>
            <a:pPr algn="ctr"/>
            <a:r>
              <a:rPr lang="en-US" dirty="0">
                <a:solidFill>
                  <a:srgbClr val="002060"/>
                </a:solidFill>
              </a:rPr>
              <a:t>WP2</a:t>
            </a:r>
          </a:p>
        </p:txBody>
      </p:sp>
      <p:sp>
        <p:nvSpPr>
          <p:cNvPr id="21" name="Callout: Right Arrow 20">
            <a:extLst>
              <a:ext uri="{FF2B5EF4-FFF2-40B4-BE49-F238E27FC236}">
                <a16:creationId xmlns:a16="http://schemas.microsoft.com/office/drawing/2014/main" id="{5FDA809C-8301-88BE-A2DF-773F583268AB}"/>
              </a:ext>
            </a:extLst>
          </p:cNvPr>
          <p:cNvSpPr/>
          <p:nvPr/>
        </p:nvSpPr>
        <p:spPr>
          <a:xfrm>
            <a:off x="257300" y="3295579"/>
            <a:ext cx="1932039" cy="977870"/>
          </a:xfrm>
          <a:prstGeom prst="rightArrowCallout">
            <a:avLst/>
          </a:prstGeom>
          <a:solidFill>
            <a:srgbClr val="009ED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2060"/>
                </a:solidFill>
              </a:rPr>
              <a:t>THEME 3</a:t>
            </a:r>
          </a:p>
          <a:p>
            <a:pPr algn="ctr"/>
            <a:r>
              <a:rPr lang="en-US" dirty="0">
                <a:solidFill>
                  <a:srgbClr val="002060"/>
                </a:solidFill>
              </a:rPr>
              <a:t>WP5</a:t>
            </a:r>
          </a:p>
          <a:p>
            <a:pPr algn="ctr"/>
            <a:r>
              <a:rPr lang="en-US" dirty="0">
                <a:solidFill>
                  <a:srgbClr val="002060"/>
                </a:solidFill>
              </a:rPr>
              <a:t>WP6</a:t>
            </a:r>
          </a:p>
        </p:txBody>
      </p:sp>
      <p:sp>
        <p:nvSpPr>
          <p:cNvPr id="22" name="Callout: Right Arrow 21">
            <a:extLst>
              <a:ext uri="{FF2B5EF4-FFF2-40B4-BE49-F238E27FC236}">
                <a16:creationId xmlns:a16="http://schemas.microsoft.com/office/drawing/2014/main" id="{4F2EA0AB-C2CD-73E2-2CEA-0AF6E0FC1806}"/>
              </a:ext>
            </a:extLst>
          </p:cNvPr>
          <p:cNvSpPr/>
          <p:nvPr/>
        </p:nvSpPr>
        <p:spPr>
          <a:xfrm rot="10800000" flipV="1">
            <a:off x="6318452" y="3319778"/>
            <a:ext cx="1932039" cy="929471"/>
          </a:xfrm>
          <a:prstGeom prst="rightArrowCallou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THEME 4</a:t>
            </a:r>
          </a:p>
          <a:p>
            <a:pPr algn="ctr"/>
            <a:r>
              <a:rPr lang="en-US" dirty="0">
                <a:solidFill>
                  <a:srgbClr val="002060"/>
                </a:solidFill>
              </a:rPr>
              <a:t>WP7</a:t>
            </a:r>
          </a:p>
          <a:p>
            <a:pPr algn="ctr"/>
            <a:r>
              <a:rPr lang="en-US" dirty="0">
                <a:solidFill>
                  <a:srgbClr val="002060"/>
                </a:solidFill>
              </a:rPr>
              <a:t>WP8</a:t>
            </a:r>
            <a:endParaRPr lang="en-GB" dirty="0">
              <a:solidFill>
                <a:srgbClr val="002060"/>
              </a:solidFill>
            </a:endParaRPr>
          </a:p>
        </p:txBody>
      </p:sp>
      <p:sp>
        <p:nvSpPr>
          <p:cNvPr id="23" name="TextBox 22">
            <a:extLst>
              <a:ext uri="{FF2B5EF4-FFF2-40B4-BE49-F238E27FC236}">
                <a16:creationId xmlns:a16="http://schemas.microsoft.com/office/drawing/2014/main" id="{B9F7E762-5092-857F-5A3F-E0C34B3AA312}"/>
              </a:ext>
            </a:extLst>
          </p:cNvPr>
          <p:cNvSpPr txBox="1"/>
          <p:nvPr/>
        </p:nvSpPr>
        <p:spPr>
          <a:xfrm>
            <a:off x="2778847" y="4199084"/>
            <a:ext cx="3094703" cy="369332"/>
          </a:xfrm>
          <a:prstGeom prst="rect">
            <a:avLst/>
          </a:prstGeom>
          <a:noFill/>
        </p:spPr>
        <p:txBody>
          <a:bodyPr wrap="square" rtlCol="0">
            <a:spAutoFit/>
          </a:bodyPr>
          <a:lstStyle/>
          <a:p>
            <a:r>
              <a:rPr lang="en-US" b="1" dirty="0">
                <a:solidFill>
                  <a:schemeClr val="bg1"/>
                </a:solidFill>
              </a:rPr>
              <a:t>CROSS-CUTTING THEME 1</a:t>
            </a:r>
          </a:p>
        </p:txBody>
      </p:sp>
      <p:sp>
        <p:nvSpPr>
          <p:cNvPr id="24" name="TextBox 23">
            <a:extLst>
              <a:ext uri="{FF2B5EF4-FFF2-40B4-BE49-F238E27FC236}">
                <a16:creationId xmlns:a16="http://schemas.microsoft.com/office/drawing/2014/main" id="{8C4BAE4A-8224-5F73-B210-A5619B2B7906}"/>
              </a:ext>
            </a:extLst>
          </p:cNvPr>
          <p:cNvSpPr txBox="1"/>
          <p:nvPr/>
        </p:nvSpPr>
        <p:spPr>
          <a:xfrm>
            <a:off x="2778846" y="4982452"/>
            <a:ext cx="3094703" cy="369332"/>
          </a:xfrm>
          <a:prstGeom prst="rect">
            <a:avLst/>
          </a:prstGeom>
          <a:noFill/>
        </p:spPr>
        <p:txBody>
          <a:bodyPr wrap="square" rtlCol="0">
            <a:spAutoFit/>
          </a:bodyPr>
          <a:lstStyle/>
          <a:p>
            <a:r>
              <a:rPr lang="en-US" b="1" dirty="0">
                <a:solidFill>
                  <a:schemeClr val="bg1"/>
                </a:solidFill>
              </a:rPr>
              <a:t>CROSS-CUTTING THEME 2</a:t>
            </a:r>
          </a:p>
        </p:txBody>
      </p:sp>
      <p:sp>
        <p:nvSpPr>
          <p:cNvPr id="25" name="Callout: Down Arrow 24">
            <a:extLst>
              <a:ext uri="{FF2B5EF4-FFF2-40B4-BE49-F238E27FC236}">
                <a16:creationId xmlns:a16="http://schemas.microsoft.com/office/drawing/2014/main" id="{E450D16B-760A-1C00-A864-1CF6C420AF89}"/>
              </a:ext>
            </a:extLst>
          </p:cNvPr>
          <p:cNvSpPr/>
          <p:nvPr/>
        </p:nvSpPr>
        <p:spPr>
          <a:xfrm>
            <a:off x="4548648" y="2035302"/>
            <a:ext cx="1297858" cy="1504335"/>
          </a:xfrm>
          <a:prstGeom prst="downArrowCallout">
            <a:avLst/>
          </a:prstGeom>
          <a:solidFill>
            <a:srgbClr val="04989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THEME 1</a:t>
            </a:r>
          </a:p>
          <a:p>
            <a:pPr algn="ctr"/>
            <a:r>
              <a:rPr lang="en-US" dirty="0">
                <a:solidFill>
                  <a:schemeClr val="bg1"/>
                </a:solidFill>
              </a:rPr>
              <a:t>WP3</a:t>
            </a:r>
          </a:p>
          <a:p>
            <a:pPr algn="ctr"/>
            <a:r>
              <a:rPr lang="en-US" dirty="0">
                <a:solidFill>
                  <a:schemeClr val="bg1"/>
                </a:solidFill>
              </a:rPr>
              <a:t>WP4</a:t>
            </a:r>
          </a:p>
        </p:txBody>
      </p:sp>
    </p:spTree>
    <p:extLst>
      <p:ext uri="{BB962C8B-B14F-4D97-AF65-F5344CB8AC3E}">
        <p14:creationId xmlns:p14="http://schemas.microsoft.com/office/powerpoint/2010/main" val="2357731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701F89-38B4-F09C-FC88-09ECEEBADB2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A52F9A-8B4D-69ED-5E08-BFBA73F0D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0BD5BB9C-652B-F097-C5EE-CF73CD042EE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20C1D3CB-98D2-43E0-6E65-A1E4D52787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DC9CA3-1CA7-9EC4-79AE-2157282F8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12D511E6-D32B-708C-8BBD-16093C97F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6D1FC4-E1E5-AC4E-B52C-D9E7BFAA8925}"/>
              </a:ext>
            </a:extLst>
          </p:cNvPr>
          <p:cNvSpPr>
            <a:spLocks noGrp="1"/>
          </p:cNvSpPr>
          <p:nvPr>
            <p:ph type="title"/>
          </p:nvPr>
        </p:nvSpPr>
        <p:spPr>
          <a:xfrm>
            <a:off x="960280" y="10146"/>
            <a:ext cx="9849751" cy="758951"/>
          </a:xfrm>
        </p:spPr>
        <p:txBody>
          <a:bodyPr anchor="b">
            <a:normAutofit/>
          </a:bodyPr>
          <a:lstStyle/>
          <a:p>
            <a:r>
              <a:rPr lang="en-US" sz="4000" dirty="0">
                <a:solidFill>
                  <a:srgbClr val="002060"/>
                </a:solidFill>
              </a:rPr>
              <a:t>Centre Design</a:t>
            </a:r>
            <a:endParaRPr lang="en-GB" sz="4000" dirty="0">
              <a:solidFill>
                <a:srgbClr val="002060"/>
              </a:solidFill>
            </a:endParaRPr>
          </a:p>
        </p:txBody>
      </p:sp>
      <p:sp>
        <p:nvSpPr>
          <p:cNvPr id="7" name="Content Placeholder 2">
            <a:extLst>
              <a:ext uri="{FF2B5EF4-FFF2-40B4-BE49-F238E27FC236}">
                <a16:creationId xmlns:a16="http://schemas.microsoft.com/office/drawing/2014/main" id="{F75FB18A-CDDD-2F8F-89A5-09B7A388C3C1}"/>
              </a:ext>
            </a:extLst>
          </p:cNvPr>
          <p:cNvSpPr>
            <a:spLocks noGrp="1"/>
          </p:cNvSpPr>
          <p:nvPr>
            <p:ph idx="1"/>
          </p:nvPr>
        </p:nvSpPr>
        <p:spPr>
          <a:xfrm>
            <a:off x="856756" y="1178087"/>
            <a:ext cx="10317685" cy="4951935"/>
          </a:xfrm>
        </p:spPr>
        <p:txBody>
          <a:bodyPr vert="horz" lIns="91440" tIns="45720" rIns="91440" bIns="45720" rtlCol="0" anchor="ctr">
            <a:noAutofit/>
          </a:bodyPr>
          <a:lstStyle/>
          <a:p>
            <a:pPr marL="0" indent="0">
              <a:lnSpc>
                <a:spcPct val="100000"/>
              </a:lnSpc>
              <a:buNone/>
            </a:pPr>
            <a:r>
              <a:rPr lang="en-US" sz="1800" b="1">
                <a:solidFill>
                  <a:srgbClr val="002060"/>
                </a:solidFill>
              </a:rPr>
              <a:t>Topic</a:t>
            </a:r>
            <a:endParaRPr lang="en-US" sz="1800" dirty="0">
              <a:solidFill>
                <a:srgbClr val="002060"/>
              </a:solidFill>
            </a:endParaRPr>
          </a:p>
          <a:p>
            <a:pPr marL="285750" indent="-285750">
              <a:lnSpc>
                <a:spcPct val="100000"/>
              </a:lnSpc>
            </a:pPr>
            <a:r>
              <a:rPr lang="en-US" sz="1800">
                <a:solidFill>
                  <a:srgbClr val="002060"/>
                </a:solidFill>
              </a:rPr>
              <a:t>Why now?</a:t>
            </a:r>
            <a:endParaRPr lang="en-US" sz="1800" dirty="0">
              <a:solidFill>
                <a:srgbClr val="002060"/>
              </a:solidFill>
            </a:endParaRPr>
          </a:p>
          <a:p>
            <a:pPr marL="0" indent="0">
              <a:lnSpc>
                <a:spcPct val="100000"/>
              </a:lnSpc>
              <a:buNone/>
            </a:pPr>
            <a:r>
              <a:rPr lang="en-US" sz="1800" b="1">
                <a:solidFill>
                  <a:srgbClr val="002060"/>
                </a:solidFill>
              </a:rPr>
              <a:t>Leadership</a:t>
            </a:r>
            <a:endParaRPr lang="en-US" sz="1800" b="1" dirty="0">
              <a:solidFill>
                <a:srgbClr val="002060"/>
              </a:solidFill>
            </a:endParaRPr>
          </a:p>
          <a:p>
            <a:pPr marL="285750" indent="-285750">
              <a:lnSpc>
                <a:spcPct val="100000"/>
              </a:lnSpc>
            </a:pPr>
            <a:r>
              <a:rPr lang="en-US" sz="1800">
                <a:solidFill>
                  <a:srgbClr val="002060"/>
                </a:solidFill>
              </a:rPr>
              <a:t>Who</a:t>
            </a:r>
            <a:r>
              <a:rPr lang="en-US" sz="1800" dirty="0">
                <a:solidFill>
                  <a:srgbClr val="002060"/>
                </a:solidFill>
              </a:rPr>
              <a:t> is best placed to lead?</a:t>
            </a:r>
            <a:endParaRPr lang="en-US" sz="1800"/>
          </a:p>
          <a:p>
            <a:pPr marL="0" indent="0">
              <a:lnSpc>
                <a:spcPct val="100000"/>
              </a:lnSpc>
              <a:buNone/>
            </a:pPr>
            <a:r>
              <a:rPr lang="en-US" sz="1800" b="1">
                <a:solidFill>
                  <a:srgbClr val="002060"/>
                </a:solidFill>
              </a:rPr>
              <a:t>Structure</a:t>
            </a:r>
            <a:endParaRPr lang="en-US" sz="1800" b="1" dirty="0">
              <a:solidFill>
                <a:srgbClr val="002060"/>
              </a:solidFill>
            </a:endParaRPr>
          </a:p>
          <a:p>
            <a:pPr marL="285750" indent="-285750">
              <a:lnSpc>
                <a:spcPct val="100000"/>
              </a:lnSpc>
            </a:pPr>
            <a:r>
              <a:rPr lang="en-US" sz="1800">
                <a:solidFill>
                  <a:srgbClr val="002060"/>
                </a:solidFill>
              </a:rPr>
              <a:t>Single or Multi-Institution?</a:t>
            </a:r>
            <a:endParaRPr lang="en-US" sz="1800"/>
          </a:p>
          <a:p>
            <a:pPr lvl="1">
              <a:lnSpc>
                <a:spcPct val="100000"/>
              </a:lnSpc>
            </a:pPr>
            <a:r>
              <a:rPr lang="en-US" sz="1800" dirty="0">
                <a:solidFill>
                  <a:srgbClr val="002060"/>
                </a:solidFill>
              </a:rPr>
              <a:t>Single: Why is </a:t>
            </a:r>
            <a:r>
              <a:rPr lang="en-US" sz="1800" dirty="0" err="1">
                <a:solidFill>
                  <a:srgbClr val="002060"/>
                </a:solidFill>
              </a:rPr>
              <a:t>UofG</a:t>
            </a:r>
            <a:r>
              <a:rPr lang="en-US" sz="1800" dirty="0">
                <a:solidFill>
                  <a:srgbClr val="002060"/>
                </a:solidFill>
              </a:rPr>
              <a:t> the best place to address the challenge?</a:t>
            </a:r>
          </a:p>
          <a:p>
            <a:pPr lvl="1">
              <a:lnSpc>
                <a:spcPct val="100000"/>
              </a:lnSpc>
            </a:pPr>
            <a:r>
              <a:rPr lang="en-US" sz="1800" dirty="0">
                <a:solidFill>
                  <a:srgbClr val="002060"/>
                </a:solidFill>
              </a:rPr>
              <a:t>Multi: Can a partnership with a leading international HEI be established?</a:t>
            </a:r>
          </a:p>
          <a:p>
            <a:pPr>
              <a:lnSpc>
                <a:spcPct val="100000"/>
              </a:lnSpc>
            </a:pPr>
            <a:r>
              <a:rPr lang="en-US" sz="1800">
                <a:solidFill>
                  <a:srgbClr val="002060"/>
                </a:solidFill>
              </a:rPr>
              <a:t>How many co-leads are needed to deliver?</a:t>
            </a:r>
            <a:endParaRPr lang="en-US" sz="1800" dirty="0">
              <a:solidFill>
                <a:srgbClr val="002060"/>
              </a:solidFill>
            </a:endParaRPr>
          </a:p>
          <a:p>
            <a:pPr marL="0" indent="0">
              <a:lnSpc>
                <a:spcPct val="100000"/>
              </a:lnSpc>
              <a:buNone/>
            </a:pPr>
            <a:r>
              <a:rPr lang="en-US" sz="1800" b="1" dirty="0">
                <a:solidFill>
                  <a:srgbClr val="002060"/>
                </a:solidFill>
              </a:rPr>
              <a:t>Interdisciplinary and delivery model</a:t>
            </a:r>
          </a:p>
          <a:p>
            <a:pPr marL="285750" indent="-285750">
              <a:lnSpc>
                <a:spcPct val="100000"/>
              </a:lnSpc>
            </a:pPr>
            <a:r>
              <a:rPr lang="en-US" sz="1800">
                <a:solidFill>
                  <a:srgbClr val="002060"/>
                </a:solidFill>
              </a:rPr>
              <a:t>How many disciplines are needed to address the question?</a:t>
            </a:r>
          </a:p>
          <a:p>
            <a:pPr marL="285750" indent="-285750">
              <a:lnSpc>
                <a:spcPct val="100000"/>
              </a:lnSpc>
            </a:pPr>
            <a:r>
              <a:rPr lang="en-US" sz="1800">
                <a:solidFill>
                  <a:srgbClr val="002060"/>
                </a:solidFill>
              </a:rPr>
              <a:t>What model best suits the level of methodological integration being proposed?</a:t>
            </a:r>
            <a:endParaRPr lang="en-US">
              <a:solidFill>
                <a:srgbClr val="000000"/>
              </a:solidFill>
            </a:endParaRPr>
          </a:p>
          <a:p>
            <a:pPr marL="285750" indent="-285750">
              <a:lnSpc>
                <a:spcPct val="100000"/>
              </a:lnSpc>
            </a:pPr>
            <a:r>
              <a:rPr lang="en-US" sz="1800">
                <a:solidFill>
                  <a:srgbClr val="002060"/>
                </a:solidFill>
              </a:rPr>
              <a:t>Check co-lead availability across the ten-year period, does this align with work package phasing?</a:t>
            </a:r>
            <a:endParaRPr lang="en-US">
              <a:solidFill>
                <a:srgbClr val="000000"/>
              </a:solidFill>
            </a:endParaRPr>
          </a:p>
        </p:txBody>
      </p:sp>
    </p:spTree>
    <p:extLst>
      <p:ext uri="{BB962C8B-B14F-4D97-AF65-F5344CB8AC3E}">
        <p14:creationId xmlns:p14="http://schemas.microsoft.com/office/powerpoint/2010/main" val="3190717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8C6AD-0F31-3007-5A65-F89F0472C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78A9F-2388-EDCA-C37C-387A3D6900B0}"/>
              </a:ext>
            </a:extLst>
          </p:cNvPr>
          <p:cNvSpPr>
            <a:spLocks noGrp="1"/>
          </p:cNvSpPr>
          <p:nvPr>
            <p:ph type="title"/>
          </p:nvPr>
        </p:nvSpPr>
        <p:spPr>
          <a:xfrm>
            <a:off x="368709" y="115437"/>
            <a:ext cx="10515600" cy="1325563"/>
          </a:xfrm>
        </p:spPr>
        <p:txBody>
          <a:bodyPr>
            <a:normAutofit/>
          </a:bodyPr>
          <a:lstStyle/>
          <a:p>
            <a:r>
              <a:rPr lang="en-US" sz="4000" dirty="0">
                <a:solidFill>
                  <a:srgbClr val="002060"/>
                </a:solidFill>
              </a:rPr>
              <a:t>Internal Selection Process</a:t>
            </a:r>
            <a:endParaRPr lang="en-GB" sz="4000" dirty="0">
              <a:solidFill>
                <a:srgbClr val="002060"/>
              </a:solidFill>
            </a:endParaRPr>
          </a:p>
        </p:txBody>
      </p:sp>
      <p:grpSp>
        <p:nvGrpSpPr>
          <p:cNvPr id="26" name="Group 25">
            <a:extLst>
              <a:ext uri="{FF2B5EF4-FFF2-40B4-BE49-F238E27FC236}">
                <a16:creationId xmlns:a16="http://schemas.microsoft.com/office/drawing/2014/main" id="{14DABEC3-C9D4-9A3E-22C1-754C2C7AF025}"/>
              </a:ext>
            </a:extLst>
          </p:cNvPr>
          <p:cNvGrpSpPr/>
          <p:nvPr/>
        </p:nvGrpSpPr>
        <p:grpSpPr>
          <a:xfrm>
            <a:off x="368709" y="1444374"/>
            <a:ext cx="10985091" cy="4748983"/>
            <a:chOff x="2036523" y="2481260"/>
            <a:chExt cx="8118954" cy="1895477"/>
          </a:xfrm>
        </p:grpSpPr>
        <p:sp>
          <p:nvSpPr>
            <p:cNvPr id="27" name="Freeform: Shape 26">
              <a:extLst>
                <a:ext uri="{FF2B5EF4-FFF2-40B4-BE49-F238E27FC236}">
                  <a16:creationId xmlns:a16="http://schemas.microsoft.com/office/drawing/2014/main" id="{E987917A-1585-E7DA-BC54-88F631595A46}"/>
                </a:ext>
              </a:extLst>
            </p:cNvPr>
            <p:cNvSpPr/>
            <p:nvPr/>
          </p:nvSpPr>
          <p:spPr>
            <a:xfrm rot="16200000">
              <a:off x="1878567" y="2639217"/>
              <a:ext cx="1895475" cy="1579563"/>
            </a:xfrm>
            <a:custGeom>
              <a:avLst/>
              <a:gdLst>
                <a:gd name="csX0" fmla="*/ 0 w 1579562"/>
                <a:gd name="csY0" fmla="*/ 78978 h 1895474"/>
                <a:gd name="csX1" fmla="*/ 78978 w 1579562"/>
                <a:gd name="csY1" fmla="*/ 0 h 1895474"/>
                <a:gd name="csX2" fmla="*/ 1500584 w 1579562"/>
                <a:gd name="csY2" fmla="*/ 0 h 1895474"/>
                <a:gd name="csX3" fmla="*/ 1579562 w 1579562"/>
                <a:gd name="csY3" fmla="*/ 78978 h 1895474"/>
                <a:gd name="csX4" fmla="*/ 1579562 w 1579562"/>
                <a:gd name="csY4" fmla="*/ 1816496 h 1895474"/>
                <a:gd name="csX5" fmla="*/ 1500584 w 1579562"/>
                <a:gd name="csY5" fmla="*/ 1895474 h 1895474"/>
                <a:gd name="csX6" fmla="*/ 78978 w 1579562"/>
                <a:gd name="csY6" fmla="*/ 1895474 h 1895474"/>
                <a:gd name="csX7" fmla="*/ 0 w 1579562"/>
                <a:gd name="csY7" fmla="*/ 1816496 h 1895474"/>
                <a:gd name="csX8" fmla="*/ 0 w 1579562"/>
                <a:gd name="csY8" fmla="*/ 78978 h 189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9562" h="1895474">
                  <a:moveTo>
                    <a:pt x="1513747" y="1"/>
                  </a:moveTo>
                  <a:cubicBezTo>
                    <a:pt x="1550095" y="1"/>
                    <a:pt x="1579562" y="42433"/>
                    <a:pt x="1579562" y="94774"/>
                  </a:cubicBezTo>
                  <a:lnTo>
                    <a:pt x="1579562" y="1800700"/>
                  </a:lnTo>
                  <a:cubicBezTo>
                    <a:pt x="1579562" y="1853041"/>
                    <a:pt x="1550095" y="1895473"/>
                    <a:pt x="1513747" y="1895473"/>
                  </a:cubicBezTo>
                  <a:lnTo>
                    <a:pt x="65815" y="1895473"/>
                  </a:lnTo>
                  <a:cubicBezTo>
                    <a:pt x="29467" y="1895473"/>
                    <a:pt x="0" y="1853041"/>
                    <a:pt x="0" y="1800700"/>
                  </a:cubicBezTo>
                  <a:lnTo>
                    <a:pt x="0" y="94774"/>
                  </a:lnTo>
                  <a:cubicBezTo>
                    <a:pt x="0" y="42433"/>
                    <a:pt x="29467" y="1"/>
                    <a:pt x="65815" y="1"/>
                  </a:cubicBezTo>
                  <a:lnTo>
                    <a:pt x="1513747" y="1"/>
                  </a:lnTo>
                  <a:close/>
                </a:path>
              </a:pathLst>
            </a:custGeom>
            <a:solidFill>
              <a:srgbClr val="04989C"/>
            </a:solidFill>
            <a:ln>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184" tIns="61723" rIns="80011" bIns="1263649" numCol="1" spcCol="1270" anchor="t" anchorCtr="0">
              <a:noAutofit/>
            </a:bodyPr>
            <a:lstStyle/>
            <a:p>
              <a:pPr marL="0" lvl="0" indent="0" algn="r" defTabSz="800100">
                <a:lnSpc>
                  <a:spcPct val="90000"/>
                </a:lnSpc>
                <a:spcBef>
                  <a:spcPct val="0"/>
                </a:spcBef>
                <a:spcAft>
                  <a:spcPct val="35000"/>
                </a:spcAft>
                <a:buNone/>
              </a:pPr>
              <a:endParaRPr lang="en-GB" sz="1800" kern="1200" dirty="0"/>
            </a:p>
          </p:txBody>
        </p:sp>
        <p:sp>
          <p:nvSpPr>
            <p:cNvPr id="28" name="Freeform: Shape 27">
              <a:extLst>
                <a:ext uri="{FF2B5EF4-FFF2-40B4-BE49-F238E27FC236}">
                  <a16:creationId xmlns:a16="http://schemas.microsoft.com/office/drawing/2014/main" id="{39FDB450-82ED-222B-E37E-BA911BEA5657}"/>
                </a:ext>
              </a:extLst>
            </p:cNvPr>
            <p:cNvSpPr/>
            <p:nvPr/>
          </p:nvSpPr>
          <p:spPr>
            <a:xfrm>
              <a:off x="2352436" y="2481262"/>
              <a:ext cx="1176774" cy="1895474"/>
            </a:xfrm>
            <a:custGeom>
              <a:avLst/>
              <a:gdLst>
                <a:gd name="csX0" fmla="*/ 0 w 1176774"/>
                <a:gd name="csY0" fmla="*/ 0 h 1895474"/>
                <a:gd name="csX1" fmla="*/ 1176774 w 1176774"/>
                <a:gd name="csY1" fmla="*/ 0 h 1895474"/>
                <a:gd name="csX2" fmla="*/ 1176774 w 1176774"/>
                <a:gd name="csY2" fmla="*/ 1895474 h 1895474"/>
                <a:gd name="csX3" fmla="*/ 0 w 1176774"/>
                <a:gd name="csY3" fmla="*/ 1895474 h 1895474"/>
                <a:gd name="csX4" fmla="*/ 0 w 1176774"/>
                <a:gd name="csY4" fmla="*/ 0 h 1895474"/>
              </a:gdLst>
              <a:ahLst/>
              <a:cxnLst>
                <a:cxn ang="0">
                  <a:pos x="csX0" y="csY0"/>
                </a:cxn>
                <a:cxn ang="0">
                  <a:pos x="csX1" y="csY1"/>
                </a:cxn>
                <a:cxn ang="0">
                  <a:pos x="csX2" y="csY2"/>
                </a:cxn>
                <a:cxn ang="0">
                  <a:pos x="csX3" y="csY3"/>
                </a:cxn>
                <a:cxn ang="0">
                  <a:pos x="csX4" y="csY4"/>
                </a:cxn>
              </a:cxnLst>
              <a:rect l="l" t="t" r="r" b="b"/>
              <a:pathLst>
                <a:path w="1176774" h="1895474">
                  <a:moveTo>
                    <a:pt x="0" y="0"/>
                  </a:moveTo>
                  <a:lnTo>
                    <a:pt x="1176774" y="0"/>
                  </a:lnTo>
                  <a:lnTo>
                    <a:pt x="1176774" y="1895474"/>
                  </a:lnTo>
                  <a:lnTo>
                    <a:pt x="0" y="1895474"/>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137160" rIns="0" bIns="0" numCol="1" spcCol="1270" anchor="t" anchorCtr="0">
              <a:noAutofit/>
            </a:bodyPr>
            <a:lstStyle/>
            <a:p>
              <a:pPr marL="0" lvl="0" indent="0" algn="l" defTabSz="1778000">
                <a:lnSpc>
                  <a:spcPct val="90000"/>
                </a:lnSpc>
                <a:spcBef>
                  <a:spcPct val="0"/>
                </a:spcBef>
                <a:spcAft>
                  <a:spcPct val="35000"/>
                </a:spcAft>
                <a:buNone/>
              </a:pPr>
              <a:endParaRPr lang="en-GB" sz="4000" kern="1200"/>
            </a:p>
          </p:txBody>
        </p:sp>
        <p:sp>
          <p:nvSpPr>
            <p:cNvPr id="29" name="Freeform: Shape 28">
              <a:extLst>
                <a:ext uri="{FF2B5EF4-FFF2-40B4-BE49-F238E27FC236}">
                  <a16:creationId xmlns:a16="http://schemas.microsoft.com/office/drawing/2014/main" id="{A11239E7-F415-BD11-9428-C44376DC3C4E}"/>
                </a:ext>
              </a:extLst>
            </p:cNvPr>
            <p:cNvSpPr/>
            <p:nvPr/>
          </p:nvSpPr>
          <p:spPr>
            <a:xfrm rot="16200000">
              <a:off x="3469976" y="2682654"/>
              <a:ext cx="1895475" cy="1492688"/>
            </a:xfrm>
            <a:custGeom>
              <a:avLst/>
              <a:gdLst>
                <a:gd name="csX0" fmla="*/ 0 w 1579562"/>
                <a:gd name="csY0" fmla="*/ 78978 h 1895474"/>
                <a:gd name="csX1" fmla="*/ 78978 w 1579562"/>
                <a:gd name="csY1" fmla="*/ 0 h 1895474"/>
                <a:gd name="csX2" fmla="*/ 1500584 w 1579562"/>
                <a:gd name="csY2" fmla="*/ 0 h 1895474"/>
                <a:gd name="csX3" fmla="*/ 1579562 w 1579562"/>
                <a:gd name="csY3" fmla="*/ 78978 h 1895474"/>
                <a:gd name="csX4" fmla="*/ 1579562 w 1579562"/>
                <a:gd name="csY4" fmla="*/ 1816496 h 1895474"/>
                <a:gd name="csX5" fmla="*/ 1500584 w 1579562"/>
                <a:gd name="csY5" fmla="*/ 1895474 h 1895474"/>
                <a:gd name="csX6" fmla="*/ 78978 w 1579562"/>
                <a:gd name="csY6" fmla="*/ 1895474 h 1895474"/>
                <a:gd name="csX7" fmla="*/ 0 w 1579562"/>
                <a:gd name="csY7" fmla="*/ 1816496 h 1895474"/>
                <a:gd name="csX8" fmla="*/ 0 w 1579562"/>
                <a:gd name="csY8" fmla="*/ 78978 h 189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9562" h="1895474">
                  <a:moveTo>
                    <a:pt x="1513747" y="1"/>
                  </a:moveTo>
                  <a:cubicBezTo>
                    <a:pt x="1550095" y="1"/>
                    <a:pt x="1579562" y="42433"/>
                    <a:pt x="1579562" y="94774"/>
                  </a:cubicBezTo>
                  <a:lnTo>
                    <a:pt x="1579562" y="1800700"/>
                  </a:lnTo>
                  <a:cubicBezTo>
                    <a:pt x="1579562" y="1853041"/>
                    <a:pt x="1550095" y="1895473"/>
                    <a:pt x="1513747" y="1895473"/>
                  </a:cubicBezTo>
                  <a:lnTo>
                    <a:pt x="65815" y="1895473"/>
                  </a:lnTo>
                  <a:cubicBezTo>
                    <a:pt x="29467" y="1895473"/>
                    <a:pt x="0" y="1853041"/>
                    <a:pt x="0" y="1800700"/>
                  </a:cubicBezTo>
                  <a:lnTo>
                    <a:pt x="0" y="94774"/>
                  </a:lnTo>
                  <a:cubicBezTo>
                    <a:pt x="0" y="42433"/>
                    <a:pt x="29467" y="1"/>
                    <a:pt x="65815" y="1"/>
                  </a:cubicBezTo>
                  <a:lnTo>
                    <a:pt x="1513747" y="1"/>
                  </a:lnTo>
                  <a:close/>
                </a:path>
              </a:pathLst>
            </a:custGeom>
            <a:solidFill>
              <a:schemeClr val="accent5">
                <a:lumMod val="40000"/>
                <a:lumOff val="60000"/>
              </a:schemeClr>
            </a:solidFill>
            <a:ln>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184" tIns="61723" rIns="80011" bIns="1263649" numCol="1" spcCol="1270" anchor="t" anchorCtr="0">
              <a:noAutofit/>
            </a:bodyPr>
            <a:lstStyle/>
            <a:p>
              <a:pPr marL="0" lvl="0" indent="0" algn="r" defTabSz="800100">
                <a:lnSpc>
                  <a:spcPct val="90000"/>
                </a:lnSpc>
                <a:spcBef>
                  <a:spcPct val="0"/>
                </a:spcBef>
                <a:spcAft>
                  <a:spcPct val="35000"/>
                </a:spcAft>
                <a:buNone/>
              </a:pPr>
              <a:endParaRPr lang="en-GB" sz="1800" kern="1200"/>
            </a:p>
          </p:txBody>
        </p:sp>
        <p:sp>
          <p:nvSpPr>
            <p:cNvPr id="30" name="Flowchart: Extract 29">
              <a:extLst>
                <a:ext uri="{FF2B5EF4-FFF2-40B4-BE49-F238E27FC236}">
                  <a16:creationId xmlns:a16="http://schemas.microsoft.com/office/drawing/2014/main" id="{674ABF23-23F8-6A44-C3C4-7C70FC85B213}"/>
                </a:ext>
              </a:extLst>
            </p:cNvPr>
            <p:cNvSpPr/>
            <p:nvPr/>
          </p:nvSpPr>
          <p:spPr>
            <a:xfrm rot="5400000">
              <a:off x="3540032" y="3987224"/>
              <a:ext cx="278473" cy="236934"/>
            </a:xfrm>
            <a:prstGeom prst="flowChartExtract">
              <a:avLst/>
            </a:prstGeom>
            <a:ln>
              <a:solidFill>
                <a:srgbClr val="00206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1" name="Freeform: Shape 30">
              <a:extLst>
                <a:ext uri="{FF2B5EF4-FFF2-40B4-BE49-F238E27FC236}">
                  <a16:creationId xmlns:a16="http://schemas.microsoft.com/office/drawing/2014/main" id="{CFFDBDC0-EE6A-F74F-B65F-18F76EC8928C}"/>
                </a:ext>
              </a:extLst>
            </p:cNvPr>
            <p:cNvSpPr/>
            <p:nvPr/>
          </p:nvSpPr>
          <p:spPr>
            <a:xfrm>
              <a:off x="3987284" y="2481262"/>
              <a:ext cx="1176774" cy="1895474"/>
            </a:xfrm>
            <a:custGeom>
              <a:avLst/>
              <a:gdLst>
                <a:gd name="csX0" fmla="*/ 0 w 1176774"/>
                <a:gd name="csY0" fmla="*/ 0 h 1895474"/>
                <a:gd name="csX1" fmla="*/ 1176774 w 1176774"/>
                <a:gd name="csY1" fmla="*/ 0 h 1895474"/>
                <a:gd name="csX2" fmla="*/ 1176774 w 1176774"/>
                <a:gd name="csY2" fmla="*/ 1895474 h 1895474"/>
                <a:gd name="csX3" fmla="*/ 0 w 1176774"/>
                <a:gd name="csY3" fmla="*/ 1895474 h 1895474"/>
                <a:gd name="csX4" fmla="*/ 0 w 1176774"/>
                <a:gd name="csY4" fmla="*/ 0 h 1895474"/>
              </a:gdLst>
              <a:ahLst/>
              <a:cxnLst>
                <a:cxn ang="0">
                  <a:pos x="csX0" y="csY0"/>
                </a:cxn>
                <a:cxn ang="0">
                  <a:pos x="csX1" y="csY1"/>
                </a:cxn>
                <a:cxn ang="0">
                  <a:pos x="csX2" y="csY2"/>
                </a:cxn>
                <a:cxn ang="0">
                  <a:pos x="csX3" y="csY3"/>
                </a:cxn>
                <a:cxn ang="0">
                  <a:pos x="csX4" y="csY4"/>
                </a:cxn>
              </a:cxnLst>
              <a:rect l="l" t="t" r="r" b="b"/>
              <a:pathLst>
                <a:path w="1176774" h="1895474">
                  <a:moveTo>
                    <a:pt x="0" y="0"/>
                  </a:moveTo>
                  <a:lnTo>
                    <a:pt x="1176774" y="0"/>
                  </a:lnTo>
                  <a:lnTo>
                    <a:pt x="1176774" y="1895474"/>
                  </a:lnTo>
                  <a:lnTo>
                    <a:pt x="0" y="1895474"/>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137160" rIns="0" bIns="0" numCol="1" spcCol="1270" anchor="t" anchorCtr="0">
              <a:noAutofit/>
            </a:bodyPr>
            <a:lstStyle/>
            <a:p>
              <a:pPr marL="0" lvl="0" indent="0" algn="l" defTabSz="1778000">
                <a:lnSpc>
                  <a:spcPct val="90000"/>
                </a:lnSpc>
                <a:spcBef>
                  <a:spcPct val="0"/>
                </a:spcBef>
                <a:spcAft>
                  <a:spcPct val="35000"/>
                </a:spcAft>
                <a:buNone/>
              </a:pPr>
              <a:endParaRPr lang="en-GB" sz="4000" kern="1200"/>
            </a:p>
          </p:txBody>
        </p:sp>
        <p:sp>
          <p:nvSpPr>
            <p:cNvPr id="32" name="Freeform: Shape 31">
              <a:extLst>
                <a:ext uri="{FF2B5EF4-FFF2-40B4-BE49-F238E27FC236}">
                  <a16:creationId xmlns:a16="http://schemas.microsoft.com/office/drawing/2014/main" id="{76518257-AF1F-4B99-AC28-A1800BB8A319}"/>
                </a:ext>
              </a:extLst>
            </p:cNvPr>
            <p:cNvSpPr/>
            <p:nvPr/>
          </p:nvSpPr>
          <p:spPr>
            <a:xfrm rot="16200000">
              <a:off x="5299293" y="2401306"/>
              <a:ext cx="1895474" cy="2055381"/>
            </a:xfrm>
            <a:custGeom>
              <a:avLst/>
              <a:gdLst>
                <a:gd name="csX0" fmla="*/ 0 w 1579562"/>
                <a:gd name="csY0" fmla="*/ 78978 h 1895474"/>
                <a:gd name="csX1" fmla="*/ 78978 w 1579562"/>
                <a:gd name="csY1" fmla="*/ 0 h 1895474"/>
                <a:gd name="csX2" fmla="*/ 1500584 w 1579562"/>
                <a:gd name="csY2" fmla="*/ 0 h 1895474"/>
                <a:gd name="csX3" fmla="*/ 1579562 w 1579562"/>
                <a:gd name="csY3" fmla="*/ 78978 h 1895474"/>
                <a:gd name="csX4" fmla="*/ 1579562 w 1579562"/>
                <a:gd name="csY4" fmla="*/ 1816496 h 1895474"/>
                <a:gd name="csX5" fmla="*/ 1500584 w 1579562"/>
                <a:gd name="csY5" fmla="*/ 1895474 h 1895474"/>
                <a:gd name="csX6" fmla="*/ 78978 w 1579562"/>
                <a:gd name="csY6" fmla="*/ 1895474 h 1895474"/>
                <a:gd name="csX7" fmla="*/ 0 w 1579562"/>
                <a:gd name="csY7" fmla="*/ 1816496 h 1895474"/>
                <a:gd name="csX8" fmla="*/ 0 w 1579562"/>
                <a:gd name="csY8" fmla="*/ 78978 h 189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9562" h="1895474">
                  <a:moveTo>
                    <a:pt x="1513747" y="1"/>
                  </a:moveTo>
                  <a:cubicBezTo>
                    <a:pt x="1550095" y="1"/>
                    <a:pt x="1579562" y="42433"/>
                    <a:pt x="1579562" y="94774"/>
                  </a:cubicBezTo>
                  <a:lnTo>
                    <a:pt x="1579562" y="1800700"/>
                  </a:lnTo>
                  <a:cubicBezTo>
                    <a:pt x="1579562" y="1853041"/>
                    <a:pt x="1550095" y="1895473"/>
                    <a:pt x="1513747" y="1895473"/>
                  </a:cubicBezTo>
                  <a:lnTo>
                    <a:pt x="65815" y="1895473"/>
                  </a:lnTo>
                  <a:cubicBezTo>
                    <a:pt x="29467" y="1895473"/>
                    <a:pt x="0" y="1853041"/>
                    <a:pt x="0" y="1800700"/>
                  </a:cubicBezTo>
                  <a:lnTo>
                    <a:pt x="0" y="94774"/>
                  </a:lnTo>
                  <a:cubicBezTo>
                    <a:pt x="0" y="42433"/>
                    <a:pt x="29467" y="1"/>
                    <a:pt x="65815" y="1"/>
                  </a:cubicBezTo>
                  <a:lnTo>
                    <a:pt x="1513747" y="1"/>
                  </a:lnTo>
                  <a:close/>
                </a:path>
              </a:pathLst>
            </a:custGeom>
            <a:solidFill>
              <a:srgbClr val="FCF2FB"/>
            </a:solidFill>
            <a:ln>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185" tIns="61722" rIns="80009" bIns="1263650" numCol="1" spcCol="1270" anchor="t" anchorCtr="0">
              <a:noAutofit/>
            </a:bodyPr>
            <a:lstStyle/>
            <a:p>
              <a:pPr marL="0" lvl="0" indent="0" algn="r" defTabSz="800100">
                <a:lnSpc>
                  <a:spcPct val="90000"/>
                </a:lnSpc>
                <a:spcBef>
                  <a:spcPct val="0"/>
                </a:spcBef>
                <a:spcAft>
                  <a:spcPct val="35000"/>
                </a:spcAft>
                <a:buNone/>
              </a:pPr>
              <a:endParaRPr lang="en-GB" sz="1800" kern="1200"/>
            </a:p>
          </p:txBody>
        </p:sp>
        <p:sp>
          <p:nvSpPr>
            <p:cNvPr id="33" name="Flowchart: Extract 32">
              <a:extLst>
                <a:ext uri="{FF2B5EF4-FFF2-40B4-BE49-F238E27FC236}">
                  <a16:creationId xmlns:a16="http://schemas.microsoft.com/office/drawing/2014/main" id="{E39B1A0A-2A04-087B-FED2-084C12344AD3}"/>
                </a:ext>
              </a:extLst>
            </p:cNvPr>
            <p:cNvSpPr/>
            <p:nvPr/>
          </p:nvSpPr>
          <p:spPr>
            <a:xfrm rot="5400000">
              <a:off x="5086179" y="3987224"/>
              <a:ext cx="278473" cy="236934"/>
            </a:xfrm>
            <a:prstGeom prst="flowChartExtract">
              <a:avLst/>
            </a:prstGeom>
            <a:ln>
              <a:solidFill>
                <a:srgbClr val="00206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4" name="Freeform: Shape 33">
              <a:extLst>
                <a:ext uri="{FF2B5EF4-FFF2-40B4-BE49-F238E27FC236}">
                  <a16:creationId xmlns:a16="http://schemas.microsoft.com/office/drawing/2014/main" id="{26A74737-0908-28C2-81D4-8039F3D36206}"/>
                </a:ext>
              </a:extLst>
            </p:cNvPr>
            <p:cNvSpPr/>
            <p:nvPr/>
          </p:nvSpPr>
          <p:spPr>
            <a:xfrm rot="16200000">
              <a:off x="7091570" y="2749977"/>
              <a:ext cx="1895475" cy="1358041"/>
            </a:xfrm>
            <a:custGeom>
              <a:avLst/>
              <a:gdLst>
                <a:gd name="csX0" fmla="*/ 0 w 1579562"/>
                <a:gd name="csY0" fmla="*/ 78978 h 1895474"/>
                <a:gd name="csX1" fmla="*/ 78978 w 1579562"/>
                <a:gd name="csY1" fmla="*/ 0 h 1895474"/>
                <a:gd name="csX2" fmla="*/ 1500584 w 1579562"/>
                <a:gd name="csY2" fmla="*/ 0 h 1895474"/>
                <a:gd name="csX3" fmla="*/ 1579562 w 1579562"/>
                <a:gd name="csY3" fmla="*/ 78978 h 1895474"/>
                <a:gd name="csX4" fmla="*/ 1579562 w 1579562"/>
                <a:gd name="csY4" fmla="*/ 1816496 h 1895474"/>
                <a:gd name="csX5" fmla="*/ 1500584 w 1579562"/>
                <a:gd name="csY5" fmla="*/ 1895474 h 1895474"/>
                <a:gd name="csX6" fmla="*/ 78978 w 1579562"/>
                <a:gd name="csY6" fmla="*/ 1895474 h 1895474"/>
                <a:gd name="csX7" fmla="*/ 0 w 1579562"/>
                <a:gd name="csY7" fmla="*/ 1816496 h 1895474"/>
                <a:gd name="csX8" fmla="*/ 0 w 1579562"/>
                <a:gd name="csY8" fmla="*/ 78978 h 189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9562" h="1895474">
                  <a:moveTo>
                    <a:pt x="1513747" y="1"/>
                  </a:moveTo>
                  <a:cubicBezTo>
                    <a:pt x="1550095" y="1"/>
                    <a:pt x="1579562" y="42433"/>
                    <a:pt x="1579562" y="94774"/>
                  </a:cubicBezTo>
                  <a:lnTo>
                    <a:pt x="1579562" y="1800700"/>
                  </a:lnTo>
                  <a:cubicBezTo>
                    <a:pt x="1579562" y="1853041"/>
                    <a:pt x="1550095" y="1895473"/>
                    <a:pt x="1513747" y="1895473"/>
                  </a:cubicBezTo>
                  <a:lnTo>
                    <a:pt x="65815" y="1895473"/>
                  </a:lnTo>
                  <a:cubicBezTo>
                    <a:pt x="29467" y="1895473"/>
                    <a:pt x="0" y="1853041"/>
                    <a:pt x="0" y="1800700"/>
                  </a:cubicBezTo>
                  <a:lnTo>
                    <a:pt x="0" y="94774"/>
                  </a:lnTo>
                  <a:cubicBezTo>
                    <a:pt x="0" y="42433"/>
                    <a:pt x="29467" y="1"/>
                    <a:pt x="65815" y="1"/>
                  </a:cubicBezTo>
                  <a:lnTo>
                    <a:pt x="1513747" y="1"/>
                  </a:lnTo>
                  <a:close/>
                </a:path>
              </a:pathLst>
            </a:custGeom>
            <a:solidFill>
              <a:srgbClr val="009ED6"/>
            </a:solidFill>
            <a:ln>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185" tIns="61723" rIns="80010" bIns="1263649" numCol="1" spcCol="1270" anchor="t" anchorCtr="0">
              <a:noAutofit/>
            </a:bodyPr>
            <a:lstStyle/>
            <a:p>
              <a:pPr marL="0" lvl="0" indent="0" algn="r" defTabSz="800100">
                <a:lnSpc>
                  <a:spcPct val="90000"/>
                </a:lnSpc>
                <a:spcBef>
                  <a:spcPct val="0"/>
                </a:spcBef>
                <a:spcAft>
                  <a:spcPct val="35000"/>
                </a:spcAft>
                <a:buNone/>
              </a:pPr>
              <a:endParaRPr lang="en-GB" sz="1800" kern="1200"/>
            </a:p>
          </p:txBody>
        </p:sp>
        <p:sp>
          <p:nvSpPr>
            <p:cNvPr id="35" name="Flowchart: Extract 34">
              <a:extLst>
                <a:ext uri="{FF2B5EF4-FFF2-40B4-BE49-F238E27FC236}">
                  <a16:creationId xmlns:a16="http://schemas.microsoft.com/office/drawing/2014/main" id="{A84AC5F6-0E83-9A2E-0244-2E6F438EA99C}"/>
                </a:ext>
              </a:extLst>
            </p:cNvPr>
            <p:cNvSpPr/>
            <p:nvPr/>
          </p:nvSpPr>
          <p:spPr>
            <a:xfrm rot="5400000">
              <a:off x="7190514" y="4040661"/>
              <a:ext cx="278473" cy="236934"/>
            </a:xfrm>
            <a:prstGeom prst="flowChartExtract">
              <a:avLst/>
            </a:prstGeom>
            <a:ln>
              <a:solidFill>
                <a:srgbClr val="00206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6" name="Freeform: Shape 35">
              <a:extLst>
                <a:ext uri="{FF2B5EF4-FFF2-40B4-BE49-F238E27FC236}">
                  <a16:creationId xmlns:a16="http://schemas.microsoft.com/office/drawing/2014/main" id="{938D4857-89F6-F3AF-EC8E-2601D364267E}"/>
                </a:ext>
              </a:extLst>
            </p:cNvPr>
            <p:cNvSpPr/>
            <p:nvPr/>
          </p:nvSpPr>
          <p:spPr>
            <a:xfrm rot="16200000">
              <a:off x="8528719" y="2749980"/>
              <a:ext cx="1895475" cy="1358040"/>
            </a:xfrm>
            <a:custGeom>
              <a:avLst/>
              <a:gdLst>
                <a:gd name="csX0" fmla="*/ 0 w 1579562"/>
                <a:gd name="csY0" fmla="*/ 78978 h 1895474"/>
                <a:gd name="csX1" fmla="*/ 78978 w 1579562"/>
                <a:gd name="csY1" fmla="*/ 0 h 1895474"/>
                <a:gd name="csX2" fmla="*/ 1500584 w 1579562"/>
                <a:gd name="csY2" fmla="*/ 0 h 1895474"/>
                <a:gd name="csX3" fmla="*/ 1579562 w 1579562"/>
                <a:gd name="csY3" fmla="*/ 78978 h 1895474"/>
                <a:gd name="csX4" fmla="*/ 1579562 w 1579562"/>
                <a:gd name="csY4" fmla="*/ 1816496 h 1895474"/>
                <a:gd name="csX5" fmla="*/ 1500584 w 1579562"/>
                <a:gd name="csY5" fmla="*/ 1895474 h 1895474"/>
                <a:gd name="csX6" fmla="*/ 78978 w 1579562"/>
                <a:gd name="csY6" fmla="*/ 1895474 h 1895474"/>
                <a:gd name="csX7" fmla="*/ 0 w 1579562"/>
                <a:gd name="csY7" fmla="*/ 1816496 h 1895474"/>
                <a:gd name="csX8" fmla="*/ 0 w 1579562"/>
                <a:gd name="csY8" fmla="*/ 78978 h 18954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79562" h="1895474">
                  <a:moveTo>
                    <a:pt x="1513747" y="1"/>
                  </a:moveTo>
                  <a:cubicBezTo>
                    <a:pt x="1550095" y="1"/>
                    <a:pt x="1579562" y="42433"/>
                    <a:pt x="1579562" y="94774"/>
                  </a:cubicBezTo>
                  <a:lnTo>
                    <a:pt x="1579562" y="1800700"/>
                  </a:lnTo>
                  <a:cubicBezTo>
                    <a:pt x="1579562" y="1853041"/>
                    <a:pt x="1550095" y="1895473"/>
                    <a:pt x="1513747" y="1895473"/>
                  </a:cubicBezTo>
                  <a:lnTo>
                    <a:pt x="65815" y="1895473"/>
                  </a:lnTo>
                  <a:cubicBezTo>
                    <a:pt x="29467" y="1895473"/>
                    <a:pt x="0" y="1853041"/>
                    <a:pt x="0" y="1800700"/>
                  </a:cubicBezTo>
                  <a:lnTo>
                    <a:pt x="0" y="94774"/>
                  </a:lnTo>
                  <a:cubicBezTo>
                    <a:pt x="0" y="42433"/>
                    <a:pt x="29467" y="1"/>
                    <a:pt x="65815" y="1"/>
                  </a:cubicBezTo>
                  <a:lnTo>
                    <a:pt x="1513747" y="1"/>
                  </a:lnTo>
                  <a:close/>
                </a:path>
              </a:pathLst>
            </a:custGeom>
            <a:solidFill>
              <a:schemeClr val="accent5">
                <a:lumMod val="75000"/>
              </a:schemeClr>
            </a:solidFill>
            <a:ln>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185" tIns="61721" rIns="80010" bIns="1263651" numCol="1" spcCol="1270" anchor="t" anchorCtr="0">
              <a:noAutofit/>
            </a:bodyPr>
            <a:lstStyle/>
            <a:p>
              <a:pPr marL="0" lvl="0" indent="0" algn="r" defTabSz="800100">
                <a:lnSpc>
                  <a:spcPct val="90000"/>
                </a:lnSpc>
                <a:spcBef>
                  <a:spcPct val="0"/>
                </a:spcBef>
                <a:spcAft>
                  <a:spcPct val="35000"/>
                </a:spcAft>
                <a:buNone/>
              </a:pPr>
              <a:endParaRPr lang="en-GB" sz="1800" kern="1200"/>
            </a:p>
          </p:txBody>
        </p:sp>
        <p:sp>
          <p:nvSpPr>
            <p:cNvPr id="37" name="Flowchart: Extract 36">
              <a:extLst>
                <a:ext uri="{FF2B5EF4-FFF2-40B4-BE49-F238E27FC236}">
                  <a16:creationId xmlns:a16="http://schemas.microsoft.com/office/drawing/2014/main" id="{9496FDA9-53B1-4C14-22DA-138339540BB0}"/>
                </a:ext>
              </a:extLst>
            </p:cNvPr>
            <p:cNvSpPr/>
            <p:nvPr/>
          </p:nvSpPr>
          <p:spPr>
            <a:xfrm rot="5400000">
              <a:off x="8626609" y="3998348"/>
              <a:ext cx="278473" cy="236934"/>
            </a:xfrm>
            <a:prstGeom prst="flowChartExtract">
              <a:avLst/>
            </a:prstGeom>
            <a:ln>
              <a:solidFill>
                <a:srgbClr val="002060"/>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8" name="Freeform: Shape 37">
              <a:extLst>
                <a:ext uri="{FF2B5EF4-FFF2-40B4-BE49-F238E27FC236}">
                  <a16:creationId xmlns:a16="http://schemas.microsoft.com/office/drawing/2014/main" id="{D944AB4D-7FD7-96DB-5FEF-4EBF6FDF9946}"/>
                </a:ext>
              </a:extLst>
            </p:cNvPr>
            <p:cNvSpPr/>
            <p:nvPr/>
          </p:nvSpPr>
          <p:spPr>
            <a:xfrm>
              <a:off x="8891825" y="2481262"/>
              <a:ext cx="1176774" cy="1895474"/>
            </a:xfrm>
            <a:custGeom>
              <a:avLst/>
              <a:gdLst>
                <a:gd name="csX0" fmla="*/ 0 w 1176774"/>
                <a:gd name="csY0" fmla="*/ 0 h 1895474"/>
                <a:gd name="csX1" fmla="*/ 1176774 w 1176774"/>
                <a:gd name="csY1" fmla="*/ 0 h 1895474"/>
                <a:gd name="csX2" fmla="*/ 1176774 w 1176774"/>
                <a:gd name="csY2" fmla="*/ 1895474 h 1895474"/>
                <a:gd name="csX3" fmla="*/ 0 w 1176774"/>
                <a:gd name="csY3" fmla="*/ 1895474 h 1895474"/>
                <a:gd name="csX4" fmla="*/ 0 w 1176774"/>
                <a:gd name="csY4" fmla="*/ 0 h 1895474"/>
              </a:gdLst>
              <a:ahLst/>
              <a:cxnLst>
                <a:cxn ang="0">
                  <a:pos x="csX0" y="csY0"/>
                </a:cxn>
                <a:cxn ang="0">
                  <a:pos x="csX1" y="csY1"/>
                </a:cxn>
                <a:cxn ang="0">
                  <a:pos x="csX2" y="csY2"/>
                </a:cxn>
                <a:cxn ang="0">
                  <a:pos x="csX3" y="csY3"/>
                </a:cxn>
                <a:cxn ang="0">
                  <a:pos x="csX4" y="csY4"/>
                </a:cxn>
              </a:cxnLst>
              <a:rect l="l" t="t" r="r" b="b"/>
              <a:pathLst>
                <a:path w="1176774" h="1895474">
                  <a:moveTo>
                    <a:pt x="0" y="0"/>
                  </a:moveTo>
                  <a:lnTo>
                    <a:pt x="1176774" y="0"/>
                  </a:lnTo>
                  <a:lnTo>
                    <a:pt x="1176774" y="1895474"/>
                  </a:lnTo>
                  <a:lnTo>
                    <a:pt x="0" y="1895474"/>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137160" rIns="0" bIns="0" numCol="1" spcCol="1270" anchor="t" anchorCtr="0">
              <a:noAutofit/>
            </a:bodyPr>
            <a:lstStyle/>
            <a:p>
              <a:pPr marL="0" lvl="0" indent="0" algn="l" defTabSz="1778000">
                <a:lnSpc>
                  <a:spcPct val="90000"/>
                </a:lnSpc>
                <a:spcBef>
                  <a:spcPct val="0"/>
                </a:spcBef>
                <a:spcAft>
                  <a:spcPct val="35000"/>
                </a:spcAft>
                <a:buNone/>
              </a:pPr>
              <a:endParaRPr lang="en-GB" sz="4000" kern="1200"/>
            </a:p>
          </p:txBody>
        </p:sp>
      </p:grpSp>
      <p:sp>
        <p:nvSpPr>
          <p:cNvPr id="40" name="TextBox 39">
            <a:extLst>
              <a:ext uri="{FF2B5EF4-FFF2-40B4-BE49-F238E27FC236}">
                <a16:creationId xmlns:a16="http://schemas.microsoft.com/office/drawing/2014/main" id="{06B68C0B-55BE-4F8D-9569-CADD4940E331}"/>
              </a:ext>
            </a:extLst>
          </p:cNvPr>
          <p:cNvSpPr txBox="1"/>
          <p:nvPr/>
        </p:nvSpPr>
        <p:spPr>
          <a:xfrm>
            <a:off x="605380" y="1623917"/>
            <a:ext cx="1655506" cy="3377784"/>
          </a:xfrm>
          <a:prstGeom prst="rect">
            <a:avLst/>
          </a:prstGeom>
          <a:noFill/>
        </p:spPr>
        <p:txBody>
          <a:bodyPr wrap="square">
            <a:spAutoFit/>
          </a:bodyPr>
          <a:lstStyle/>
          <a:p>
            <a:pPr marL="0" lvl="0" indent="0" algn="l" defTabSz="889000">
              <a:lnSpc>
                <a:spcPct val="90000"/>
              </a:lnSpc>
              <a:spcBef>
                <a:spcPct val="0"/>
              </a:spcBef>
              <a:spcAft>
                <a:spcPct val="35000"/>
              </a:spcAft>
              <a:buNone/>
            </a:pPr>
            <a:r>
              <a:rPr lang="en-US" sz="2000" b="1" kern="1200" dirty="0">
                <a:solidFill>
                  <a:schemeClr val="bg1"/>
                </a:solidFill>
              </a:rPr>
              <a:t>Mandatory EoI </a:t>
            </a:r>
            <a:endParaRPr lang="en-GB" sz="2000" b="1" kern="1200" dirty="0">
              <a:solidFill>
                <a:schemeClr val="bg1"/>
              </a:solidFill>
            </a:endParaRPr>
          </a:p>
          <a:p>
            <a:pPr marL="0" lvl="1" algn="l" defTabSz="711200">
              <a:lnSpc>
                <a:spcPct val="90000"/>
              </a:lnSpc>
              <a:spcBef>
                <a:spcPct val="0"/>
              </a:spcBef>
              <a:spcAft>
                <a:spcPct val="15000"/>
              </a:spcAft>
            </a:pPr>
            <a:r>
              <a:rPr lang="en-US" sz="1600" kern="1200" dirty="0">
                <a:solidFill>
                  <a:schemeClr val="bg1"/>
                </a:solidFill>
              </a:rPr>
              <a:t>Not assessed</a:t>
            </a:r>
            <a:endParaRPr lang="en-GB" sz="1600" kern="1200" dirty="0">
              <a:solidFill>
                <a:schemeClr val="bg1"/>
              </a:solidFill>
            </a:endParaRPr>
          </a:p>
          <a:p>
            <a:pPr marL="0" lvl="1" algn="l" defTabSz="711200">
              <a:lnSpc>
                <a:spcPct val="90000"/>
              </a:lnSpc>
              <a:spcBef>
                <a:spcPct val="0"/>
              </a:spcBef>
              <a:spcAft>
                <a:spcPct val="15000"/>
              </a:spcAft>
            </a:pPr>
            <a:endParaRPr lang="en-US" sz="1600" kern="1200" dirty="0">
              <a:solidFill>
                <a:schemeClr val="bg1"/>
              </a:solidFill>
            </a:endParaRPr>
          </a:p>
          <a:p>
            <a:pPr marL="0" lvl="1" algn="l" defTabSz="711200">
              <a:lnSpc>
                <a:spcPct val="90000"/>
              </a:lnSpc>
              <a:spcBef>
                <a:spcPct val="0"/>
              </a:spcBef>
              <a:spcAft>
                <a:spcPct val="15000"/>
              </a:spcAft>
            </a:pPr>
            <a:r>
              <a:rPr lang="en-US" sz="1600" kern="1200" dirty="0">
                <a:solidFill>
                  <a:schemeClr val="bg1"/>
                </a:solidFill>
              </a:rPr>
              <a:t>Form to include:</a:t>
            </a:r>
          </a:p>
          <a:p>
            <a:pPr marL="285750" lvl="1" indent="-285750" algn="l" defTabSz="711200">
              <a:lnSpc>
                <a:spcPct val="90000"/>
              </a:lnSpc>
              <a:spcBef>
                <a:spcPct val="0"/>
              </a:spcBef>
              <a:spcAft>
                <a:spcPct val="15000"/>
              </a:spcAft>
              <a:buFont typeface="Arial" panose="020B0604020202020204" pitchFamily="34" charset="0"/>
              <a:buChar char="•"/>
            </a:pPr>
            <a:r>
              <a:rPr lang="en-US" sz="1600" dirty="0">
                <a:solidFill>
                  <a:schemeClr val="bg1"/>
                </a:solidFill>
              </a:rPr>
              <a:t>Challenge</a:t>
            </a:r>
          </a:p>
          <a:p>
            <a:pPr marL="285750" lvl="1" indent="-285750" algn="l" defTabSz="711200">
              <a:lnSpc>
                <a:spcPct val="90000"/>
              </a:lnSpc>
              <a:spcBef>
                <a:spcPct val="0"/>
              </a:spcBef>
              <a:spcAft>
                <a:spcPct val="15000"/>
              </a:spcAft>
              <a:buFont typeface="Arial" panose="020B0604020202020204" pitchFamily="34" charset="0"/>
              <a:buChar char="•"/>
            </a:pPr>
            <a:r>
              <a:rPr lang="en-US" sz="1600" dirty="0">
                <a:solidFill>
                  <a:schemeClr val="bg1"/>
                </a:solidFill>
              </a:rPr>
              <a:t>Centre </a:t>
            </a:r>
            <a:r>
              <a:rPr lang="en-US" sz="1600" kern="1200" dirty="0">
                <a:solidFill>
                  <a:schemeClr val="bg1"/>
                </a:solidFill>
              </a:rPr>
              <a:t>summary</a:t>
            </a:r>
          </a:p>
          <a:p>
            <a:pPr marL="285750" lvl="1" indent="-285750" algn="l" defTabSz="711200">
              <a:lnSpc>
                <a:spcPct val="90000"/>
              </a:lnSpc>
              <a:spcBef>
                <a:spcPct val="0"/>
              </a:spcBef>
              <a:spcAft>
                <a:spcPct val="15000"/>
              </a:spcAft>
              <a:buFont typeface="Arial" panose="020B0604020202020204" pitchFamily="34" charset="0"/>
              <a:buChar char="•"/>
            </a:pPr>
            <a:r>
              <a:rPr lang="en-US" sz="1600" dirty="0">
                <a:solidFill>
                  <a:schemeClr val="bg1"/>
                </a:solidFill>
              </a:rPr>
              <a:t>Centre </a:t>
            </a:r>
            <a:r>
              <a:rPr lang="en-US" sz="1600" kern="1200" dirty="0">
                <a:solidFill>
                  <a:schemeClr val="bg1"/>
                </a:solidFill>
              </a:rPr>
              <a:t>structure including UofG Co-Leads</a:t>
            </a:r>
            <a:endParaRPr lang="en-GB" sz="1600" kern="1200" dirty="0">
              <a:solidFill>
                <a:schemeClr val="bg1"/>
              </a:solidFill>
            </a:endParaRPr>
          </a:p>
        </p:txBody>
      </p:sp>
      <p:sp>
        <p:nvSpPr>
          <p:cNvPr id="42" name="TextBox 41">
            <a:extLst>
              <a:ext uri="{FF2B5EF4-FFF2-40B4-BE49-F238E27FC236}">
                <a16:creationId xmlns:a16="http://schemas.microsoft.com/office/drawing/2014/main" id="{32A69429-5EC6-932A-CF6A-20FA72842DBE}"/>
              </a:ext>
            </a:extLst>
          </p:cNvPr>
          <p:cNvSpPr txBox="1"/>
          <p:nvPr/>
        </p:nvSpPr>
        <p:spPr>
          <a:xfrm>
            <a:off x="2838229" y="1623917"/>
            <a:ext cx="1524148" cy="689484"/>
          </a:xfrm>
          <a:prstGeom prst="rect">
            <a:avLst/>
          </a:prstGeom>
          <a:noFill/>
        </p:spPr>
        <p:txBody>
          <a:bodyPr wrap="square">
            <a:spAutoFit/>
          </a:bodyPr>
          <a:lstStyle/>
          <a:p>
            <a:pPr marL="0" lvl="0" indent="0" defTabSz="889000">
              <a:lnSpc>
                <a:spcPct val="90000"/>
              </a:lnSpc>
              <a:spcBef>
                <a:spcPct val="0"/>
              </a:spcBef>
              <a:spcAft>
                <a:spcPts val="600"/>
              </a:spcAft>
              <a:buNone/>
            </a:pPr>
            <a:r>
              <a:rPr lang="en-US" sz="1800" b="1" kern="1200" dirty="0">
                <a:solidFill>
                  <a:schemeClr val="bg1"/>
                </a:solidFill>
              </a:rPr>
              <a:t>Feedback </a:t>
            </a:r>
          </a:p>
          <a:p>
            <a:pPr marL="0" lvl="0" indent="0" defTabSz="889000">
              <a:lnSpc>
                <a:spcPct val="90000"/>
              </a:lnSpc>
              <a:spcBef>
                <a:spcPct val="0"/>
              </a:spcBef>
              <a:spcAft>
                <a:spcPts val="600"/>
              </a:spcAft>
              <a:buNone/>
            </a:pPr>
            <a:r>
              <a:rPr lang="en-US" sz="1800" b="1" kern="1200" dirty="0">
                <a:solidFill>
                  <a:schemeClr val="bg1"/>
                </a:solidFill>
              </a:rPr>
              <a:t>Session</a:t>
            </a:r>
            <a:endParaRPr lang="en-GB" sz="1800" b="1" kern="1200" dirty="0">
              <a:solidFill>
                <a:schemeClr val="bg1"/>
              </a:solidFill>
            </a:endParaRPr>
          </a:p>
        </p:txBody>
      </p:sp>
      <p:sp>
        <p:nvSpPr>
          <p:cNvPr id="44" name="TextBox 43">
            <a:extLst>
              <a:ext uri="{FF2B5EF4-FFF2-40B4-BE49-F238E27FC236}">
                <a16:creationId xmlns:a16="http://schemas.microsoft.com/office/drawing/2014/main" id="{E1DF8ADF-34DB-16EF-4802-6920046BAEEB}"/>
              </a:ext>
            </a:extLst>
          </p:cNvPr>
          <p:cNvSpPr txBox="1"/>
          <p:nvPr/>
        </p:nvSpPr>
        <p:spPr>
          <a:xfrm>
            <a:off x="4917820" y="1557068"/>
            <a:ext cx="2543758" cy="4702634"/>
          </a:xfrm>
          <a:prstGeom prst="rect">
            <a:avLst/>
          </a:prstGeom>
          <a:noFill/>
        </p:spPr>
        <p:txBody>
          <a:bodyPr wrap="square" lIns="91440" tIns="45720" rIns="91440" bIns="45720" anchor="t">
            <a:spAutoFit/>
          </a:bodyPr>
          <a:lstStyle/>
          <a:p>
            <a:pPr marL="0" lvl="0" indent="0" algn="l" defTabSz="889000">
              <a:lnSpc>
                <a:spcPct val="90000"/>
              </a:lnSpc>
              <a:spcBef>
                <a:spcPct val="0"/>
              </a:spcBef>
              <a:spcAft>
                <a:spcPct val="35000"/>
              </a:spcAft>
              <a:buNone/>
            </a:pPr>
            <a:r>
              <a:rPr lang="en-US" sz="2000" b="1" kern="1200" dirty="0">
                <a:solidFill>
                  <a:srgbClr val="002060"/>
                </a:solidFill>
              </a:rPr>
              <a:t>Full internal application</a:t>
            </a:r>
            <a:endParaRPr lang="en-GB" sz="2000" b="1" kern="1200" dirty="0">
              <a:solidFill>
                <a:srgbClr val="002060"/>
              </a:solidFill>
            </a:endParaRPr>
          </a:p>
          <a:p>
            <a:pPr marL="0" lvl="1" defTabSz="400050">
              <a:lnSpc>
                <a:spcPct val="90000"/>
              </a:lnSpc>
              <a:spcBef>
                <a:spcPct val="0"/>
              </a:spcBef>
              <a:spcAft>
                <a:spcPct val="15000"/>
              </a:spcAft>
            </a:pPr>
            <a:r>
              <a:rPr lang="en-US" sz="1500" b="1">
                <a:solidFill>
                  <a:srgbClr val="002060"/>
                </a:solidFill>
              </a:rPr>
              <a:t>Internal Application Form</a:t>
            </a:r>
            <a:r>
              <a:rPr lang="en-US" sz="1500" b="1" kern="1200">
                <a:solidFill>
                  <a:srgbClr val="002060"/>
                </a:solidFill>
              </a:rPr>
              <a:t> </a:t>
            </a:r>
            <a:r>
              <a:rPr lang="en-US" sz="1500" kern="1200">
                <a:solidFill>
                  <a:srgbClr val="002060"/>
                </a:solidFill>
              </a:rPr>
              <a:t>to include:</a:t>
            </a:r>
          </a:p>
          <a:p>
            <a:pPr marL="285750" lvl="1" indent="-285750" algn="l" defTabSz="400050">
              <a:lnSpc>
                <a:spcPct val="90000"/>
              </a:lnSpc>
              <a:spcBef>
                <a:spcPct val="0"/>
              </a:spcBef>
              <a:spcAft>
                <a:spcPct val="15000"/>
              </a:spcAft>
              <a:buFont typeface="Arial" panose="020B0604020202020204" pitchFamily="34" charset="0"/>
              <a:buChar char="•"/>
            </a:pPr>
            <a:r>
              <a:rPr lang="en-US" sz="1500">
                <a:solidFill>
                  <a:srgbClr val="002060"/>
                </a:solidFill>
              </a:rPr>
              <a:t>Centre Title</a:t>
            </a:r>
          </a:p>
          <a:p>
            <a:pPr marL="285750" lvl="1" indent="-285750" defTabSz="400050">
              <a:lnSpc>
                <a:spcPct val="90000"/>
              </a:lnSpc>
              <a:spcBef>
                <a:spcPct val="0"/>
              </a:spcBef>
              <a:spcAft>
                <a:spcPct val="15000"/>
              </a:spcAft>
              <a:buFont typeface="Arial" panose="020B0604020202020204" pitchFamily="34" charset="0"/>
              <a:buChar char="•"/>
            </a:pPr>
            <a:r>
              <a:rPr lang="en-US" sz="1500">
                <a:solidFill>
                  <a:srgbClr val="002060"/>
                </a:solidFill>
              </a:rPr>
              <a:t>Centre Summary + Challenge</a:t>
            </a:r>
          </a:p>
          <a:p>
            <a:pPr marL="285750" lvl="1" indent="-285750" defTabSz="400050">
              <a:lnSpc>
                <a:spcPct val="90000"/>
              </a:lnSpc>
              <a:spcBef>
                <a:spcPct val="0"/>
              </a:spcBef>
              <a:spcAft>
                <a:spcPct val="15000"/>
              </a:spcAft>
              <a:buFont typeface="Arial" panose="020B0604020202020204" pitchFamily="34" charset="0"/>
              <a:buChar char="•"/>
            </a:pPr>
            <a:r>
              <a:rPr lang="en-US" sz="1500">
                <a:solidFill>
                  <a:srgbClr val="002060"/>
                </a:solidFill>
              </a:rPr>
              <a:t>Research Description</a:t>
            </a:r>
            <a:endParaRPr lang="en-US" sz="1500" dirty="0">
              <a:solidFill>
                <a:srgbClr val="002060"/>
              </a:solidFill>
            </a:endParaRPr>
          </a:p>
          <a:p>
            <a:pPr marL="285750" lvl="1" indent="-285750" algn="l" defTabSz="400050">
              <a:lnSpc>
                <a:spcPct val="90000"/>
              </a:lnSpc>
              <a:spcBef>
                <a:spcPct val="0"/>
              </a:spcBef>
              <a:spcAft>
                <a:spcPct val="15000"/>
              </a:spcAft>
              <a:buFont typeface="Arial" panose="020B0604020202020204" pitchFamily="34" charset="0"/>
              <a:buChar char="•"/>
            </a:pPr>
            <a:r>
              <a:rPr lang="en-US" sz="1500" kern="1200" dirty="0">
                <a:solidFill>
                  <a:srgbClr val="002060"/>
                </a:solidFill>
              </a:rPr>
              <a:t>Centre Structure </a:t>
            </a:r>
          </a:p>
          <a:p>
            <a:pPr marL="742950" lvl="2" indent="-285750" defTabSz="400050">
              <a:lnSpc>
                <a:spcPct val="90000"/>
              </a:lnSpc>
              <a:spcBef>
                <a:spcPct val="0"/>
              </a:spcBef>
              <a:spcAft>
                <a:spcPct val="15000"/>
              </a:spcAft>
              <a:buFont typeface="Arial" panose="020B0604020202020204" pitchFamily="34" charset="0"/>
              <a:buChar char="•"/>
            </a:pPr>
            <a:r>
              <a:rPr lang="en-US" sz="1500" kern="1200" dirty="0" err="1">
                <a:solidFill>
                  <a:srgbClr val="002060"/>
                </a:solidFill>
              </a:rPr>
              <a:t>UofG</a:t>
            </a:r>
            <a:r>
              <a:rPr lang="en-US" sz="1500" kern="1200" dirty="0">
                <a:solidFill>
                  <a:srgbClr val="002060"/>
                </a:solidFill>
              </a:rPr>
              <a:t> Co-Leads </a:t>
            </a:r>
          </a:p>
          <a:p>
            <a:pPr marL="742950" lvl="2" indent="-285750" defTabSz="400050">
              <a:lnSpc>
                <a:spcPct val="90000"/>
              </a:lnSpc>
              <a:spcBef>
                <a:spcPct val="0"/>
              </a:spcBef>
              <a:spcAft>
                <a:spcPct val="15000"/>
              </a:spcAft>
              <a:buFont typeface="Arial" panose="020B0604020202020204" pitchFamily="34" charset="0"/>
              <a:buChar char="•"/>
            </a:pPr>
            <a:r>
              <a:rPr lang="en-US" sz="1500">
                <a:solidFill>
                  <a:srgbClr val="002060"/>
                </a:solidFill>
              </a:rPr>
              <a:t>E</a:t>
            </a:r>
            <a:r>
              <a:rPr lang="en-US" sz="1500" kern="1200">
                <a:solidFill>
                  <a:srgbClr val="002060"/>
                </a:solidFill>
              </a:rPr>
              <a:t>xternal Co-Leads</a:t>
            </a:r>
          </a:p>
          <a:p>
            <a:pPr marL="285750" lvl="1" indent="-285750" algn="l" defTabSz="400050">
              <a:lnSpc>
                <a:spcPct val="90000"/>
              </a:lnSpc>
              <a:spcBef>
                <a:spcPct val="0"/>
              </a:spcBef>
              <a:spcAft>
                <a:spcPct val="15000"/>
              </a:spcAft>
              <a:buFont typeface="Arial" panose="020B0604020202020204" pitchFamily="34" charset="0"/>
              <a:buChar char="•"/>
            </a:pPr>
            <a:r>
              <a:rPr lang="en-US" sz="1500" kern="1200">
                <a:solidFill>
                  <a:srgbClr val="002060"/>
                </a:solidFill>
              </a:rPr>
              <a:t>Director Profile </a:t>
            </a:r>
          </a:p>
          <a:p>
            <a:pPr marL="285750" lvl="1" indent="-285750" defTabSz="400050">
              <a:lnSpc>
                <a:spcPct val="90000"/>
              </a:lnSpc>
              <a:spcBef>
                <a:spcPct val="0"/>
              </a:spcBef>
              <a:spcAft>
                <a:spcPct val="15000"/>
              </a:spcAft>
              <a:buFont typeface="Arial" panose="020B0604020202020204" pitchFamily="34" charset="0"/>
              <a:buChar char="•"/>
            </a:pPr>
            <a:endParaRPr lang="en-US" sz="1500" dirty="0">
              <a:solidFill>
                <a:srgbClr val="002060"/>
              </a:solidFill>
            </a:endParaRPr>
          </a:p>
          <a:p>
            <a:pPr marL="0" lvl="1" algn="l" defTabSz="400050">
              <a:lnSpc>
                <a:spcPct val="90000"/>
              </a:lnSpc>
              <a:spcBef>
                <a:spcPct val="0"/>
              </a:spcBef>
              <a:spcAft>
                <a:spcPct val="15000"/>
              </a:spcAft>
            </a:pPr>
            <a:r>
              <a:rPr lang="en-US" sz="1500" b="1" kern="1200" dirty="0">
                <a:solidFill>
                  <a:srgbClr val="002060"/>
                </a:solidFill>
              </a:rPr>
              <a:t>Institutional </a:t>
            </a:r>
          </a:p>
          <a:p>
            <a:pPr marL="0" lvl="1" defTabSz="400050">
              <a:lnSpc>
                <a:spcPct val="90000"/>
              </a:lnSpc>
              <a:spcBef>
                <a:spcPct val="0"/>
              </a:spcBef>
              <a:spcAft>
                <a:spcPct val="15000"/>
              </a:spcAft>
            </a:pPr>
            <a:r>
              <a:rPr lang="en-US" sz="1500" b="1">
                <a:solidFill>
                  <a:srgbClr val="002060"/>
                </a:solidFill>
              </a:rPr>
              <a:t>Statement</a:t>
            </a:r>
            <a:r>
              <a:rPr lang="en-US" sz="1500" dirty="0">
                <a:solidFill>
                  <a:srgbClr val="002060"/>
                </a:solidFill>
              </a:rPr>
              <a:t> (coordinated</a:t>
            </a:r>
            <a:r>
              <a:rPr lang="en-US" sz="1500" kern="1200" dirty="0">
                <a:solidFill>
                  <a:srgbClr val="002060"/>
                </a:solidFill>
              </a:rPr>
              <a:t> by College </a:t>
            </a:r>
            <a:r>
              <a:rPr lang="en-US" sz="1500" dirty="0">
                <a:solidFill>
                  <a:srgbClr val="002060"/>
                </a:solidFill>
              </a:rPr>
              <a:t>ROs)</a:t>
            </a:r>
            <a:endParaRPr lang="en-GB" sz="1500" kern="1200" dirty="0">
              <a:solidFill>
                <a:srgbClr val="002060"/>
              </a:solidFill>
            </a:endParaRPr>
          </a:p>
          <a:p>
            <a:pPr marL="285750" lvl="1" indent="-285750" defTabSz="400050">
              <a:lnSpc>
                <a:spcPct val="90000"/>
              </a:lnSpc>
              <a:spcBef>
                <a:spcPct val="0"/>
              </a:spcBef>
              <a:spcAft>
                <a:spcPct val="15000"/>
              </a:spcAft>
              <a:buFont typeface="Arial"/>
              <a:buChar char="•"/>
            </a:pPr>
            <a:r>
              <a:rPr lang="en-US" sz="1500" dirty="0">
                <a:solidFill>
                  <a:srgbClr val="002060"/>
                </a:solidFill>
              </a:rPr>
              <a:t>Why </a:t>
            </a:r>
            <a:r>
              <a:rPr lang="en-US" sz="1500" dirty="0" err="1">
                <a:solidFill>
                  <a:srgbClr val="002060"/>
                </a:solidFill>
              </a:rPr>
              <a:t>UofG</a:t>
            </a:r>
            <a:r>
              <a:rPr lang="en-US" sz="1500" dirty="0">
                <a:solidFill>
                  <a:srgbClr val="002060"/>
                </a:solidFill>
              </a:rPr>
              <a:t>?</a:t>
            </a:r>
            <a:endParaRPr lang="en-GB" sz="1500" dirty="0">
              <a:solidFill>
                <a:srgbClr val="002060"/>
              </a:solidFill>
            </a:endParaRPr>
          </a:p>
          <a:p>
            <a:pPr marL="285750" lvl="1" indent="-285750" algn="l" defTabSz="400050">
              <a:lnSpc>
                <a:spcPct val="90000"/>
              </a:lnSpc>
              <a:spcBef>
                <a:spcPct val="0"/>
              </a:spcBef>
              <a:spcAft>
                <a:spcPct val="15000"/>
              </a:spcAft>
              <a:buFont typeface="Arial"/>
              <a:buChar char="•"/>
            </a:pPr>
            <a:r>
              <a:rPr lang="en-US" sz="1500" kern="1200">
                <a:solidFill>
                  <a:srgbClr val="002060"/>
                </a:solidFill>
              </a:rPr>
              <a:t>School/College match </a:t>
            </a:r>
            <a:r>
              <a:rPr lang="en-US" sz="1500" kern="1200" dirty="0">
                <a:solidFill>
                  <a:srgbClr val="002060"/>
                </a:solidFill>
              </a:rPr>
              <a:t>funding approval</a:t>
            </a:r>
            <a:endParaRPr lang="en-GB" sz="1500" kern="1200">
              <a:solidFill>
                <a:srgbClr val="002060"/>
              </a:solidFill>
            </a:endParaRPr>
          </a:p>
        </p:txBody>
      </p:sp>
      <p:sp>
        <p:nvSpPr>
          <p:cNvPr id="46" name="TextBox 45">
            <a:extLst>
              <a:ext uri="{FF2B5EF4-FFF2-40B4-BE49-F238E27FC236}">
                <a16:creationId xmlns:a16="http://schemas.microsoft.com/office/drawing/2014/main" id="{1317C619-174F-7BBB-E4D4-5BA9F8160F39}"/>
              </a:ext>
            </a:extLst>
          </p:cNvPr>
          <p:cNvSpPr txBox="1"/>
          <p:nvPr/>
        </p:nvSpPr>
        <p:spPr>
          <a:xfrm>
            <a:off x="7571858" y="1557068"/>
            <a:ext cx="1568687" cy="648126"/>
          </a:xfrm>
          <a:prstGeom prst="rect">
            <a:avLst/>
          </a:prstGeom>
          <a:noFill/>
        </p:spPr>
        <p:txBody>
          <a:bodyPr wrap="square">
            <a:spAutoFit/>
          </a:bodyPr>
          <a:lstStyle/>
          <a:p>
            <a:pPr marL="0" lvl="0" indent="0" defTabSz="844550">
              <a:lnSpc>
                <a:spcPct val="90000"/>
              </a:lnSpc>
              <a:spcBef>
                <a:spcPct val="0"/>
              </a:spcBef>
              <a:spcAft>
                <a:spcPct val="35000"/>
              </a:spcAft>
              <a:buNone/>
            </a:pPr>
            <a:r>
              <a:rPr lang="en-US" sz="2000" b="1" kern="1200" dirty="0">
                <a:solidFill>
                  <a:schemeClr val="bg1"/>
                </a:solidFill>
              </a:rPr>
              <a:t>Peer Review</a:t>
            </a:r>
            <a:endParaRPr lang="en-GB" sz="2000" b="1" kern="1200" dirty="0">
              <a:solidFill>
                <a:schemeClr val="bg1"/>
              </a:solidFill>
            </a:endParaRPr>
          </a:p>
        </p:txBody>
      </p:sp>
      <p:sp>
        <p:nvSpPr>
          <p:cNvPr id="48" name="TextBox 47">
            <a:extLst>
              <a:ext uri="{FF2B5EF4-FFF2-40B4-BE49-F238E27FC236}">
                <a16:creationId xmlns:a16="http://schemas.microsoft.com/office/drawing/2014/main" id="{913717AA-B9E1-2259-977E-28CF7B0107C6}"/>
              </a:ext>
            </a:extLst>
          </p:cNvPr>
          <p:cNvSpPr txBox="1"/>
          <p:nvPr/>
        </p:nvSpPr>
        <p:spPr>
          <a:xfrm>
            <a:off x="9649714" y="1557068"/>
            <a:ext cx="1551092" cy="1660391"/>
          </a:xfrm>
          <a:prstGeom prst="rect">
            <a:avLst/>
          </a:prstGeom>
          <a:noFill/>
        </p:spPr>
        <p:txBody>
          <a:bodyPr wrap="square">
            <a:spAutoFit/>
          </a:bodyPr>
          <a:lstStyle/>
          <a:p>
            <a:pPr marL="0" lvl="0" indent="0" algn="l" defTabSz="844550">
              <a:lnSpc>
                <a:spcPct val="90000"/>
              </a:lnSpc>
              <a:spcBef>
                <a:spcPct val="0"/>
              </a:spcBef>
              <a:spcAft>
                <a:spcPct val="35000"/>
              </a:spcAft>
              <a:buNone/>
            </a:pPr>
            <a:r>
              <a:rPr lang="en-US" sz="2000" b="1" kern="1200" dirty="0">
                <a:solidFill>
                  <a:schemeClr val="bg1"/>
                </a:solidFill>
              </a:rPr>
              <a:t>Panel</a:t>
            </a:r>
            <a:endParaRPr lang="en-GB" sz="2000" b="1" kern="1200" dirty="0">
              <a:solidFill>
                <a:schemeClr val="bg1"/>
              </a:solidFill>
            </a:endParaRPr>
          </a:p>
          <a:p>
            <a:pPr marL="0" lvl="1" algn="l" defTabSz="666750">
              <a:lnSpc>
                <a:spcPct val="90000"/>
              </a:lnSpc>
              <a:spcBef>
                <a:spcPct val="0"/>
              </a:spcBef>
              <a:spcAft>
                <a:spcPct val="15000"/>
              </a:spcAft>
            </a:pPr>
            <a:r>
              <a:rPr lang="en-US" sz="1600" kern="1200" dirty="0">
                <a:solidFill>
                  <a:schemeClr val="bg1"/>
                </a:solidFill>
              </a:rPr>
              <a:t>Chaired by Chris Pearce</a:t>
            </a:r>
            <a:endParaRPr lang="en-GB" sz="1600" kern="1200" dirty="0">
              <a:solidFill>
                <a:schemeClr val="bg1"/>
              </a:solidFill>
            </a:endParaRPr>
          </a:p>
          <a:p>
            <a:pPr marL="0" lvl="1" algn="l" defTabSz="666750">
              <a:lnSpc>
                <a:spcPct val="90000"/>
              </a:lnSpc>
              <a:spcBef>
                <a:spcPct val="0"/>
              </a:spcBef>
              <a:spcAft>
                <a:spcPct val="15000"/>
              </a:spcAft>
            </a:pPr>
            <a:endParaRPr lang="en-US" sz="1600" dirty="0">
              <a:solidFill>
                <a:schemeClr val="bg1"/>
              </a:solidFill>
            </a:endParaRPr>
          </a:p>
          <a:p>
            <a:pPr marL="0" lvl="1" algn="l" defTabSz="666750">
              <a:lnSpc>
                <a:spcPct val="90000"/>
              </a:lnSpc>
              <a:spcBef>
                <a:spcPct val="0"/>
              </a:spcBef>
              <a:spcAft>
                <a:spcPct val="15000"/>
              </a:spcAft>
            </a:pPr>
            <a:r>
              <a:rPr lang="en-US" sz="1600" dirty="0">
                <a:solidFill>
                  <a:schemeClr val="bg1"/>
                </a:solidFill>
              </a:rPr>
              <a:t>E</a:t>
            </a:r>
            <a:r>
              <a:rPr lang="en-US" sz="1600" kern="1200" dirty="0">
                <a:solidFill>
                  <a:schemeClr val="bg1"/>
                </a:solidFill>
              </a:rPr>
              <a:t>ach College represented</a:t>
            </a:r>
            <a:endParaRPr lang="en-GB" sz="1600" kern="1200" dirty="0">
              <a:solidFill>
                <a:schemeClr val="bg1"/>
              </a:solidFill>
            </a:endParaRPr>
          </a:p>
        </p:txBody>
      </p:sp>
    </p:spTree>
    <p:extLst>
      <p:ext uri="{BB962C8B-B14F-4D97-AF65-F5344CB8AC3E}">
        <p14:creationId xmlns:p14="http://schemas.microsoft.com/office/powerpoint/2010/main" val="2472232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66AD0-2B1E-DF86-CF5B-A2E7A1012629}"/>
              </a:ext>
            </a:extLst>
          </p:cNvPr>
          <p:cNvSpPr>
            <a:spLocks noGrp="1"/>
          </p:cNvSpPr>
          <p:nvPr>
            <p:ph type="title"/>
          </p:nvPr>
        </p:nvSpPr>
        <p:spPr>
          <a:xfrm>
            <a:off x="334640" y="269166"/>
            <a:ext cx="10515600" cy="1325563"/>
          </a:xfrm>
        </p:spPr>
        <p:txBody>
          <a:bodyPr>
            <a:normAutofit/>
          </a:bodyPr>
          <a:lstStyle/>
          <a:p>
            <a:r>
              <a:rPr lang="en-US" sz="4000" dirty="0">
                <a:solidFill>
                  <a:srgbClr val="002060"/>
                </a:solidFill>
              </a:rPr>
              <a:t>Leverhulme Research Centres</a:t>
            </a:r>
            <a:endParaRPr lang="en-GB" sz="4000" dirty="0">
              <a:solidFill>
                <a:srgbClr val="002060"/>
              </a:solidFill>
            </a:endParaRPr>
          </a:p>
        </p:txBody>
      </p:sp>
      <p:sp>
        <p:nvSpPr>
          <p:cNvPr id="4" name="Rectangle 3">
            <a:extLst>
              <a:ext uri="{FF2B5EF4-FFF2-40B4-BE49-F238E27FC236}">
                <a16:creationId xmlns:a16="http://schemas.microsoft.com/office/drawing/2014/main" id="{E095B8FC-9B10-94F1-9C31-9A7A664EC3C4}"/>
              </a:ext>
            </a:extLst>
          </p:cNvPr>
          <p:cNvSpPr/>
          <p:nvPr/>
        </p:nvSpPr>
        <p:spPr>
          <a:xfrm>
            <a:off x="319080" y="2854435"/>
            <a:ext cx="1753200" cy="3286279"/>
          </a:xfrm>
          <a:prstGeom prst="rect">
            <a:avLst/>
          </a:prstGeom>
          <a:solidFill>
            <a:schemeClr val="bg1"/>
          </a:solidFill>
          <a:ln w="38100">
            <a:solidFill>
              <a:srgbClr val="009E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rgbClr val="002060"/>
                </a:solidFill>
              </a:rPr>
              <a:t>Call opens February 2027</a:t>
            </a:r>
          </a:p>
          <a:p>
            <a:endParaRPr lang="en-US" sz="2000" b="1" dirty="0">
              <a:solidFill>
                <a:srgbClr val="002060"/>
              </a:solidFill>
            </a:endParaRPr>
          </a:p>
          <a:p>
            <a:r>
              <a:rPr lang="en-US" sz="2000" b="1" dirty="0">
                <a:solidFill>
                  <a:srgbClr val="002060"/>
                </a:solidFill>
              </a:rPr>
              <a:t>Outline deadline June 2027</a:t>
            </a:r>
          </a:p>
        </p:txBody>
      </p:sp>
      <p:sp>
        <p:nvSpPr>
          <p:cNvPr id="16" name="Rectangle 15">
            <a:extLst>
              <a:ext uri="{FF2B5EF4-FFF2-40B4-BE49-F238E27FC236}">
                <a16:creationId xmlns:a16="http://schemas.microsoft.com/office/drawing/2014/main" id="{4DDFA3F2-7C60-0D3B-30FE-EB69F4697A8F}"/>
              </a:ext>
            </a:extLst>
          </p:cNvPr>
          <p:cNvSpPr/>
          <p:nvPr/>
        </p:nvSpPr>
        <p:spPr>
          <a:xfrm>
            <a:off x="2227312" y="2854434"/>
            <a:ext cx="1753200" cy="3286279"/>
          </a:xfrm>
          <a:prstGeom prst="rect">
            <a:avLst/>
          </a:prstGeom>
          <a:solidFill>
            <a:schemeClr val="bg1"/>
          </a:solidFill>
          <a:ln w="38100">
            <a:solidFill>
              <a:srgbClr val="0498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rgbClr val="002060"/>
                </a:solidFill>
              </a:rPr>
              <a:t>Outline decision September 2027 </a:t>
            </a:r>
          </a:p>
          <a:p>
            <a:endParaRPr lang="en-US" sz="2000" b="1" dirty="0"/>
          </a:p>
          <a:p>
            <a:r>
              <a:rPr lang="en-US" sz="2000" b="1" dirty="0">
                <a:solidFill>
                  <a:srgbClr val="002060"/>
                </a:solidFill>
              </a:rPr>
              <a:t>Full decision March 2028</a:t>
            </a:r>
          </a:p>
        </p:txBody>
      </p:sp>
      <p:sp>
        <p:nvSpPr>
          <p:cNvPr id="17" name="Rectangle 16">
            <a:extLst>
              <a:ext uri="{FF2B5EF4-FFF2-40B4-BE49-F238E27FC236}">
                <a16:creationId xmlns:a16="http://schemas.microsoft.com/office/drawing/2014/main" id="{3EEB186C-2AC7-44C2-C81D-BA693587E994}"/>
              </a:ext>
            </a:extLst>
          </p:cNvPr>
          <p:cNvSpPr/>
          <p:nvPr/>
        </p:nvSpPr>
        <p:spPr>
          <a:xfrm>
            <a:off x="4173344" y="2854433"/>
            <a:ext cx="1753200" cy="3286279"/>
          </a:xfrm>
          <a:prstGeom prst="rect">
            <a:avLst/>
          </a:prstGeom>
          <a:solidFill>
            <a:schemeClr val="bg1"/>
          </a:solidFill>
          <a:ln w="3810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00000"/>
              </a:lnSpc>
              <a:defRPr b="1"/>
            </a:pPr>
            <a:r>
              <a:rPr lang="en-US" sz="2000" dirty="0">
                <a:solidFill>
                  <a:srgbClr val="002060"/>
                </a:solidFill>
              </a:rPr>
              <a:t>Each institution can only lead </a:t>
            </a:r>
            <a:r>
              <a:rPr lang="en-US" sz="2000" b="1" dirty="0">
                <a:solidFill>
                  <a:srgbClr val="002060"/>
                </a:solidFill>
              </a:rPr>
              <a:t>one </a:t>
            </a:r>
            <a:r>
              <a:rPr lang="en-US" sz="2000" dirty="0">
                <a:solidFill>
                  <a:srgbClr val="002060"/>
                </a:solidFill>
              </a:rPr>
              <a:t>application</a:t>
            </a:r>
          </a:p>
        </p:txBody>
      </p:sp>
      <p:sp>
        <p:nvSpPr>
          <p:cNvPr id="18" name="Rectangle 17">
            <a:extLst>
              <a:ext uri="{FF2B5EF4-FFF2-40B4-BE49-F238E27FC236}">
                <a16:creationId xmlns:a16="http://schemas.microsoft.com/office/drawing/2014/main" id="{C48782D5-1232-7501-36FC-260BE6604E70}"/>
              </a:ext>
            </a:extLst>
          </p:cNvPr>
          <p:cNvSpPr/>
          <p:nvPr/>
        </p:nvSpPr>
        <p:spPr>
          <a:xfrm>
            <a:off x="6081576" y="2868499"/>
            <a:ext cx="1753200" cy="3286279"/>
          </a:xfrm>
          <a:prstGeom prst="rect">
            <a:avLst/>
          </a:prstGeom>
          <a:solidFill>
            <a:schemeClr val="bg1"/>
          </a:solidFill>
          <a:ln w="38100">
            <a:solidFill>
              <a:srgbClr val="009E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00000"/>
              </a:lnSpc>
              <a:defRPr b="1"/>
            </a:pPr>
            <a:r>
              <a:rPr lang="en-US" sz="2000" dirty="0">
                <a:solidFill>
                  <a:srgbClr val="002060"/>
                </a:solidFill>
              </a:rPr>
              <a:t>Institutions can collaborate on further bids</a:t>
            </a:r>
          </a:p>
          <a:p>
            <a:pPr lvl="0">
              <a:lnSpc>
                <a:spcPct val="100000"/>
              </a:lnSpc>
              <a:defRPr b="1"/>
            </a:pPr>
            <a:endParaRPr lang="en-US" sz="2000" dirty="0">
              <a:solidFill>
                <a:srgbClr val="002060"/>
              </a:solidFill>
            </a:endParaRPr>
          </a:p>
          <a:p>
            <a:pPr lvl="0">
              <a:lnSpc>
                <a:spcPct val="100000"/>
              </a:lnSpc>
              <a:defRPr b="1"/>
            </a:pPr>
            <a:r>
              <a:rPr lang="en-US" sz="2000" dirty="0">
                <a:solidFill>
                  <a:srgbClr val="002060"/>
                </a:solidFill>
              </a:rPr>
              <a:t>Rules TBC</a:t>
            </a:r>
          </a:p>
        </p:txBody>
      </p:sp>
      <p:sp>
        <p:nvSpPr>
          <p:cNvPr id="19" name="Rectangle 18">
            <a:extLst>
              <a:ext uri="{FF2B5EF4-FFF2-40B4-BE49-F238E27FC236}">
                <a16:creationId xmlns:a16="http://schemas.microsoft.com/office/drawing/2014/main" id="{911AFE76-F3C1-3650-E7FC-7BDF86D00C6C}"/>
              </a:ext>
            </a:extLst>
          </p:cNvPr>
          <p:cNvSpPr/>
          <p:nvPr/>
        </p:nvSpPr>
        <p:spPr>
          <a:xfrm>
            <a:off x="8027608" y="2868499"/>
            <a:ext cx="1753200" cy="3286279"/>
          </a:xfrm>
          <a:prstGeom prst="rect">
            <a:avLst/>
          </a:prstGeom>
          <a:solidFill>
            <a:schemeClr val="bg1"/>
          </a:solidFill>
          <a:ln w="38100">
            <a:solidFill>
              <a:srgbClr val="0498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00000"/>
              </a:lnSpc>
              <a:defRPr b="1"/>
            </a:pPr>
            <a:r>
              <a:rPr lang="en-US" dirty="0">
                <a:solidFill>
                  <a:srgbClr val="002060"/>
                </a:solidFill>
              </a:rPr>
              <a:t>Five Research Centres awarded £10M over ten years.</a:t>
            </a:r>
          </a:p>
        </p:txBody>
      </p:sp>
      <p:sp>
        <p:nvSpPr>
          <p:cNvPr id="20" name="Rectangle 19">
            <a:extLst>
              <a:ext uri="{FF2B5EF4-FFF2-40B4-BE49-F238E27FC236}">
                <a16:creationId xmlns:a16="http://schemas.microsoft.com/office/drawing/2014/main" id="{F58FCAE9-AD1D-55ED-420A-B053D2825D66}"/>
              </a:ext>
            </a:extLst>
          </p:cNvPr>
          <p:cNvSpPr/>
          <p:nvPr/>
        </p:nvSpPr>
        <p:spPr>
          <a:xfrm>
            <a:off x="9964688" y="2868499"/>
            <a:ext cx="1752600" cy="3286279"/>
          </a:xfrm>
          <a:prstGeom prst="rect">
            <a:avLst/>
          </a:prstGeom>
          <a:solidFill>
            <a:schemeClr val="bg1"/>
          </a:solidFill>
          <a:ln w="38100">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00000"/>
              </a:lnSpc>
              <a:defRPr b="1"/>
            </a:pPr>
            <a:r>
              <a:rPr lang="en-US" dirty="0">
                <a:solidFill>
                  <a:srgbClr val="002060"/>
                </a:solidFill>
              </a:rPr>
              <a:t>Require significant in-kind commitments</a:t>
            </a:r>
          </a:p>
        </p:txBody>
      </p:sp>
      <p:pic>
        <p:nvPicPr>
          <p:cNvPr id="22" name="Graphic 21" descr="Stopwatch 75% outline">
            <a:extLst>
              <a:ext uri="{FF2B5EF4-FFF2-40B4-BE49-F238E27FC236}">
                <a16:creationId xmlns:a16="http://schemas.microsoft.com/office/drawing/2014/main" id="{57FCA600-A1D2-92ED-CD12-3AF8AC98A1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3468" y="1911968"/>
            <a:ext cx="914400" cy="914400"/>
          </a:xfrm>
          <a:prstGeom prst="rect">
            <a:avLst/>
          </a:prstGeom>
        </p:spPr>
      </p:pic>
      <p:pic>
        <p:nvPicPr>
          <p:cNvPr id="24" name="Graphic 23" descr="Badge Tick with solid fill">
            <a:extLst>
              <a:ext uri="{FF2B5EF4-FFF2-40B4-BE49-F238E27FC236}">
                <a16:creationId xmlns:a16="http://schemas.microsoft.com/office/drawing/2014/main" id="{ADBDBD24-3B72-2465-9FC6-FF9E3AAE879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667328" y="1911968"/>
            <a:ext cx="914400" cy="914400"/>
          </a:xfrm>
          <a:prstGeom prst="rect">
            <a:avLst/>
          </a:prstGeom>
        </p:spPr>
      </p:pic>
      <p:pic>
        <p:nvPicPr>
          <p:cNvPr id="26" name="Graphic 25" descr="Schoolhouse outline">
            <a:extLst>
              <a:ext uri="{FF2B5EF4-FFF2-40B4-BE49-F238E27FC236}">
                <a16:creationId xmlns:a16="http://schemas.microsoft.com/office/drawing/2014/main" id="{60191E4A-0F30-40A6-EF37-8E5FD5BD694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92744" y="1897904"/>
            <a:ext cx="914400" cy="914400"/>
          </a:xfrm>
          <a:prstGeom prst="rect">
            <a:avLst/>
          </a:prstGeom>
        </p:spPr>
      </p:pic>
      <p:pic>
        <p:nvPicPr>
          <p:cNvPr id="28" name="Graphic 27" descr="Cheers outline">
            <a:extLst>
              <a:ext uri="{FF2B5EF4-FFF2-40B4-BE49-F238E27FC236}">
                <a16:creationId xmlns:a16="http://schemas.microsoft.com/office/drawing/2014/main" id="{9490B9F7-BBE4-B8C2-76A8-8C012F3CAB1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00976" y="1889162"/>
            <a:ext cx="914400" cy="914400"/>
          </a:xfrm>
          <a:prstGeom prst="rect">
            <a:avLst/>
          </a:prstGeom>
        </p:spPr>
      </p:pic>
      <p:pic>
        <p:nvPicPr>
          <p:cNvPr id="30" name="Graphic 29" descr="Ribbon outline">
            <a:extLst>
              <a:ext uri="{FF2B5EF4-FFF2-40B4-BE49-F238E27FC236}">
                <a16:creationId xmlns:a16="http://schemas.microsoft.com/office/drawing/2014/main" id="{8CC931B3-DEC4-F33D-D965-9C4C54C93A4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447008" y="1867039"/>
            <a:ext cx="914400" cy="914400"/>
          </a:xfrm>
          <a:prstGeom prst="rect">
            <a:avLst/>
          </a:prstGeom>
        </p:spPr>
      </p:pic>
      <p:pic>
        <p:nvPicPr>
          <p:cNvPr id="32" name="Graphic 31" descr="Treasure chest outline">
            <a:extLst>
              <a:ext uri="{FF2B5EF4-FFF2-40B4-BE49-F238E27FC236}">
                <a16:creationId xmlns:a16="http://schemas.microsoft.com/office/drawing/2014/main" id="{EA0C72D3-1D58-32B7-E51B-76568F3A8CA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393040" y="1867039"/>
            <a:ext cx="914400" cy="914400"/>
          </a:xfrm>
          <a:prstGeom prst="rect">
            <a:avLst/>
          </a:prstGeom>
        </p:spPr>
      </p:pic>
    </p:spTree>
    <p:extLst>
      <p:ext uri="{BB962C8B-B14F-4D97-AF65-F5344CB8AC3E}">
        <p14:creationId xmlns:p14="http://schemas.microsoft.com/office/powerpoint/2010/main" val="14652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644AC-3DE0-70A9-3122-8F5A88EFE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EC17D7-9D0F-D926-7E90-9C88CF1E8BBA}"/>
              </a:ext>
            </a:extLst>
          </p:cNvPr>
          <p:cNvSpPr>
            <a:spLocks noGrp="1"/>
          </p:cNvSpPr>
          <p:nvPr>
            <p:ph type="title"/>
          </p:nvPr>
        </p:nvSpPr>
        <p:spPr>
          <a:xfrm>
            <a:off x="838200" y="597795"/>
            <a:ext cx="10515600" cy="719871"/>
          </a:xfrm>
        </p:spPr>
        <p:txBody>
          <a:bodyPr>
            <a:noAutofit/>
          </a:bodyPr>
          <a:lstStyle/>
          <a:p>
            <a:r>
              <a:rPr lang="en-GB" sz="4000" dirty="0">
                <a:solidFill>
                  <a:srgbClr val="002060"/>
                </a:solidFill>
              </a:rPr>
              <a:t>Requirements, Expectations &amp; Hidden Curriculum</a:t>
            </a:r>
          </a:p>
        </p:txBody>
      </p:sp>
      <p:sp>
        <p:nvSpPr>
          <p:cNvPr id="3" name="Content Placeholder 2">
            <a:extLst>
              <a:ext uri="{FF2B5EF4-FFF2-40B4-BE49-F238E27FC236}">
                <a16:creationId xmlns:a16="http://schemas.microsoft.com/office/drawing/2014/main" id="{0C76CD8B-9BB8-0080-ADFF-FCB2D425A473}"/>
              </a:ext>
            </a:extLst>
          </p:cNvPr>
          <p:cNvSpPr>
            <a:spLocks noGrp="1"/>
          </p:cNvSpPr>
          <p:nvPr>
            <p:ph idx="1"/>
          </p:nvPr>
        </p:nvSpPr>
        <p:spPr/>
        <p:txBody>
          <a:bodyPr vert="horz" lIns="91440" tIns="45720" rIns="91440" bIns="45720" rtlCol="0" anchor="t">
            <a:normAutofit/>
          </a:bodyPr>
          <a:lstStyle/>
          <a:p>
            <a:endParaRPr lang="en-GB" dirty="0">
              <a:solidFill>
                <a:schemeClr val="tx2"/>
              </a:solidFill>
            </a:endParaRPr>
          </a:p>
          <a:p>
            <a:endParaRPr lang="en-GB" dirty="0"/>
          </a:p>
          <a:p>
            <a:endParaRPr lang="en-GB" dirty="0"/>
          </a:p>
        </p:txBody>
      </p:sp>
      <p:graphicFrame>
        <p:nvGraphicFramePr>
          <p:cNvPr id="4" name="Table 3">
            <a:extLst>
              <a:ext uri="{FF2B5EF4-FFF2-40B4-BE49-F238E27FC236}">
                <a16:creationId xmlns:a16="http://schemas.microsoft.com/office/drawing/2014/main" id="{21818E99-538D-B045-E8F9-4FBEBF091AC3}"/>
              </a:ext>
            </a:extLst>
          </p:cNvPr>
          <p:cNvGraphicFramePr>
            <a:graphicFrameLocks noGrp="1"/>
          </p:cNvGraphicFramePr>
          <p:nvPr>
            <p:extLst>
              <p:ext uri="{D42A27DB-BD31-4B8C-83A1-F6EECF244321}">
                <p14:modId xmlns:p14="http://schemas.microsoft.com/office/powerpoint/2010/main" val="337706367"/>
              </p:ext>
            </p:extLst>
          </p:nvPr>
        </p:nvGraphicFramePr>
        <p:xfrm>
          <a:off x="995650" y="1578077"/>
          <a:ext cx="10200700" cy="4859297"/>
        </p:xfrm>
        <a:graphic>
          <a:graphicData uri="http://schemas.openxmlformats.org/drawingml/2006/table">
            <a:tbl>
              <a:tblPr firstRow="1" bandRow="1">
                <a:tableStyleId>{5C22544A-7EE6-4342-B048-85BDC9FD1C3A}</a:tableStyleId>
              </a:tblPr>
              <a:tblGrid>
                <a:gridCol w="5100350">
                  <a:extLst>
                    <a:ext uri="{9D8B030D-6E8A-4147-A177-3AD203B41FA5}">
                      <a16:colId xmlns:a16="http://schemas.microsoft.com/office/drawing/2014/main" val="2045065129"/>
                    </a:ext>
                  </a:extLst>
                </a:gridCol>
                <a:gridCol w="5100350">
                  <a:extLst>
                    <a:ext uri="{9D8B030D-6E8A-4147-A177-3AD203B41FA5}">
                      <a16:colId xmlns:a16="http://schemas.microsoft.com/office/drawing/2014/main" val="427170720"/>
                    </a:ext>
                  </a:extLst>
                </a:gridCol>
              </a:tblGrid>
              <a:tr h="373657">
                <a:tc>
                  <a:txBody>
                    <a:bodyPr/>
                    <a:lstStyle/>
                    <a:p>
                      <a:pPr algn="ctr"/>
                      <a:r>
                        <a:rPr lang="en-GB" dirty="0">
                          <a:solidFill>
                            <a:schemeClr val="bg1"/>
                          </a:solidFill>
                        </a:rPr>
                        <a:t>Requirements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ED6"/>
                    </a:solidFill>
                  </a:tcPr>
                </a:tc>
                <a:tc>
                  <a:txBody>
                    <a:bodyPr/>
                    <a:lstStyle/>
                    <a:p>
                      <a:pPr algn="ctr"/>
                      <a:r>
                        <a:rPr lang="en-GB" dirty="0">
                          <a:solidFill>
                            <a:schemeClr val="bg1"/>
                          </a:solidFill>
                        </a:rPr>
                        <a:t>Hidden Curriculum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4989C"/>
                    </a:solidFill>
                  </a:tcPr>
                </a:tc>
                <a:extLst>
                  <a:ext uri="{0D108BD9-81ED-4DB2-BD59-A6C34878D82A}">
                    <a16:rowId xmlns:a16="http://schemas.microsoft.com/office/drawing/2014/main" val="2861625681"/>
                  </a:ext>
                </a:extLst>
              </a:tr>
              <a:tr h="370840">
                <a:tc>
                  <a:txBody>
                    <a:bodyPr/>
                    <a:lstStyle/>
                    <a:p>
                      <a:pPr lvl="0">
                        <a:buNone/>
                      </a:pPr>
                      <a:r>
                        <a:rPr lang="en-GB" sz="2000" b="0" i="0" u="none" strike="noStrike" noProof="0" dirty="0">
                          <a:solidFill>
                            <a:schemeClr val="tx2"/>
                          </a:solidFill>
                          <a:latin typeface="Aptos"/>
                        </a:rPr>
                        <a:t>Answer the 'big questions' of our time.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n-GB" dirty="0">
                          <a:solidFill>
                            <a:schemeClr val="tx2"/>
                          </a:solidFill>
                        </a:rPr>
                        <a:t>What do Leverhulme consider to be the 'big questions' of our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6F5"/>
                    </a:solidFill>
                  </a:tcPr>
                </a:tc>
                <a:extLst>
                  <a:ext uri="{0D108BD9-81ED-4DB2-BD59-A6C34878D82A}">
                    <a16:rowId xmlns:a16="http://schemas.microsoft.com/office/drawing/2014/main" val="19086522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2"/>
                          </a:solidFill>
                        </a:rPr>
                        <a:t>Secure additional concurrent support from other funding bodies.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2"/>
                          </a:solidFill>
                        </a:rPr>
                        <a:t>To what extent is a strong track record of funding required?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6F5"/>
                    </a:solidFill>
                  </a:tcPr>
                </a:tc>
                <a:extLst>
                  <a:ext uri="{0D108BD9-81ED-4DB2-BD59-A6C34878D82A}">
                    <a16:rowId xmlns:a16="http://schemas.microsoft.com/office/drawing/2014/main" val="29215436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2"/>
                          </a:solidFill>
                        </a:rPr>
                        <a:t>Establish or reshape a field of study by drawing on a range of disciplinary perspectives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2"/>
                          </a:solidFill>
                        </a:rPr>
                        <a:t>How have awarded Leverhulme Centres pushed disciplinary boundaries?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6F5"/>
                    </a:solidFill>
                  </a:tcPr>
                </a:tc>
                <a:extLst>
                  <a:ext uri="{0D108BD9-81ED-4DB2-BD59-A6C34878D82A}">
                    <a16:rowId xmlns:a16="http://schemas.microsoft.com/office/drawing/2014/main" val="2147279341"/>
                  </a:ext>
                </a:extLst>
              </a:tr>
              <a:tr h="370840">
                <a:tc>
                  <a:txBody>
                    <a:bodyPr/>
                    <a:lstStyle/>
                    <a:p>
                      <a:pPr algn="ctr"/>
                      <a:r>
                        <a:rPr lang="en-GB" b="1" dirty="0">
                          <a:solidFill>
                            <a:srgbClr val="002060"/>
                          </a:solidFill>
                        </a:rPr>
                        <a:t>Expectations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endParaRPr lang="en-GB"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6F5"/>
                    </a:solidFill>
                  </a:tcPr>
                </a:tc>
                <a:extLst>
                  <a:ext uri="{0D108BD9-81ED-4DB2-BD59-A6C34878D82A}">
                    <a16:rowId xmlns:a16="http://schemas.microsoft.com/office/drawing/2014/main" val="1012109946"/>
                  </a:ext>
                </a:extLst>
              </a:tr>
              <a:tr h="370840">
                <a:tc>
                  <a:txBody>
                    <a:bodyPr/>
                    <a:lstStyle/>
                    <a:p>
                      <a:r>
                        <a:rPr lang="en-GB" dirty="0">
                          <a:solidFill>
                            <a:schemeClr val="tx2"/>
                          </a:solidFill>
                        </a:rPr>
                        <a:t>Collaboration with International research institutions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2FB"/>
                    </a:solidFill>
                  </a:tcPr>
                </a:tc>
                <a:tc>
                  <a:txBody>
                    <a:bodyPr/>
                    <a:lstStyle/>
                    <a:p>
                      <a:r>
                        <a:rPr lang="en-GB" dirty="0">
                          <a:solidFill>
                            <a:schemeClr val="tx2"/>
                          </a:solidFill>
                        </a:rPr>
                        <a:t>To what extent have awarded Leverhulme Centres collaborated with International research institutions?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6F5"/>
                    </a:solidFill>
                  </a:tcPr>
                </a:tc>
                <a:extLst>
                  <a:ext uri="{0D108BD9-81ED-4DB2-BD59-A6C34878D82A}">
                    <a16:rowId xmlns:a16="http://schemas.microsoft.com/office/drawing/2014/main" val="1782692996"/>
                  </a:ext>
                </a:extLst>
              </a:tr>
              <a:tr h="370840">
                <a:tc>
                  <a:txBody>
                    <a:bodyPr/>
                    <a:lstStyle/>
                    <a:p>
                      <a:r>
                        <a:rPr lang="en-GB" dirty="0">
                          <a:solidFill>
                            <a:schemeClr val="tx2"/>
                          </a:solidFill>
                        </a:rPr>
                        <a:t>Engagement with non-academic bodies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2FB"/>
                    </a:solidFill>
                  </a:tcPr>
                </a:tc>
                <a:tc>
                  <a:txBody>
                    <a:bodyPr/>
                    <a:lstStyle/>
                    <a:p>
                      <a:r>
                        <a:rPr lang="en-GB" dirty="0">
                          <a:solidFill>
                            <a:schemeClr val="tx2"/>
                          </a:solidFill>
                        </a:rPr>
                        <a:t>What role have non-academic institutions played in awarded Leverhulme Centres?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6F5"/>
                    </a:solidFill>
                  </a:tcPr>
                </a:tc>
                <a:extLst>
                  <a:ext uri="{0D108BD9-81ED-4DB2-BD59-A6C34878D82A}">
                    <a16:rowId xmlns:a16="http://schemas.microsoft.com/office/drawing/2014/main" val="2581271304"/>
                  </a:ext>
                </a:extLst>
              </a:tr>
              <a:tr h="266126">
                <a:tc>
                  <a:txBody>
                    <a:bodyPr/>
                    <a:lstStyle/>
                    <a:p>
                      <a:pPr lvl="0">
                        <a:buNone/>
                      </a:pPr>
                      <a:r>
                        <a:rPr lang="en-GB" dirty="0">
                          <a:solidFill>
                            <a:schemeClr val="tx2"/>
                          </a:solidFill>
                        </a:rPr>
                        <a:t>Support around 40 – 50 academics per Centre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2FB"/>
                    </a:solidFill>
                  </a:tcPr>
                </a:tc>
                <a:tc>
                  <a:txBody>
                    <a:bodyPr/>
                    <a:lstStyle/>
                    <a:p>
                      <a:pPr lvl="0">
                        <a:buNone/>
                      </a:pPr>
                      <a:r>
                        <a:rPr lang="en-GB" dirty="0">
                          <a:solidFill>
                            <a:schemeClr val="tx2"/>
                          </a:solidFill>
                        </a:rPr>
                        <a:t>How might Leverhulme's funding rules align or conflict with this aim?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F6F5"/>
                    </a:solidFill>
                  </a:tcPr>
                </a:tc>
                <a:extLst>
                  <a:ext uri="{0D108BD9-81ED-4DB2-BD59-A6C34878D82A}">
                    <a16:rowId xmlns:a16="http://schemas.microsoft.com/office/drawing/2014/main" val="3475824180"/>
                  </a:ext>
                </a:extLst>
              </a:tr>
            </a:tbl>
          </a:graphicData>
        </a:graphic>
      </p:graphicFrame>
    </p:spTree>
    <p:extLst>
      <p:ext uri="{BB962C8B-B14F-4D97-AF65-F5344CB8AC3E}">
        <p14:creationId xmlns:p14="http://schemas.microsoft.com/office/powerpoint/2010/main" val="4272444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9A575-CFCD-D16E-C187-A5AF29173AE0}"/>
              </a:ext>
            </a:extLst>
          </p:cNvPr>
          <p:cNvSpPr>
            <a:spLocks noGrp="1"/>
          </p:cNvSpPr>
          <p:nvPr>
            <p:ph type="title"/>
          </p:nvPr>
        </p:nvSpPr>
        <p:spPr/>
        <p:txBody>
          <a:bodyPr>
            <a:normAutofit/>
          </a:bodyPr>
          <a:lstStyle/>
          <a:p>
            <a:r>
              <a:rPr lang="en-GB" sz="4000" dirty="0">
                <a:solidFill>
                  <a:srgbClr val="002060"/>
                </a:solidFill>
              </a:rPr>
              <a:t>'Big Questions' of Our Time</a:t>
            </a:r>
          </a:p>
        </p:txBody>
      </p:sp>
      <p:sp>
        <p:nvSpPr>
          <p:cNvPr id="5" name="TextBox 4">
            <a:extLst>
              <a:ext uri="{FF2B5EF4-FFF2-40B4-BE49-F238E27FC236}">
                <a16:creationId xmlns:a16="http://schemas.microsoft.com/office/drawing/2014/main" id="{A8130CBE-C186-F4AB-DE66-CF533980E90A}"/>
              </a:ext>
            </a:extLst>
          </p:cNvPr>
          <p:cNvSpPr txBox="1"/>
          <p:nvPr/>
        </p:nvSpPr>
        <p:spPr>
          <a:xfrm>
            <a:off x="8572067" y="3037926"/>
            <a:ext cx="3111335" cy="1815882"/>
          </a:xfrm>
          <a:prstGeom prst="rect">
            <a:avLst/>
          </a:prstGeom>
          <a:noFill/>
        </p:spPr>
        <p:txBody>
          <a:bodyPr wrap="square" rtlCol="0">
            <a:spAutoFit/>
          </a:bodyPr>
          <a:lstStyle/>
          <a:p>
            <a:r>
              <a:rPr lang="en-US" sz="2800" b="1" dirty="0"/>
              <a:t>Awarded Leverhulme Trust Centres 2015 - 2025</a:t>
            </a:r>
            <a:endParaRPr lang="en-GB" sz="2800" b="1" dirty="0"/>
          </a:p>
        </p:txBody>
      </p:sp>
      <p:pic>
        <p:nvPicPr>
          <p:cNvPr id="1028" name="Picture 4">
            <a:extLst>
              <a:ext uri="{FF2B5EF4-FFF2-40B4-BE49-F238E27FC236}">
                <a16:creationId xmlns:a16="http://schemas.microsoft.com/office/drawing/2014/main" id="{10142429-C496-05FC-DD13-A8C4406B3C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937" y="1509099"/>
            <a:ext cx="75057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174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32557-880F-525F-692F-2B46C95073D7}"/>
              </a:ext>
            </a:extLst>
          </p:cNvPr>
          <p:cNvSpPr>
            <a:spLocks noGrp="1"/>
          </p:cNvSpPr>
          <p:nvPr>
            <p:ph type="title"/>
          </p:nvPr>
        </p:nvSpPr>
        <p:spPr/>
        <p:txBody>
          <a:bodyPr>
            <a:normAutofit/>
          </a:bodyPr>
          <a:lstStyle/>
          <a:p>
            <a:r>
              <a:rPr lang="en-US" sz="4000" dirty="0">
                <a:solidFill>
                  <a:srgbClr val="002060"/>
                </a:solidFill>
              </a:rPr>
              <a:t>Centre Director’s Funding Track Record</a:t>
            </a:r>
            <a:endParaRPr lang="en-GB" sz="4000" dirty="0">
              <a:solidFill>
                <a:srgbClr val="002060"/>
              </a:solidFill>
            </a:endParaRPr>
          </a:p>
        </p:txBody>
      </p:sp>
      <p:sp>
        <p:nvSpPr>
          <p:cNvPr id="3" name="Content Placeholder 2">
            <a:extLst>
              <a:ext uri="{FF2B5EF4-FFF2-40B4-BE49-F238E27FC236}">
                <a16:creationId xmlns:a16="http://schemas.microsoft.com/office/drawing/2014/main" id="{C866826B-87FD-9463-3C32-9D32FC92A450}"/>
              </a:ext>
            </a:extLst>
          </p:cNvPr>
          <p:cNvSpPr>
            <a:spLocks noGrp="1"/>
          </p:cNvSpPr>
          <p:nvPr>
            <p:ph idx="1"/>
          </p:nvPr>
        </p:nvSpPr>
        <p:spPr/>
        <p:txBody>
          <a:bodyPr>
            <a:normAutofit/>
          </a:bodyPr>
          <a:lstStyle/>
          <a:p>
            <a:pPr marL="0" indent="0">
              <a:buNone/>
            </a:pPr>
            <a:r>
              <a:rPr lang="en-GB" b="1" dirty="0"/>
              <a:t> </a:t>
            </a:r>
            <a:endParaRPr lang="en-GB" dirty="0"/>
          </a:p>
          <a:p>
            <a:pPr marL="0" indent="0">
              <a:buNone/>
            </a:pPr>
            <a:endParaRPr lang="en-GB" dirty="0"/>
          </a:p>
        </p:txBody>
      </p:sp>
      <p:graphicFrame>
        <p:nvGraphicFramePr>
          <p:cNvPr id="6" name="Chart 5">
            <a:extLst>
              <a:ext uri="{FF2B5EF4-FFF2-40B4-BE49-F238E27FC236}">
                <a16:creationId xmlns:a16="http://schemas.microsoft.com/office/drawing/2014/main" id="{32FED8B2-C383-CAB6-E77E-4307A6DB87A3}"/>
              </a:ext>
            </a:extLst>
          </p:cNvPr>
          <p:cNvGraphicFramePr/>
          <p:nvPr>
            <p:extLst>
              <p:ext uri="{D42A27DB-BD31-4B8C-83A1-F6EECF244321}">
                <p14:modId xmlns:p14="http://schemas.microsoft.com/office/powerpoint/2010/main" val="1719090972"/>
              </p:ext>
            </p:extLst>
          </p:nvPr>
        </p:nvGraphicFramePr>
        <p:xfrm>
          <a:off x="-607962" y="1512487"/>
          <a:ext cx="7097252" cy="49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15E1A008-568B-DA09-968C-BC5CC825062F}"/>
              </a:ext>
            </a:extLst>
          </p:cNvPr>
          <p:cNvSpPr txBox="1"/>
          <p:nvPr/>
        </p:nvSpPr>
        <p:spPr>
          <a:xfrm>
            <a:off x="6209071" y="1825625"/>
            <a:ext cx="184731" cy="369332"/>
          </a:xfrm>
          <a:prstGeom prst="rect">
            <a:avLst/>
          </a:prstGeom>
          <a:noFill/>
        </p:spPr>
        <p:txBody>
          <a:bodyPr wrap="none" rtlCol="0">
            <a:spAutoFit/>
          </a:bodyPr>
          <a:lstStyle/>
          <a:p>
            <a:endParaRPr lang="en-GB" dirty="0"/>
          </a:p>
        </p:txBody>
      </p:sp>
      <p:sp>
        <p:nvSpPr>
          <p:cNvPr id="9" name="TextBox 8">
            <a:extLst>
              <a:ext uri="{FF2B5EF4-FFF2-40B4-BE49-F238E27FC236}">
                <a16:creationId xmlns:a16="http://schemas.microsoft.com/office/drawing/2014/main" id="{1D0C1363-F111-96D1-2D06-86CA78F78561}"/>
              </a:ext>
            </a:extLst>
          </p:cNvPr>
          <p:cNvSpPr txBox="1"/>
          <p:nvPr/>
        </p:nvSpPr>
        <p:spPr>
          <a:xfrm>
            <a:off x="6420088" y="2816384"/>
            <a:ext cx="5029200" cy="2554545"/>
          </a:xfrm>
          <a:prstGeom prst="rect">
            <a:avLst/>
          </a:prstGeom>
          <a:noFill/>
        </p:spPr>
        <p:txBody>
          <a:bodyPr wrap="square" rtlCol="0">
            <a:spAutoFit/>
          </a:bodyPr>
          <a:lstStyle/>
          <a:p>
            <a:r>
              <a:rPr lang="en-US" sz="2000" dirty="0">
                <a:solidFill>
                  <a:srgbClr val="002060"/>
                </a:solidFill>
              </a:rPr>
              <a:t>62% of Centre Directors were ERC grant holders at the time of application</a:t>
            </a:r>
          </a:p>
          <a:p>
            <a:endParaRPr lang="en-US" sz="2000" dirty="0">
              <a:solidFill>
                <a:srgbClr val="002060"/>
              </a:solidFill>
            </a:endParaRPr>
          </a:p>
          <a:p>
            <a:r>
              <a:rPr lang="en-US" sz="2000" dirty="0">
                <a:solidFill>
                  <a:srgbClr val="002060"/>
                </a:solidFill>
              </a:rPr>
              <a:t>Those without ERC have had significant funding success incl.:</a:t>
            </a:r>
          </a:p>
          <a:p>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Leverhulme Doctoral Scholarships</a:t>
            </a:r>
          </a:p>
          <a:p>
            <a:pPr marL="285750" indent="-285750">
              <a:buFont typeface="Arial" panose="020B0604020202020204" pitchFamily="34" charset="0"/>
              <a:buChar char="•"/>
            </a:pPr>
            <a:r>
              <a:rPr lang="en-US" sz="2000" dirty="0">
                <a:solidFill>
                  <a:srgbClr val="002060"/>
                </a:solidFill>
              </a:rPr>
              <a:t>International equivalents to ERC grants</a:t>
            </a:r>
          </a:p>
        </p:txBody>
      </p:sp>
    </p:spTree>
    <p:extLst>
      <p:ext uri="{BB962C8B-B14F-4D97-AF65-F5344CB8AC3E}">
        <p14:creationId xmlns:p14="http://schemas.microsoft.com/office/powerpoint/2010/main" val="310149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4A04BF-0358-CF07-63FF-DE1FAFA4C146}"/>
              </a:ext>
            </a:extLst>
          </p:cNvPr>
          <p:cNvSpPr>
            <a:spLocks noGrp="1"/>
          </p:cNvSpPr>
          <p:nvPr>
            <p:ph type="title"/>
          </p:nvPr>
        </p:nvSpPr>
        <p:spPr>
          <a:xfrm>
            <a:off x="1171123" y="1224984"/>
            <a:ext cx="9849751" cy="758951"/>
          </a:xfrm>
        </p:spPr>
        <p:txBody>
          <a:bodyPr anchor="b">
            <a:normAutofit/>
          </a:bodyPr>
          <a:lstStyle/>
          <a:p>
            <a:r>
              <a:rPr lang="en-US" sz="4000" dirty="0">
                <a:solidFill>
                  <a:srgbClr val="002060"/>
                </a:solidFill>
              </a:rPr>
              <a:t>Centre Director’s Academic Standing</a:t>
            </a:r>
            <a:endParaRPr lang="en-GB" sz="4000" dirty="0">
              <a:solidFill>
                <a:srgbClr val="002060"/>
              </a:solidFill>
            </a:endParaRPr>
          </a:p>
        </p:txBody>
      </p:sp>
      <p:sp>
        <p:nvSpPr>
          <p:cNvPr id="7" name="Content Placeholder 2">
            <a:extLst>
              <a:ext uri="{FF2B5EF4-FFF2-40B4-BE49-F238E27FC236}">
                <a16:creationId xmlns:a16="http://schemas.microsoft.com/office/drawing/2014/main" id="{E4688DAC-AD9B-475E-7A68-98BA6227D591}"/>
              </a:ext>
            </a:extLst>
          </p:cNvPr>
          <p:cNvSpPr>
            <a:spLocks noGrp="1"/>
          </p:cNvSpPr>
          <p:nvPr>
            <p:ph idx="1"/>
          </p:nvPr>
        </p:nvSpPr>
        <p:spPr>
          <a:xfrm>
            <a:off x="1289304" y="2286000"/>
            <a:ext cx="9849751" cy="3649081"/>
          </a:xfrm>
        </p:spPr>
        <p:txBody>
          <a:bodyPr anchor="ctr">
            <a:normAutofit/>
          </a:bodyPr>
          <a:lstStyle/>
          <a:p>
            <a:pPr marL="0" indent="0">
              <a:buNone/>
            </a:pPr>
            <a:r>
              <a:rPr lang="en-US" sz="2000" b="1" dirty="0">
                <a:solidFill>
                  <a:srgbClr val="002060"/>
                </a:solidFill>
              </a:rPr>
              <a:t>Individual Esteem</a:t>
            </a:r>
          </a:p>
          <a:p>
            <a:r>
              <a:rPr lang="en-US" sz="2000" dirty="0">
                <a:solidFill>
                  <a:srgbClr val="002060"/>
                </a:solidFill>
              </a:rPr>
              <a:t>69% elected fellows of either Royal Society or British Academy</a:t>
            </a:r>
          </a:p>
          <a:p>
            <a:r>
              <a:rPr lang="en-US" sz="2000" dirty="0">
                <a:solidFill>
                  <a:srgbClr val="002060"/>
                </a:solidFill>
              </a:rPr>
              <a:t>Additional 15% elected fellows of other national academies or learned societies.</a:t>
            </a:r>
          </a:p>
          <a:p>
            <a:r>
              <a:rPr lang="en-US" sz="2000" dirty="0">
                <a:solidFill>
                  <a:srgbClr val="002060"/>
                </a:solidFill>
              </a:rPr>
              <a:t>One Nobel Prize laureate, one Lead Author on IPCC report, acknowledged by the Nobel Cttee for their contribution towards the IPCC’s 2007 Nobel Peace Prize.</a:t>
            </a:r>
          </a:p>
          <a:p>
            <a:endParaRPr lang="en-US" sz="2000" dirty="0">
              <a:solidFill>
                <a:srgbClr val="002060"/>
              </a:solidFill>
            </a:endParaRPr>
          </a:p>
          <a:p>
            <a:pPr marL="0" indent="0">
              <a:buNone/>
            </a:pPr>
            <a:r>
              <a:rPr lang="en-US" sz="2000" b="1" dirty="0">
                <a:solidFill>
                  <a:srgbClr val="002060"/>
                </a:solidFill>
              </a:rPr>
              <a:t>Institutional Prestige</a:t>
            </a:r>
          </a:p>
          <a:p>
            <a:r>
              <a:rPr lang="en-US" sz="2000">
                <a:solidFill>
                  <a:srgbClr val="002060"/>
                </a:solidFill>
              </a:rPr>
              <a:t>69% are based in departments with a REF ranking of &lt;10 in their field.</a:t>
            </a:r>
            <a:endParaRPr lang="en-GB" sz="2000">
              <a:solidFill>
                <a:srgbClr val="002060"/>
              </a:solidFill>
            </a:endParaRPr>
          </a:p>
        </p:txBody>
      </p:sp>
    </p:spTree>
    <p:extLst>
      <p:ext uri="{BB962C8B-B14F-4D97-AF65-F5344CB8AC3E}">
        <p14:creationId xmlns:p14="http://schemas.microsoft.com/office/powerpoint/2010/main" val="3454529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6D0A23-F329-F4DA-491D-31E625FCBD4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9AB416-722A-45F2-98D6-D59C385743A1}"/>
              </a:ext>
            </a:extLst>
          </p:cNvPr>
          <p:cNvSpPr>
            <a:spLocks noGrp="1"/>
          </p:cNvSpPr>
          <p:nvPr>
            <p:ph type="title"/>
          </p:nvPr>
        </p:nvSpPr>
        <p:spPr>
          <a:xfrm>
            <a:off x="1043631" y="809898"/>
            <a:ext cx="9942716" cy="1554480"/>
          </a:xfrm>
        </p:spPr>
        <p:txBody>
          <a:bodyPr anchor="ctr">
            <a:normAutofit/>
          </a:bodyPr>
          <a:lstStyle/>
          <a:p>
            <a:r>
              <a:rPr lang="en-US" sz="4000" dirty="0">
                <a:solidFill>
                  <a:srgbClr val="002060"/>
                </a:solidFill>
              </a:rPr>
              <a:t>Interdisciplinary but….</a:t>
            </a:r>
            <a:endParaRPr lang="en-GB" sz="4000" dirty="0">
              <a:solidFill>
                <a:srgbClr val="002060"/>
              </a:solidFill>
            </a:endParaRPr>
          </a:p>
        </p:txBody>
      </p:sp>
      <p:sp>
        <p:nvSpPr>
          <p:cNvPr id="3" name="Content Placeholder 2">
            <a:extLst>
              <a:ext uri="{FF2B5EF4-FFF2-40B4-BE49-F238E27FC236}">
                <a16:creationId xmlns:a16="http://schemas.microsoft.com/office/drawing/2014/main" id="{233A4CDA-F006-10F5-CEA7-D90CB804BECD}"/>
              </a:ext>
            </a:extLst>
          </p:cNvPr>
          <p:cNvSpPr>
            <a:spLocks noGrp="1"/>
          </p:cNvSpPr>
          <p:nvPr>
            <p:ph idx="1"/>
          </p:nvPr>
        </p:nvSpPr>
        <p:spPr>
          <a:xfrm>
            <a:off x="1045028" y="2704014"/>
            <a:ext cx="9941319" cy="3438166"/>
          </a:xfrm>
        </p:spPr>
        <p:txBody>
          <a:bodyPr anchor="ctr">
            <a:normAutofit/>
          </a:bodyPr>
          <a:lstStyle/>
          <a:p>
            <a:pPr marL="0" indent="0">
              <a:buNone/>
            </a:pPr>
            <a:r>
              <a:rPr lang="en-GB" sz="2200" b="1" dirty="0">
                <a:solidFill>
                  <a:srgbClr val="002060"/>
                </a:solidFill>
              </a:rPr>
              <a:t>Hub and Spokes model</a:t>
            </a:r>
          </a:p>
          <a:p>
            <a:pPr lvl="1"/>
            <a:r>
              <a:rPr lang="en-GB" sz="2200" dirty="0">
                <a:solidFill>
                  <a:srgbClr val="002060"/>
                </a:solidFill>
              </a:rPr>
              <a:t>Hub: anchors the Centre with a strong single disciplinary tradition</a:t>
            </a:r>
          </a:p>
          <a:p>
            <a:pPr lvl="1"/>
            <a:r>
              <a:rPr lang="en-GB" sz="2200" dirty="0">
                <a:solidFill>
                  <a:srgbClr val="002060"/>
                </a:solidFill>
              </a:rPr>
              <a:t>Spokes: additional disciplines interpret or contextualise the core research</a:t>
            </a:r>
          </a:p>
          <a:p>
            <a:pPr marL="0" indent="0">
              <a:buNone/>
            </a:pPr>
            <a:r>
              <a:rPr lang="en-GB" sz="2200" b="1" dirty="0">
                <a:solidFill>
                  <a:srgbClr val="002060"/>
                </a:solidFill>
              </a:rPr>
              <a:t>Adjacent model</a:t>
            </a:r>
          </a:p>
          <a:p>
            <a:pPr lvl="1"/>
            <a:r>
              <a:rPr lang="en-GB" sz="2200" dirty="0">
                <a:solidFill>
                  <a:srgbClr val="002060"/>
                </a:solidFill>
              </a:rPr>
              <a:t>Familiar combinations of fields clustered around a shared challenge.</a:t>
            </a:r>
          </a:p>
          <a:p>
            <a:pPr marL="0" indent="0">
              <a:buNone/>
            </a:pPr>
            <a:r>
              <a:rPr lang="en-GB" sz="2200" b="1" dirty="0">
                <a:solidFill>
                  <a:srgbClr val="002060"/>
                </a:solidFill>
              </a:rPr>
              <a:t>Integration model</a:t>
            </a:r>
          </a:p>
          <a:p>
            <a:pPr lvl="1"/>
            <a:r>
              <a:rPr lang="en-GB" sz="2200" dirty="0">
                <a:solidFill>
                  <a:srgbClr val="002060"/>
                </a:solidFill>
              </a:rPr>
              <a:t>Full epistemic and methodological integration, usually between fewer disciplines</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600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77CFCA-0330-F3C4-CEBC-CF11F4614F6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4ED0CBD-4012-7EAA-7533-5FD69B8CE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E6EFA6-6E41-205C-0D51-D75643900C0F}"/>
              </a:ext>
            </a:extLst>
          </p:cNvPr>
          <p:cNvSpPr>
            <a:spLocks noGrp="1"/>
          </p:cNvSpPr>
          <p:nvPr>
            <p:ph type="title"/>
          </p:nvPr>
        </p:nvSpPr>
        <p:spPr>
          <a:xfrm>
            <a:off x="808638" y="386930"/>
            <a:ext cx="9236700" cy="1188950"/>
          </a:xfrm>
        </p:spPr>
        <p:txBody>
          <a:bodyPr anchor="b">
            <a:normAutofit/>
          </a:bodyPr>
          <a:lstStyle/>
          <a:p>
            <a:r>
              <a:rPr lang="en-US" sz="4000" dirty="0">
                <a:solidFill>
                  <a:srgbClr val="002060"/>
                </a:solidFill>
              </a:rPr>
              <a:t>Collaborative Partnerships</a:t>
            </a:r>
            <a:endParaRPr lang="en-GB" sz="4000" dirty="0">
              <a:solidFill>
                <a:srgbClr val="002060"/>
              </a:solidFill>
            </a:endParaRPr>
          </a:p>
        </p:txBody>
      </p:sp>
      <p:grpSp>
        <p:nvGrpSpPr>
          <p:cNvPr id="10" name="Group 9">
            <a:extLst>
              <a:ext uri="{FF2B5EF4-FFF2-40B4-BE49-F238E27FC236}">
                <a16:creationId xmlns:a16="http://schemas.microsoft.com/office/drawing/2014/main" id="{2E17A4FC-1066-75F9-0CEB-8D853F6614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02916AFA-C314-0C2F-18BA-BA8A3D98C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5DB07F8-6D6E-D50C-5726-E425D5B199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E08D6A4-51D7-975D-A5B1-AF3BE3F15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0CD25AA-90CA-6033-CBF7-03791D9D6142}"/>
              </a:ext>
            </a:extLst>
          </p:cNvPr>
          <p:cNvSpPr>
            <a:spLocks noGrp="1"/>
          </p:cNvSpPr>
          <p:nvPr>
            <p:ph idx="1"/>
          </p:nvPr>
        </p:nvSpPr>
        <p:spPr>
          <a:xfrm>
            <a:off x="793660" y="2359742"/>
            <a:ext cx="10143668" cy="3675298"/>
          </a:xfrm>
        </p:spPr>
        <p:txBody>
          <a:bodyPr anchor="t">
            <a:normAutofit/>
          </a:bodyPr>
          <a:lstStyle/>
          <a:p>
            <a:pPr marL="0" indent="0">
              <a:buNone/>
            </a:pPr>
            <a:r>
              <a:rPr lang="en-US" sz="2200" dirty="0">
                <a:solidFill>
                  <a:srgbClr val="002060"/>
                </a:solidFill>
              </a:rPr>
              <a:t>No preference between single or multi-institution</a:t>
            </a:r>
          </a:p>
          <a:p>
            <a:pPr marL="0" indent="0">
              <a:buNone/>
            </a:pPr>
            <a:r>
              <a:rPr lang="en-US" sz="2200" dirty="0">
                <a:solidFill>
                  <a:srgbClr val="002060"/>
                </a:solidFill>
              </a:rPr>
              <a:t>Global reach is key</a:t>
            </a:r>
          </a:p>
          <a:p>
            <a:pPr lvl="1"/>
            <a:r>
              <a:rPr lang="en-US" sz="2200" dirty="0">
                <a:solidFill>
                  <a:srgbClr val="002060"/>
                </a:solidFill>
              </a:rPr>
              <a:t>57% of multi-institution awards involved collaborations with prestigious international HEIs.</a:t>
            </a:r>
          </a:p>
          <a:p>
            <a:pPr lvl="1"/>
            <a:endParaRPr lang="en-US" sz="2200" dirty="0">
              <a:solidFill>
                <a:srgbClr val="002060"/>
              </a:solidFill>
            </a:endParaRPr>
          </a:p>
          <a:p>
            <a:pPr marL="0" indent="0">
              <a:buNone/>
            </a:pPr>
            <a:r>
              <a:rPr lang="en-US" sz="2200" dirty="0">
                <a:solidFill>
                  <a:srgbClr val="002060"/>
                </a:solidFill>
              </a:rPr>
              <a:t>Non-academic partners essential, role dependent on research needs</a:t>
            </a:r>
          </a:p>
          <a:p>
            <a:pPr lvl="1"/>
            <a:endParaRPr lang="en-US" sz="2200" dirty="0"/>
          </a:p>
          <a:p>
            <a:pPr lvl="1"/>
            <a:endParaRPr lang="en-GB" sz="2200" dirty="0"/>
          </a:p>
        </p:txBody>
      </p:sp>
      <p:graphicFrame>
        <p:nvGraphicFramePr>
          <p:cNvPr id="7" name="Table 6">
            <a:extLst>
              <a:ext uri="{FF2B5EF4-FFF2-40B4-BE49-F238E27FC236}">
                <a16:creationId xmlns:a16="http://schemas.microsoft.com/office/drawing/2014/main" id="{C024E76C-B5D7-5BDE-0BB2-4379B058086E}"/>
              </a:ext>
            </a:extLst>
          </p:cNvPr>
          <p:cNvGraphicFramePr>
            <a:graphicFrameLocks noGrp="1"/>
          </p:cNvGraphicFramePr>
          <p:nvPr>
            <p:extLst>
              <p:ext uri="{D42A27DB-BD31-4B8C-83A1-F6EECF244321}">
                <p14:modId xmlns:p14="http://schemas.microsoft.com/office/powerpoint/2010/main" val="2369736889"/>
              </p:ext>
            </p:extLst>
          </p:nvPr>
        </p:nvGraphicFramePr>
        <p:xfrm>
          <a:off x="304404" y="4871796"/>
          <a:ext cx="10774554" cy="1091380"/>
        </p:xfrm>
        <a:graphic>
          <a:graphicData uri="http://schemas.openxmlformats.org/drawingml/2006/table">
            <a:tbl>
              <a:tblPr firstRow="1" bandRow="1">
                <a:tableStyleId>{5C22544A-7EE6-4342-B048-85BDC9FD1C3A}</a:tableStyleId>
              </a:tblPr>
              <a:tblGrid>
                <a:gridCol w="2507226">
                  <a:extLst>
                    <a:ext uri="{9D8B030D-6E8A-4147-A177-3AD203B41FA5}">
                      <a16:colId xmlns:a16="http://schemas.microsoft.com/office/drawing/2014/main" val="1792842378"/>
                    </a:ext>
                  </a:extLst>
                </a:gridCol>
                <a:gridCol w="6754762">
                  <a:extLst>
                    <a:ext uri="{9D8B030D-6E8A-4147-A177-3AD203B41FA5}">
                      <a16:colId xmlns:a16="http://schemas.microsoft.com/office/drawing/2014/main" val="2963740654"/>
                    </a:ext>
                  </a:extLst>
                </a:gridCol>
                <a:gridCol w="1512566">
                  <a:extLst>
                    <a:ext uri="{9D8B030D-6E8A-4147-A177-3AD203B41FA5}">
                      <a16:colId xmlns:a16="http://schemas.microsoft.com/office/drawing/2014/main" val="2890295735"/>
                    </a:ext>
                  </a:extLst>
                </a:gridCol>
              </a:tblGrid>
              <a:tr h="1091380">
                <a:tc>
                  <a:txBody>
                    <a:bodyPr/>
                    <a:lstStyle/>
                    <a:p>
                      <a:r>
                        <a:rPr lang="en-US" dirty="0"/>
                        <a:t>Delivery Partners</a:t>
                      </a:r>
                    </a:p>
                    <a:p>
                      <a:r>
                        <a:rPr lang="en-US" dirty="0"/>
                        <a:t>22%</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4989C"/>
                    </a:solidFill>
                  </a:tcPr>
                </a:tc>
                <a:tc>
                  <a:txBody>
                    <a:bodyPr/>
                    <a:lstStyle/>
                    <a:p>
                      <a:r>
                        <a:rPr lang="en-US" dirty="0"/>
                        <a:t>Enabling Partners</a:t>
                      </a:r>
                    </a:p>
                    <a:p>
                      <a:r>
                        <a:rPr lang="en-US" dirty="0"/>
                        <a:t>63%</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r>
                        <a:rPr lang="en-US" dirty="0"/>
                        <a:t>Advisory Partners</a:t>
                      </a:r>
                    </a:p>
                    <a:p>
                      <a:r>
                        <a:rPr lang="en-US" dirty="0"/>
                        <a:t>15%</a:t>
                      </a: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ED6"/>
                    </a:solidFill>
                  </a:tcPr>
                </a:tc>
                <a:extLst>
                  <a:ext uri="{0D108BD9-81ED-4DB2-BD59-A6C34878D82A}">
                    <a16:rowId xmlns:a16="http://schemas.microsoft.com/office/drawing/2014/main" val="1053586449"/>
                  </a:ext>
                </a:extLst>
              </a:tr>
            </a:tbl>
          </a:graphicData>
        </a:graphic>
      </p:graphicFrame>
    </p:spTree>
    <p:extLst>
      <p:ext uri="{BB962C8B-B14F-4D97-AF65-F5344CB8AC3E}">
        <p14:creationId xmlns:p14="http://schemas.microsoft.com/office/powerpoint/2010/main" val="3583601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3211F5-DED6-1880-A981-1B626C74E74B}"/>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D7AE02-937D-B356-D8B2-007E244186BE}"/>
              </a:ext>
            </a:extLst>
          </p:cNvPr>
          <p:cNvSpPr>
            <a:spLocks noGrp="1"/>
          </p:cNvSpPr>
          <p:nvPr>
            <p:ph type="title"/>
          </p:nvPr>
        </p:nvSpPr>
        <p:spPr>
          <a:xfrm>
            <a:off x="841248" y="256032"/>
            <a:ext cx="10506456" cy="1014984"/>
          </a:xfrm>
        </p:spPr>
        <p:txBody>
          <a:bodyPr anchor="b">
            <a:normAutofit/>
          </a:bodyPr>
          <a:lstStyle/>
          <a:p>
            <a:r>
              <a:rPr lang="en-US" sz="4000" dirty="0">
                <a:solidFill>
                  <a:srgbClr val="002060"/>
                </a:solidFill>
              </a:rPr>
              <a:t>Leverhulme Funding Rules</a:t>
            </a:r>
            <a:endParaRPr lang="en-GB" sz="4000" dirty="0">
              <a:solidFill>
                <a:srgbClr val="002060"/>
              </a:solidFill>
            </a:endParaRPr>
          </a:p>
        </p:txBody>
      </p:sp>
      <p:sp>
        <p:nvSpPr>
          <p:cNvPr id="20" name="Rectangle 19">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2" name="Content Placeholder 2">
            <a:extLst>
              <a:ext uri="{FF2B5EF4-FFF2-40B4-BE49-F238E27FC236}">
                <a16:creationId xmlns:a16="http://schemas.microsoft.com/office/drawing/2014/main" id="{95AF73A1-5978-995F-AAA9-03FB2F8485B5}"/>
              </a:ext>
            </a:extLst>
          </p:cNvPr>
          <p:cNvGraphicFramePr>
            <a:graphicFrameLocks noGrp="1"/>
          </p:cNvGraphicFramePr>
          <p:nvPr>
            <p:ph idx="1"/>
            <p:extLst>
              <p:ext uri="{D42A27DB-BD31-4B8C-83A1-F6EECF244321}">
                <p14:modId xmlns:p14="http://schemas.microsoft.com/office/powerpoint/2010/main" val="700680992"/>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99A2B669-5570-14D9-2CCF-07D9EAAFAD09}"/>
              </a:ext>
            </a:extLst>
          </p:cNvPr>
          <p:cNvSpPr/>
          <p:nvPr/>
        </p:nvSpPr>
        <p:spPr>
          <a:xfrm>
            <a:off x="827371" y="1481690"/>
            <a:ext cx="1901210" cy="199336"/>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FD33C794-13BC-63DA-261D-835368884FA1}"/>
              </a:ext>
            </a:extLst>
          </p:cNvPr>
          <p:cNvCxnSpPr>
            <a:cxnSpLocks/>
          </p:cNvCxnSpPr>
          <p:nvPr/>
        </p:nvCxnSpPr>
        <p:spPr>
          <a:xfrm>
            <a:off x="827371" y="1662738"/>
            <a:ext cx="10520333" cy="0"/>
          </a:xfrm>
          <a:prstGeom prst="line">
            <a:avLst/>
          </a:prstGeom>
          <a:ln w="38100"/>
        </p:spPr>
        <p:style>
          <a:lnRef idx="2">
            <a:schemeClr val="accent4"/>
          </a:lnRef>
          <a:fillRef idx="0">
            <a:schemeClr val="accent4"/>
          </a:fillRef>
          <a:effectRef idx="1">
            <a:schemeClr val="accent4"/>
          </a:effectRef>
          <a:fontRef idx="minor">
            <a:schemeClr val="tx1"/>
          </a:fontRef>
        </p:style>
      </p:cxnSp>
      <p:pic>
        <p:nvPicPr>
          <p:cNvPr id="12" name="Graphic 11" descr="Teacher with solid fill">
            <a:extLst>
              <a:ext uri="{FF2B5EF4-FFF2-40B4-BE49-F238E27FC236}">
                <a16:creationId xmlns:a16="http://schemas.microsoft.com/office/drawing/2014/main" id="{DF33C3A2-007B-FAF3-08F7-C2E77702453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5953" y="1924033"/>
            <a:ext cx="756370" cy="756370"/>
          </a:xfrm>
          <a:prstGeom prst="rect">
            <a:avLst/>
          </a:prstGeom>
        </p:spPr>
      </p:pic>
      <p:pic>
        <p:nvPicPr>
          <p:cNvPr id="25" name="Graphic 24" descr="Scientist male outline">
            <a:extLst>
              <a:ext uri="{FF2B5EF4-FFF2-40B4-BE49-F238E27FC236}">
                <a16:creationId xmlns:a16="http://schemas.microsoft.com/office/drawing/2014/main" id="{4633B1E9-6B34-95C7-40DA-BE2EA4435DE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80701" y="3696176"/>
            <a:ext cx="756371" cy="756371"/>
          </a:xfrm>
          <a:prstGeom prst="rect">
            <a:avLst/>
          </a:prstGeom>
        </p:spPr>
      </p:pic>
      <p:pic>
        <p:nvPicPr>
          <p:cNvPr id="27" name="Graphic 26" descr="Captain female outline">
            <a:extLst>
              <a:ext uri="{FF2B5EF4-FFF2-40B4-BE49-F238E27FC236}">
                <a16:creationId xmlns:a16="http://schemas.microsoft.com/office/drawing/2014/main" id="{8223EA48-C045-A59F-B420-D80CE87B20E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19427" y="2841865"/>
            <a:ext cx="702896" cy="702896"/>
          </a:xfrm>
          <a:prstGeom prst="rect">
            <a:avLst/>
          </a:prstGeom>
        </p:spPr>
      </p:pic>
      <p:pic>
        <p:nvPicPr>
          <p:cNvPr id="29" name="Graphic 28" descr="Inventory outline">
            <a:extLst>
              <a:ext uri="{FF2B5EF4-FFF2-40B4-BE49-F238E27FC236}">
                <a16:creationId xmlns:a16="http://schemas.microsoft.com/office/drawing/2014/main" id="{BE5E2AF2-4839-87C0-38C3-C958D25D4ED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09278" y="4662346"/>
            <a:ext cx="669720" cy="669720"/>
          </a:xfrm>
          <a:prstGeom prst="rect">
            <a:avLst/>
          </a:prstGeom>
        </p:spPr>
      </p:pic>
      <p:pic>
        <p:nvPicPr>
          <p:cNvPr id="31" name="Graphic 30" descr="Money outline">
            <a:extLst>
              <a:ext uri="{FF2B5EF4-FFF2-40B4-BE49-F238E27FC236}">
                <a16:creationId xmlns:a16="http://schemas.microsoft.com/office/drawing/2014/main" id="{CE3AAF50-9A4B-6DBE-744A-EAD94DCF0C63}"/>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19428" y="5516551"/>
            <a:ext cx="702896" cy="702896"/>
          </a:xfrm>
          <a:prstGeom prst="rect">
            <a:avLst/>
          </a:prstGeom>
        </p:spPr>
      </p:pic>
    </p:spTree>
    <p:extLst>
      <p:ext uri="{BB962C8B-B14F-4D97-AF65-F5344CB8AC3E}">
        <p14:creationId xmlns:p14="http://schemas.microsoft.com/office/powerpoint/2010/main" val="3155107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95541c0-13cc-4080-8460-114469cbd9bd" xsi:nil="true"/>
    <lcf76f155ced4ddcb4097134ff3c332f xmlns="2d1512c8-c14f-4260-bc5e-39d1882f7d1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9B25EA14B2C64182BD8AA85DA6DF5E" ma:contentTypeVersion="15" ma:contentTypeDescription="Create a new document." ma:contentTypeScope="" ma:versionID="75196f620afef2a53fc7beb9c299306c">
  <xsd:schema xmlns:xsd="http://www.w3.org/2001/XMLSchema" xmlns:xs="http://www.w3.org/2001/XMLSchema" xmlns:p="http://schemas.microsoft.com/office/2006/metadata/properties" xmlns:ns2="2d1512c8-c14f-4260-bc5e-39d1882f7d19" xmlns:ns3="c95541c0-13cc-4080-8460-114469cbd9bd" targetNamespace="http://schemas.microsoft.com/office/2006/metadata/properties" ma:root="true" ma:fieldsID="b5c43bbab079fde1dd59626ae0b9aa8a" ns2:_="" ns3:_="">
    <xsd:import namespace="2d1512c8-c14f-4260-bc5e-39d1882f7d19"/>
    <xsd:import namespace="c95541c0-13cc-4080-8460-114469cbd9b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ObjectDetectorVersions" minOccurs="0"/>
                <xsd:element ref="ns3:SharedWithUsers" minOccurs="0"/>
                <xsd:element ref="ns3:SharedWithDetail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1512c8-c14f-4260-bc5e-39d1882f7d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306b285-ac2c-4225-b56d-e54690cf9c9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5541c0-13cc-4080-8460-114469cbd9b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39fadd9-130d-4c01-a31a-daf6ba92dce1}" ma:internalName="TaxCatchAll" ma:showField="CatchAllData" ma:web="c95541c0-13cc-4080-8460-114469cbd9bd">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6F97AB-9E4B-427D-A117-310B5ACD917A}">
  <ds:schemaRefs>
    <ds:schemaRef ds:uri="http://schemas.microsoft.com/office/2006/metadata/properties"/>
    <ds:schemaRef ds:uri="http://schemas.microsoft.com/office/infopath/2007/PartnerControls"/>
    <ds:schemaRef ds:uri="c95541c0-13cc-4080-8460-114469cbd9bd"/>
    <ds:schemaRef ds:uri="2d1512c8-c14f-4260-bc5e-39d1882f7d19"/>
  </ds:schemaRefs>
</ds:datastoreItem>
</file>

<file path=customXml/itemProps2.xml><?xml version="1.0" encoding="utf-8"?>
<ds:datastoreItem xmlns:ds="http://schemas.openxmlformats.org/officeDocument/2006/customXml" ds:itemID="{25344E9A-0337-4841-8714-1B06DA0A4F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1512c8-c14f-4260-bc5e-39d1882f7d19"/>
    <ds:schemaRef ds:uri="c95541c0-13cc-4080-8460-114469cbd9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D7B4AE3-D820-489D-A35F-48940274F0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1005</TotalTime>
  <Words>3680</Words>
  <Application>Microsoft Office PowerPoint</Application>
  <PresentationFormat>Widescreen</PresentationFormat>
  <Paragraphs>307</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Display</vt:lpstr>
      <vt:lpstr>Arial</vt:lpstr>
      <vt:lpstr>Calibri</vt:lpstr>
      <vt:lpstr>Symbol</vt:lpstr>
      <vt:lpstr>office theme</vt:lpstr>
      <vt:lpstr>PowerPoint Presentation</vt:lpstr>
      <vt:lpstr>Leverhulme Research Centres</vt:lpstr>
      <vt:lpstr>Requirements, Expectations &amp; Hidden Curriculum</vt:lpstr>
      <vt:lpstr>'Big Questions' of Our Time</vt:lpstr>
      <vt:lpstr>Centre Director’s Funding Track Record</vt:lpstr>
      <vt:lpstr>Centre Director’s Academic Standing</vt:lpstr>
      <vt:lpstr>Interdisciplinary but….</vt:lpstr>
      <vt:lpstr>Collaborative Partnerships</vt:lpstr>
      <vt:lpstr>Leverhulme Funding Rules</vt:lpstr>
      <vt:lpstr>Match Funding Requirement</vt:lpstr>
      <vt:lpstr>Awarded Centre Structure</vt:lpstr>
      <vt:lpstr>Awarded Centre Design</vt:lpstr>
      <vt:lpstr>Centre Design</vt:lpstr>
      <vt:lpstr>Internal Selection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 Barrett</dc:creator>
  <cp:lastModifiedBy>Jen Barrett</cp:lastModifiedBy>
  <cp:revision>588</cp:revision>
  <dcterms:created xsi:type="dcterms:W3CDTF">2013-07-15T20:26:40Z</dcterms:created>
  <dcterms:modified xsi:type="dcterms:W3CDTF">2026-08-11T12:07:30Z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0x010100E39B25EA14B2C64182BD8AA85DA6DF5E</vt:lpwstr>
  </property>
</Properties>
</file>