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1"/>
  </p:notesMasterIdLst>
  <p:sldIdLst>
    <p:sldId id="270" r:id="rId5"/>
    <p:sldId id="443" r:id="rId6"/>
    <p:sldId id="532" r:id="rId7"/>
    <p:sldId id="442" r:id="rId8"/>
    <p:sldId id="448" r:id="rId9"/>
    <p:sldId id="439" r:id="rId10"/>
    <p:sldId id="440" r:id="rId11"/>
    <p:sldId id="328" r:id="rId12"/>
    <p:sldId id="479" r:id="rId13"/>
    <p:sldId id="264" r:id="rId14"/>
    <p:sldId id="267" r:id="rId15"/>
    <p:sldId id="531" r:id="rId16"/>
    <p:sldId id="450" r:id="rId17"/>
    <p:sldId id="401" r:id="rId18"/>
    <p:sldId id="481" r:id="rId19"/>
    <p:sldId id="436" r:id="rId20"/>
  </p:sldIdLst>
  <p:sldSz cx="9144000" cy="5143500" type="screen16x9"/>
  <p:notesSz cx="6858000" cy="9144000"/>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charset="0"/>
        <a:ea typeface="ヒラギノ角ゴ Pro W3" charset="-128"/>
        <a:cs typeface="+mn-cs"/>
      </a:defRPr>
    </a:lvl5pPr>
    <a:lvl6pPr marL="2286000" algn="l" defTabSz="914400" rtl="0" eaLnBrk="1" latinLnBrk="0" hangingPunct="1">
      <a:defRPr sz="2400" kern="1200">
        <a:solidFill>
          <a:schemeClr val="tx1"/>
        </a:solidFill>
        <a:latin typeface="Arial" charset="0"/>
        <a:ea typeface="ヒラギノ角ゴ Pro W3" charset="-128"/>
        <a:cs typeface="+mn-cs"/>
      </a:defRPr>
    </a:lvl6pPr>
    <a:lvl7pPr marL="2743200" algn="l" defTabSz="914400" rtl="0" eaLnBrk="1" latinLnBrk="0" hangingPunct="1">
      <a:defRPr sz="2400" kern="1200">
        <a:solidFill>
          <a:schemeClr val="tx1"/>
        </a:solidFill>
        <a:latin typeface="Arial" charset="0"/>
        <a:ea typeface="ヒラギノ角ゴ Pro W3" charset="-128"/>
        <a:cs typeface="+mn-cs"/>
      </a:defRPr>
    </a:lvl7pPr>
    <a:lvl8pPr marL="3200400" algn="l" defTabSz="914400" rtl="0" eaLnBrk="1" latinLnBrk="0" hangingPunct="1">
      <a:defRPr sz="2400" kern="1200">
        <a:solidFill>
          <a:schemeClr val="tx1"/>
        </a:solidFill>
        <a:latin typeface="Arial" charset="0"/>
        <a:ea typeface="ヒラギノ角ゴ Pro W3" charset="-128"/>
        <a:cs typeface="+mn-cs"/>
      </a:defRPr>
    </a:lvl8pPr>
    <a:lvl9pPr marL="3657600" algn="l" defTabSz="914400" rtl="0" eaLnBrk="1" latinLnBrk="0" hangingPunct="1">
      <a:defRPr sz="2400"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3560"/>
    <a:srgbClr val="0067A7"/>
    <a:srgbClr val="003865"/>
    <a:srgbClr val="284F76"/>
    <a:srgbClr val="3E474E"/>
    <a:srgbClr val="032952"/>
    <a:srgbClr val="00213B"/>
    <a:srgbClr val="394753"/>
    <a:srgbClr val="5B53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C002F5-2409-4829-AB01-E96692367C73}" v="11" dt="2026-07-06T15:12:49.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934"/>
    <p:restoredTop sz="91545"/>
  </p:normalViewPr>
  <p:slideViewPr>
    <p:cSldViewPr>
      <p:cViewPr varScale="1">
        <p:scale>
          <a:sx n="77" d="100"/>
          <a:sy n="77" d="100"/>
        </p:scale>
        <p:origin x="544" y="52"/>
      </p:cViewPr>
      <p:guideLst/>
    </p:cSldViewPr>
  </p:slideViewPr>
  <p:notesTextViewPr>
    <p:cViewPr>
      <p:scale>
        <a:sx n="1" d="1"/>
        <a:sy n="1" d="1"/>
      </p:scale>
      <p:origin x="0" y="0"/>
    </p:cViewPr>
  </p:notesTextViewPr>
  <p:sorterViewPr>
    <p:cViewPr>
      <p:scale>
        <a:sx n="84" d="100"/>
        <a:sy n="8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7433B5-D728-E146-B948-C37A5EC05FB8}" type="datetimeFigureOut">
              <a:rPr lang="en-US" smtClean="0"/>
              <a:t>7/6/2026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A02F00-C535-204F-B4B5-528FB2DC4FE2}" type="slidenum">
              <a:rPr lang="en-US" smtClean="0"/>
              <a:t>‹#›</a:t>
            </a:fld>
            <a:endParaRPr lang="en-US"/>
          </a:p>
        </p:txBody>
      </p:sp>
    </p:spTree>
    <p:extLst>
      <p:ext uri="{BB962C8B-B14F-4D97-AF65-F5344CB8AC3E}">
        <p14:creationId xmlns:p14="http://schemas.microsoft.com/office/powerpoint/2010/main" val="94456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1</a:t>
            </a:fld>
            <a:endParaRPr lang="en-US"/>
          </a:p>
        </p:txBody>
      </p:sp>
    </p:spTree>
    <p:extLst>
      <p:ext uri="{BB962C8B-B14F-4D97-AF65-F5344CB8AC3E}">
        <p14:creationId xmlns:p14="http://schemas.microsoft.com/office/powerpoint/2010/main" val="374738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A02F00-C535-204F-B4B5-528FB2DC4FE2}" type="slidenum">
              <a:rPr lang="en-US" smtClean="0"/>
              <a:t>9</a:t>
            </a:fld>
            <a:endParaRPr lang="en-US"/>
          </a:p>
        </p:txBody>
      </p:sp>
    </p:spTree>
    <p:extLst>
      <p:ext uri="{BB962C8B-B14F-4D97-AF65-F5344CB8AC3E}">
        <p14:creationId xmlns:p14="http://schemas.microsoft.com/office/powerpoint/2010/main" val="3592122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12</a:t>
            </a:fld>
            <a:endParaRPr lang="en-US"/>
          </a:p>
        </p:txBody>
      </p:sp>
    </p:spTree>
    <p:extLst>
      <p:ext uri="{BB962C8B-B14F-4D97-AF65-F5344CB8AC3E}">
        <p14:creationId xmlns:p14="http://schemas.microsoft.com/office/powerpoint/2010/main" val="2225503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16</a:t>
            </a:fld>
            <a:endParaRPr lang="en-US"/>
          </a:p>
        </p:txBody>
      </p:sp>
    </p:spTree>
    <p:extLst>
      <p:ext uri="{BB962C8B-B14F-4D97-AF65-F5344CB8AC3E}">
        <p14:creationId xmlns:p14="http://schemas.microsoft.com/office/powerpoint/2010/main" val="715961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1"/>
          <p:cNvSpPr>
            <a:spLocks noGrp="1"/>
          </p:cNvSpPr>
          <p:nvPr>
            <p:ph type="title" hasCustomPrompt="1"/>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dirty="0"/>
              <a:t>Title: Font size 24</a:t>
            </a:r>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dirty="0"/>
              <a:t>Click to add text</a:t>
            </a:r>
          </a:p>
        </p:txBody>
      </p:sp>
    </p:spTree>
    <p:extLst>
      <p:ext uri="{BB962C8B-B14F-4D97-AF65-F5344CB8AC3E}">
        <p14:creationId xmlns:p14="http://schemas.microsoft.com/office/powerpoint/2010/main" val="26634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6" name="Rectangle 5"/>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Title 1"/>
          <p:cNvSpPr>
            <a:spLocks noGrp="1"/>
          </p:cNvSpPr>
          <p:nvPr>
            <p:ph type="title" hasCustomPrompt="1"/>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dirty="0"/>
              <a:t>Title: Font size 24</a:t>
            </a:r>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dirty="0"/>
              <a:t>Click to add text</a:t>
            </a:r>
          </a:p>
        </p:txBody>
      </p:sp>
    </p:spTree>
    <p:extLst>
      <p:ext uri="{BB962C8B-B14F-4D97-AF65-F5344CB8AC3E}">
        <p14:creationId xmlns:p14="http://schemas.microsoft.com/office/powerpoint/2010/main" val="1174781526"/>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085850"/>
            <a:ext cx="8382000" cy="51435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381000" y="1657350"/>
            <a:ext cx="4114800" cy="291465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57350"/>
            <a:ext cx="4114800" cy="2914650"/>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noChangeArrowheads="1"/>
          </p:cNvSpPr>
          <p:nvPr>
            <p:ph type="dt" sz="half" idx="10"/>
          </p:nvPr>
        </p:nvSpPr>
        <p:spPr>
          <a:xfrm>
            <a:off x="381000" y="4686300"/>
            <a:ext cx="1905000" cy="3429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819400" y="4686300"/>
            <a:ext cx="3352800" cy="3429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858000" y="4686300"/>
            <a:ext cx="1905000" cy="342900"/>
          </a:xfrm>
          <a:prstGeom prst="rect">
            <a:avLst/>
          </a:prstGeom>
          <a:ln/>
        </p:spPr>
        <p:txBody>
          <a:bodyPr/>
          <a:lstStyle>
            <a:lvl1pPr>
              <a:defRPr/>
            </a:lvl1pPr>
          </a:lstStyle>
          <a:p>
            <a:pPr>
              <a:defRPr/>
            </a:pPr>
            <a:fld id="{2F84E309-91D0-5C44-B381-C2FC79533E2D}" type="slidenum">
              <a:rPr lang="en-US"/>
              <a:pPr>
                <a:defRPr/>
              </a:pPr>
              <a:t>‹#›</a:t>
            </a:fld>
            <a:endParaRPr lang="en-US"/>
          </a:p>
        </p:txBody>
      </p:sp>
    </p:spTree>
    <p:extLst>
      <p:ext uri="{BB962C8B-B14F-4D97-AF65-F5344CB8AC3E}">
        <p14:creationId xmlns:p14="http://schemas.microsoft.com/office/powerpoint/2010/main" val="3994890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ual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206500"/>
            <a:ext cx="3886200" cy="34262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29150" y="1206500"/>
            <a:ext cx="3886200" cy="34262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itle 1">
            <a:extLst>
              <a:ext uri="{FF2B5EF4-FFF2-40B4-BE49-F238E27FC236}">
                <a16:creationId xmlns:a16="http://schemas.microsoft.com/office/drawing/2014/main" id="{3EE31514-F8EA-5D4E-B45D-65DD78DBE34E}"/>
              </a:ext>
            </a:extLst>
          </p:cNvPr>
          <p:cNvSpPr>
            <a:spLocks noGrp="1"/>
          </p:cNvSpPr>
          <p:nvPr>
            <p:ph type="title"/>
          </p:nvPr>
        </p:nvSpPr>
        <p:spPr>
          <a:xfrm>
            <a:off x="1911928" y="400210"/>
            <a:ext cx="6908222" cy="666590"/>
          </a:xfrm>
        </p:spPr>
        <p:txBody>
          <a:bodyPr>
            <a:normAutofit/>
          </a:bodyPr>
          <a:lstStyle>
            <a:lvl1pPr algn="l">
              <a:defRPr sz="2100"/>
            </a:lvl1pPr>
          </a:lstStyle>
          <a:p>
            <a:r>
              <a:rPr lang="en-GB"/>
              <a:t>Click to edit Master title style</a:t>
            </a:r>
            <a:endParaRPr lang="en-GB" dirty="0"/>
          </a:p>
        </p:txBody>
      </p:sp>
    </p:spTree>
    <p:extLst>
      <p:ext uri="{BB962C8B-B14F-4D97-AF65-F5344CB8AC3E}">
        <p14:creationId xmlns:p14="http://schemas.microsoft.com/office/powerpoint/2010/main" val="751079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A2E3E9-8DBB-5745-BD29-CD970B695CE6}"/>
              </a:ext>
            </a:extLst>
          </p:cNvPr>
          <p:cNvSpPr/>
          <p:nvPr userDrawn="1"/>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solidFill>
                <a:schemeClr val="bg1"/>
              </a:solidFill>
            </a:endParaRPr>
          </a:p>
        </p:txBody>
      </p:sp>
    </p:spTree>
    <p:extLst>
      <p:ext uri="{BB962C8B-B14F-4D97-AF65-F5344CB8AC3E}">
        <p14:creationId xmlns:p14="http://schemas.microsoft.com/office/powerpoint/2010/main" val="40922771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 name="Rectangle 3"/>
          <p:cNvSpPr/>
          <p:nvPr userDrawn="1"/>
        </p:nvSpPr>
        <p:spPr bwMode="auto">
          <a:xfrm>
            <a:off x="564874" y="1203599"/>
            <a:ext cx="3719094" cy="3715612"/>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8" r:id="rId3"/>
    <p:sldLayoutId id="2147483869" r:id="rId4"/>
    <p:sldLayoutId id="2147483870" r:id="rId5"/>
  </p:sldLayoutIdLst>
  <p:txStyles>
    <p:titleStyle>
      <a:lvl1pPr algn="l" rtl="0" eaLnBrk="1" fontAlgn="base" hangingPunct="1">
        <a:lnSpc>
          <a:spcPct val="90000"/>
        </a:lnSpc>
        <a:spcBef>
          <a:spcPct val="0"/>
        </a:spcBef>
        <a:spcAft>
          <a:spcPct val="0"/>
        </a:spcAft>
        <a:defRPr sz="2800" b="1" spc="-10">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9.jpg"/><Relationship Id="rId5" Type="http://schemas.openxmlformats.org/officeDocument/2006/relationships/notesSlide" Target="../notesSlides/notesSlide3.xml"/><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13.m4a"/><Relationship Id="rId7" Type="http://schemas.openxmlformats.org/officeDocument/2006/relationships/image" Target="../media/image11.png"/><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10.png"/><Relationship Id="rId5" Type="http://schemas.openxmlformats.org/officeDocument/2006/relationships/image" Target="../media/image4.emf"/><Relationship Id="rId4" Type="http://schemas.openxmlformats.org/officeDocument/2006/relationships/slideLayout" Target="../slideLayouts/slideLayout1.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openxmlformats.org/officeDocument/2006/relationships/image" Target="../media/image4.emf"/><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hyperlink" Target="https://freepngimg.com/png/85229-text-photography-question-interrogation-communication-stock" TargetMode="External"/><Relationship Id="rId5" Type="http://schemas.openxmlformats.org/officeDocument/2006/relationships/image" Target="../media/image13.png"/><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5.emf"/><Relationship Id="rId5" Type="http://schemas.openxmlformats.org/officeDocument/2006/relationships/image" Target="../media/image14.jp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3.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5.gif"/><Relationship Id="rId5" Type="http://schemas.openxmlformats.org/officeDocument/2006/relationships/image" Target="../media/image4.emf"/><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9.m4a"/><Relationship Id="rId7" Type="http://schemas.openxmlformats.org/officeDocument/2006/relationships/image" Target="../media/image4.emf"/><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7.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1079500"/>
          </a:xfrm>
          <a:prstGeom prst="rect">
            <a:avLst/>
          </a:prstGeom>
        </p:spPr>
      </p:pic>
      <p:sp>
        <p:nvSpPr>
          <p:cNvPr id="4" name="TextBox 3">
            <a:extLst>
              <a:ext uri="{FF2B5EF4-FFF2-40B4-BE49-F238E27FC236}">
                <a16:creationId xmlns:a16="http://schemas.microsoft.com/office/drawing/2014/main" id="{D18C826D-F588-DF41-900D-4D25726F670F}"/>
              </a:ext>
            </a:extLst>
          </p:cNvPr>
          <p:cNvSpPr txBox="1"/>
          <p:nvPr/>
        </p:nvSpPr>
        <p:spPr>
          <a:xfrm>
            <a:off x="60960" y="1079500"/>
            <a:ext cx="4709815" cy="1754326"/>
          </a:xfrm>
          <a:prstGeom prst="rect">
            <a:avLst/>
          </a:prstGeom>
          <a:noFill/>
        </p:spPr>
        <p:txBody>
          <a:bodyPr wrap="none" rtlCol="0">
            <a:spAutoFit/>
          </a:bodyPr>
          <a:lstStyle/>
          <a:p>
            <a:r>
              <a:rPr lang="en-US" sz="3600" dirty="0">
                <a:latin typeface="+mj-lt"/>
              </a:rPr>
              <a:t>P&amp;DR LTS Track</a:t>
            </a:r>
          </a:p>
          <a:p>
            <a:endParaRPr lang="en-US" dirty="0">
              <a:latin typeface="+mj-lt"/>
            </a:endParaRPr>
          </a:p>
          <a:p>
            <a:r>
              <a:rPr lang="en-US" dirty="0">
                <a:latin typeface="+mj-lt"/>
              </a:rPr>
              <a:t>Professor Moira Fischbacher-Smith</a:t>
            </a:r>
          </a:p>
          <a:p>
            <a:r>
              <a:rPr lang="en-US" dirty="0">
                <a:latin typeface="+mj-lt"/>
              </a:rPr>
              <a:t>Vice Principal Learning and Teaching</a:t>
            </a:r>
          </a:p>
        </p:txBody>
      </p:sp>
      <p:pic>
        <p:nvPicPr>
          <p:cNvPr id="43" name="Audio 42">
            <a:extLst>
              <a:ext uri="{FF2B5EF4-FFF2-40B4-BE49-F238E27FC236}">
                <a16:creationId xmlns:a16="http://schemas.microsoft.com/office/drawing/2014/main" id="{5E41E8E4-7E12-3E5C-C58B-9ADC428B5A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587772221"/>
      </p:ext>
    </p:extLst>
  </p:cSld>
  <p:clrMapOvr>
    <a:masterClrMapping/>
  </p:clrMapOvr>
  <mc:AlternateContent xmlns:mc="http://schemas.openxmlformats.org/markup-compatibility/2006" xmlns:p14="http://schemas.microsoft.com/office/powerpoint/2010/main">
    <mc:Choice Requires="p14">
      <p:transition spd="slow" p14:dur="2000" advTm="14776"/>
    </mc:Choice>
    <mc:Fallback xmlns="">
      <p:transition spd="slow" advTm="14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3728" y="173187"/>
            <a:ext cx="6696744" cy="814387"/>
          </a:xfrm>
        </p:spPr>
        <p:txBody>
          <a:bodyPr/>
          <a:lstStyle/>
          <a:p>
            <a:r>
              <a:rPr lang="en-US" dirty="0">
                <a:latin typeface="+mj-lt"/>
              </a:rPr>
              <a:t>Evidencing Learning &amp; Teaching Practice (1) </a:t>
            </a:r>
            <a:endParaRPr lang="en-US" i="1" dirty="0">
              <a:latin typeface="+mj-lt"/>
            </a:endParaRPr>
          </a:p>
        </p:txBody>
      </p:sp>
      <p:pic>
        <p:nvPicPr>
          <p:cNvPr id="6" name="Content Placeholder 5">
            <a:extLst>
              <a:ext uri="{FF2B5EF4-FFF2-40B4-BE49-F238E27FC236}">
                <a16:creationId xmlns:a16="http://schemas.microsoft.com/office/drawing/2014/main" id="{8017E728-1521-4941-A1A9-84BC07724206}"/>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25726" r="-25726"/>
          <a:stretch>
            <a:fillRect/>
          </a:stretch>
        </p:blipFill>
        <p:spPr>
          <a:xfrm>
            <a:off x="807072" y="699542"/>
            <a:ext cx="8661472" cy="4086773"/>
          </a:xfrm>
        </p:spPr>
      </p:pic>
      <p:sp>
        <p:nvSpPr>
          <p:cNvPr id="7" name="TextBox 6">
            <a:extLst>
              <a:ext uri="{FF2B5EF4-FFF2-40B4-BE49-F238E27FC236}">
                <a16:creationId xmlns:a16="http://schemas.microsoft.com/office/drawing/2014/main" id="{4D207EDB-3315-744F-9181-0B576CD92B14}"/>
              </a:ext>
            </a:extLst>
          </p:cNvPr>
          <p:cNvSpPr txBox="1">
            <a:spLocks noChangeArrowheads="1"/>
          </p:cNvSpPr>
          <p:nvPr/>
        </p:nvSpPr>
        <p:spPr bwMode="auto">
          <a:xfrm>
            <a:off x="1647055" y="4839891"/>
            <a:ext cx="6885385" cy="253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50" dirty="0"/>
              <a:t>Source: Simon Bates, “Personalized Learning”, </a:t>
            </a:r>
            <a:r>
              <a:rPr lang="en-US" sz="1050" dirty="0" err="1"/>
              <a:t>Universitas</a:t>
            </a:r>
            <a:r>
              <a:rPr lang="en-US" sz="1050" dirty="0"/>
              <a:t> 21 Educational Innovation Conference, Sydney 2014</a:t>
            </a:r>
          </a:p>
        </p:txBody>
      </p:sp>
      <p:pic>
        <p:nvPicPr>
          <p:cNvPr id="8" name="Picture 10" descr="UoG_keyline_regular_lockup.eps">
            <a:extLst>
              <a:ext uri="{FF2B5EF4-FFF2-40B4-BE49-F238E27FC236}">
                <a16:creationId xmlns:a16="http://schemas.microsoft.com/office/drawing/2014/main" id="{753E9040-B171-0542-ACA7-7053DB8618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Audio 37">
            <a:extLst>
              <a:ext uri="{FF2B5EF4-FFF2-40B4-BE49-F238E27FC236}">
                <a16:creationId xmlns:a16="http://schemas.microsoft.com/office/drawing/2014/main" id="{80D81EB5-15FD-C145-7096-1B9FD55C75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721071430"/>
      </p:ext>
    </p:extLst>
  </p:cSld>
  <p:clrMapOvr>
    <a:masterClrMapping/>
  </p:clrMapOvr>
  <mc:AlternateContent xmlns:mc="http://schemas.openxmlformats.org/markup-compatibility/2006" xmlns:p14="http://schemas.microsoft.com/office/powerpoint/2010/main">
    <mc:Choice Requires="p14">
      <p:transition spd="slow" p14:dur="2000" advTm="164894"/>
    </mc:Choice>
    <mc:Fallback xmlns="">
      <p:transition spd="slow" advTm="164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228" y="190223"/>
            <a:ext cx="6841268" cy="1013998"/>
          </a:xfrm>
        </p:spPr>
        <p:txBody>
          <a:bodyPr/>
          <a:lstStyle/>
          <a:p>
            <a:r>
              <a:rPr lang="en-US" dirty="0">
                <a:latin typeface="+mj-lt"/>
              </a:rPr>
              <a:t>Evidencing Learning &amp; Teaching Practice contd.. </a:t>
            </a:r>
          </a:p>
        </p:txBody>
      </p:sp>
      <p:sp>
        <p:nvSpPr>
          <p:cNvPr id="3" name="Content Placeholder 2"/>
          <p:cNvSpPr>
            <a:spLocks noGrp="1"/>
          </p:cNvSpPr>
          <p:nvPr>
            <p:ph idx="1"/>
          </p:nvPr>
        </p:nvSpPr>
        <p:spPr>
          <a:xfrm>
            <a:off x="0" y="987574"/>
            <a:ext cx="8784976" cy="4155926"/>
          </a:xfrm>
        </p:spPr>
        <p:txBody>
          <a:bodyPr/>
          <a:lstStyle/>
          <a:p>
            <a:pPr>
              <a:buFont typeface="Arial" panose="020B0604020202020204" pitchFamily="34" charset="0"/>
              <a:buChar char="•"/>
            </a:pPr>
            <a:r>
              <a:rPr lang="en-US" sz="2000" dirty="0">
                <a:latin typeface="+mn-lt"/>
              </a:rPr>
              <a:t>Course evaluations </a:t>
            </a:r>
          </a:p>
          <a:p>
            <a:pPr>
              <a:buFont typeface="Arial" panose="020B0604020202020204" pitchFamily="34" charset="0"/>
              <a:buChar char="•"/>
            </a:pPr>
            <a:r>
              <a:rPr lang="en-US" sz="2000" dirty="0">
                <a:latin typeface="+mn-lt"/>
              </a:rPr>
              <a:t>Students’ engagement with online forums</a:t>
            </a:r>
          </a:p>
          <a:p>
            <a:pPr>
              <a:buFont typeface="Arial" panose="020B0604020202020204" pitchFamily="34" charset="0"/>
              <a:buChar char="•"/>
            </a:pPr>
            <a:r>
              <a:rPr lang="en-US" sz="2000" dirty="0">
                <a:latin typeface="+mn-lt"/>
              </a:rPr>
              <a:t>NSS, Student Experience Survey results and open comments (obviously not individualized)</a:t>
            </a:r>
          </a:p>
          <a:p>
            <a:pPr>
              <a:buFont typeface="Arial" panose="020B0604020202020204" pitchFamily="34" charset="0"/>
              <a:buChar char="•"/>
            </a:pPr>
            <a:r>
              <a:rPr lang="en-US" sz="2000" dirty="0">
                <a:latin typeface="+mn-lt"/>
              </a:rPr>
              <a:t>Examples of impact of interventions might be demonstrated through:</a:t>
            </a:r>
          </a:p>
          <a:p>
            <a:pPr marL="800100" lvl="1" indent="-342900">
              <a:buFont typeface="Arial" panose="020B0604020202020204" pitchFamily="34" charset="0"/>
              <a:buChar char="•"/>
            </a:pPr>
            <a:r>
              <a:rPr lang="en-US" sz="2000" i="1" dirty="0"/>
              <a:t>more engagement with students; greater numbers of students going to study abroad; increased reflexivity amongst the cohort; comments from students, external examiners and partners</a:t>
            </a:r>
            <a:r>
              <a:rPr lang="en-US" sz="2000" dirty="0"/>
              <a:t>.</a:t>
            </a:r>
          </a:p>
          <a:p>
            <a:pPr>
              <a:buFont typeface="Arial" panose="020B0604020202020204" pitchFamily="34" charset="0"/>
              <a:buChar char="•"/>
            </a:pPr>
            <a:r>
              <a:rPr lang="en-US" sz="2000" dirty="0">
                <a:latin typeface="+mn-lt"/>
              </a:rPr>
              <a:t>Examples (mini cases) are helpful for people to express what they are doing to implement the L&amp;T strategy in their own and others’ practice.</a:t>
            </a:r>
          </a:p>
          <a:p>
            <a:pPr>
              <a:buFont typeface="Arial" panose="020B0604020202020204" pitchFamily="34" charset="0"/>
              <a:buChar char="•"/>
            </a:pPr>
            <a:r>
              <a:rPr lang="en-US" sz="2000" dirty="0">
                <a:latin typeface="+mn-lt"/>
              </a:rPr>
              <a:t>Teaching Excellence Awards</a:t>
            </a:r>
          </a:p>
          <a:p>
            <a:pPr>
              <a:buFont typeface="Arial" panose="020B0604020202020204" pitchFamily="34" charset="0"/>
              <a:buChar char="•"/>
            </a:pPr>
            <a:r>
              <a:rPr lang="en-US" sz="2000" dirty="0">
                <a:latin typeface="+mn-lt"/>
              </a:rPr>
              <a:t>Student Teaching Awards</a:t>
            </a:r>
          </a:p>
        </p:txBody>
      </p:sp>
      <p:pic>
        <p:nvPicPr>
          <p:cNvPr id="6" name="Picture 10" descr="UoG_keyline_regular_lockup.eps">
            <a:extLst>
              <a:ext uri="{FF2B5EF4-FFF2-40B4-BE49-F238E27FC236}">
                <a16:creationId xmlns:a16="http://schemas.microsoft.com/office/drawing/2014/main" id="{0642FB31-0F1E-D648-8B0B-2E743ED5CF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Audio 33">
            <a:extLst>
              <a:ext uri="{FF2B5EF4-FFF2-40B4-BE49-F238E27FC236}">
                <a16:creationId xmlns:a16="http://schemas.microsoft.com/office/drawing/2014/main" id="{4EE54E88-73BC-F68A-F7B5-DF204B7C6B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998774759"/>
      </p:ext>
    </p:extLst>
  </p:cSld>
  <p:clrMapOvr>
    <a:masterClrMapping/>
  </p:clrMapOvr>
  <mc:AlternateContent xmlns:mc="http://schemas.openxmlformats.org/markup-compatibility/2006" xmlns:p14="http://schemas.microsoft.com/office/powerpoint/2010/main">
    <mc:Choice Requires="p14">
      <p:transition spd="slow" p14:dur="2000" advTm="162461"/>
    </mc:Choice>
    <mc:Fallback xmlns="">
      <p:transition spd="slow" advTm="162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4"/>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udents studying in the library">
            <a:extLst>
              <a:ext uri="{FF2B5EF4-FFF2-40B4-BE49-F238E27FC236}">
                <a16:creationId xmlns:a16="http://schemas.microsoft.com/office/drawing/2014/main" id="{D93161A2-9513-18D8-AFE9-D2112AED3C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a:extLst>
              <a:ext uri="{FF2B5EF4-FFF2-40B4-BE49-F238E27FC236}">
                <a16:creationId xmlns:a16="http://schemas.microsoft.com/office/drawing/2014/main" id="{76B29960-3C4E-EBF3-DB23-78ECBCA45209}"/>
              </a:ext>
              <a:ext uri="{C183D7F6-B498-43B3-948B-1728B52AA6E4}">
                <adec:decorative xmlns:adec="http://schemas.microsoft.com/office/drawing/2017/decorative" val="1"/>
              </a:ext>
            </a:extLst>
          </p:cNvPr>
          <p:cNvSpPr/>
          <p:nvPr/>
        </p:nvSpPr>
        <p:spPr bwMode="auto">
          <a:xfrm>
            <a:off x="0" y="1707654"/>
            <a:ext cx="6732240" cy="3240360"/>
          </a:xfrm>
          <a:prstGeom prst="rect">
            <a:avLst/>
          </a:prstGeom>
          <a:solidFill>
            <a:schemeClr val="bg1">
              <a:alpha val="8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marL="342900" indent="-342900">
              <a:buFont typeface="Arial" panose="020B0604020202020204" pitchFamily="34" charset="0"/>
              <a:buChar char="•"/>
            </a:pPr>
            <a:r>
              <a:rPr lang="en-US" dirty="0">
                <a:latin typeface="+mn-lt"/>
              </a:rPr>
              <a:t>Masters in Educational Development</a:t>
            </a:r>
          </a:p>
          <a:p>
            <a:pPr marL="342900" indent="-342900">
              <a:buFont typeface="Arial" panose="020B0604020202020204" pitchFamily="34" charset="0"/>
              <a:buChar char="•"/>
            </a:pPr>
            <a:r>
              <a:rPr lang="en-US" dirty="0">
                <a:latin typeface="+mn-lt"/>
              </a:rPr>
              <a:t>L&amp;T Leadership </a:t>
            </a:r>
            <a:r>
              <a:rPr lang="en-US" dirty="0" err="1">
                <a:latin typeface="+mn-lt"/>
              </a:rPr>
              <a:t>Programme</a:t>
            </a:r>
            <a:r>
              <a:rPr lang="en-US" dirty="0">
                <a:latin typeface="+mn-lt"/>
              </a:rPr>
              <a:t> (not just for LTS staff)</a:t>
            </a:r>
          </a:p>
          <a:p>
            <a:pPr marL="342900" indent="-342900">
              <a:buFont typeface="Arial" panose="020B0604020202020204" pitchFamily="34" charset="0"/>
              <a:buChar char="•"/>
            </a:pPr>
            <a:r>
              <a:rPr lang="en-US" dirty="0" err="1">
                <a:latin typeface="+mn-lt"/>
              </a:rPr>
              <a:t>Recognising</a:t>
            </a:r>
            <a:r>
              <a:rPr lang="en-US" dirty="0">
                <a:latin typeface="+mn-lt"/>
              </a:rPr>
              <a:t> Excellence in Teaching (RET)</a:t>
            </a:r>
          </a:p>
          <a:p>
            <a:pPr marL="342900" indent="-342900">
              <a:buFont typeface="Arial" panose="020B0604020202020204" pitchFamily="34" charset="0"/>
              <a:buChar char="•"/>
            </a:pPr>
            <a:r>
              <a:rPr lang="en-US" dirty="0">
                <a:latin typeface="+mn-lt"/>
              </a:rPr>
              <a:t>Teaching Excellence Network</a:t>
            </a:r>
          </a:p>
          <a:p>
            <a:pPr marL="342900" indent="-342900">
              <a:buFont typeface="Arial" panose="020B0604020202020204" pitchFamily="34" charset="0"/>
              <a:buChar char="•"/>
            </a:pPr>
            <a:r>
              <a:rPr lang="en-US" dirty="0">
                <a:latin typeface="+mn-lt"/>
              </a:rPr>
              <a:t>Internal Funding Schemes: Learning Teaching Development, </a:t>
            </a:r>
            <a:r>
              <a:rPr lang="en-US" dirty="0" err="1">
                <a:latin typeface="+mn-lt"/>
              </a:rPr>
              <a:t>SoTL</a:t>
            </a:r>
            <a:r>
              <a:rPr lang="en-US" dirty="0">
                <a:latin typeface="+mn-lt"/>
              </a:rPr>
              <a:t> Fund, Student Staff Partnership schemes</a:t>
            </a:r>
          </a:p>
        </p:txBody>
      </p:sp>
      <p:sp>
        <p:nvSpPr>
          <p:cNvPr id="6" name="Title 1">
            <a:extLst>
              <a:ext uri="{FF2B5EF4-FFF2-40B4-BE49-F238E27FC236}">
                <a16:creationId xmlns:a16="http://schemas.microsoft.com/office/drawing/2014/main" id="{10CEE130-5E6A-6632-59EB-BCE0ECE6C2FA}"/>
              </a:ext>
            </a:extLst>
          </p:cNvPr>
          <p:cNvSpPr txBox="1">
            <a:spLocks/>
          </p:cNvSpPr>
          <p:nvPr/>
        </p:nvSpPr>
        <p:spPr>
          <a:xfrm>
            <a:off x="2051720" y="305379"/>
            <a:ext cx="4464496" cy="898219"/>
          </a:xfrm>
          <a:prstGeom prst="rect">
            <a:avLst/>
          </a:prstGeom>
          <a:solidFill>
            <a:schemeClr val="bg1"/>
          </a:solidFill>
        </p:spPr>
        <p:txBody>
          <a:bodyPr/>
          <a:lstStyle>
            <a:lvl1pPr algn="l" rtl="0" eaLnBrk="1" fontAlgn="base" hangingPunct="1">
              <a:lnSpc>
                <a:spcPct val="90000"/>
              </a:lnSpc>
              <a:spcBef>
                <a:spcPct val="0"/>
              </a:spcBef>
              <a:spcAft>
                <a:spcPct val="0"/>
              </a:spcAft>
              <a:defRPr sz="2800" b="1" spc="-10">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a:lstStyle>
          <a:p>
            <a:r>
              <a:rPr lang="en-US" kern="0" dirty="0">
                <a:latin typeface="+mj-lt"/>
              </a:rPr>
              <a:t>Support, Development &amp; Engagement</a:t>
            </a:r>
          </a:p>
        </p:txBody>
      </p:sp>
      <p:pic>
        <p:nvPicPr>
          <p:cNvPr id="21" name="Audio 20">
            <a:extLst>
              <a:ext uri="{FF2B5EF4-FFF2-40B4-BE49-F238E27FC236}">
                <a16:creationId xmlns:a16="http://schemas.microsoft.com/office/drawing/2014/main" id="{911416F2-8CF8-CF86-6FC5-80A3A87BC1F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2578393066"/>
      </p:ext>
    </p:extLst>
  </p:cSld>
  <p:clrMapOvr>
    <a:masterClrMapping/>
  </p:clrMapOvr>
  <mc:AlternateContent xmlns:mc="http://schemas.openxmlformats.org/markup-compatibility/2006" xmlns:p14="http://schemas.microsoft.com/office/powerpoint/2010/main">
    <mc:Choice Requires="p14">
      <p:transition spd="slow" p14:dur="2000" advTm="148234"/>
    </mc:Choice>
    <mc:Fallback xmlns="">
      <p:transition spd="slow" advTm="148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2C0C0-38E7-B14D-85E8-C4D5142A1648}"/>
              </a:ext>
            </a:extLst>
          </p:cNvPr>
          <p:cNvSpPr>
            <a:spLocks noGrp="1"/>
          </p:cNvSpPr>
          <p:nvPr>
            <p:ph type="title"/>
          </p:nvPr>
        </p:nvSpPr>
        <p:spPr>
          <a:xfrm>
            <a:off x="90618" y="1059582"/>
            <a:ext cx="3041222" cy="864096"/>
          </a:xfrm>
        </p:spPr>
        <p:txBody>
          <a:bodyPr/>
          <a:lstStyle/>
          <a:p>
            <a:pPr algn="l"/>
            <a:r>
              <a:rPr lang="en-US" dirty="0">
                <a:latin typeface="+mj-lt"/>
              </a:rPr>
              <a:t>Developments </a:t>
            </a:r>
            <a:r>
              <a:rPr lang="en-US" dirty="0" err="1">
                <a:latin typeface="+mj-lt"/>
              </a:rPr>
              <a:t>Contd</a:t>
            </a:r>
            <a:r>
              <a:rPr lang="en-US" dirty="0">
                <a:latin typeface="+mj-lt"/>
              </a:rPr>
              <a:t>…</a:t>
            </a:r>
          </a:p>
        </p:txBody>
      </p:sp>
      <p:sp>
        <p:nvSpPr>
          <p:cNvPr id="3" name="Content Placeholder 2">
            <a:extLst>
              <a:ext uri="{FF2B5EF4-FFF2-40B4-BE49-F238E27FC236}">
                <a16:creationId xmlns:a16="http://schemas.microsoft.com/office/drawing/2014/main" id="{239D217A-8C1A-0044-9C10-D575168FF193}"/>
              </a:ext>
            </a:extLst>
          </p:cNvPr>
          <p:cNvSpPr>
            <a:spLocks noGrp="1"/>
          </p:cNvSpPr>
          <p:nvPr>
            <p:ph idx="1"/>
          </p:nvPr>
        </p:nvSpPr>
        <p:spPr>
          <a:xfrm>
            <a:off x="-5842" y="2074579"/>
            <a:ext cx="5045321" cy="2987519"/>
          </a:xfrm>
        </p:spPr>
        <p:txBody>
          <a:bodyPr/>
          <a:lstStyle/>
          <a:p>
            <a:pPr>
              <a:buFont typeface="Arial" panose="020B0604020202020204" pitchFamily="34" charset="0"/>
              <a:buChar char="•"/>
            </a:pPr>
            <a:r>
              <a:rPr lang="en-US" sz="2400" dirty="0">
                <a:latin typeface="+mn-lt"/>
              </a:rPr>
              <a:t>Support for </a:t>
            </a:r>
            <a:r>
              <a:rPr lang="en-US" sz="2400" dirty="0" err="1">
                <a:latin typeface="+mn-lt"/>
              </a:rPr>
              <a:t>SoTL</a:t>
            </a:r>
            <a:endParaRPr lang="en-US" sz="2400" dirty="0">
              <a:latin typeface="+mn-lt"/>
            </a:endParaRPr>
          </a:p>
          <a:p>
            <a:pPr lvl="1">
              <a:buFont typeface="Arial" panose="020B0604020202020204" pitchFamily="34" charset="0"/>
              <a:buChar char="•"/>
            </a:pPr>
            <a:r>
              <a:rPr lang="en-US" sz="2000" i="1" dirty="0"/>
              <a:t>Evaluation approaches</a:t>
            </a:r>
          </a:p>
          <a:p>
            <a:pPr lvl="1">
              <a:buFont typeface="Arial" panose="020B0604020202020204" pitchFamily="34" charset="0"/>
              <a:buChar char="•"/>
            </a:pPr>
            <a:r>
              <a:rPr lang="en-US" sz="2000" i="1" dirty="0"/>
              <a:t>Confidence</a:t>
            </a:r>
          </a:p>
          <a:p>
            <a:pPr lvl="1">
              <a:buFont typeface="Arial" panose="020B0604020202020204" pitchFamily="34" charset="0"/>
              <a:buChar char="•"/>
            </a:pPr>
            <a:r>
              <a:rPr lang="en-US" sz="2000" i="1" dirty="0"/>
              <a:t>Funding</a:t>
            </a:r>
          </a:p>
          <a:p>
            <a:pPr lvl="1">
              <a:buFont typeface="Arial" panose="020B0604020202020204" pitchFamily="34" charset="0"/>
              <a:buChar char="•"/>
            </a:pPr>
            <a:r>
              <a:rPr lang="en-US" sz="2000" i="1" dirty="0"/>
              <a:t>Mentoring</a:t>
            </a:r>
          </a:p>
          <a:p>
            <a:pPr lvl="1">
              <a:buFont typeface="Arial" panose="020B0604020202020204" pitchFamily="34" charset="0"/>
              <a:buChar char="•"/>
            </a:pPr>
            <a:r>
              <a:rPr lang="en-US" sz="2000" i="1" dirty="0"/>
              <a:t>Ethical approval</a:t>
            </a:r>
          </a:p>
          <a:p>
            <a:pPr lvl="1">
              <a:buFont typeface="Arial" panose="020B0604020202020204" pitchFamily="34" charset="0"/>
              <a:buChar char="•"/>
            </a:pPr>
            <a:r>
              <a:rPr lang="en-US" sz="2000" i="1" dirty="0"/>
              <a:t>Write and Shine Sessions</a:t>
            </a:r>
            <a:endParaRPr lang="en-US" sz="2000" dirty="0">
              <a:latin typeface="+mn-lt"/>
            </a:endParaRPr>
          </a:p>
        </p:txBody>
      </p:sp>
      <p:pic>
        <p:nvPicPr>
          <p:cNvPr id="4" name="Picture 10" descr="UoG_keyline_regular_lockup.eps">
            <a:extLst>
              <a:ext uri="{FF2B5EF4-FFF2-40B4-BE49-F238E27FC236}">
                <a16:creationId xmlns:a16="http://schemas.microsoft.com/office/drawing/2014/main" id="{4FE2D8FB-B43A-FB4A-BF56-55E42CC725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173188"/>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a:extLst>
              <a:ext uri="{FF2B5EF4-FFF2-40B4-BE49-F238E27FC236}">
                <a16:creationId xmlns:a16="http://schemas.microsoft.com/office/drawing/2014/main" id="{011538AA-7D29-4F49-A3E8-2529CCB4861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444208" y="1884701"/>
            <a:ext cx="2573474" cy="3028494"/>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4140D39F-8A10-0A00-57F5-1E77A5984216}"/>
              </a:ext>
            </a:extLst>
          </p:cNvPr>
          <p:cNvPicPr>
            <a:picLocks noChangeAspect="1"/>
          </p:cNvPicPr>
          <p:nvPr/>
        </p:nvPicPr>
        <p:blipFill>
          <a:blip r:embed="rId7"/>
          <a:stretch>
            <a:fillRect/>
          </a:stretch>
        </p:blipFill>
        <p:spPr>
          <a:xfrm>
            <a:off x="3131840" y="51470"/>
            <a:ext cx="5919097" cy="1722359"/>
          </a:xfrm>
          <a:prstGeom prst="rect">
            <a:avLst/>
          </a:prstGeom>
        </p:spPr>
      </p:pic>
      <p:pic>
        <p:nvPicPr>
          <p:cNvPr id="10" name="Picture 9" descr="Graphical user interface, text&#10;&#10;Description automatically generated">
            <a:extLst>
              <a:ext uri="{FF2B5EF4-FFF2-40B4-BE49-F238E27FC236}">
                <a16:creationId xmlns:a16="http://schemas.microsoft.com/office/drawing/2014/main" id="{71885ECD-EFB2-0FC6-255E-C77481545717}"/>
              </a:ext>
            </a:extLst>
          </p:cNvPr>
          <p:cNvPicPr>
            <a:picLocks noChangeAspect="1"/>
          </p:cNvPicPr>
          <p:nvPr/>
        </p:nvPicPr>
        <p:blipFill>
          <a:blip r:embed="rId8"/>
          <a:stretch>
            <a:fillRect/>
          </a:stretch>
        </p:blipFill>
        <p:spPr>
          <a:xfrm>
            <a:off x="3673399" y="1910960"/>
            <a:ext cx="2349797" cy="3151138"/>
          </a:xfrm>
          <a:prstGeom prst="rect">
            <a:avLst/>
          </a:prstGeom>
        </p:spPr>
      </p:pic>
      <p:pic>
        <p:nvPicPr>
          <p:cNvPr id="7" name="Audio 6">
            <a:extLst>
              <a:ext uri="{FF2B5EF4-FFF2-40B4-BE49-F238E27FC236}">
                <a16:creationId xmlns:a16="http://schemas.microsoft.com/office/drawing/2014/main" id="{7C97C928-60D2-69D9-2F23-06A042A891A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414004457"/>
      </p:ext>
    </p:extLst>
  </p:cSld>
  <p:clrMapOvr>
    <a:masterClrMapping/>
  </p:clrMapOvr>
  <mc:AlternateContent xmlns:mc="http://schemas.openxmlformats.org/markup-compatibility/2006" xmlns:p14="http://schemas.microsoft.com/office/powerpoint/2010/main">
    <mc:Choice Requires="p14">
      <p:transition spd="slow" p14:dur="2000" advTm="133440"/>
    </mc:Choice>
    <mc:Fallback xmlns="">
      <p:transition spd="slow" advTm="13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1720" y="334589"/>
            <a:ext cx="6840760" cy="504055"/>
          </a:xfrm>
        </p:spPr>
        <p:txBody>
          <a:bodyPr/>
          <a:lstStyle/>
          <a:p>
            <a:r>
              <a:rPr lang="en-US" dirty="0">
                <a:latin typeface="+mj-lt"/>
              </a:rPr>
              <a:t>Questions for reviewees to consider</a:t>
            </a:r>
            <a:r>
              <a:rPr lang="mr-IN" dirty="0">
                <a:latin typeface="+mj-lt"/>
              </a:rPr>
              <a:t>…</a:t>
            </a:r>
            <a:endParaRPr lang="en-US" dirty="0">
              <a:latin typeface="+mj-lt"/>
            </a:endParaRPr>
          </a:p>
        </p:txBody>
      </p:sp>
      <p:sp>
        <p:nvSpPr>
          <p:cNvPr id="3" name="Content Placeholder 2"/>
          <p:cNvSpPr>
            <a:spLocks noGrp="1"/>
          </p:cNvSpPr>
          <p:nvPr>
            <p:ph idx="1"/>
          </p:nvPr>
        </p:nvSpPr>
        <p:spPr>
          <a:xfrm>
            <a:off x="107504" y="1131591"/>
            <a:ext cx="8856984" cy="3528392"/>
          </a:xfrm>
        </p:spPr>
        <p:txBody>
          <a:bodyPr/>
          <a:lstStyle/>
          <a:p>
            <a:pPr>
              <a:buFont typeface="Arial" charset="0"/>
              <a:buChar char="•"/>
            </a:pPr>
            <a:r>
              <a:rPr lang="en-US" sz="2000" dirty="0">
                <a:latin typeface="+mn-lt"/>
              </a:rPr>
              <a:t>How can you best align your priorities and activities across the full range of tasks within your job role, with local and University priorities and L&amp;T strategy?</a:t>
            </a:r>
          </a:p>
          <a:p>
            <a:pPr>
              <a:buFont typeface="Arial" charset="0"/>
              <a:buChar char="•"/>
            </a:pPr>
            <a:r>
              <a:rPr lang="en-US" sz="2000" dirty="0">
                <a:latin typeface="+mn-lt"/>
              </a:rPr>
              <a:t>What plans do you have for evaluating your own (or others’) learning and teaching and for associated scholarship of teaching and learning outputs?</a:t>
            </a:r>
          </a:p>
          <a:p>
            <a:pPr>
              <a:buFont typeface="Arial" charset="0"/>
              <a:buChar char="•"/>
            </a:pPr>
            <a:r>
              <a:rPr lang="en-US" sz="2000" dirty="0">
                <a:latin typeface="+mn-lt"/>
              </a:rPr>
              <a:t>What development needs do you have, are there others you can work with to meet them?</a:t>
            </a:r>
          </a:p>
          <a:p>
            <a:pPr>
              <a:buFont typeface="Arial" charset="0"/>
              <a:buChar char="•"/>
            </a:pPr>
            <a:r>
              <a:rPr lang="en-US" sz="2000" dirty="0">
                <a:latin typeface="+mn-lt"/>
              </a:rPr>
              <a:t>Would CPD and/or mentoring be beneficial?  Where might that come from?</a:t>
            </a:r>
          </a:p>
          <a:p>
            <a:pPr>
              <a:buFont typeface="Arial" charset="0"/>
              <a:buChar char="•"/>
            </a:pPr>
            <a:r>
              <a:rPr lang="en-US" sz="2000" dirty="0">
                <a:latin typeface="+mn-lt"/>
              </a:rPr>
              <a:t>Can you contribute to or form a community of scholars that would help achieve goals of your own and of others?</a:t>
            </a:r>
          </a:p>
        </p:txBody>
      </p:sp>
      <p:pic>
        <p:nvPicPr>
          <p:cNvPr id="4" name="Picture 10" descr="UoG_keyline_regular_lockup.eps">
            <a:extLst>
              <a:ext uri="{FF2B5EF4-FFF2-40B4-BE49-F238E27FC236}">
                <a16:creationId xmlns:a16="http://schemas.microsoft.com/office/drawing/2014/main" id="{51AF4C9A-A879-EE41-9F42-590AEE74A70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Audio 15">
            <a:extLst>
              <a:ext uri="{FF2B5EF4-FFF2-40B4-BE49-F238E27FC236}">
                <a16:creationId xmlns:a16="http://schemas.microsoft.com/office/drawing/2014/main" id="{BADA5F12-5070-1409-40CE-873A003A80C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370799145"/>
      </p:ext>
    </p:extLst>
  </p:cSld>
  <p:clrMapOvr>
    <a:masterClrMapping/>
  </p:clrMapOvr>
  <mc:AlternateContent xmlns:mc="http://schemas.openxmlformats.org/markup-compatibility/2006" xmlns:p14="http://schemas.microsoft.com/office/powerpoint/2010/main">
    <mc:Choice Requires="p14">
      <p:transition spd="slow" p14:dur="2000" advTm="178336"/>
    </mc:Choice>
    <mc:Fallback xmlns="">
      <p:transition spd="slow" advTm="17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6"/>
                </p:tgtEl>
              </p:cMediaNode>
            </p:audio>
          </p:childTnLst>
        </p:cTn>
      </p:par>
    </p:tnLst>
    <p:bldLst>
      <p:bldP spid="3" grpId="0" uiExpand="1"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standing next to a question mark&#10;&#10;Description automatically generated">
            <a:extLst>
              <a:ext uri="{FF2B5EF4-FFF2-40B4-BE49-F238E27FC236}">
                <a16:creationId xmlns:a16="http://schemas.microsoft.com/office/drawing/2014/main" id="{82F38D67-42BC-AD8F-53A1-F8A56C87447C}"/>
              </a:ext>
            </a:extLst>
          </p:cNvPr>
          <p:cNvPicPr>
            <a:picLocks noGrp="1" noChangeAspect="1"/>
          </p:cNvPicPr>
          <p:nvPr>
            <p:ph sz="half" idx="2"/>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391177" y="1155428"/>
            <a:ext cx="2508037" cy="3426619"/>
          </a:xfrm>
        </p:spPr>
      </p:pic>
      <p:sp>
        <p:nvSpPr>
          <p:cNvPr id="10" name="Title 1">
            <a:extLst>
              <a:ext uri="{FF2B5EF4-FFF2-40B4-BE49-F238E27FC236}">
                <a16:creationId xmlns:a16="http://schemas.microsoft.com/office/drawing/2014/main" id="{D12C1ABA-66AF-8A31-E75A-139D49132B22}"/>
              </a:ext>
            </a:extLst>
          </p:cNvPr>
          <p:cNvSpPr>
            <a:spLocks noGrp="1"/>
          </p:cNvSpPr>
          <p:nvPr>
            <p:ph type="title"/>
          </p:nvPr>
        </p:nvSpPr>
        <p:spPr>
          <a:xfrm>
            <a:off x="2054750" y="268258"/>
            <a:ext cx="7089249" cy="888786"/>
          </a:xfrm>
        </p:spPr>
        <p:txBody>
          <a:bodyPr>
            <a:normAutofit/>
          </a:bodyPr>
          <a:lstStyle/>
          <a:p>
            <a:r>
              <a:rPr lang="en-US" sz="2800" dirty="0">
                <a:solidFill>
                  <a:schemeClr val="tx1"/>
                </a:solidFill>
                <a:latin typeface="+mj-lt"/>
              </a:rPr>
              <a:t>How can we think about P&amp;DR Objectives?</a:t>
            </a:r>
          </a:p>
        </p:txBody>
      </p:sp>
      <p:sp>
        <p:nvSpPr>
          <p:cNvPr id="11" name="Content Placeholder 2">
            <a:extLst>
              <a:ext uri="{FF2B5EF4-FFF2-40B4-BE49-F238E27FC236}">
                <a16:creationId xmlns:a16="http://schemas.microsoft.com/office/drawing/2014/main" id="{2CD0ADB2-EB73-9FF0-60D5-C0C6D21F0D74}"/>
              </a:ext>
            </a:extLst>
          </p:cNvPr>
          <p:cNvSpPr>
            <a:spLocks noGrp="1"/>
          </p:cNvSpPr>
          <p:nvPr>
            <p:ph sz="half" idx="1"/>
          </p:nvPr>
        </p:nvSpPr>
        <p:spPr>
          <a:xfrm>
            <a:off x="147485" y="1218408"/>
            <a:ext cx="8751729" cy="3747166"/>
          </a:xfrm>
        </p:spPr>
        <p:txBody>
          <a:bodyPr>
            <a:normAutofit fontScale="25000" lnSpcReduction="20000"/>
          </a:bodyPr>
          <a:lstStyle/>
          <a:p>
            <a:r>
              <a:rPr lang="en-US" sz="9600" dirty="0">
                <a:solidFill>
                  <a:schemeClr val="tx1"/>
                </a:solidFill>
              </a:rPr>
              <a:t>Start with the </a:t>
            </a:r>
            <a:r>
              <a:rPr lang="en-US" sz="9600" b="1" dirty="0">
                <a:solidFill>
                  <a:schemeClr val="tx1"/>
                </a:solidFill>
              </a:rPr>
              <a:t>questions</a:t>
            </a:r>
            <a:r>
              <a:rPr lang="en-US" sz="9600" dirty="0">
                <a:solidFill>
                  <a:schemeClr val="tx1"/>
                </a:solidFill>
              </a:rPr>
              <a:t> we all need answers to from the L&amp;T strategy (as represented in our disciplines).  For example:</a:t>
            </a:r>
          </a:p>
          <a:p>
            <a:pPr marL="914400" lvl="1" indent="-457200">
              <a:buFont typeface="Arial" panose="020B0604020202020204" pitchFamily="34" charset="0"/>
              <a:buChar char="•"/>
            </a:pPr>
            <a:r>
              <a:rPr lang="en-US" sz="8000" dirty="0">
                <a:solidFill>
                  <a:schemeClr val="tx1"/>
                </a:solidFill>
              </a:rPr>
              <a:t>How do we implement the LTA (Learning Through Assessment) Framework in ‘our/my’ discipline?</a:t>
            </a:r>
          </a:p>
          <a:p>
            <a:pPr marL="914400" lvl="1" indent="-457200">
              <a:buFont typeface="Arial" panose="020B0604020202020204" pitchFamily="34" charset="0"/>
              <a:buChar char="•"/>
            </a:pPr>
            <a:r>
              <a:rPr lang="en-US" sz="8000" dirty="0">
                <a:solidFill>
                  <a:schemeClr val="tx1"/>
                </a:solidFill>
              </a:rPr>
              <a:t>How will </a:t>
            </a:r>
            <a:r>
              <a:rPr lang="en-US" sz="8000" dirty="0" err="1">
                <a:solidFill>
                  <a:schemeClr val="tx1"/>
                </a:solidFill>
              </a:rPr>
              <a:t>GenerativeAI</a:t>
            </a:r>
            <a:r>
              <a:rPr lang="en-US" sz="8000" dirty="0">
                <a:solidFill>
                  <a:schemeClr val="tx1"/>
                </a:solidFill>
              </a:rPr>
              <a:t> alter how we teach, how our students learn, and how we assess?</a:t>
            </a:r>
          </a:p>
          <a:p>
            <a:pPr marL="914400" lvl="1" indent="-457200">
              <a:buFont typeface="Arial" panose="020B0604020202020204" pitchFamily="34" charset="0"/>
              <a:buChar char="•"/>
            </a:pPr>
            <a:r>
              <a:rPr lang="en-US" sz="8000" dirty="0">
                <a:solidFill>
                  <a:schemeClr val="tx1"/>
                </a:solidFill>
              </a:rPr>
              <a:t>What are the learning designs needed for inclusive learning in ‘my’ disciplines?</a:t>
            </a:r>
          </a:p>
          <a:p>
            <a:pPr marL="914400" lvl="1" indent="-457200">
              <a:buFont typeface="Arial" panose="020B0604020202020204" pitchFamily="34" charset="0"/>
              <a:buChar char="•"/>
            </a:pPr>
            <a:r>
              <a:rPr lang="en-US" sz="8000" dirty="0">
                <a:solidFill>
                  <a:schemeClr val="tx1"/>
                </a:solidFill>
              </a:rPr>
              <a:t>How do we support digital literacy in our students?</a:t>
            </a:r>
          </a:p>
          <a:p>
            <a:pPr marL="914400" lvl="1" indent="-457200">
              <a:buFont typeface="Arial" panose="020B0604020202020204" pitchFamily="34" charset="0"/>
              <a:buChar char="•"/>
            </a:pPr>
            <a:r>
              <a:rPr lang="en-US" sz="8000" dirty="0">
                <a:solidFill>
                  <a:schemeClr val="tx1"/>
                </a:solidFill>
              </a:rPr>
              <a:t>What models work best for embedding sustainability in the curriculum?</a:t>
            </a:r>
          </a:p>
          <a:p>
            <a:pPr marL="914400" lvl="1" indent="-457200">
              <a:buFont typeface="Arial" panose="020B0604020202020204" pitchFamily="34" charset="0"/>
              <a:buChar char="•"/>
            </a:pPr>
            <a:r>
              <a:rPr lang="en-US" sz="8000" dirty="0">
                <a:solidFill>
                  <a:schemeClr val="tx1"/>
                </a:solidFill>
              </a:rPr>
              <a:t>How can we evidence employability skills for students through assessment?</a:t>
            </a:r>
          </a:p>
          <a:p>
            <a:pPr lvl="1"/>
            <a:endParaRPr lang="en-US" sz="8000" dirty="0">
              <a:solidFill>
                <a:schemeClr val="tx1"/>
              </a:solidFill>
            </a:endParaRPr>
          </a:p>
          <a:p>
            <a:pPr marL="457200" lvl="1" indent="0">
              <a:buNone/>
            </a:pPr>
            <a:endParaRPr lang="en-US" dirty="0">
              <a:solidFill>
                <a:schemeClr val="tx1"/>
              </a:solidFill>
            </a:endParaRPr>
          </a:p>
        </p:txBody>
      </p:sp>
      <p:pic>
        <p:nvPicPr>
          <p:cNvPr id="12" name="Content Placeholder 5" descr="A person standing next to a question mark&#10;&#10;Description automatically generated">
            <a:extLst>
              <a:ext uri="{FF2B5EF4-FFF2-40B4-BE49-F238E27FC236}">
                <a16:creationId xmlns:a16="http://schemas.microsoft.com/office/drawing/2014/main" id="{0F2A3D0F-DC8F-9ADD-42B6-83C5B70FDA3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521569" y="1540570"/>
            <a:ext cx="3344049" cy="4568825"/>
          </a:xfrm>
        </p:spPr>
      </p:pic>
      <p:pic>
        <p:nvPicPr>
          <p:cNvPr id="14" name="Picture 10" descr="UoG_keyline_regular_lockup.eps">
            <a:extLst>
              <a:ext uri="{FF2B5EF4-FFF2-40B4-BE49-F238E27FC236}">
                <a16:creationId xmlns:a16="http://schemas.microsoft.com/office/drawing/2014/main" id="{F6BD6C9F-6D7A-77E6-DFAB-E0D88B82EEC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173188"/>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Content Placeholder 5" descr="A person standing next to a question mark&#10;&#10;Description automatically generated">
            <a:extLst>
              <a:ext uri="{FF2B5EF4-FFF2-40B4-BE49-F238E27FC236}">
                <a16:creationId xmlns:a16="http://schemas.microsoft.com/office/drawing/2014/main" id="{B456D8F9-1D10-24C5-E851-3410EEBF7F09}"/>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728576" y="1771402"/>
            <a:ext cx="3344049" cy="4568825"/>
          </a:xfrm>
        </p:spPr>
      </p:pic>
      <p:sp>
        <p:nvSpPr>
          <p:cNvPr id="17" name="TextBox 16">
            <a:extLst>
              <a:ext uri="{FF2B5EF4-FFF2-40B4-BE49-F238E27FC236}">
                <a16:creationId xmlns:a16="http://schemas.microsoft.com/office/drawing/2014/main" id="{B45F2443-D6D1-D6CA-D6D9-2B5538C12246}"/>
              </a:ext>
              <a:ext uri="{C183D7F6-B498-43B3-948B-1728B52AA6E4}">
                <adec:decorative xmlns:adec="http://schemas.microsoft.com/office/drawing/2017/decorative" val="1"/>
              </a:ext>
            </a:extLst>
          </p:cNvPr>
          <p:cNvSpPr txBox="1"/>
          <p:nvPr/>
        </p:nvSpPr>
        <p:spPr>
          <a:xfrm>
            <a:off x="6779623" y="5316583"/>
            <a:ext cx="184731" cy="461665"/>
          </a:xfrm>
          <a:prstGeom prst="rect">
            <a:avLst/>
          </a:prstGeom>
          <a:noFill/>
        </p:spPr>
        <p:txBody>
          <a:bodyPr wrap="none" rtlCol="0">
            <a:spAutoFit/>
          </a:bodyPr>
          <a:lstStyle/>
          <a:p>
            <a:endParaRPr lang="en-US" dirty="0"/>
          </a:p>
        </p:txBody>
      </p:sp>
      <p:pic>
        <p:nvPicPr>
          <p:cNvPr id="3" name="Audio 2">
            <a:extLst>
              <a:ext uri="{FF2B5EF4-FFF2-40B4-BE49-F238E27FC236}">
                <a16:creationId xmlns:a16="http://schemas.microsoft.com/office/drawing/2014/main" id="{A905E684-05CB-8867-5C4A-D6DBCEE9A2D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035235603"/>
      </p:ext>
    </p:extLst>
  </p:cSld>
  <p:clrMapOvr>
    <a:masterClrMapping/>
  </p:clrMapOvr>
  <mc:AlternateContent xmlns:mc="http://schemas.openxmlformats.org/markup-compatibility/2006" xmlns:p14="http://schemas.microsoft.com/office/powerpoint/2010/main">
    <mc:Choice Requires="p14">
      <p:transition spd="slow" p14:dur="2000" advTm="144256"/>
    </mc:Choice>
    <mc:Fallback xmlns="">
      <p:transition spd="slow" advTm="144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4" name="Title 1"/>
          <p:cNvSpPr>
            <a:spLocks noGrp="1"/>
          </p:cNvSpPr>
          <p:nvPr>
            <p:ph type="title"/>
          </p:nvPr>
        </p:nvSpPr>
        <p:spPr>
          <a:xfrm>
            <a:off x="467544" y="1250950"/>
            <a:ext cx="5184775" cy="1320800"/>
          </a:xfrm>
          <a:prstGeom prst="rect">
            <a:avLst/>
          </a:prstGeom>
        </p:spPr>
        <p:txBody>
          <a:bodyPr/>
          <a:lstStyle/>
          <a:p>
            <a:pPr>
              <a:defRPr/>
            </a:pPr>
            <a:r>
              <a:rPr lang="en-US" dirty="0">
                <a:solidFill>
                  <a:schemeClr val="bg1"/>
                </a:solidFill>
              </a:rPr>
              <a:t>Thank You</a:t>
            </a:r>
            <a:endParaRPr lang="en-US" dirty="0">
              <a:solidFill>
                <a:schemeClr val="bg1"/>
              </a:solidFill>
              <a:ea typeface="+mj-ea"/>
            </a:endParaRPr>
          </a:p>
        </p:txBody>
      </p:sp>
      <p:grpSp>
        <p:nvGrpSpPr>
          <p:cNvPr id="36" name="Group 35"/>
          <p:cNvGrpSpPr/>
          <p:nvPr/>
        </p:nvGrpSpPr>
        <p:grpSpPr>
          <a:xfrm>
            <a:off x="6596152" y="4321035"/>
            <a:ext cx="2584360" cy="639175"/>
            <a:chOff x="6596152" y="4321035"/>
            <a:chExt cx="2584360" cy="639175"/>
          </a:xfrm>
        </p:grpSpPr>
        <p:sp>
          <p:nvSpPr>
            <p:cNvPr id="37" name="TextBox 36"/>
            <p:cNvSpPr txBox="1"/>
            <p:nvPr/>
          </p:nvSpPr>
          <p:spPr>
            <a:xfrm>
              <a:off x="6596152" y="4321035"/>
              <a:ext cx="2584360" cy="369332"/>
            </a:xfrm>
            <a:prstGeom prst="rect">
              <a:avLst/>
            </a:prstGeom>
            <a:noFill/>
            <a:effectLst>
              <a:outerShdw blurRad="1270000" dist="50800" dir="5400000" sx="200000" sy="200000" algn="ctr" rotWithShape="0">
                <a:schemeClr val="tx1"/>
              </a:outerShdw>
            </a:effectLst>
          </p:spPr>
          <p:txBody>
            <a:bodyPr wrap="square" rtlCol="0">
              <a:spAutoFit/>
            </a:bodyPr>
            <a:lstStyle/>
            <a:p>
              <a:r>
                <a:rPr lang="en-US" sz="1800" b="1" dirty="0">
                  <a:solidFill>
                    <a:schemeClr val="bg1"/>
                  </a:solidFill>
                </a:rPr>
                <a:t>#</a:t>
              </a:r>
              <a:r>
                <a:rPr lang="en-US" sz="1800" b="1" dirty="0" err="1">
                  <a:solidFill>
                    <a:schemeClr val="bg1"/>
                  </a:solidFill>
                </a:rPr>
                <a:t>UofGWorldChangers</a:t>
              </a:r>
              <a:endParaRPr lang="en-US" sz="1800" b="1" dirty="0">
                <a:solidFill>
                  <a:schemeClr val="bg1"/>
                </a:solidFill>
              </a:endParaRPr>
            </a:p>
          </p:txBody>
        </p:sp>
        <p:grpSp>
          <p:nvGrpSpPr>
            <p:cNvPr id="38" name="Group 37"/>
            <p:cNvGrpSpPr/>
            <p:nvPr/>
          </p:nvGrpSpPr>
          <p:grpSpPr>
            <a:xfrm>
              <a:off x="6732240" y="4713989"/>
              <a:ext cx="2127863" cy="246221"/>
              <a:chOff x="6372200" y="4380462"/>
              <a:chExt cx="2127863" cy="246221"/>
            </a:xfrm>
          </p:grpSpPr>
          <p:sp>
            <p:nvSpPr>
              <p:cNvPr id="39" name="TextBox 38"/>
              <p:cNvSpPr txBox="1"/>
              <p:nvPr/>
            </p:nvSpPr>
            <p:spPr>
              <a:xfrm>
                <a:off x="7380312" y="4380462"/>
                <a:ext cx="1119751" cy="246221"/>
              </a:xfrm>
              <a:prstGeom prst="rect">
                <a:avLst/>
              </a:prstGeom>
              <a:noFill/>
            </p:spPr>
            <p:txBody>
              <a:bodyPr wrap="square" rtlCol="0">
                <a:spAutoFit/>
              </a:bodyPr>
              <a:lstStyle/>
              <a:p>
                <a:r>
                  <a:rPr lang="en-US" sz="1000" b="1" dirty="0">
                    <a:solidFill>
                      <a:schemeClr val="bg1"/>
                    </a:solidFill>
                    <a:ea typeface="Arial" charset="0"/>
                    <a:cs typeface="Arial" charset="0"/>
                  </a:rPr>
                  <a:t>@</a:t>
                </a:r>
                <a:r>
                  <a:rPr lang="en-US" sz="1000" b="1" dirty="0" err="1">
                    <a:solidFill>
                      <a:schemeClr val="bg1"/>
                    </a:solidFill>
                    <a:ea typeface="Arial" charset="0"/>
                    <a:cs typeface="Arial" charset="0"/>
                  </a:rPr>
                  <a:t>UofGlasgow</a:t>
                </a:r>
                <a:endParaRPr lang="en-US" sz="1000" b="1" dirty="0">
                  <a:solidFill>
                    <a:schemeClr val="bg1"/>
                  </a:solidFill>
                  <a:ea typeface="Arial" charset="0"/>
                  <a:cs typeface="Arial" charset="0"/>
                </a:endParaRPr>
              </a:p>
            </p:txBody>
          </p:sp>
          <p:grpSp>
            <p:nvGrpSpPr>
              <p:cNvPr id="40" name="Group 39"/>
              <p:cNvGrpSpPr/>
              <p:nvPr/>
            </p:nvGrpSpPr>
            <p:grpSpPr>
              <a:xfrm>
                <a:off x="6372200" y="4400085"/>
                <a:ext cx="986878" cy="202182"/>
                <a:chOff x="5868219" y="4773800"/>
                <a:chExt cx="986878" cy="202182"/>
              </a:xfrm>
            </p:grpSpPr>
            <p:pic>
              <p:nvPicPr>
                <p:cNvPr id="41" name="Picture 40"/>
                <p:cNvPicPr>
                  <a:picLocks noChangeAspect="1"/>
                </p:cNvPicPr>
                <p:nvPr/>
              </p:nvPicPr>
              <p:blipFill>
                <a:blip r:embed="rId6"/>
                <a:stretch>
                  <a:fillRect/>
                </a:stretch>
              </p:blipFill>
              <p:spPr>
                <a:xfrm>
                  <a:off x="6372200" y="4773800"/>
                  <a:ext cx="242653" cy="201600"/>
                </a:xfrm>
                <a:prstGeom prst="rect">
                  <a:avLst/>
                </a:prstGeom>
              </p:spPr>
            </p:pic>
            <p:pic>
              <p:nvPicPr>
                <p:cNvPr id="42" name="Picture 4" descr="C:\Users\am384c\Desktop\snapchat.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6326" y="4773800"/>
                  <a:ext cx="202181" cy="20218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3497" y="4773800"/>
                  <a:ext cx="201600" cy="201600"/>
                </a:xfrm>
                <a:prstGeom prst="rect">
                  <a:avLst/>
                </a:prstGeom>
              </p:spPr>
            </p:pic>
            <p:pic>
              <p:nvPicPr>
                <p:cNvPr id="44" name="Picture 4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8219" y="4778594"/>
                  <a:ext cx="197388" cy="197388"/>
                </a:xfrm>
                <a:prstGeom prst="rect">
                  <a:avLst/>
                </a:prstGeom>
              </p:spPr>
            </p:pic>
          </p:grpSp>
        </p:grpSp>
      </p:grpSp>
      <p:pic>
        <p:nvPicPr>
          <p:cNvPr id="22" name="Audio 21">
            <a:extLst>
              <a:ext uri="{FF2B5EF4-FFF2-40B4-BE49-F238E27FC236}">
                <a16:creationId xmlns:a16="http://schemas.microsoft.com/office/drawing/2014/main" id="{7C7824A3-FF33-7DEA-1AD2-927A5B03F9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2083895208"/>
      </p:ext>
    </p:extLst>
  </p:cSld>
  <p:clrMapOvr>
    <a:masterClrMapping/>
  </p:clrMapOvr>
  <mc:AlternateContent xmlns:mc="http://schemas.openxmlformats.org/markup-compatibility/2006" xmlns:p14="http://schemas.microsoft.com/office/powerpoint/2010/main">
    <mc:Choice Requires="p14">
      <p:transition spd="slow" p14:dur="2000" advTm="41303"/>
    </mc:Choice>
    <mc:Fallback xmlns="">
      <p:transition spd="slow" advTm="41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AE204-E156-6E4B-9D3A-74C4B5EF849C}"/>
              </a:ext>
            </a:extLst>
          </p:cNvPr>
          <p:cNvSpPr>
            <a:spLocks noGrp="1"/>
          </p:cNvSpPr>
          <p:nvPr>
            <p:ph type="title"/>
          </p:nvPr>
        </p:nvSpPr>
        <p:spPr>
          <a:xfrm>
            <a:off x="2195736" y="328352"/>
            <a:ext cx="5544617" cy="504055"/>
          </a:xfrm>
        </p:spPr>
        <p:txBody>
          <a:bodyPr/>
          <a:lstStyle/>
          <a:p>
            <a:r>
              <a:rPr lang="en-US" dirty="0">
                <a:latin typeface="+mj-lt"/>
              </a:rPr>
              <a:t>Focus of the Presentation</a:t>
            </a:r>
          </a:p>
        </p:txBody>
      </p:sp>
      <p:sp>
        <p:nvSpPr>
          <p:cNvPr id="3" name="Content Placeholder 2">
            <a:extLst>
              <a:ext uri="{FF2B5EF4-FFF2-40B4-BE49-F238E27FC236}">
                <a16:creationId xmlns:a16="http://schemas.microsoft.com/office/drawing/2014/main" id="{7924D15B-1777-8946-BC8A-58D2094B6FB3}"/>
              </a:ext>
            </a:extLst>
          </p:cNvPr>
          <p:cNvSpPr>
            <a:spLocks noGrp="1"/>
          </p:cNvSpPr>
          <p:nvPr>
            <p:ph idx="1"/>
          </p:nvPr>
        </p:nvSpPr>
        <p:spPr>
          <a:xfrm>
            <a:off x="539552" y="1347614"/>
            <a:ext cx="7344816" cy="3096343"/>
          </a:xfrm>
        </p:spPr>
        <p:txBody>
          <a:bodyPr/>
          <a:lstStyle/>
          <a:p>
            <a:pPr>
              <a:buFont typeface="+mj-lt"/>
              <a:buAutoNum type="arabicPeriod"/>
            </a:pPr>
            <a:r>
              <a:rPr lang="en-US" sz="2400" dirty="0">
                <a:latin typeface="+mn-lt"/>
              </a:rPr>
              <a:t>Distinctiveness of the LTS role</a:t>
            </a:r>
          </a:p>
          <a:p>
            <a:pPr>
              <a:buFont typeface="+mj-lt"/>
              <a:buAutoNum type="arabicPeriod"/>
            </a:pPr>
            <a:r>
              <a:rPr lang="en-US" sz="2400" dirty="0">
                <a:latin typeface="+mn-lt"/>
              </a:rPr>
              <a:t>Focus and meaning of the criteria</a:t>
            </a:r>
          </a:p>
          <a:p>
            <a:pPr>
              <a:buFont typeface="+mj-lt"/>
              <a:buAutoNum type="arabicPeriod"/>
            </a:pPr>
            <a:r>
              <a:rPr lang="en-US" sz="2400" dirty="0">
                <a:latin typeface="+mn-lt"/>
              </a:rPr>
              <a:t>Scholarship of Teaching and Learning</a:t>
            </a:r>
          </a:p>
          <a:p>
            <a:pPr>
              <a:buFont typeface="+mj-lt"/>
              <a:buAutoNum type="arabicPeriod"/>
            </a:pPr>
            <a:r>
              <a:rPr lang="en-US" sz="2400" dirty="0">
                <a:latin typeface="+mn-lt"/>
              </a:rPr>
              <a:t>Nature of evidence</a:t>
            </a:r>
          </a:p>
          <a:p>
            <a:pPr>
              <a:buFont typeface="+mj-lt"/>
              <a:buAutoNum type="arabicPeriod"/>
            </a:pPr>
            <a:r>
              <a:rPr lang="en-US" sz="2400" dirty="0">
                <a:latin typeface="+mn-lt"/>
              </a:rPr>
              <a:t>Support for LTS colleagues’ development</a:t>
            </a:r>
          </a:p>
          <a:p>
            <a:pPr>
              <a:buFont typeface="+mj-lt"/>
              <a:buAutoNum type="arabicPeriod"/>
            </a:pPr>
            <a:r>
              <a:rPr lang="en-US" sz="2400" dirty="0">
                <a:latin typeface="+mn-lt"/>
              </a:rPr>
              <a:t>Some questions to consider in P&amp;DR – framing objectives</a:t>
            </a:r>
          </a:p>
        </p:txBody>
      </p:sp>
      <p:pic>
        <p:nvPicPr>
          <p:cNvPr id="4" name="Picture 10" descr="UoG_keyline_regular_lockup.eps">
            <a:extLst>
              <a:ext uri="{FF2B5EF4-FFF2-40B4-BE49-F238E27FC236}">
                <a16:creationId xmlns:a16="http://schemas.microsoft.com/office/drawing/2014/main" id="{88EC76C8-78E6-DA45-90DC-1A27B1C94C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Audio 37">
            <a:extLst>
              <a:ext uri="{FF2B5EF4-FFF2-40B4-BE49-F238E27FC236}">
                <a16:creationId xmlns:a16="http://schemas.microsoft.com/office/drawing/2014/main" id="{0C62B7E8-128A-3B49-8538-070A89E1DB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931180087"/>
      </p:ext>
    </p:extLst>
  </p:cSld>
  <p:clrMapOvr>
    <a:masterClrMapping/>
  </p:clrMapOvr>
  <mc:AlternateContent xmlns:mc="http://schemas.openxmlformats.org/markup-compatibility/2006" xmlns:p14="http://schemas.microsoft.com/office/powerpoint/2010/main">
    <mc:Choice Requires="p14">
      <p:transition spd="slow" p14:dur="2000" advTm="35402"/>
    </mc:Choice>
    <mc:Fallback xmlns="">
      <p:transition spd="slow" advTm="35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B3D60-0343-67CB-1A10-FA6E5388E600}"/>
              </a:ext>
            </a:extLst>
          </p:cNvPr>
          <p:cNvSpPr>
            <a:spLocks noGrp="1"/>
          </p:cNvSpPr>
          <p:nvPr>
            <p:ph type="title"/>
          </p:nvPr>
        </p:nvSpPr>
        <p:spPr>
          <a:xfrm>
            <a:off x="2123728" y="224294"/>
            <a:ext cx="7488833" cy="504055"/>
          </a:xfrm>
        </p:spPr>
        <p:txBody>
          <a:bodyPr/>
          <a:lstStyle/>
          <a:p>
            <a:r>
              <a:rPr lang="en-US" dirty="0">
                <a:latin typeface="+mj-lt"/>
              </a:rPr>
              <a:t>Learning, Teaching &amp; Scholarship</a:t>
            </a:r>
          </a:p>
        </p:txBody>
      </p:sp>
      <p:sp>
        <p:nvSpPr>
          <p:cNvPr id="3" name="Content Placeholder 2">
            <a:extLst>
              <a:ext uri="{FF2B5EF4-FFF2-40B4-BE49-F238E27FC236}">
                <a16:creationId xmlns:a16="http://schemas.microsoft.com/office/drawing/2014/main" id="{87A2108A-BC86-89B7-3F2C-4F29FF239CDF}"/>
              </a:ext>
            </a:extLst>
          </p:cNvPr>
          <p:cNvSpPr>
            <a:spLocks noGrp="1"/>
          </p:cNvSpPr>
          <p:nvPr>
            <p:ph idx="1"/>
          </p:nvPr>
        </p:nvSpPr>
        <p:spPr>
          <a:xfrm>
            <a:off x="539552" y="1203598"/>
            <a:ext cx="8208911" cy="3939902"/>
          </a:xfrm>
        </p:spPr>
        <p:txBody>
          <a:bodyPr/>
          <a:lstStyle/>
          <a:p>
            <a:pPr>
              <a:buFont typeface="Arial" panose="020B0604020202020204" pitchFamily="34" charset="0"/>
              <a:buChar char="•"/>
            </a:pPr>
            <a:r>
              <a:rPr lang="en-US" sz="2400" dirty="0">
                <a:latin typeface="+mn-lt"/>
              </a:rPr>
              <a:t>Education focused track</a:t>
            </a:r>
          </a:p>
          <a:p>
            <a:pPr>
              <a:buFont typeface="Arial" panose="020B0604020202020204" pitchFamily="34" charset="0"/>
              <a:buChar char="•"/>
            </a:pPr>
            <a:r>
              <a:rPr lang="en-US" sz="2400" dirty="0">
                <a:latin typeface="+mn-lt"/>
              </a:rPr>
              <a:t>Distinctive from R&amp;T in terms of emphasis</a:t>
            </a:r>
          </a:p>
          <a:p>
            <a:pPr>
              <a:buFont typeface="Arial" panose="020B0604020202020204" pitchFamily="34" charset="0"/>
              <a:buChar char="•"/>
            </a:pPr>
            <a:r>
              <a:rPr lang="en-US" sz="2400" dirty="0">
                <a:latin typeface="+mn-lt"/>
              </a:rPr>
              <a:t>All activities should ultimately feed back into education of our University students</a:t>
            </a:r>
          </a:p>
          <a:p>
            <a:pPr>
              <a:buFont typeface="Arial" panose="020B0604020202020204" pitchFamily="34" charset="0"/>
              <a:buChar char="•"/>
            </a:pPr>
            <a:r>
              <a:rPr lang="en-US" sz="2400" dirty="0">
                <a:latin typeface="+mn-lt"/>
              </a:rPr>
              <a:t>The role is intended to support the advancement of our University’s educational agenda and ambitions through:</a:t>
            </a:r>
          </a:p>
          <a:p>
            <a:pPr lvl="1">
              <a:buFont typeface="Arial" panose="020B0604020202020204" pitchFamily="34" charset="0"/>
              <a:buChar char="•"/>
            </a:pPr>
            <a:r>
              <a:rPr lang="en-US" sz="2000" dirty="0"/>
              <a:t> Engaging with and adding to the evidence base of what is effective (Scholarship of Teaching and Learning)</a:t>
            </a:r>
            <a:endParaRPr lang="en-US" sz="2000" dirty="0">
              <a:latin typeface="+mn-lt"/>
            </a:endParaRPr>
          </a:p>
          <a:p>
            <a:pPr lvl="1">
              <a:buFont typeface="Arial" panose="020B0604020202020204" pitchFamily="34" charset="0"/>
              <a:buChar char="•"/>
            </a:pPr>
            <a:r>
              <a:rPr lang="en-US" sz="2000" dirty="0"/>
              <a:t>Curriculum design, learning experience, assessment design, </a:t>
            </a:r>
            <a:r>
              <a:rPr lang="en-US" sz="2000" dirty="0">
                <a:latin typeface="+mn-lt"/>
              </a:rPr>
              <a:t> experiential learning, skills development</a:t>
            </a:r>
          </a:p>
        </p:txBody>
      </p:sp>
      <p:pic>
        <p:nvPicPr>
          <p:cNvPr id="4" name="Picture 10" descr="UoG_keyline_regular_lockup.eps">
            <a:extLst>
              <a:ext uri="{FF2B5EF4-FFF2-40B4-BE49-F238E27FC236}">
                <a16:creationId xmlns:a16="http://schemas.microsoft.com/office/drawing/2014/main" id="{CDDB633E-A99B-00B0-D04B-A4C1B68EBDA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Audio 29">
            <a:extLst>
              <a:ext uri="{FF2B5EF4-FFF2-40B4-BE49-F238E27FC236}">
                <a16:creationId xmlns:a16="http://schemas.microsoft.com/office/drawing/2014/main" id="{33F3DFC6-563B-1459-1B77-78DC68AA77E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623559173"/>
      </p:ext>
    </p:extLst>
  </p:cSld>
  <p:clrMapOvr>
    <a:masterClrMapping/>
  </p:clrMapOvr>
  <mc:AlternateContent xmlns:mc="http://schemas.openxmlformats.org/markup-compatibility/2006" xmlns:p14="http://schemas.microsoft.com/office/powerpoint/2010/main">
    <mc:Choice Requires="p14">
      <p:transition spd="slow" p14:dur="2000" advTm="103533"/>
    </mc:Choice>
    <mc:Fallback xmlns="">
      <p:transition spd="slow" advTm="103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31" fill="hold" display="0">
                  <p:stCondLst>
                    <p:cond delay="indefinite"/>
                  </p:stCondLst>
                  <p:endCondLst>
                    <p:cond evt="onStopAudio" delay="0">
                      <p:tgtEl>
                        <p:sldTgt/>
                      </p:tgtEl>
                    </p:cond>
                  </p:endCondLst>
                </p:cTn>
                <p:tgtEl>
                  <p:spTgt spid="30"/>
                </p:tgtEl>
              </p:cMediaNode>
            </p:audio>
          </p:childTnLst>
        </p:cTn>
      </p:par>
    </p:tnLst>
    <p:bldLst>
      <p:bldP spid="3" grpId="0" build="p" bldLvl="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4584" y="179830"/>
            <a:ext cx="6629864" cy="514350"/>
          </a:xfrm>
        </p:spPr>
        <p:txBody>
          <a:bodyPr/>
          <a:lstStyle/>
          <a:p>
            <a:r>
              <a:rPr lang="en-US" dirty="0">
                <a:solidFill>
                  <a:schemeClr val="accent5"/>
                </a:solidFill>
                <a:latin typeface="+mj-lt"/>
              </a:rPr>
              <a:t>Promotions &amp; Professional Development</a:t>
            </a:r>
          </a:p>
        </p:txBody>
      </p:sp>
      <p:sp>
        <p:nvSpPr>
          <p:cNvPr id="5" name="Freeform 4"/>
          <p:cNvSpPr/>
          <p:nvPr/>
        </p:nvSpPr>
        <p:spPr>
          <a:xfrm>
            <a:off x="2609850" y="2411642"/>
            <a:ext cx="276225" cy="19050"/>
          </a:xfrm>
          <a:custGeom>
            <a:avLst/>
            <a:gdLst>
              <a:gd name="connsiteX0" fmla="*/ 368300 w 368300"/>
              <a:gd name="connsiteY0" fmla="*/ 0 h 25400"/>
              <a:gd name="connsiteX1" fmla="*/ 0 w 368300"/>
              <a:gd name="connsiteY1" fmla="*/ 25400 h 25400"/>
            </a:gdLst>
            <a:ahLst/>
            <a:cxnLst>
              <a:cxn ang="0">
                <a:pos x="connsiteX0" y="connsiteY0"/>
              </a:cxn>
              <a:cxn ang="0">
                <a:pos x="connsiteX1" y="connsiteY1"/>
              </a:cxn>
            </a:cxnLst>
            <a:rect l="l" t="t" r="r" b="b"/>
            <a:pathLst>
              <a:path w="368300" h="25400">
                <a:moveTo>
                  <a:pt x="368300" y="0"/>
                </a:moveTo>
                <a:lnTo>
                  <a:pt x="0" y="25400"/>
                </a:lnTo>
              </a:path>
            </a:pathLst>
          </a:custGeom>
        </p:spPr>
        <p:txBody>
          <a:bodyPr vert="horz" wrap="square" lIns="68580" tIns="34290" rIns="68580" bIns="34290" numCol="1" rtlCol="0" anchor="t" anchorCtr="0" compatLnSpc="1">
            <a:prstTxWarp prst="textNoShape">
              <a:avLst/>
            </a:prstTxWarp>
          </a:bodyPr>
          <a:lstStyle/>
          <a:p>
            <a:pPr defTabSz="685800" eaLnBrk="0" hangingPunct="0"/>
            <a:endParaRPr lang="en-US" sz="1800">
              <a:ea typeface="ＭＳ Ｐゴシック" charset="-128"/>
              <a:cs typeface="ＭＳ Ｐゴシック" charset="-128"/>
            </a:endParaRPr>
          </a:p>
        </p:txBody>
      </p:sp>
      <p:sp>
        <p:nvSpPr>
          <p:cNvPr id="10" name="Oval 9"/>
          <p:cNvSpPr/>
          <p:nvPr/>
        </p:nvSpPr>
        <p:spPr bwMode="auto">
          <a:xfrm>
            <a:off x="2699792" y="1032504"/>
            <a:ext cx="4032448" cy="3339446"/>
          </a:xfrm>
          <a:prstGeom prst="ellipse">
            <a:avLst/>
          </a:prstGeom>
          <a:solidFill>
            <a:schemeClr val="accent1">
              <a:alpha val="37000"/>
            </a:schemeClr>
          </a:solidFill>
          <a:ln w="9525" cap="flat" cmpd="sng" algn="ctr">
            <a:solidFill>
              <a:schemeClr val="tx1">
                <a:alpha val="12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hangingPunct="0"/>
            <a:r>
              <a:rPr lang="en-US" sz="1800" dirty="0">
                <a:solidFill>
                  <a:schemeClr val="accent2">
                    <a:lumMod val="75000"/>
                  </a:schemeClr>
                </a:solidFill>
                <a:ea typeface="ＭＳ Ｐゴシック" charset="-128"/>
                <a:cs typeface="ＭＳ Ｐゴシック" charset="-128"/>
              </a:rPr>
              <a:t>Promotions Criteria</a:t>
            </a:r>
          </a:p>
          <a:p>
            <a:pPr marL="257175" indent="-257175" algn="ctr" defTabSz="685800" eaLnBrk="0" hangingPunct="0">
              <a:buFontTx/>
              <a:buChar char="-"/>
            </a:pPr>
            <a:r>
              <a:rPr lang="en-US" sz="1600" i="1" dirty="0">
                <a:ea typeface="ＭＳ Ｐゴシック" charset="-128"/>
                <a:cs typeface="ＭＳ Ｐゴシック" charset="-128"/>
              </a:rPr>
              <a:t>Learning &amp; Teaching Practice</a:t>
            </a:r>
          </a:p>
          <a:p>
            <a:pPr marL="257175" indent="-257175" algn="ctr" defTabSz="685800" eaLnBrk="0" hangingPunct="0">
              <a:buFontTx/>
              <a:buChar char="-"/>
            </a:pPr>
            <a:r>
              <a:rPr lang="en-US" sz="1600" i="1" dirty="0">
                <a:ea typeface="ＭＳ Ｐゴシック" charset="-128"/>
                <a:cs typeface="ＭＳ Ｐゴシック" charset="-128"/>
              </a:rPr>
              <a:t>Scholarship, Knowledge Exchange &amp; Impact</a:t>
            </a:r>
          </a:p>
          <a:p>
            <a:pPr marL="257175" indent="-257175" algn="ctr" defTabSz="685800" eaLnBrk="0" hangingPunct="0">
              <a:buFontTx/>
              <a:buChar char="-"/>
            </a:pPr>
            <a:r>
              <a:rPr lang="en-US" sz="1600" i="1" dirty="0">
                <a:ea typeface="ＭＳ Ｐゴシック" charset="-128"/>
                <a:cs typeface="ＭＳ Ｐゴシック" charset="-128"/>
              </a:rPr>
              <a:t>Leadership and Management</a:t>
            </a:r>
          </a:p>
          <a:p>
            <a:pPr marL="257175" indent="-257175" algn="ctr" defTabSz="685800" eaLnBrk="0" hangingPunct="0">
              <a:buFontTx/>
              <a:buChar char="-"/>
            </a:pPr>
            <a:r>
              <a:rPr lang="en-US" sz="1600" i="1" dirty="0">
                <a:ea typeface="ＭＳ Ｐゴシック" charset="-128"/>
                <a:cs typeface="ＭＳ Ｐゴシック" charset="-128"/>
              </a:rPr>
              <a:t>Esteem</a:t>
            </a:r>
          </a:p>
        </p:txBody>
      </p:sp>
      <p:sp>
        <p:nvSpPr>
          <p:cNvPr id="28" name="TextBox 27"/>
          <p:cNvSpPr txBox="1"/>
          <p:nvPr/>
        </p:nvSpPr>
        <p:spPr>
          <a:xfrm>
            <a:off x="2961331" y="4562612"/>
            <a:ext cx="3760325" cy="338554"/>
          </a:xfrm>
          <a:prstGeom prst="rect">
            <a:avLst/>
          </a:prstGeom>
          <a:noFill/>
        </p:spPr>
        <p:txBody>
          <a:bodyPr wrap="none" rtlCol="0">
            <a:spAutoFit/>
          </a:bodyPr>
          <a:lstStyle/>
          <a:p>
            <a:r>
              <a:rPr lang="en-US" sz="1600" dirty="0"/>
              <a:t>APP – Account of Professional Practice</a:t>
            </a:r>
          </a:p>
        </p:txBody>
      </p:sp>
      <p:pic>
        <p:nvPicPr>
          <p:cNvPr id="29" name="Picture 10" descr="UoG_keyline_regular_lockup.eps">
            <a:extLst>
              <a:ext uri="{FF2B5EF4-FFF2-40B4-BE49-F238E27FC236}">
                <a16:creationId xmlns:a16="http://schemas.microsoft.com/office/drawing/2014/main" id="{EC6C0354-2EEC-374F-9F48-81413CA1EE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Audio 59">
            <a:extLst>
              <a:ext uri="{FF2B5EF4-FFF2-40B4-BE49-F238E27FC236}">
                <a16:creationId xmlns:a16="http://schemas.microsoft.com/office/drawing/2014/main" id="{1A628210-7762-55A1-1C7B-7DE46917108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860206882"/>
      </p:ext>
    </p:extLst>
  </p:cSld>
  <p:clrMapOvr>
    <a:masterClrMapping/>
  </p:clrMapOvr>
  <mc:AlternateContent xmlns:mc="http://schemas.openxmlformats.org/markup-compatibility/2006" xmlns:p14="http://schemas.microsoft.com/office/powerpoint/2010/main">
    <mc:Choice Requires="p14">
      <p:transition spd="slow" p14:dur="2000" advTm="81600"/>
    </mc:Choice>
    <mc:Fallback xmlns="">
      <p:transition spd="slow" advTm="81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0"/>
                </p:tgtEl>
              </p:cMediaNode>
            </p:audio>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BCB415-00E5-304F-9B01-4B063715D606}"/>
              </a:ext>
            </a:extLst>
          </p:cNvPr>
          <p:cNvSpPr>
            <a:spLocks noGrp="1"/>
          </p:cNvSpPr>
          <p:nvPr>
            <p:ph sz="half" idx="1"/>
          </p:nvPr>
        </p:nvSpPr>
        <p:spPr>
          <a:xfrm>
            <a:off x="388268" y="1949350"/>
            <a:ext cx="8367464" cy="1618506"/>
          </a:xfrm>
        </p:spPr>
        <p:txBody>
          <a:bodyPr/>
          <a:lstStyle/>
          <a:p>
            <a:pPr indent="0"/>
            <a:r>
              <a:rPr lang="en-GB" dirty="0">
                <a:solidFill>
                  <a:schemeClr val="accent5"/>
                </a:solidFill>
              </a:rPr>
              <a:t>“The normal expectation of candidates applying for promotion on the LT&amp;S track would be that their </a:t>
            </a:r>
            <a:r>
              <a:rPr lang="en-GB" b="1" dirty="0">
                <a:solidFill>
                  <a:schemeClr val="accent5"/>
                </a:solidFill>
              </a:rPr>
              <a:t>output is increasingly characterised by scholarship, i.e. work that relates to the study and practice of learning and teaching within an HE setting</a:t>
            </a:r>
            <a:r>
              <a:rPr lang="en-GB" dirty="0">
                <a:solidFill>
                  <a:schemeClr val="accent5"/>
                </a:solidFill>
              </a:rPr>
              <a:t>.” (Source: Guidance Information) </a:t>
            </a:r>
          </a:p>
          <a:p>
            <a:pPr indent="0"/>
            <a:endParaRPr lang="en-US" dirty="0">
              <a:solidFill>
                <a:schemeClr val="accent5"/>
              </a:solidFill>
            </a:endParaRPr>
          </a:p>
        </p:txBody>
      </p:sp>
      <p:sp>
        <p:nvSpPr>
          <p:cNvPr id="5" name="Title 1">
            <a:extLst>
              <a:ext uri="{FF2B5EF4-FFF2-40B4-BE49-F238E27FC236}">
                <a16:creationId xmlns:a16="http://schemas.microsoft.com/office/drawing/2014/main" id="{7416374C-2FD4-E44B-9A6E-A1F0A851D43E}"/>
              </a:ext>
            </a:extLst>
          </p:cNvPr>
          <p:cNvSpPr>
            <a:spLocks noGrp="1"/>
          </p:cNvSpPr>
          <p:nvPr>
            <p:ph type="title"/>
          </p:nvPr>
        </p:nvSpPr>
        <p:spPr>
          <a:xfrm>
            <a:off x="1974584" y="179830"/>
            <a:ext cx="5475778" cy="951760"/>
          </a:xfrm>
        </p:spPr>
        <p:txBody>
          <a:bodyPr/>
          <a:lstStyle/>
          <a:p>
            <a:r>
              <a:rPr lang="en-US" dirty="0">
                <a:solidFill>
                  <a:schemeClr val="accent5"/>
                </a:solidFill>
                <a:latin typeface="+mj-lt"/>
              </a:rPr>
              <a:t>Clarifying Scholarship of Teaching and Learning (</a:t>
            </a:r>
            <a:r>
              <a:rPr lang="en-US" dirty="0" err="1">
                <a:solidFill>
                  <a:schemeClr val="accent5"/>
                </a:solidFill>
                <a:latin typeface="+mj-lt"/>
              </a:rPr>
              <a:t>SoTL</a:t>
            </a:r>
            <a:r>
              <a:rPr lang="en-US" dirty="0">
                <a:solidFill>
                  <a:schemeClr val="accent5"/>
                </a:solidFill>
                <a:latin typeface="+mj-lt"/>
              </a:rPr>
              <a:t>)</a:t>
            </a:r>
          </a:p>
        </p:txBody>
      </p:sp>
      <p:pic>
        <p:nvPicPr>
          <p:cNvPr id="6" name="Picture 10" descr="UoG_keyline_regular_lockup.eps">
            <a:extLst>
              <a:ext uri="{FF2B5EF4-FFF2-40B4-BE49-F238E27FC236}">
                <a16:creationId xmlns:a16="http://schemas.microsoft.com/office/drawing/2014/main" id="{F01A1DB4-84E7-2A4F-B27D-EA7993B13B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Audio 20">
            <a:extLst>
              <a:ext uri="{FF2B5EF4-FFF2-40B4-BE49-F238E27FC236}">
                <a16:creationId xmlns:a16="http://schemas.microsoft.com/office/drawing/2014/main" id="{AE6547D7-C902-2A33-085A-896CD722BD3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68306232"/>
      </p:ext>
    </p:extLst>
  </p:cSld>
  <p:clrMapOvr>
    <a:masterClrMapping/>
  </p:clrMapOvr>
  <mc:AlternateContent xmlns:mc="http://schemas.openxmlformats.org/markup-compatibility/2006" xmlns:p14="http://schemas.microsoft.com/office/powerpoint/2010/main">
    <mc:Choice Requires="p14">
      <p:transition spd="slow" p14:dur="2000" advTm="70185"/>
    </mc:Choice>
    <mc:Fallback xmlns="">
      <p:transition spd="slow" advTm="70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1"/>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oG_keyline_regular_lockup.eps"/>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2126195" y="237480"/>
            <a:ext cx="4390021" cy="685800"/>
          </a:xfrm>
        </p:spPr>
        <p:txBody>
          <a:bodyPr/>
          <a:lstStyle/>
          <a:p>
            <a:r>
              <a:rPr lang="en-US" sz="2800" dirty="0">
                <a:latin typeface="+mj-lt"/>
              </a:rPr>
              <a:t>Scholarly or Scholarship?</a:t>
            </a:r>
          </a:p>
        </p:txBody>
      </p:sp>
      <p:sp>
        <p:nvSpPr>
          <p:cNvPr id="20" name="Content Placeholder 2"/>
          <p:cNvSpPr>
            <a:spLocks noGrp="1"/>
          </p:cNvSpPr>
          <p:nvPr>
            <p:ph idx="1"/>
          </p:nvPr>
        </p:nvSpPr>
        <p:spPr>
          <a:xfrm>
            <a:off x="323529" y="1203597"/>
            <a:ext cx="5266318" cy="3766715"/>
          </a:xfrm>
        </p:spPr>
        <p:txBody>
          <a:bodyPr/>
          <a:lstStyle/>
          <a:p>
            <a:r>
              <a:rPr lang="en-US" sz="2000" dirty="0">
                <a:latin typeface="+mn-lt"/>
              </a:rPr>
              <a:t>“…</a:t>
            </a:r>
            <a:r>
              <a:rPr lang="en-US" sz="2000" i="1" dirty="0">
                <a:latin typeface="+mn-lt"/>
              </a:rPr>
              <a:t>all</a:t>
            </a:r>
            <a:r>
              <a:rPr lang="en-US" sz="2000" dirty="0">
                <a:latin typeface="+mn-lt"/>
              </a:rPr>
              <a:t> faculty have an obligation to teach well, to engage students and to foster important forms of student learning…</a:t>
            </a:r>
          </a:p>
          <a:p>
            <a:r>
              <a:rPr lang="en-US" sz="2000" dirty="0">
                <a:latin typeface="+mn-lt"/>
              </a:rPr>
              <a:t>“…when it entails as well, certain practices of class room assessment and evidence gathering, when it is informed not only by the latest ideas in the field but by current ideas about teaching in the field, when it invites peer collaboration and review, </a:t>
            </a:r>
            <a:r>
              <a:rPr lang="en-US" sz="2000" i="1" dirty="0">
                <a:latin typeface="+mn-lt"/>
              </a:rPr>
              <a:t>then</a:t>
            </a:r>
            <a:r>
              <a:rPr lang="en-US" sz="2000" dirty="0">
                <a:latin typeface="+mn-lt"/>
              </a:rPr>
              <a:t> that teaching might rightly be called </a:t>
            </a:r>
            <a:r>
              <a:rPr lang="en-US" sz="2000" b="1" dirty="0">
                <a:latin typeface="+mn-lt"/>
              </a:rPr>
              <a:t>scholarly, or reflective or informed</a:t>
            </a:r>
            <a:r>
              <a:rPr lang="en-US" sz="2000" dirty="0">
                <a:latin typeface="+mn-lt"/>
              </a:rPr>
              <a:t>.. (contd.)</a:t>
            </a:r>
          </a:p>
        </p:txBody>
      </p:sp>
      <p:pic>
        <p:nvPicPr>
          <p:cNvPr id="21" name="Picture 20" descr="reflect_cartoon.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5911" y="1784743"/>
            <a:ext cx="2438537" cy="1937091"/>
          </a:xfrm>
          <a:prstGeom prst="rect">
            <a:avLst/>
          </a:prstGeom>
        </p:spPr>
      </p:pic>
      <p:sp>
        <p:nvSpPr>
          <p:cNvPr id="22" name="TextBox 21"/>
          <p:cNvSpPr txBox="1"/>
          <p:nvPr/>
        </p:nvSpPr>
        <p:spPr>
          <a:xfrm>
            <a:off x="6813983" y="3830002"/>
            <a:ext cx="1356462" cy="253916"/>
          </a:xfrm>
          <a:prstGeom prst="rect">
            <a:avLst/>
          </a:prstGeom>
          <a:noFill/>
        </p:spPr>
        <p:txBody>
          <a:bodyPr wrap="none" rtlCol="0">
            <a:spAutoFit/>
          </a:bodyPr>
          <a:lstStyle/>
          <a:p>
            <a:r>
              <a:rPr lang="en-US" sz="1050" dirty="0" err="1"/>
              <a:t>www.slideshare.net</a:t>
            </a:r>
            <a:endParaRPr lang="en-US" sz="1050" dirty="0"/>
          </a:p>
        </p:txBody>
      </p:sp>
      <p:pic>
        <p:nvPicPr>
          <p:cNvPr id="14" name="Audio 13">
            <a:extLst>
              <a:ext uri="{FF2B5EF4-FFF2-40B4-BE49-F238E27FC236}">
                <a16:creationId xmlns:a16="http://schemas.microsoft.com/office/drawing/2014/main" id="{62463A10-5F74-8879-EEA8-E87AC7AADA2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3345252672"/>
      </p:ext>
    </p:extLst>
  </p:cSld>
  <p:clrMapOvr>
    <a:masterClrMapping/>
  </p:clrMapOvr>
  <mc:AlternateContent xmlns:mc="http://schemas.openxmlformats.org/markup-compatibility/2006" xmlns:p14="http://schemas.microsoft.com/office/powerpoint/2010/main">
    <mc:Choice Requires="p14">
      <p:transition spd="slow" p14:dur="2000" advTm="56522"/>
    </mc:Choice>
    <mc:Fallback xmlns="">
      <p:transition spd="slow" advTm="56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0">
                                            <p:txEl>
                                              <p:pRg st="0" end="0"/>
                                            </p:txEl>
                                          </p:spTgt>
                                        </p:tgtEl>
                                        <p:attrNameLst>
                                          <p:attrName>ppt_c</p:attrName>
                                        </p:attrNameLst>
                                      </p:cBhvr>
                                      <p:to>
                                        <a:schemeClr val="accent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UoG_keyline_regular_lockup.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a:spLocks noGrp="1"/>
          </p:cNvSpPr>
          <p:nvPr>
            <p:ph type="title"/>
          </p:nvPr>
        </p:nvSpPr>
        <p:spPr>
          <a:xfrm>
            <a:off x="2037184" y="229766"/>
            <a:ext cx="6927304" cy="685800"/>
          </a:xfrm>
        </p:spPr>
        <p:txBody>
          <a:bodyPr/>
          <a:lstStyle/>
          <a:p>
            <a:r>
              <a:rPr lang="en-US" sz="2800" dirty="0">
                <a:latin typeface="+mj-lt"/>
              </a:rPr>
              <a:t>Scholarly or Scholarship?</a:t>
            </a:r>
          </a:p>
        </p:txBody>
      </p:sp>
      <p:sp>
        <p:nvSpPr>
          <p:cNvPr id="6" name="Content Placeholder 2"/>
          <p:cNvSpPr>
            <a:spLocks noGrp="1"/>
          </p:cNvSpPr>
          <p:nvPr>
            <p:ph idx="1"/>
          </p:nvPr>
        </p:nvSpPr>
        <p:spPr>
          <a:xfrm>
            <a:off x="395535" y="1567340"/>
            <a:ext cx="4526217" cy="3020634"/>
          </a:xfrm>
        </p:spPr>
        <p:txBody>
          <a:bodyPr/>
          <a:lstStyle/>
          <a:p>
            <a:r>
              <a:rPr lang="en-US" sz="2000" dirty="0">
                <a:latin typeface="+mn-lt"/>
              </a:rPr>
              <a:t>“(</a:t>
            </a:r>
            <a:r>
              <a:rPr lang="en-US" sz="2000" dirty="0" err="1">
                <a:latin typeface="+mn-lt"/>
              </a:rPr>
              <a:t>contd</a:t>
            </a:r>
            <a:r>
              <a:rPr lang="en-US" sz="2000" dirty="0">
                <a:latin typeface="+mn-lt"/>
              </a:rPr>
              <a:t>)…But in addition to all of this, yet </a:t>
            </a:r>
            <a:r>
              <a:rPr lang="en-US" sz="2000" i="1" dirty="0">
                <a:latin typeface="+mn-lt"/>
              </a:rPr>
              <a:t>another </a:t>
            </a:r>
            <a:r>
              <a:rPr lang="en-US" sz="2000" dirty="0">
                <a:latin typeface="+mn-lt"/>
              </a:rPr>
              <a:t>good is needed, one called a scholarship of teaching... described as having three additional features of</a:t>
            </a:r>
            <a:r>
              <a:rPr lang="en-US" sz="2000" b="1" dirty="0">
                <a:latin typeface="+mn-lt"/>
              </a:rPr>
              <a:t> </a:t>
            </a:r>
            <a:r>
              <a:rPr lang="en-US" sz="2000" dirty="0">
                <a:latin typeface="+mn-lt"/>
              </a:rPr>
              <a:t>being public (‘community property’), open to critique and evaluation, and in the form others can build on.”</a:t>
            </a:r>
          </a:p>
          <a:p>
            <a:pPr marL="0" indent="0" algn="r"/>
            <a:endParaRPr lang="en-US" sz="2000" dirty="0">
              <a:latin typeface="+mn-lt"/>
            </a:endParaRPr>
          </a:p>
          <a:p>
            <a:pPr marL="0" indent="0" algn="r"/>
            <a:r>
              <a:rPr lang="en-US" sz="2000" dirty="0">
                <a:latin typeface="+mn-lt"/>
              </a:rPr>
              <a:t>(Schulman and Hutchings, 1999 cited in McCarthy 2008)</a:t>
            </a:r>
          </a:p>
        </p:txBody>
      </p:sp>
      <p:pic>
        <p:nvPicPr>
          <p:cNvPr id="7" name="Picture 6" descr="techande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753" y="1599642"/>
            <a:ext cx="3754703" cy="2628292"/>
          </a:xfrm>
          <a:prstGeom prst="rect">
            <a:avLst/>
          </a:prstGeom>
        </p:spPr>
      </p:pic>
      <p:pic>
        <p:nvPicPr>
          <p:cNvPr id="14" name="Audio 13">
            <a:extLst>
              <a:ext uri="{FF2B5EF4-FFF2-40B4-BE49-F238E27FC236}">
                <a16:creationId xmlns:a16="http://schemas.microsoft.com/office/drawing/2014/main" id="{BFB3EC6F-6359-70F4-6C13-88D688E1E5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extLst>
      <p:ext uri="{BB962C8B-B14F-4D97-AF65-F5344CB8AC3E}">
        <p14:creationId xmlns:p14="http://schemas.microsoft.com/office/powerpoint/2010/main" val="1795222857"/>
      </p:ext>
    </p:extLst>
  </p:cSld>
  <p:clrMapOvr>
    <a:masterClrMapping/>
  </p:clrMapOvr>
  <mc:AlternateContent xmlns:mc="http://schemas.openxmlformats.org/markup-compatibility/2006" xmlns:p14="http://schemas.microsoft.com/office/powerpoint/2010/main">
    <mc:Choice Requires="p14">
      <p:transition spd="slow" p14:dur="2000" advTm="45137"/>
    </mc:Choice>
    <mc:Fallback xmlns="">
      <p:transition spd="slow" advTm="45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UoG_keyline_regular_lockup.eps"/>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bwMode="auto">
          <a:xfrm>
            <a:off x="251521" y="1203598"/>
            <a:ext cx="4968551" cy="393990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11" name="Title 1"/>
          <p:cNvSpPr>
            <a:spLocks noGrp="1"/>
          </p:cNvSpPr>
          <p:nvPr>
            <p:ph type="title"/>
          </p:nvPr>
        </p:nvSpPr>
        <p:spPr>
          <a:xfrm>
            <a:off x="2267744" y="328352"/>
            <a:ext cx="5184576" cy="504055"/>
          </a:xfrm>
        </p:spPr>
        <p:txBody>
          <a:bodyPr/>
          <a:lstStyle/>
          <a:p>
            <a:r>
              <a:rPr lang="en-US" dirty="0"/>
              <a:t>Evidencing Scholarship</a:t>
            </a:r>
          </a:p>
        </p:txBody>
      </p:sp>
      <p:sp>
        <p:nvSpPr>
          <p:cNvPr id="12" name="Content Placeholder 2"/>
          <p:cNvSpPr>
            <a:spLocks noGrp="1"/>
          </p:cNvSpPr>
          <p:nvPr>
            <p:ph idx="1"/>
          </p:nvPr>
        </p:nvSpPr>
        <p:spPr>
          <a:xfrm>
            <a:off x="251521" y="987574"/>
            <a:ext cx="8640958" cy="3827574"/>
          </a:xfrm>
        </p:spPr>
        <p:txBody>
          <a:bodyPr/>
          <a:lstStyle/>
          <a:p>
            <a:pPr marL="0">
              <a:buFont typeface="Arial" charset="0"/>
              <a:buChar char="•"/>
            </a:pPr>
            <a:r>
              <a:rPr lang="en-US" sz="2000" dirty="0">
                <a:latin typeface="+mn-lt"/>
              </a:rPr>
              <a:t>“</a:t>
            </a:r>
            <a:r>
              <a:rPr lang="en-GB" sz="2000" dirty="0">
                <a:latin typeface="+mn-lt"/>
              </a:rPr>
              <a:t>Scholarship of Teaching and Learning (</a:t>
            </a:r>
            <a:r>
              <a:rPr lang="en-GB" sz="2000" dirty="0" err="1">
                <a:latin typeface="+mn-lt"/>
              </a:rPr>
              <a:t>SoTL</a:t>
            </a:r>
            <a:r>
              <a:rPr lang="en-GB" sz="2000" dirty="0">
                <a:latin typeface="+mn-lt"/>
              </a:rPr>
              <a:t>), expressed through external-facing outputs.  Disciplinary outputs can be included where they are shown in the APP to influence teaching and assessment of the discipline.  Outputs can include: peer-reviewed journal publications of international standing; external policy and professional reports; monographs, text books, book contributions; professional guidance on learning and teaching (such as QAA, Advance HE reports/ guidance); dictionaries, scholarly editions; catalogues; contributions to major databases; or other corpora of knowledge.</a:t>
            </a:r>
          </a:p>
          <a:p>
            <a:pPr marL="0" indent="0"/>
            <a:endParaRPr lang="en-US" sz="2000" dirty="0">
              <a:latin typeface="+mn-lt"/>
            </a:endParaRPr>
          </a:p>
          <a:p>
            <a:pPr marL="0">
              <a:buFont typeface="Arial" charset="0"/>
              <a:buChar char="•"/>
            </a:pPr>
            <a:r>
              <a:rPr lang="en-US" sz="2000" dirty="0">
                <a:latin typeface="+mn-lt"/>
              </a:rPr>
              <a:t>validated by peers and influence others beyond the institution e.g. through professional recommendations, evidence of citation, adoption of guidance or materials by other institutions, and other similar indications that the outputs are high quality.</a:t>
            </a:r>
            <a:endParaRPr lang="en-GB" sz="2000" b="1" dirty="0">
              <a:latin typeface="+mn-lt"/>
            </a:endParaRPr>
          </a:p>
          <a:p>
            <a:pPr marL="0"/>
            <a:endParaRPr lang="en-US" sz="2000" dirty="0">
              <a:latin typeface="+mn-lt"/>
            </a:endParaRPr>
          </a:p>
        </p:txBody>
      </p:sp>
      <p:pic>
        <p:nvPicPr>
          <p:cNvPr id="17" name="Audio 16">
            <a:extLst>
              <a:ext uri="{FF2B5EF4-FFF2-40B4-BE49-F238E27FC236}">
                <a16:creationId xmlns:a16="http://schemas.microsoft.com/office/drawing/2014/main" id="{7D64CB4C-F3F8-6A08-D37A-22916CBCA7B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2920332821"/>
      </p:ext>
    </p:extLst>
  </p:cSld>
  <p:clrMapOvr>
    <a:masterClrMapping/>
  </p:clrMapOvr>
  <mc:AlternateContent xmlns:mc="http://schemas.openxmlformats.org/markup-compatibility/2006" xmlns:p14="http://schemas.microsoft.com/office/powerpoint/2010/main">
    <mc:Choice Requires="p14">
      <p:transition spd="slow" p14:dur="2000" advTm="77877"/>
    </mc:Choice>
    <mc:Fallback xmlns="">
      <p:transition spd="slow" advTm="77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7"/>
                </p:tgtEl>
              </p:cMediaNode>
            </p:audio>
          </p:childTnLst>
        </p:cTn>
      </p:par>
    </p:tnLst>
    <p:bldLst>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58C308-46F8-B245-BCE1-912B1645A37E}"/>
              </a:ext>
            </a:extLst>
          </p:cNvPr>
          <p:cNvSpPr>
            <a:spLocks noGrp="1"/>
          </p:cNvSpPr>
          <p:nvPr>
            <p:ph sz="half" idx="2"/>
          </p:nvPr>
        </p:nvSpPr>
        <p:spPr>
          <a:xfrm>
            <a:off x="51438" y="1275606"/>
            <a:ext cx="5541310" cy="3307306"/>
          </a:xfrm>
        </p:spPr>
        <p:txBody>
          <a:bodyPr>
            <a:noAutofit/>
          </a:bodyPr>
          <a:lstStyle/>
          <a:p>
            <a:r>
              <a:rPr lang="en-US" sz="1800" b="1" dirty="0" err="1"/>
              <a:t>SoTL</a:t>
            </a:r>
            <a:r>
              <a:rPr lang="en-US" sz="1800" dirty="0"/>
              <a:t> …</a:t>
            </a:r>
          </a:p>
          <a:p>
            <a:pPr marL="628650" indent="-285750">
              <a:buFont typeface="Arial" panose="020B0604020202020204" pitchFamily="34" charset="0"/>
              <a:buChar char="•"/>
            </a:pPr>
            <a:r>
              <a:rPr lang="en-US" sz="1800" dirty="0"/>
              <a:t>Should be a natural activity where enquiring people reflect on, share insights about, and look for evidence of effectiveness of concerning their professional practice</a:t>
            </a:r>
          </a:p>
          <a:p>
            <a:pPr marL="628650" indent="-285750">
              <a:buFont typeface="Arial" panose="020B0604020202020204" pitchFamily="34" charset="0"/>
              <a:buChar char="•"/>
            </a:pPr>
            <a:r>
              <a:rPr lang="en-US" sz="1800" dirty="0"/>
              <a:t>Essential building a case for change</a:t>
            </a:r>
          </a:p>
          <a:p>
            <a:pPr marL="628650" indent="-285750">
              <a:buFont typeface="Arial" panose="020B0604020202020204" pitchFamily="34" charset="0"/>
              <a:buChar char="•"/>
            </a:pPr>
            <a:r>
              <a:rPr lang="en-US" sz="1800" dirty="0"/>
              <a:t>Crucial means of sharing with others who are seeking to adopt approaches that are meaningful and effective</a:t>
            </a:r>
          </a:p>
          <a:p>
            <a:pPr marL="628650" indent="-285750">
              <a:buFont typeface="Arial" panose="020B0604020202020204" pitchFamily="34" charset="0"/>
              <a:buChar char="•"/>
            </a:pPr>
            <a:r>
              <a:rPr lang="en-US" sz="1800" dirty="0"/>
              <a:t>Expressed through community of scholars within disciplines and across disciplines</a:t>
            </a:r>
          </a:p>
          <a:p>
            <a:pPr lvl="1"/>
            <a:endParaRPr lang="en-US" sz="1800" dirty="0"/>
          </a:p>
        </p:txBody>
      </p:sp>
      <p:sp>
        <p:nvSpPr>
          <p:cNvPr id="2" name="Title 1">
            <a:extLst>
              <a:ext uri="{FF2B5EF4-FFF2-40B4-BE49-F238E27FC236}">
                <a16:creationId xmlns:a16="http://schemas.microsoft.com/office/drawing/2014/main" id="{BCED6D11-8D2E-DA4D-98A2-908011AD76C4}"/>
              </a:ext>
            </a:extLst>
          </p:cNvPr>
          <p:cNvSpPr>
            <a:spLocks noGrp="1"/>
          </p:cNvSpPr>
          <p:nvPr>
            <p:ph type="title"/>
          </p:nvPr>
        </p:nvSpPr>
        <p:spPr>
          <a:xfrm>
            <a:off x="1911928" y="195486"/>
            <a:ext cx="7232072" cy="764340"/>
          </a:xfrm>
        </p:spPr>
        <p:txBody>
          <a:bodyPr anchor="t">
            <a:noAutofit/>
          </a:bodyPr>
          <a:lstStyle/>
          <a:p>
            <a:r>
              <a:rPr lang="en-US" sz="2800" dirty="0">
                <a:latin typeface="+mj-lt"/>
              </a:rPr>
              <a:t>A Distinctive Contribution Through </a:t>
            </a:r>
            <a:r>
              <a:rPr lang="en-US" sz="2800" dirty="0" err="1">
                <a:latin typeface="+mj-lt"/>
              </a:rPr>
              <a:t>SoTL</a:t>
            </a:r>
            <a:r>
              <a:rPr lang="en-US" sz="2800" dirty="0">
                <a:latin typeface="+mj-lt"/>
              </a:rPr>
              <a:t> – </a:t>
            </a:r>
            <a:br>
              <a:rPr lang="en-US" sz="2800" dirty="0">
                <a:latin typeface="+mj-lt"/>
              </a:rPr>
            </a:br>
            <a:r>
              <a:rPr lang="en-US" sz="2800" dirty="0">
                <a:latin typeface="+mj-lt"/>
              </a:rPr>
              <a:t>some definitions</a:t>
            </a:r>
          </a:p>
        </p:txBody>
      </p:sp>
      <p:pic>
        <p:nvPicPr>
          <p:cNvPr id="10" name="Content Placeholder 9" descr="A blue and white chart with text&#10;&#10;Description automatically generated">
            <a:extLst>
              <a:ext uri="{FF2B5EF4-FFF2-40B4-BE49-F238E27FC236}">
                <a16:creationId xmlns:a16="http://schemas.microsoft.com/office/drawing/2014/main" id="{26DDC9A0-DBC2-C34D-B97C-CD977E539F16}"/>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rot="1600683">
            <a:off x="4588284" y="1841675"/>
            <a:ext cx="4149235" cy="2318268"/>
          </a:xfrm>
        </p:spPr>
      </p:pic>
      <p:pic>
        <p:nvPicPr>
          <p:cNvPr id="3" name="Content Placeholder 9" descr="A blue and white chart with text&#10;&#10;Description automatically generated">
            <a:extLst>
              <a:ext uri="{FF2B5EF4-FFF2-40B4-BE49-F238E27FC236}">
                <a16:creationId xmlns:a16="http://schemas.microsoft.com/office/drawing/2014/main" id="{A432FD44-09D2-F70A-297C-67B73889B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00683">
            <a:off x="4465916" y="1645712"/>
            <a:ext cx="5532313" cy="3091024"/>
          </a:xfrm>
        </p:spPr>
      </p:pic>
      <p:pic>
        <p:nvPicPr>
          <p:cNvPr id="5" name="Content Placeholder 9">
            <a:extLst>
              <a:ext uri="{FF2B5EF4-FFF2-40B4-BE49-F238E27FC236}">
                <a16:creationId xmlns:a16="http://schemas.microsoft.com/office/drawing/2014/main" id="{1ACEAA96-170E-3FB8-6692-84406D166D3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00683">
            <a:off x="6117712" y="2455567"/>
            <a:ext cx="5532313" cy="3091024"/>
          </a:xfrm>
        </p:spPr>
      </p:pic>
      <p:pic>
        <p:nvPicPr>
          <p:cNvPr id="7" name="Content Placeholder 9" descr="A blue and white chart with text&#10;&#10;Description automatically generated">
            <a:extLst>
              <a:ext uri="{FF2B5EF4-FFF2-40B4-BE49-F238E27FC236}">
                <a16:creationId xmlns:a16="http://schemas.microsoft.com/office/drawing/2014/main" id="{BCA089D1-48E8-421F-304C-F3571BBFAF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9854">
            <a:off x="5394988" y="2149790"/>
            <a:ext cx="3582774" cy="2001774"/>
          </a:xfrm>
          <a:prstGeom prst="rect">
            <a:avLst/>
          </a:prstGeom>
        </p:spPr>
      </p:pic>
      <p:pic>
        <p:nvPicPr>
          <p:cNvPr id="8" name="Picture 10" descr="UoG_keyline_regular_lockup.eps">
            <a:extLst>
              <a:ext uri="{FF2B5EF4-FFF2-40B4-BE49-F238E27FC236}">
                <a16:creationId xmlns:a16="http://schemas.microsoft.com/office/drawing/2014/main" id="{41289002-6A97-7655-4D2A-579BBF1223F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73187"/>
            <a:ext cx="1838325" cy="814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 name="Audio 58">
            <a:extLst>
              <a:ext uri="{FF2B5EF4-FFF2-40B4-BE49-F238E27FC236}">
                <a16:creationId xmlns:a16="http://schemas.microsoft.com/office/drawing/2014/main" id="{28E65327-250B-9CA9-58EB-1C3930B1FD6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4114800"/>
            <a:ext cx="812800" cy="812800"/>
          </a:xfrm>
          <a:prstGeom prst="rect">
            <a:avLst/>
          </a:prstGeom>
        </p:spPr>
      </p:pic>
    </p:spTree>
    <p:custDataLst>
      <p:tags r:id="rId1"/>
    </p:custDataLst>
    <p:extLst>
      <p:ext uri="{BB962C8B-B14F-4D97-AF65-F5344CB8AC3E}">
        <p14:creationId xmlns:p14="http://schemas.microsoft.com/office/powerpoint/2010/main" val="1097243814"/>
      </p:ext>
    </p:extLst>
  </p:cSld>
  <p:clrMapOvr>
    <a:masterClrMapping/>
  </p:clrMapOvr>
  <mc:AlternateContent xmlns:mc="http://schemas.openxmlformats.org/markup-compatibility/2006" xmlns:p14="http://schemas.microsoft.com/office/powerpoint/2010/main">
    <mc:Choice Requires="p14">
      <p:transition spd="slow" p14:dur="2000" advTm="109760"/>
    </mc:Choice>
    <mc:Fallback xmlns="">
      <p:transition spd="slow" advTm="10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9"/>
                </p:tgtEl>
              </p:cMediaNode>
            </p:audio>
          </p:childTnLst>
        </p:cTn>
      </p:par>
    </p:tnLst>
    <p:bldLst>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3|11|6.2|18.9|5.8|21.5"/>
</p:tagLst>
</file>

<file path=ppt/tags/tag10.xml><?xml version="1.0" encoding="utf-8"?>
<p:tagLst xmlns:a="http://schemas.openxmlformats.org/drawingml/2006/main" xmlns:r="http://schemas.openxmlformats.org/officeDocument/2006/relationships" xmlns:p="http://schemas.openxmlformats.org/presentationml/2006/main">
  <p:tag name="TIMING" val="|11.7|30.4|16.3|26.2|37.7"/>
</p:tagLst>
</file>

<file path=ppt/tags/tag11.xml><?xml version="1.0" encoding="utf-8"?>
<p:tagLst xmlns:a="http://schemas.openxmlformats.org/drawingml/2006/main" xmlns:r="http://schemas.openxmlformats.org/officeDocument/2006/relationships" xmlns:p="http://schemas.openxmlformats.org/presentationml/2006/main">
  <p:tag name="TIMING" val="|5.6|34.3|24.9|19.4|19.4|11.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3.xml><?xml version="1.0" encoding="utf-8"?>
<p:tagLst xmlns:a="http://schemas.openxmlformats.org/drawingml/2006/main" xmlns:r="http://schemas.openxmlformats.org/officeDocument/2006/relationships" xmlns:p="http://schemas.openxmlformats.org/presentationml/2006/main">
  <p:tag name="TIMING" val="|0.8"/>
</p:tagLst>
</file>

<file path=ppt/tags/tag4.xml><?xml version="1.0" encoding="utf-8"?>
<p:tagLst xmlns:a="http://schemas.openxmlformats.org/drawingml/2006/main" xmlns:r="http://schemas.openxmlformats.org/officeDocument/2006/relationships" xmlns:p="http://schemas.openxmlformats.org/presentationml/2006/main">
  <p:tag name="TIMING" val="|9.1|17.3"/>
</p:tagLst>
</file>

<file path=ppt/tags/tag5.xml><?xml version="1.0" encoding="utf-8"?>
<p:tagLst xmlns:a="http://schemas.openxmlformats.org/drawingml/2006/main" xmlns:r="http://schemas.openxmlformats.org/officeDocument/2006/relationships" xmlns:p="http://schemas.openxmlformats.org/presentationml/2006/main">
  <p:tag name="TIMING" val="|5.8|32.4"/>
</p:tagLst>
</file>

<file path=ppt/tags/tag6.xml><?xml version="1.0" encoding="utf-8"?>
<p:tagLst xmlns:a="http://schemas.openxmlformats.org/drawingml/2006/main" xmlns:r="http://schemas.openxmlformats.org/officeDocument/2006/relationships" xmlns:p="http://schemas.openxmlformats.org/presentationml/2006/main">
  <p:tag name="TIMING" val="|2.4|0.9|34.2|32.7|8.1"/>
</p:tagLst>
</file>

<file path=ppt/tags/tag7.xml><?xml version="1.0" encoding="utf-8"?>
<p:tagLst xmlns:a="http://schemas.openxmlformats.org/drawingml/2006/main" xmlns:r="http://schemas.openxmlformats.org/officeDocument/2006/relationships" xmlns:p="http://schemas.openxmlformats.org/presentationml/2006/main">
  <p:tag name="TIMING" val="|6.9|34.1|14|22.8|36.3|14.4|14"/>
</p:tagLst>
</file>

<file path=ppt/tags/tag8.xml><?xml version="1.0" encoding="utf-8"?>
<p:tagLst xmlns:a="http://schemas.openxmlformats.org/drawingml/2006/main" xmlns:r="http://schemas.openxmlformats.org/officeDocument/2006/relationships" xmlns:p="http://schemas.openxmlformats.org/presentationml/2006/main">
  <p:tag name="TIMING" val="|13.8|35.1|17|27.1|22.5"/>
</p:tagLst>
</file>

<file path=ppt/tags/tag9.xml><?xml version="1.0" encoding="utf-8"?>
<p:tagLst xmlns:a="http://schemas.openxmlformats.org/drawingml/2006/main" xmlns:r="http://schemas.openxmlformats.org/officeDocument/2006/relationships" xmlns:p="http://schemas.openxmlformats.org/presentationml/2006/main">
  <p:tag name="TIMING" val="|64.4|22.2|30.3"/>
</p:tagLst>
</file>

<file path=ppt/theme/theme1.xml><?xml version="1.0" encoding="utf-8"?>
<a:theme xmlns:a="http://schemas.openxmlformats.org/drawingml/2006/main" name="UoG_PowerPoint_16.9">
  <a:themeElements>
    <a:clrScheme name="University colours">
      <a:dk1>
        <a:srgbClr val="002542"/>
      </a:dk1>
      <a:lt1>
        <a:srgbClr val="FFFFFE"/>
      </a:lt1>
      <a:dk2>
        <a:srgbClr val="354047"/>
      </a:dk2>
      <a:lt2>
        <a:srgbClr val="C54520"/>
      </a:lt2>
      <a:accent1>
        <a:srgbClr val="63548B"/>
      </a:accent1>
      <a:accent2>
        <a:srgbClr val="8D0C64"/>
      </a:accent2>
      <a:accent3>
        <a:srgbClr val="CF1C20"/>
      </a:accent3>
      <a:accent4>
        <a:srgbClr val="4B3B7D"/>
      </a:accent4>
      <a:accent5>
        <a:srgbClr val="003824"/>
      </a:accent5>
      <a:accent6>
        <a:srgbClr val="500B29"/>
      </a:accent6>
      <a:hlink>
        <a:srgbClr val="584B3D"/>
      </a:hlink>
      <a:folHlink>
        <a:srgbClr val="0068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DC590302482A478DC2C19BDE1FF1BD" ma:contentTypeVersion="19" ma:contentTypeDescription="Create a new document." ma:contentTypeScope="" ma:versionID="0d471bfd842fd2f7faa662a568ec321d">
  <xsd:schema xmlns:xsd="http://www.w3.org/2001/XMLSchema" xmlns:xs="http://www.w3.org/2001/XMLSchema" xmlns:p="http://schemas.microsoft.com/office/2006/metadata/properties" xmlns:ns2="3245c20d-159e-401e-87da-b0d4de07bd7f" xmlns:ns3="83ff45ac-31f7-4da2-809a-ec6f560dcf9e" targetNamespace="http://schemas.microsoft.com/office/2006/metadata/properties" ma:root="true" ma:fieldsID="355573c9b874d90e15ad53afd8cd9354" ns2:_="" ns3:_="">
    <xsd:import namespace="3245c20d-159e-401e-87da-b0d4de07bd7f"/>
    <xsd:import namespace="83ff45ac-31f7-4da2-809a-ec6f560dcf9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PODSharepoint" minOccurs="0"/>
                <xsd:element ref="ns2:MediaServiceDateTaken" minOccurs="0"/>
                <xsd:element ref="ns2:MediaLengthInSeconds" minOccurs="0"/>
                <xsd:element ref="ns2:MediaServiceLocation"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45c20d-159e-401e-87da-b0d4de07bd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306b285-ac2c-4225-b56d-e54690cf9c97"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PODSharepoint" ma:index="20" nillable="true" ma:displayName="Tags" ma:format="Dropdown" ma:internalName="PODSharepoint">
      <xsd:complexType>
        <xsd:complexContent>
          <xsd:extension base="dms:MultiChoiceFillIn">
            <xsd:sequence>
              <xsd:element name="Value" maxOccurs="unbounded" minOccurs="0" nillable="true">
                <xsd:simpleType>
                  <xsd:union memberTypes="dms:Text">
                    <xsd:simpleType>
                      <xsd:restriction base="dms:Choice">
                        <xsd:enumeration value="P&amp;OD SharePoint Site"/>
                        <xsd:enumeration value="Dean"/>
                        <xsd:enumeration value="HoS"/>
                        <xsd:enumeration value="Assistant VP"/>
                        <xsd:enumeration value="CoAH"/>
                        <xsd:enumeration value="CoSE"/>
                        <xsd:enumeration value="CoSS"/>
                        <xsd:enumeration value="MVLS"/>
                      </xsd:restriction>
                    </xsd:simpleType>
                  </xsd:union>
                </xsd:simpleType>
              </xsd:element>
            </xsd:sequence>
          </xsd:extension>
        </xsd:complexContent>
      </xsd:complex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Notes" ma:index="24"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3ff45ac-31f7-4da2-809a-ec6f560dcf9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34a7fb8-cac6-47d5-b573-29f02eac1472}" ma:internalName="TaxCatchAll" ma:showField="CatchAllData" ma:web="83ff45ac-31f7-4da2-809a-ec6f560dcf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ODSharepoint xmlns="3245c20d-159e-401e-87da-b0d4de07bd7f" xsi:nil="true"/>
    <TaxCatchAll xmlns="83ff45ac-31f7-4da2-809a-ec6f560dcf9e" xsi:nil="true"/>
    <Notes xmlns="3245c20d-159e-401e-87da-b0d4de07bd7f" xsi:nil="true"/>
    <lcf76f155ced4ddcb4097134ff3c332f xmlns="3245c20d-159e-401e-87da-b0d4de07bd7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030CBFA-3DDA-484C-8CA8-427B2911B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45c20d-159e-401e-87da-b0d4de07bd7f"/>
    <ds:schemaRef ds:uri="83ff45ac-31f7-4da2-809a-ec6f560dc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1E3D3D9-7829-41FF-93E3-1D5C8135B47C}">
  <ds:schemaRefs>
    <ds:schemaRef ds:uri="http://schemas.microsoft.com/sharepoint/v3/contenttype/forms"/>
  </ds:schemaRefs>
</ds:datastoreItem>
</file>

<file path=customXml/itemProps3.xml><?xml version="1.0" encoding="utf-8"?>
<ds:datastoreItem xmlns:ds="http://schemas.openxmlformats.org/officeDocument/2006/customXml" ds:itemID="{69B28054-3C1F-4A6A-B6CD-A788A0CEDF15}">
  <ds:schemaRefs>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elements/1.1/"/>
    <ds:schemaRef ds:uri="83ff45ac-31f7-4da2-809a-ec6f560dcf9e"/>
    <ds:schemaRef ds:uri="3245c20d-159e-401e-87da-b0d4de07bd7f"/>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UoG_PowerPoint_16.9</Template>
  <TotalTime>4664</TotalTime>
  <Words>1032</Words>
  <Application>Microsoft Office PowerPoint</Application>
  <PresentationFormat>On-screen Show (16:9)</PresentationFormat>
  <Paragraphs>91</Paragraphs>
  <Slides>16</Slides>
  <Notes>4</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ＭＳ Ｐゴシック</vt:lpstr>
      <vt:lpstr>Arial</vt:lpstr>
      <vt:lpstr>Calibri</vt:lpstr>
      <vt:lpstr>Times New Roman</vt:lpstr>
      <vt:lpstr>UoG_PowerPoint_16.9</vt:lpstr>
      <vt:lpstr>PowerPoint Presentation</vt:lpstr>
      <vt:lpstr>Focus of the Presentation</vt:lpstr>
      <vt:lpstr>Learning, Teaching &amp; Scholarship</vt:lpstr>
      <vt:lpstr>Promotions &amp; Professional Development</vt:lpstr>
      <vt:lpstr>Clarifying Scholarship of Teaching and Learning (SoTL)</vt:lpstr>
      <vt:lpstr>Scholarly or Scholarship?</vt:lpstr>
      <vt:lpstr>Scholarly or Scholarship?</vt:lpstr>
      <vt:lpstr>Evidencing Scholarship</vt:lpstr>
      <vt:lpstr>A Distinctive Contribution Through SoTL –  some definitions</vt:lpstr>
      <vt:lpstr>Evidencing Learning &amp; Teaching Practice (1) </vt:lpstr>
      <vt:lpstr>Evidencing Learning &amp; Teaching Practice contd.. </vt:lpstr>
      <vt:lpstr>PowerPoint Presentation</vt:lpstr>
      <vt:lpstr>Developments Contd…</vt:lpstr>
      <vt:lpstr>Questions for reviewees to consider…</vt:lpstr>
      <vt:lpstr>How can we think about P&amp;DR Objectives?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Peter Howard</dc:creator>
  <cp:keywords/>
  <dc:description/>
  <cp:lastModifiedBy>Kayleigh Hopkins</cp:lastModifiedBy>
  <cp:revision>123</cp:revision>
  <dcterms:created xsi:type="dcterms:W3CDTF">2016-02-16T11:44:26Z</dcterms:created>
  <dcterms:modified xsi:type="dcterms:W3CDTF">2026-07-06T15:12:57Z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0x01010026DC590302482A478DC2C19BDE1FF1BD</vt:lpwstr>
  </property>
  <property fmtid="{D5CDD505-2E9C-101B-9397-08002B2CF9AE}" pid="3" name="MediaServiceImageTags">
    <vt:lpwstr/>
  </property>
</Properties>
</file>