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53FD48-556F-4721-B202-8F06E0337581}" v="4" dt="2026-07-03T15:53:29.6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4D57A-8D3C-9A12-92D3-1DE98B889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EDE5E-F61C-9E07-5A03-A07A84B44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3D52B-A1C8-F9EC-364A-C12F6901B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60252-CCBA-33E2-80DF-E86F48E83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7E71E-86D6-9936-0608-4AAE2E18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92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E9AAD-E238-8B3F-D02C-554044C06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EE71FF-F5BD-C46C-C77F-B72CB5D35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71392-869B-F1A2-4230-267DD3E4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0E7E4-20D3-EF91-FD8B-FACE514D3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6E471-3F47-0C0B-3068-16A6C6442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71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408605-FD94-A3E5-F5E9-E8433F38D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46F79-4750-DADF-8823-83799A2BD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295EF-ED1B-232E-1F38-82EE244F4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A5532-EE64-174E-F759-7468427A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93778-043A-42C4-7BDE-5D1F505CE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77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94841-C1EC-EDEB-651C-CED080AB4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8DA8FE-88BE-D2F5-92D6-443791E1F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1E172-A8A8-FE2C-4D9D-7699A6670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05BB3-CF0F-10A4-463D-64EA6D67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7962F-1827-D706-12AA-3C81FBE39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43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892B-60C9-CFF5-9269-32383F66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96CCA-5EF6-60FC-DC85-CDDE4E0A6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28B36-2F3D-254A-009C-9F6AFC0E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D16D2-C7B2-7332-9C9F-2C9191FA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E11CA-DB39-6A89-FA34-ADC4CDCEF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176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B586C-1549-9F94-447D-17E72C43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743C9-33E7-2172-6B40-C253335E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5F08C-1E76-7DC9-CC4D-C962F978C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2C07D-BF6D-0BAE-14B9-7E79F8ED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C0B43-C137-5A4B-A36C-33DC92032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013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6706-4978-C420-D4A2-B41EECF46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EEC04-AC23-480D-34DF-E860A80D0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55A09-1B11-015C-CD21-532BCA2F1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2E7D3-CE51-0470-A8E2-E8657C5D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9F4EE-9EC2-67A9-38CF-F47497A61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673C9A-F32D-03BC-04EB-F199247D0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757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E43E-A010-6B72-DB90-B9E91BC66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E71DF-EC17-E6E2-6024-0B3810090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01BF6-B60F-1A10-A036-F0271562B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C6328-17FB-1DF0-F5B6-88473B8B4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31EC5B-8859-A72C-1C3E-B2B9A3576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7DCD9-6A85-68C9-745C-6BFEF3260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80D03C-C60E-E8DE-EADE-7D838E3D6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C31474-679C-DA9B-AE76-1164B5A86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067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F7573-E270-86A8-52EE-247F3DAD2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63BD33-4879-5F17-C986-C669B8C7C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345AB-E101-2ACA-48FA-29A509A1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8E9FE4-7114-49E4-DAEE-8D5BD98A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51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C6683D-2A30-9FA6-F57D-EE6E9BE6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30B21C-0CBC-006A-9C3A-409FA863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B503F-7D90-F38C-45AD-E35C3643A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798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4F66-351D-D975-160B-028D3D210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B5F27-E12A-5A19-D23E-797040A82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B6BD2D-4B25-CBFC-288A-CE15019E5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BF4E0-6BEF-DB9F-F258-2074D2DB6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8E351-9D41-8916-5832-FE4AD4786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94E83-BB08-EAFA-F492-FB9C20839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00A75-49AC-6571-F087-1C53A3877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5543-7842-90AD-E263-012597C66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F10BA-0C21-9578-1884-70419558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BC940-1357-4030-3751-B2F90741F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1C570-42C7-476E-06FD-2F7C80E1D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183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72008-D295-F0B3-E71D-7A793F16A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46AEAA-2C79-7731-1892-CED5D57AF3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385FB3-5A70-18BE-D2B9-8BC22CB6E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600C6-9A03-EF3B-3C0A-7FC84E641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A7091-CDF2-08B3-1F12-083D31F3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FC850-3CF0-9CD1-EE03-707F436A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0538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90F6-33D1-E5AB-4BA4-ED801CB70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92E2E-39B5-3415-AC79-C29BE9262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5388F-E924-CA00-1F49-8DB02AAA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A5D25-3D6B-D9BF-6B70-8945E1E2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2BA46-1D55-3685-23B7-829D950CA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92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DAC8CD-636B-D761-8B80-ACA1055CD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CFDBC-4156-8B11-EA37-07BB1D838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475C9-69FF-1E62-B1F4-6F85ADB65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9BDEA-F40B-86C5-0E08-F7E4D691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8F1A5-075D-2586-0451-B55E8ECB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9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7862-9B78-E619-5D2C-1A17E4D4A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7D96E-6740-42DF-7154-587A7F26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D6A3E-7BF3-1287-03A8-D136D94BF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51BC8-0D0D-31F9-2D54-2B02EAC56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3FA40-089E-FAB6-15BF-6A2BFC79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5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72596-8D4C-051A-80A6-48B4F31A3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49EC8-75F2-BD86-28A8-3EF6B93F9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56C6F-594F-EB1F-697E-5E41A6AC1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E5729-DC54-9508-8034-206B6908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337EC-1F39-26AA-0903-59A51A06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148F3-FB8E-49DE-6C25-817B59EC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20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744F4-3887-E33E-E16F-AEAA2653A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936EA-2D52-F33B-4EAF-1F7C5032D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6DB80-A4E3-6AEB-6D4A-B58E1B73F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7B926D-AF13-39C7-4FE0-5774EF42CD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D768B7-FAFA-FF64-5E89-6C28FF72E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83967-5897-E0BA-F26D-D545A4726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D50AEE-D833-E06C-5A18-6F765EE2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E81D69-92CF-B916-1271-8909DF47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47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71389-D8BA-BC98-CC15-206114495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28F5A-DC09-908A-3AE3-4FA0E42D1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A324A-1D04-F8FA-3CD5-073D85F1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52D8A-9D90-7BCF-1FD2-7BF60300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53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F41AA9-0017-1007-3D24-E5DD595B5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15FAC-4936-1802-B008-27BC7A90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6FFFC-6244-F06D-363D-02BBDE3F2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38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62AEC-145D-18FA-84AD-258536F86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D7539-2337-9A53-6809-4989B63C5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9500A2-A7D9-1681-CFA7-CBD70CC83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00E03-8ECA-D67A-02AB-D5F221CD2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60B35-1886-323C-E17D-6D855C6D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AC277-7EFE-5377-569D-69810D58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98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D028B-3B5A-3AF8-0DE6-12BD5DA61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038E26-53B9-6FCD-A37F-70B5779C6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47BD5-901D-0AF0-5E85-ED3913023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0CF79-FFA5-952B-C260-C629FC9C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750A5-BBCB-8A2E-E30E-C6BD30B3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DA2AE-B9A3-B921-AAC6-B09AE482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58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7A07C2-F528-A642-B7BD-0306B4AB6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B9B2E-0619-6360-0D7B-ECC0C8B2A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B2664-0E0A-08EE-33E9-2C5C025801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38E9A-C696-41CD-B469-07AD4238F12F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4D8E8-445D-3153-B76C-AB00BFDC6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0567E-D96F-4D0A-E248-608FF0695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4A852B-9611-4136-8A04-7D8B8F65D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82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280299-1D3B-02B4-9DC8-7A7585B1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6E03A-0657-0843-6050-08AC63812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D17B1-AD5D-73B6-BE04-D5D6EE1371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8033E6-6F7C-4D63-B96F-1B22D9F166E1}" type="datetimeFigureOut">
              <a:rPr lang="en-GB" smtClean="0"/>
              <a:t>03/07/2026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4861B-8FC0-18C3-93B9-68F124F75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5F7DA-2FF0-AB33-E461-BC2596BD9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B5DBA-DAC2-45E3-901C-A4C0D34442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69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9E6589D-9AAC-FC08-ECA6-99EDEAA96B73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1999" cy="6007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920">
                  <a:extLst>
                    <a:ext uri="{9D8B030D-6E8A-4147-A177-3AD203B41FA5}">
                      <a16:colId xmlns:a16="http://schemas.microsoft.com/office/drawing/2014/main" val="482399540"/>
                    </a:ext>
                  </a:extLst>
                </a:gridCol>
                <a:gridCol w="2192170">
                  <a:extLst>
                    <a:ext uri="{9D8B030D-6E8A-4147-A177-3AD203B41FA5}">
                      <a16:colId xmlns:a16="http://schemas.microsoft.com/office/drawing/2014/main" val="740798163"/>
                    </a:ext>
                  </a:extLst>
                </a:gridCol>
                <a:gridCol w="2192170">
                  <a:extLst>
                    <a:ext uri="{9D8B030D-6E8A-4147-A177-3AD203B41FA5}">
                      <a16:colId xmlns:a16="http://schemas.microsoft.com/office/drawing/2014/main" val="2217548450"/>
                    </a:ext>
                  </a:extLst>
                </a:gridCol>
                <a:gridCol w="2190913">
                  <a:extLst>
                    <a:ext uri="{9D8B030D-6E8A-4147-A177-3AD203B41FA5}">
                      <a16:colId xmlns:a16="http://schemas.microsoft.com/office/drawing/2014/main" val="3135063596"/>
                    </a:ext>
                  </a:extLst>
                </a:gridCol>
                <a:gridCol w="2190913">
                  <a:extLst>
                    <a:ext uri="{9D8B030D-6E8A-4147-A177-3AD203B41FA5}">
                      <a16:colId xmlns:a16="http://schemas.microsoft.com/office/drawing/2014/main" val="954689832"/>
                    </a:ext>
                  </a:extLst>
                </a:gridCol>
                <a:gridCol w="2190913">
                  <a:extLst>
                    <a:ext uri="{9D8B030D-6E8A-4147-A177-3AD203B41FA5}">
                      <a16:colId xmlns:a16="http://schemas.microsoft.com/office/drawing/2014/main" val="2472023620"/>
                    </a:ext>
                  </a:extLst>
                </a:gridCol>
              </a:tblGrid>
              <a:tr h="795700">
                <a:tc gridSpan="6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Transition to Glasgow Postgraduate 2026 (T2G Postgrad) </a:t>
                      </a:r>
                      <a:r>
                        <a:rPr lang="en-GB" sz="1800" b="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Provisional</a:t>
                      </a:r>
                      <a:r>
                        <a:rPr lang="en-GB" sz="180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lang="en-GB" sz="1800" b="0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Timetable</a:t>
                      </a:r>
                      <a:endParaRPr lang="en-GB" sz="1800" dirty="0"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800" dirty="0">
                        <a:effectLst/>
                        <a:latin typeface="Swis721 BT" panose="020B0504020202020204" pitchFamily="34" charset="0"/>
                      </a:endParaRPr>
                    </a:p>
                  </a:txBody>
                  <a:tcPr anchor="ctr">
                    <a:solidFill>
                      <a:srgbClr val="005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86104"/>
                  </a:ext>
                </a:extLst>
              </a:tr>
              <a:tr h="1024235"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Day/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Times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Monday 17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Tuesday 18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</a:p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&amp; College sessions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Wednesday 19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International &amp; Maths and Stats sessions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Thursday 20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th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Peer Mentoring &amp; Services sessions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Friday 21</a:t>
                      </a:r>
                      <a:r>
                        <a:rPr lang="en-GB" sz="1100" b="0" baseline="300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st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August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</a:b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sessions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333386"/>
                  </a:ext>
                </a:extLst>
              </a:tr>
              <a:tr h="864517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10:00-11:00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Welcome to T2G Postgrad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Assessment &amp; Feedback in Your College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International Effective Learning sessions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Peer Mentoring for Postgrads</a:t>
                      </a:r>
                      <a:endParaRPr lang="en-GB" sz="1100" b="0" dirty="0">
                        <a:solidFill>
                          <a:schemeClr val="bg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sessions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17608"/>
                  </a:ext>
                </a:extLst>
              </a:tr>
              <a:tr h="86587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11:00-12:00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T2G Postgrad Core sessions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T2G Postgrad Core sessions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sessions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958021"/>
                  </a:ext>
                </a:extLst>
              </a:tr>
              <a:tr h="86587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12:00-13:00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Lunch break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909541"/>
                  </a:ext>
                </a:extLst>
              </a:tr>
              <a:tr h="79570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13:00-14:00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Postgrad Q&amp;A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College Effective Learning sessions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Maths &amp; Stats Adviser sessions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sessions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sessions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403058"/>
                  </a:ext>
                </a:extLst>
              </a:tr>
              <a:tr h="79570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14:00-15:00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100" b="1" dirty="0">
                        <a:solidFill>
                          <a:schemeClr val="bg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8946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6E14613-CF71-F49C-00A9-661A6701DC31}"/>
              </a:ext>
            </a:extLst>
          </p:cNvPr>
          <p:cNvGraphicFramePr>
            <a:graphicFrameLocks noGrp="1"/>
          </p:cNvGraphicFramePr>
          <p:nvPr/>
        </p:nvGraphicFramePr>
        <p:xfrm>
          <a:off x="1" y="6083559"/>
          <a:ext cx="7378263" cy="7744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61901">
                  <a:extLst>
                    <a:ext uri="{9D8B030D-6E8A-4147-A177-3AD203B41FA5}">
                      <a16:colId xmlns:a16="http://schemas.microsoft.com/office/drawing/2014/main" val="507510179"/>
                    </a:ext>
                  </a:extLst>
                </a:gridCol>
                <a:gridCol w="2305454">
                  <a:extLst>
                    <a:ext uri="{9D8B030D-6E8A-4147-A177-3AD203B41FA5}">
                      <a16:colId xmlns:a16="http://schemas.microsoft.com/office/drawing/2014/main" val="3749138210"/>
                    </a:ext>
                  </a:extLst>
                </a:gridCol>
                <a:gridCol w="2305454">
                  <a:extLst>
                    <a:ext uri="{9D8B030D-6E8A-4147-A177-3AD203B41FA5}">
                      <a16:colId xmlns:a16="http://schemas.microsoft.com/office/drawing/2014/main" val="620181520"/>
                    </a:ext>
                  </a:extLst>
                </a:gridCol>
                <a:gridCol w="2305454">
                  <a:extLst>
                    <a:ext uri="{9D8B030D-6E8A-4147-A177-3AD203B41FA5}">
                      <a16:colId xmlns:a16="http://schemas.microsoft.com/office/drawing/2014/main" val="863074192"/>
                    </a:ext>
                  </a:extLst>
                </a:gridCol>
              </a:tblGrid>
              <a:tr h="258147">
                <a:tc rowSpan="3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Key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Core sessions</a:t>
                      </a:r>
                    </a:p>
                  </a:txBody>
                  <a:tcPr>
                    <a:solidFill>
                      <a:srgbClr val="00539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Peer Mentoring session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117043"/>
                  </a:ext>
                </a:extLst>
              </a:tr>
              <a:tr h="258147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rgbClr val="003865"/>
                        </a:solidFill>
                      </a:endParaRPr>
                    </a:p>
                  </a:txBody>
                  <a:tcPr>
                    <a:solidFill>
                      <a:srgbClr val="D9EE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College Effective Learning sessions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Services sessions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409746"/>
                  </a:ext>
                </a:extLst>
              </a:tr>
              <a:tr h="258147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rgbClr val="003865"/>
                        </a:solidFill>
                      </a:endParaRP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Maths &amp; Stats Adviser sessions</a:t>
                      </a:r>
                    </a:p>
                  </a:txBody>
                  <a:tcPr>
                    <a:solidFill>
                      <a:srgbClr val="00386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bg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International ELA sessions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145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8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UofG Colours">
      <a:dk1>
        <a:srgbClr val="011451"/>
      </a:dk1>
      <a:lt1>
        <a:sysClr val="window" lastClr="FFFFFF"/>
      </a:lt1>
      <a:dk2>
        <a:srgbClr val="005398"/>
      </a:dk2>
      <a:lt2>
        <a:srgbClr val="DEEBF7"/>
      </a:lt2>
      <a:accent1>
        <a:srgbClr val="A60367"/>
      </a:accent1>
      <a:accent2>
        <a:srgbClr val="4C2683"/>
      </a:accent2>
      <a:accent3>
        <a:srgbClr val="7D2239"/>
      </a:accent3>
      <a:accent4>
        <a:srgbClr val="405D18"/>
      </a:accent4>
      <a:accent5>
        <a:srgbClr val="E98BAF"/>
      </a:accent5>
      <a:accent6>
        <a:srgbClr val="A5A1CE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0C7F51A2921A418EC2EED14323F109" ma:contentTypeVersion="12" ma:contentTypeDescription="Create a new document." ma:contentTypeScope="" ma:versionID="8fce3cf636652c1e73bf35fd3a4c4742">
  <xsd:schema xmlns:xsd="http://www.w3.org/2001/XMLSchema" xmlns:xs="http://www.w3.org/2001/XMLSchema" xmlns:p="http://schemas.microsoft.com/office/2006/metadata/properties" xmlns:ns2="80c6d40d-f4dd-4216-aaf8-53fd9ab3e9fc" xmlns:ns3="c86c6e4a-08af-451e-93c5-ba40cd1c9a6c" targetNamespace="http://schemas.microsoft.com/office/2006/metadata/properties" ma:root="true" ma:fieldsID="f8142034262ece481f929353166324bd" ns2:_="" ns3:_="">
    <xsd:import namespace="80c6d40d-f4dd-4216-aaf8-53fd9ab3e9fc"/>
    <xsd:import namespace="c86c6e4a-08af-451e-93c5-ba40cd1c9a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6d40d-f4dd-4216-aaf8-53fd9ab3e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306b285-ac2c-4225-b56d-e54690cf9c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6c6e4a-08af-451e-93c5-ba40cd1c9a6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797d099-c1f8-4e1d-a12b-27dfc97b8063}" ma:internalName="TaxCatchAll" ma:showField="CatchAllData" ma:web="c86c6e4a-08af-451e-93c5-ba40cd1c9a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c6d40d-f4dd-4216-aaf8-53fd9ab3e9fc">
      <Terms xmlns="http://schemas.microsoft.com/office/infopath/2007/PartnerControls"/>
    </lcf76f155ced4ddcb4097134ff3c332f>
    <TaxCatchAll xmlns="c86c6e4a-08af-451e-93c5-ba40cd1c9a6c" xsi:nil="true"/>
  </documentManagement>
</p:properties>
</file>

<file path=customXml/itemProps1.xml><?xml version="1.0" encoding="utf-8"?>
<ds:datastoreItem xmlns:ds="http://schemas.openxmlformats.org/officeDocument/2006/customXml" ds:itemID="{9FA5BFED-9DCD-47C2-BEB5-293ECD3CD091}"/>
</file>

<file path=customXml/itemProps2.xml><?xml version="1.0" encoding="utf-8"?>
<ds:datastoreItem xmlns:ds="http://schemas.openxmlformats.org/officeDocument/2006/customXml" ds:itemID="{60A7C409-7800-4B55-B18E-330F60875417}"/>
</file>

<file path=customXml/itemProps3.xml><?xml version="1.0" encoding="utf-8"?>
<ds:datastoreItem xmlns:ds="http://schemas.openxmlformats.org/officeDocument/2006/customXml" ds:itemID="{8B243398-0427-49A5-BE2C-CDB5AA7386B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Sans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2026-07-03T15:53:29Z</dcterms:created>
  <dcterms:modified xsi:type="dcterms:W3CDTF">2026-07-03T15:53:34Z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0x0101006C0C7F51A2921A418EC2EED14323F109</vt:lpwstr>
  </property>
</Properties>
</file>