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FEAB00-4868-435C-87AE-8C1A14CF47FA}" v="4" dt="2026-07-03T15:52:48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F7EC3-07F3-331C-151F-8227A82AE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1C3B5-D9C8-BFCC-91A7-AA15D9BB1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C8716-E0AE-15D5-B001-887F5DC7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66E7C-BBD9-428E-6A0F-6E84EABA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63C6-BFA6-F929-069B-2257D1DA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39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97DA0-1810-D4A3-026E-D637EF7F1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EFED-43B5-6693-2035-462741F1B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296CD-C192-0608-410F-C633D55E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6C7A9-DB81-2EF9-063C-6AFDA8B25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59D63-178B-D1FA-6D80-1C4C6C389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22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C435D7-5A4B-2650-0D8B-71C791A67A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DAF17-C640-008D-9B7F-43EAED4AE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8961B-318F-1944-B87B-8D574F85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1A298-A9D7-B5A6-CF92-C22690B09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19E4C-B26A-51EB-9BBA-C919515B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5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D7B57-A8ED-BE7F-5DA5-9EC667AD9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F466C-7C8E-E4F7-383D-1A46A8DA9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27E43-5975-E088-2EE2-698428A9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68173-3C1A-D785-3EF0-3EA113BE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1F3F7-ED5A-5EDE-1754-775A1D15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49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95866-1B04-5E89-061B-E81AE8E1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0E37-E539-832A-3E35-88ECD9D26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86FEC-9AE6-E855-DF48-09275AB99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5E6B7-960B-CE52-AD64-139B90E27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32AC3-CDB8-1224-5C27-BB8E4CEC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690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4293A-A10F-6527-30AD-8B52B489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93A71B-488D-0CA9-ED46-25F119C73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FC9F3-29C4-C4F3-5E20-485DF9F8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537FA-D3EE-5EBA-436C-1E33794B0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D3B46-EE7D-4014-B95C-C2D2D24E0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660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7508-181C-C5F3-B946-736976AE3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37CDF-F9CD-B30F-303D-C0D476151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88FA9-57B7-A690-D72E-C903ECABC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74AE6-CCAB-F5CE-650C-F6A946800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0AD43-F1A1-25CB-0F7D-78C3F3266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013B4-13B7-C609-02D9-CA29BBEE8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96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6D232-2FBA-1E1F-3F1C-BA8BC948B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3DD94-54D3-3E4D-F5A5-2DF142A03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7BFC5-ABD1-1C4A-5877-FB62537B9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BA4331-08CE-4CFC-BFFF-8B02F92CE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6A49B-8FC2-E815-7F94-EDD40CF43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E150F8-E180-0A40-C6D2-00482E286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D724D-3E4E-D8D0-D86F-C0D919FB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B0856-0803-11A2-E6C0-2FC5EAFA7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720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437B-6E67-529B-59D6-08FA0EC1A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813C40-97B1-5C04-CFF1-595EFB82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41D845-AF2A-F3D9-B271-16C093BDC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F8986D-BF55-3AC5-0E51-5FC6F026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741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5C1814-51B0-74EA-ACD1-7C5092FC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F6CBFA-65FF-78A2-E4B0-36963C0F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116E4-7339-C513-2CAA-1C3A7950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140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58DB8-9111-7E92-3DA6-C1EC2E8A9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72DD1-1E20-A0E1-9349-8F1171427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6F4744-661C-753A-1380-0AC07E722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22215-070D-2563-9021-C46BCAA0D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B0683-FA94-C227-A0FF-C472494B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B67BC-5C20-2A1A-37F4-3BCB48DE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62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EF12-83D7-D1C2-769E-0BDF0634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13755-B6C4-B05E-D92B-7E21A4C55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0FC3E-DB9C-11D5-E578-7F65D26B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4F325-D4B6-E749-FC5E-49F4798B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DFC7C-E5DB-5987-2977-EBF9E8F91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4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B7D87-7C80-EC29-4053-9DCEF9020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CFED11-E01F-0F0F-D63A-3BCD6DB723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33A8E1-D125-61CC-D4D0-3947347B6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78359-5521-FDBF-41CE-79361B36D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405349-2DCE-B0B2-0120-B087FD3E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9A38A-BDDB-FD47-F962-1EDD9614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687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CB4BE-558C-092A-FC15-58EFAB446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5B28F-9173-BD62-7A45-E723A7E04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C7FD-073C-EBF2-E3BA-8EA1CCC8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84863-13D3-851D-77E9-EB619470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2D784-A6C4-E0E8-09E4-9DFBD99F6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76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89E789-1E29-144F-ADB5-1F4270F75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652B1E-429F-9650-B1D2-32A4E12E0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8B9B3-5BBC-CD83-5A38-68DF1A921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F873E-3CBA-123B-ED2A-AA79470A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34068-F2F8-66AC-98AD-8FFD3EB75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64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DA30-200C-6E55-FFC1-A36924EE9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F7DF2-51A8-9F1D-D6D3-DAD857ADB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63935-EACD-9EEA-6FBF-C3B0621C1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0D027-1A0F-847F-4E2D-1D81DB49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44AB8-078F-6017-BEB7-659B65C2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97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81CE7-75A2-5038-1945-7CB343DBE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8C996-E98C-02AC-CF5F-8486A9114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6DA6E5-2ACF-6537-CFA3-753A65319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B09EA-79A6-9A4E-FE30-C0F417B8F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37405-6375-41F0-BC81-DE26C3CF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54C03-4AD0-AAAB-5BD1-1B20B9CC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AB5B2-B2EF-5949-0CC0-58132EA54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73A56-9B64-FC76-6BCB-832A5F29B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40444-8E06-4CC0-EEBD-56C12C834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031985-DEBB-FAFC-4DD1-6548E38A2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520BC3-A0FB-0023-08A4-5B4E73B9D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D7726-F441-A656-F819-3B5E15D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CAF5F0-DCE1-678D-7A8C-553C8D25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0BE125-E93A-6432-FD0D-FE7042B91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8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C8952-B45E-A63D-12F3-D3453A87F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C090AA-C480-0A94-CBE8-F98A33CE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97F1C7-5322-BBEB-A14F-776F2080B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7D1EF-AF21-39D4-9264-D9C987B0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321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2F305B-E435-E2AD-9ABA-8497E1E3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3B212B-E754-F6F4-E960-9B3BC1A0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813B7-7B5E-15A0-D7E3-7B906CC8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29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D3988-CBB5-D5B6-2260-11A6D7579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28C9-26F9-6C58-E584-EB4E11A72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42198-A547-9A7B-E256-C38002BDA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F28B9-0CA4-BF92-D2F0-9959401F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EDDF7-4B73-00A9-C4E9-060FC8610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21757-0932-36CC-A772-C8A373F8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4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901BA-763A-6EC0-9542-E5F1D96FB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F9D18-4B21-F7BE-E946-59F0828F5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41A136-A54E-54C1-A7A1-82E4005A7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B183C-2D39-8E6E-09FC-C7D51A85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7E0DA-4F13-B0BD-9052-DE9D4437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0D910-E48A-29F7-3439-0CEBC9982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2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0821C1-4AB9-ABC7-1F11-04904A6D7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01677-DCC5-5216-BE1C-350979267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351BE-1612-C77D-921E-A182249524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08C42-5EC3-4C68-920F-BB80887FD3FD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95E34-8159-0DC1-E42E-2C70EF391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E7E1C-89AA-1457-2EAE-CD410A9D1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46E4A5-348B-40FF-83F0-291C5F320C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01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984446-1915-13B8-040E-9DFDFA283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4EE0B-0BF2-B07F-83BF-B6009ECB8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394C8-A2C3-66C2-1E27-16E3AC922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92E7C6-E234-43F6-961D-F25F16BD0E28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66760-80D2-2BC3-55A0-A777C4DCE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EC466-BD61-9760-D743-832B9AB25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F5977B-3183-4109-9A7C-9665787DF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3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C9855-0F40-E7A3-E567-687EA7325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34588A-A159-1017-DD32-50E66480A4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556054"/>
            <a:ext cx="10515600" cy="55605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prstClr val="white"/>
                </a:solidFill>
                <a:latin typeface="Swis721 BT" panose="020B0504020202020204" pitchFamily="34" charset="0"/>
                <a:ea typeface="+mn-ea"/>
                <a:cs typeface="+mn-cs"/>
              </a:rPr>
              <a:t>Transition to Glasgow (T2G) 2026 Provisional Timetable</a:t>
            </a:r>
            <a:br>
              <a:rPr lang="en-GB" sz="1800" dirty="0">
                <a:solidFill>
                  <a:prstClr val="white"/>
                </a:solidFill>
                <a:latin typeface="Swis721 BT" panose="020B0504020202020204" pitchFamily="34" charset="0"/>
                <a:ea typeface="+mn-ea"/>
                <a:cs typeface="+mn-cs"/>
              </a:rPr>
            </a:br>
            <a:r>
              <a:rPr lang="en-GB" sz="1800" b="1" dirty="0">
                <a:solidFill>
                  <a:prstClr val="white"/>
                </a:solidFill>
                <a:latin typeface="Swis721 BT" panose="020B0504020202020204" pitchFamily="34" charset="0"/>
                <a:ea typeface="+mn-ea"/>
                <a:cs typeface="+mn-cs"/>
              </a:rPr>
              <a:t>All Colleges</a:t>
            </a: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5BF6710-AE56-991C-A24A-FB45CEDC42B7}"/>
              </a:ext>
            </a:extLst>
          </p:cNvPr>
          <p:cNvGraphicFramePr>
            <a:graphicFrameLocks noGrp="1"/>
          </p:cNvGraphicFramePr>
          <p:nvPr/>
        </p:nvGraphicFramePr>
        <p:xfrm>
          <a:off x="0" y="-1"/>
          <a:ext cx="12192006" cy="5915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586">
                  <a:extLst>
                    <a:ext uri="{9D8B030D-6E8A-4147-A177-3AD203B41FA5}">
                      <a16:colId xmlns:a16="http://schemas.microsoft.com/office/drawing/2014/main" val="482399540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740798163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3135063596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954689832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2538715039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2265388972"/>
                    </a:ext>
                  </a:extLst>
                </a:gridCol>
                <a:gridCol w="1925070">
                  <a:extLst>
                    <a:ext uri="{9D8B030D-6E8A-4147-A177-3AD203B41FA5}">
                      <a16:colId xmlns:a16="http://schemas.microsoft.com/office/drawing/2014/main" val="369855358"/>
                    </a:ext>
                  </a:extLst>
                </a:gridCol>
              </a:tblGrid>
              <a:tr h="800485">
                <a:tc gridSpan="7">
                  <a:txBody>
                    <a:bodyPr/>
                    <a:lstStyle/>
                    <a:p>
                      <a:pPr lvl="0" algn="ctr"/>
                      <a:r>
                        <a:rPr lang="en-GB" sz="1600" b="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Transition to Glasgow (T2G) 2026 Provisional Timetable</a:t>
                      </a:r>
                      <a:br>
                        <a:rPr lang="en-GB" sz="1800" b="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800" b="1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All Colleges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800"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800"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800"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86104"/>
                  </a:ext>
                </a:extLst>
              </a:tr>
              <a:tr h="40069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Week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Week 1</a:t>
                      </a:r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solidFill>
                          <a:srgbClr val="003865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solidFill>
                          <a:srgbClr val="003865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Week 2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0">
                        <a:solidFill>
                          <a:srgbClr val="003865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0">
                        <a:solidFill>
                          <a:srgbClr val="003865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050632"/>
                  </a:ext>
                </a:extLst>
              </a:tr>
              <a:tr h="831276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Day/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Times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Monday 24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Tuesday 25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b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Wednesday 26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Thursday 27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ugust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Elective Classes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Friday 28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Monday 31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st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Tuesday 1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st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b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Wednesday 2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nd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b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Thursday 3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rd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September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Elective Classes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Friday 4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September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333386"/>
                  </a:ext>
                </a:extLst>
              </a:tr>
              <a:tr h="64839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10:00-11:00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Welcome to UofG &amp; Intro to T2G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Elective Classes</a:t>
                      </a:r>
                      <a:b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i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You’ll choose </a:t>
                      </a:r>
                      <a:r>
                        <a:rPr lang="en-GB" sz="1100" b="0" i="1" u="sng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two</a:t>
                      </a:r>
                      <a:r>
                        <a:rPr lang="en-GB" sz="1100" b="0" i="1" u="none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Elective Courses and attend a </a:t>
                      </a:r>
                      <a:r>
                        <a:rPr lang="en-GB" sz="1100" b="0" i="1" u="sng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one-hour class for each</a:t>
                      </a:r>
                      <a:r>
                        <a:rPr lang="en-GB" sz="1100" b="0" i="1" u="none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on Tuesday, Wednesday, and Thursday</a:t>
                      </a:r>
                      <a:endParaRPr lang="en-GB" sz="1100" b="0" i="1" u="sng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Academic Skills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Academic Skills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Elective Classes</a:t>
                      </a:r>
                      <a:b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i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You’ll choose </a:t>
                      </a:r>
                      <a:r>
                        <a:rPr lang="en-GB" sz="1100" b="0" i="1" u="sng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two</a:t>
                      </a:r>
                      <a:r>
                        <a:rPr lang="en-GB" sz="1100" b="0" i="1" u="none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Elective Courses and attend a </a:t>
                      </a:r>
                      <a:r>
                        <a:rPr lang="en-GB" sz="1100" b="0" i="1" u="sng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one-hour class for each</a:t>
                      </a:r>
                      <a:r>
                        <a:rPr lang="en-GB" sz="1100" b="0" i="1" u="none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on Tuesday, Wednesday, and Thursday</a:t>
                      </a:r>
                      <a:endParaRPr lang="en-GB" sz="1100" b="1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Beyond T2G /</a:t>
                      </a:r>
                    </a:p>
                    <a:p>
                      <a:pPr algn="l"/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T2G Quiz &amp; Awards</a:t>
                      </a: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17608"/>
                  </a:ext>
                </a:extLst>
              </a:tr>
              <a:tr h="64839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11:00-12:00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Intro to University Learning &amp; Independent Study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>
                        <a:solidFill>
                          <a:srgbClr val="003865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wis721 BT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958021"/>
                  </a:ext>
                </a:extLst>
              </a:tr>
              <a:tr h="64839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12:00-13:00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909541"/>
                  </a:ext>
                </a:extLst>
              </a:tr>
              <a:tr h="645794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13:00-14:00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Academic Skills Session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 b="1" dirty="0">
                        <a:solidFill>
                          <a:schemeClr val="bg1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Academic Skills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Academic Skills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solidFill>
                          <a:schemeClr val="bg1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403058"/>
                  </a:ext>
                </a:extLst>
              </a:tr>
              <a:tr h="645794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14:00-15:00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Q&amp;A Session with Student &amp; Academic Services</a:t>
                      </a:r>
                      <a:endParaRPr lang="en-GB" sz="1100" b="1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solidFill>
                      <a:srgbClr val="BE4D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solidFill>
                      <a:srgbClr val="BE4D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89468"/>
                  </a:ext>
                </a:extLst>
              </a:tr>
              <a:tr h="645794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15:00-16:00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Social Event &amp; </a:t>
                      </a:r>
                      <a:b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Fair</a:t>
                      </a:r>
                      <a:b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(in person only)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>
                        <a:solidFill>
                          <a:srgbClr val="003865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Social Space</a:t>
                      </a:r>
                      <a:b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(in person only)</a:t>
                      </a: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wis721 BT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wis721 BT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3196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9E6DDA-93EF-7D39-9590-6CF76B3944C9}"/>
              </a:ext>
            </a:extLst>
          </p:cNvPr>
          <p:cNvGraphicFramePr>
            <a:graphicFrameLocks noGrp="1"/>
          </p:cNvGraphicFramePr>
          <p:nvPr/>
        </p:nvGraphicFramePr>
        <p:xfrm>
          <a:off x="0" y="6083559"/>
          <a:ext cx="10250424" cy="774441"/>
        </p:xfrm>
        <a:graphic>
          <a:graphicData uri="http://schemas.openxmlformats.org/drawingml/2006/table">
            <a:tbl>
              <a:tblPr firstRow="1" bandRow="1"/>
              <a:tblGrid>
                <a:gridCol w="635162">
                  <a:extLst>
                    <a:ext uri="{9D8B030D-6E8A-4147-A177-3AD203B41FA5}">
                      <a16:colId xmlns:a16="http://schemas.microsoft.com/office/drawing/2014/main" val="507510179"/>
                    </a:ext>
                  </a:extLst>
                </a:gridCol>
                <a:gridCol w="1570261">
                  <a:extLst>
                    <a:ext uri="{9D8B030D-6E8A-4147-A177-3AD203B41FA5}">
                      <a16:colId xmlns:a16="http://schemas.microsoft.com/office/drawing/2014/main" val="3749138210"/>
                    </a:ext>
                  </a:extLst>
                </a:gridCol>
                <a:gridCol w="8045001">
                  <a:extLst>
                    <a:ext uri="{9D8B030D-6E8A-4147-A177-3AD203B41FA5}">
                      <a16:colId xmlns:a16="http://schemas.microsoft.com/office/drawing/2014/main" val="230512168"/>
                    </a:ext>
                  </a:extLst>
                </a:gridCol>
              </a:tblGrid>
              <a:tr h="258147">
                <a:tc rowSpan="3"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Key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You’ll attend </a:t>
                      </a:r>
                      <a:r>
                        <a:rPr lang="en-GB" sz="1000" b="1" u="sng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all</a:t>
                      </a:r>
                      <a:r>
                        <a:rPr lang="en-GB" sz="1000" u="non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Core Sessions either in person on campus or online on Mondays and Fridays</a:t>
                      </a:r>
                      <a:endParaRPr lang="en-GB" sz="1000" b="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17043"/>
                  </a:ext>
                </a:extLst>
              </a:tr>
              <a:tr h="258147">
                <a:tc vMerge="1">
                  <a:txBody>
                    <a:bodyPr/>
                    <a:lstStyle/>
                    <a:p>
                      <a:endParaRPr lang="en-GB" sz="1200">
                        <a:solidFill>
                          <a:srgbClr val="003865"/>
                        </a:solidFill>
                      </a:endParaRP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Elective Classes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You’ll select </a:t>
                      </a:r>
                      <a:r>
                        <a:rPr lang="en-GB" sz="1000" b="1" u="sng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two</a:t>
                      </a:r>
                      <a:r>
                        <a:rPr lang="en-GB" sz="1000" u="non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Elective Courses meaning you’ll have </a:t>
                      </a:r>
                      <a:r>
                        <a:rPr lang="en-GB" sz="1000" b="1" u="sng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two hours</a:t>
                      </a:r>
                      <a:r>
                        <a:rPr lang="en-GB" sz="1000" u="non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of Elective Classes each Tuesday, Wednesday, and Thursday</a:t>
                      </a:r>
                      <a:endParaRPr lang="en-GB" sz="1000" b="0" u="none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409746"/>
                  </a:ext>
                </a:extLst>
              </a:tr>
              <a:tr h="258147">
                <a:tc vMerge="1">
                  <a:txBody>
                    <a:bodyPr/>
                    <a:lstStyle/>
                    <a:p>
                      <a:endParaRPr lang="en-GB" sz="1200" b="0">
                        <a:solidFill>
                          <a:srgbClr val="003865"/>
                        </a:solidFill>
                        <a:effectLst/>
                        <a:latin typeface="Swis721 BT" panose="020B0504020202020204" pitchFamily="34" charset="0"/>
                      </a:endParaRP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Social Event/Space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You’ll attend these Social events if you’re attending T2G </a:t>
                      </a:r>
                      <a:r>
                        <a:rPr lang="en-GB" sz="1000" b="1" u="sng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in person on campus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827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670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UofG Colours">
      <a:dk1>
        <a:srgbClr val="011451"/>
      </a:dk1>
      <a:lt1>
        <a:sysClr val="window" lastClr="FFFFFF"/>
      </a:lt1>
      <a:dk2>
        <a:srgbClr val="005398"/>
      </a:dk2>
      <a:lt2>
        <a:srgbClr val="DEEBF7"/>
      </a:lt2>
      <a:accent1>
        <a:srgbClr val="A60367"/>
      </a:accent1>
      <a:accent2>
        <a:srgbClr val="4C2683"/>
      </a:accent2>
      <a:accent3>
        <a:srgbClr val="7D2239"/>
      </a:accent3>
      <a:accent4>
        <a:srgbClr val="405D18"/>
      </a:accent4>
      <a:accent5>
        <a:srgbClr val="E98BAF"/>
      </a:accent5>
      <a:accent6>
        <a:srgbClr val="A5A1CE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0C7F51A2921A418EC2EED14323F109" ma:contentTypeVersion="12" ma:contentTypeDescription="Create a new document." ma:contentTypeScope="" ma:versionID="8fce3cf636652c1e73bf35fd3a4c4742">
  <xsd:schema xmlns:xsd="http://www.w3.org/2001/XMLSchema" xmlns:xs="http://www.w3.org/2001/XMLSchema" xmlns:p="http://schemas.microsoft.com/office/2006/metadata/properties" xmlns:ns2="80c6d40d-f4dd-4216-aaf8-53fd9ab3e9fc" xmlns:ns3="c86c6e4a-08af-451e-93c5-ba40cd1c9a6c" targetNamespace="http://schemas.microsoft.com/office/2006/metadata/properties" ma:root="true" ma:fieldsID="f8142034262ece481f929353166324bd" ns2:_="" ns3:_="">
    <xsd:import namespace="80c6d40d-f4dd-4216-aaf8-53fd9ab3e9fc"/>
    <xsd:import namespace="c86c6e4a-08af-451e-93c5-ba40cd1c9a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d40d-f4dd-4216-aaf8-53fd9ab3e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306b285-ac2c-4225-b56d-e54690cf9c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6c6e4a-08af-451e-93c5-ba40cd1c9a6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797d099-c1f8-4e1d-a12b-27dfc97b8063}" ma:internalName="TaxCatchAll" ma:showField="CatchAllData" ma:web="c86c6e4a-08af-451e-93c5-ba40cd1c9a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c6d40d-f4dd-4216-aaf8-53fd9ab3e9fc">
      <Terms xmlns="http://schemas.microsoft.com/office/infopath/2007/PartnerControls"/>
    </lcf76f155ced4ddcb4097134ff3c332f>
    <TaxCatchAll xmlns="c86c6e4a-08af-451e-93c5-ba40cd1c9a6c" xsi:nil="true"/>
  </documentManagement>
</p:properties>
</file>

<file path=customXml/itemProps1.xml><?xml version="1.0" encoding="utf-8"?>
<ds:datastoreItem xmlns:ds="http://schemas.openxmlformats.org/officeDocument/2006/customXml" ds:itemID="{06547466-D306-408D-85FC-78B85EE1AC9B}"/>
</file>

<file path=customXml/itemProps2.xml><?xml version="1.0" encoding="utf-8"?>
<ds:datastoreItem xmlns:ds="http://schemas.openxmlformats.org/officeDocument/2006/customXml" ds:itemID="{F8A7ED6C-A5C3-43ED-8030-F7B93C3130A6}"/>
</file>

<file path=customXml/itemProps3.xml><?xml version="1.0" encoding="utf-8"?>
<ds:datastoreItem xmlns:ds="http://schemas.openxmlformats.org/officeDocument/2006/customXml" ds:itemID="{41944EA4-EDE7-41A1-AEF1-6C1A162742D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Noto Sans</vt:lpstr>
      <vt:lpstr>Swis721 BT</vt:lpstr>
      <vt:lpstr>Office Theme</vt:lpstr>
      <vt:lpstr>1_Office Theme</vt:lpstr>
      <vt:lpstr>Transition to Glasgow (T2G) 2026 Provisional Timetable All Colleges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2026-07-03T15:52:48Z</dcterms:created>
  <dcterms:modified xsi:type="dcterms:W3CDTF">2026-07-03T15:52:51Z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0x0101006C0C7F51A2921A418EC2EED14323F109</vt:lpwstr>
  </property>
</Properties>
</file>