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8388400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790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6FF31B-7B09-A96E-EF7A-BC5BC5C62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09" y="356659"/>
            <a:ext cx="5740400" cy="50588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55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page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73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munications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6FF31B-7B09-A96E-EF7A-BC5BC5C62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3499" y="356659"/>
            <a:ext cx="5740400" cy="50588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55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page title</a:t>
            </a:r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074538B-172B-7183-84E2-3C495798AD55}"/>
              </a:ext>
            </a:extLst>
          </p:cNvPr>
          <p:cNvSpPr/>
          <p:nvPr userDrawn="1"/>
        </p:nvSpPr>
        <p:spPr bwMode="auto">
          <a:xfrm>
            <a:off x="335360" y="1627579"/>
            <a:ext cx="672075" cy="6720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9FF019D-851A-5A62-9037-A67D2922970E}"/>
              </a:ext>
            </a:extLst>
          </p:cNvPr>
          <p:cNvSpPr/>
          <p:nvPr userDrawn="1"/>
        </p:nvSpPr>
        <p:spPr bwMode="auto">
          <a:xfrm>
            <a:off x="335360" y="2543064"/>
            <a:ext cx="672075" cy="6720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2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A58EC43-88C6-A1FA-75AC-A8871B4574EB}"/>
              </a:ext>
            </a:extLst>
          </p:cNvPr>
          <p:cNvSpPr/>
          <p:nvPr userDrawn="1"/>
        </p:nvSpPr>
        <p:spPr bwMode="auto">
          <a:xfrm>
            <a:off x="335360" y="3527823"/>
            <a:ext cx="672075" cy="6720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CC15B6A-60F1-8018-70E8-268F1010E7D4}"/>
              </a:ext>
            </a:extLst>
          </p:cNvPr>
          <p:cNvSpPr/>
          <p:nvPr userDrawn="1"/>
        </p:nvSpPr>
        <p:spPr bwMode="auto">
          <a:xfrm>
            <a:off x="335360" y="4526437"/>
            <a:ext cx="672075" cy="6720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F93868D-D4F5-BE44-66E7-CBA2B7868D20}"/>
              </a:ext>
            </a:extLst>
          </p:cNvPr>
          <p:cNvSpPr/>
          <p:nvPr userDrawn="1"/>
        </p:nvSpPr>
        <p:spPr bwMode="auto">
          <a:xfrm>
            <a:off x="335359" y="5510109"/>
            <a:ext cx="672075" cy="6720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>
                <a:solidFill>
                  <a:schemeClr val="bg1"/>
                </a:solidFill>
                <a:latin typeface="Arial"/>
                <a:ea typeface="ＭＳ Ｐゴシック"/>
                <a:cs typeface="ＭＳ Ｐゴシック" charset="-128"/>
              </a:rPr>
              <a:t>5</a:t>
            </a:r>
            <a:endParaRPr lang="en-GB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432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233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F93261-8DE3-5E30-4622-5B84BDF1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943-3DA9-48C4-9CB1-A5A4504C9DD4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6260D9-84A6-36C2-05E0-36EA7FBF4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3D9D3-731A-A999-D066-F56CA71E2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3C75-4B97-4138-AC5D-2C1A3794A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52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A45C5-A241-6E70-3B5C-229AB715A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F3B9F-26D4-6F90-AE12-C6BE80290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4D348-A982-0FA1-D439-FB724B38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E943-3DA9-48C4-9CB1-A5A4504C9DD4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18BFC-35F0-19F1-C6DC-16F82417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5278E-74B6-11F2-D81A-56FDE730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3C75-4B97-4138-AC5D-2C1A3794A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29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EA516A0-5EB1-46C6-5BC7-4AE5CEF0B3BF}"/>
              </a:ext>
            </a:extLst>
          </p:cNvPr>
          <p:cNvSpPr txBox="1"/>
          <p:nvPr userDrawn="1"/>
        </p:nvSpPr>
        <p:spPr>
          <a:xfrm>
            <a:off x="7728182" y="626659"/>
            <a:ext cx="483918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67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Student Skills &amp; Professional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415597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 spc="-13">
          <a:solidFill>
            <a:srgbClr val="483F6A"/>
          </a:solidFill>
          <a:latin typeface="Times New Roman"/>
          <a:ea typeface="ヒラギノ角ゴ Pro W3" charset="0"/>
          <a:cs typeface="Times New Roman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5pPr>
      <a:lvl6pPr marL="609555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6pPr>
      <a:lvl7pPr marL="1219110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7pPr>
      <a:lvl8pPr marL="1828664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8pPr>
      <a:lvl9pPr marL="2438218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457167" indent="-457167" algn="l" rtl="0" eaLnBrk="1" fontAlgn="base" hangingPunct="1">
        <a:spcBef>
          <a:spcPct val="20000"/>
        </a:spcBef>
        <a:spcAft>
          <a:spcPct val="0"/>
        </a:spcAft>
        <a:defRPr sz="2133">
          <a:solidFill>
            <a:srgbClr val="4F5961"/>
          </a:solidFill>
          <a:latin typeface="+mn-lt"/>
          <a:ea typeface="ヒラギノ角ゴ Pro W3" charset="0"/>
          <a:cs typeface="ヒラギノ角ゴ Pro W3" charset="0"/>
        </a:defRPr>
      </a:lvl1pPr>
      <a:lvl2pPr marL="609555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00213B"/>
          </a:solidFill>
          <a:latin typeface="+mn-lt"/>
          <a:ea typeface="ヒラギノ角ゴ Pro W3" charset="0"/>
          <a:cs typeface="ＭＳ Ｐゴシック" charset="0"/>
        </a:defRPr>
      </a:lvl2pPr>
      <a:lvl3pPr marL="121911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rgbClr val="00213B"/>
          </a:solidFill>
          <a:latin typeface="+mn-lt"/>
          <a:ea typeface="ＭＳ Ｐゴシック" charset="0"/>
          <a:cs typeface="ＭＳ Ｐゴシック" charset="0"/>
        </a:defRPr>
      </a:lvl3pPr>
      <a:lvl4pPr marL="1828664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00213B"/>
          </a:solidFill>
          <a:latin typeface="+mn-lt"/>
          <a:ea typeface="ＭＳ Ｐゴシック" charset="0"/>
          <a:cs typeface="ＭＳ Ｐゴシック" charset="0"/>
        </a:defRPr>
      </a:lvl4pPr>
      <a:lvl5pPr marL="2438218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00213B"/>
          </a:solidFill>
          <a:latin typeface="+mn-lt"/>
          <a:ea typeface="ＭＳ Ｐゴシック" charset="0"/>
          <a:cs typeface="ＭＳ Ｐゴシック" charset="0"/>
        </a:defRPr>
      </a:lvl5pPr>
      <a:lvl6pPr marL="3352548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6pPr>
      <a:lvl7pPr marL="3962104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7pPr>
      <a:lvl8pPr marL="4571658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8pPr>
      <a:lvl9pPr marL="5181212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iversity of Glasgow logo">
            <a:extLst>
              <a:ext uri="{FF2B5EF4-FFF2-40B4-BE49-F238E27FC236}">
                <a16:creationId xmlns:a16="http://schemas.microsoft.com/office/drawing/2014/main" id="{F38CB292-13F2-4CEA-8B95-8AC6E4E58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78665"/>
            <a:ext cx="1487487" cy="10959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A516A0-5EB1-46C6-5BC7-4AE5CEF0B3BF}"/>
              </a:ext>
            </a:extLst>
          </p:cNvPr>
          <p:cNvSpPr txBox="1"/>
          <p:nvPr userDrawn="1"/>
        </p:nvSpPr>
        <p:spPr>
          <a:xfrm>
            <a:off x="7728182" y="626659"/>
            <a:ext cx="483918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67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Student Skills &amp; Professional Development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AD4A5A-B441-BB9E-5102-AFFC662A0E40}"/>
              </a:ext>
            </a:extLst>
          </p:cNvPr>
          <p:cNvSpPr/>
          <p:nvPr userDrawn="1"/>
        </p:nvSpPr>
        <p:spPr bwMode="auto">
          <a:xfrm>
            <a:off x="8496267" y="452251"/>
            <a:ext cx="4404812" cy="348815"/>
          </a:xfrm>
          <a:prstGeom prst="rect">
            <a:avLst/>
          </a:prstGeom>
          <a:solidFill>
            <a:srgbClr val="00355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77FB6F-57BD-C2BD-225B-B3A98CA1DF86}"/>
              </a:ext>
            </a:extLst>
          </p:cNvPr>
          <p:cNvSpPr txBox="1"/>
          <p:nvPr userDrawn="1"/>
        </p:nvSpPr>
        <p:spPr>
          <a:xfrm>
            <a:off x="8592278" y="452253"/>
            <a:ext cx="4839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Student Skills &amp; Futures Workstream</a:t>
            </a:r>
          </a:p>
        </p:txBody>
      </p:sp>
    </p:spTree>
    <p:extLst>
      <p:ext uri="{BB962C8B-B14F-4D97-AF65-F5344CB8AC3E}">
        <p14:creationId xmlns:p14="http://schemas.microsoft.com/office/powerpoint/2010/main" val="90605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 spc="-13">
          <a:solidFill>
            <a:srgbClr val="483F6A"/>
          </a:solidFill>
          <a:latin typeface="Times New Roman"/>
          <a:ea typeface="ヒラギノ角ゴ Pro W3" charset="0"/>
          <a:cs typeface="Times New Roman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733" b="1">
          <a:solidFill>
            <a:srgbClr val="483F6A"/>
          </a:solidFill>
          <a:latin typeface="Times New Roman" charset="0"/>
          <a:ea typeface="ヒラギノ角ゴ Pro W3" charset="0"/>
          <a:cs typeface="Times New Roman" pitchFamily="18" charset="0"/>
        </a:defRPr>
      </a:lvl5pPr>
      <a:lvl6pPr marL="609555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6pPr>
      <a:lvl7pPr marL="1219110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7pPr>
      <a:lvl8pPr marL="1828664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8pPr>
      <a:lvl9pPr marL="2438218" algn="l" rtl="0" eaLnBrk="1" fontAlgn="base" hangingPunct="1">
        <a:spcBef>
          <a:spcPct val="0"/>
        </a:spcBef>
        <a:spcAft>
          <a:spcPct val="0"/>
        </a:spcAft>
        <a:defRPr sz="3733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457167" indent="-457167" algn="l" rtl="0" eaLnBrk="1" fontAlgn="base" hangingPunct="1">
        <a:spcBef>
          <a:spcPct val="20000"/>
        </a:spcBef>
        <a:spcAft>
          <a:spcPct val="0"/>
        </a:spcAft>
        <a:defRPr sz="2133">
          <a:solidFill>
            <a:srgbClr val="4F5961"/>
          </a:solidFill>
          <a:latin typeface="+mn-lt"/>
          <a:ea typeface="ヒラギノ角ゴ Pro W3" charset="0"/>
          <a:cs typeface="ヒラギノ角ゴ Pro W3" charset="0"/>
        </a:defRPr>
      </a:lvl1pPr>
      <a:lvl2pPr marL="609555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00213B"/>
          </a:solidFill>
          <a:latin typeface="+mn-lt"/>
          <a:ea typeface="ヒラギノ角ゴ Pro W3" charset="0"/>
          <a:cs typeface="ＭＳ Ｐゴシック" charset="0"/>
        </a:defRPr>
      </a:lvl2pPr>
      <a:lvl3pPr marL="121911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rgbClr val="00213B"/>
          </a:solidFill>
          <a:latin typeface="+mn-lt"/>
          <a:ea typeface="ＭＳ Ｐゴシック" charset="0"/>
          <a:cs typeface="ＭＳ Ｐゴシック" charset="0"/>
        </a:defRPr>
      </a:lvl3pPr>
      <a:lvl4pPr marL="1828664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00213B"/>
          </a:solidFill>
          <a:latin typeface="+mn-lt"/>
          <a:ea typeface="ＭＳ Ｐゴシック" charset="0"/>
          <a:cs typeface="ＭＳ Ｐゴシック" charset="0"/>
        </a:defRPr>
      </a:lvl4pPr>
      <a:lvl5pPr marL="2438218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00213B"/>
          </a:solidFill>
          <a:latin typeface="+mn-lt"/>
          <a:ea typeface="ＭＳ Ｐゴシック" charset="0"/>
          <a:cs typeface="ＭＳ Ｐゴシック" charset="0"/>
        </a:defRPr>
      </a:lvl5pPr>
      <a:lvl6pPr marL="3352548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6pPr>
      <a:lvl7pPr marL="3962104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7pPr>
      <a:lvl8pPr marL="4571658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8pPr>
      <a:lvl9pPr marL="5181212" indent="-304776" algn="l" rtl="0" eaLnBrk="1" fontAlgn="base" hangingPunct="1">
        <a:spcBef>
          <a:spcPct val="20000"/>
        </a:spcBef>
        <a:spcAft>
          <a:spcPct val="0"/>
        </a:spcAft>
        <a:buChar char="»"/>
        <a:defRPr sz="2133">
          <a:solidFill>
            <a:srgbClr val="00213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DBA3A-7E9E-D2CD-1DF8-85314346A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FEDE7D-2BF2-F15F-C2B5-9F8993710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09" y="356659"/>
            <a:ext cx="6738881" cy="505883"/>
          </a:xfrm>
        </p:spPr>
        <p:txBody>
          <a:bodyPr/>
          <a:lstStyle/>
          <a:p>
            <a:r>
              <a:rPr lang="en-GB"/>
              <a:t>Experiential Learning Continuum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69128AC4-6360-3786-C179-2DDF92573820}"/>
              </a:ext>
            </a:extLst>
          </p:cNvPr>
          <p:cNvGrpSpPr/>
          <p:nvPr/>
        </p:nvGrpSpPr>
        <p:grpSpPr>
          <a:xfrm>
            <a:off x="591355" y="2210071"/>
            <a:ext cx="215900" cy="215900"/>
            <a:chOff x="0" y="0"/>
            <a:chExt cx="6350000" cy="635000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8A62183-7827-633A-2191-61445EF86AD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951272"/>
            </a:solidFill>
          </p:spPr>
          <p:txBody>
            <a:bodyPr/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C2E30EB-DEE8-D5BA-02DD-F317B33975D2}"/>
              </a:ext>
            </a:extLst>
          </p:cNvPr>
          <p:cNvGrpSpPr/>
          <p:nvPr/>
        </p:nvGrpSpPr>
        <p:grpSpPr>
          <a:xfrm>
            <a:off x="5159003" y="2210071"/>
            <a:ext cx="215900" cy="215900"/>
            <a:chOff x="0" y="0"/>
            <a:chExt cx="6350000" cy="635000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AD93F82-92DC-3613-96E9-F3B5B8AD9049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05C8A"/>
            </a:solidFill>
          </p:spPr>
          <p:txBody>
            <a:bodyPr/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</p:grpSp>
      <p:sp>
        <p:nvSpPr>
          <p:cNvPr id="8" name="AutoShape 7">
            <a:extLst>
              <a:ext uri="{FF2B5EF4-FFF2-40B4-BE49-F238E27FC236}">
                <a16:creationId xmlns:a16="http://schemas.microsoft.com/office/drawing/2014/main" id="{75DB7FAF-81AC-B947-85C7-F416FAFC3761}"/>
              </a:ext>
            </a:extLst>
          </p:cNvPr>
          <p:cNvSpPr/>
          <p:nvPr/>
        </p:nvSpPr>
        <p:spPr>
          <a:xfrm>
            <a:off x="807255" y="2318020"/>
            <a:ext cx="4351749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GB" sz="1200">
              <a:solidFill>
                <a:srgbClr val="002542"/>
              </a:solidFill>
              <a:latin typeface="Arial" charset="0"/>
              <a:ea typeface="ヒラギノ角ゴ Pro W3" charset="-128"/>
            </a:endParaRPr>
          </a:p>
        </p:txBody>
      </p:sp>
      <p:sp>
        <p:nvSpPr>
          <p:cNvPr id="9" name="AutoShape 8">
            <a:extLst>
              <a:ext uri="{FF2B5EF4-FFF2-40B4-BE49-F238E27FC236}">
                <a16:creationId xmlns:a16="http://schemas.microsoft.com/office/drawing/2014/main" id="{08B8D8C5-054C-ADC7-F048-606DAD5C88FF}"/>
              </a:ext>
            </a:extLst>
          </p:cNvPr>
          <p:cNvSpPr/>
          <p:nvPr/>
        </p:nvSpPr>
        <p:spPr>
          <a:xfrm>
            <a:off x="5374904" y="2318020"/>
            <a:ext cx="5260381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GB" sz="1200">
              <a:solidFill>
                <a:srgbClr val="002542"/>
              </a:solidFill>
              <a:latin typeface="Arial" charset="0"/>
              <a:ea typeface="ヒラギノ角ゴ Pro W3" charset="-128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BBEFD28-9FD2-5F2B-683E-1825D0FAE039}"/>
              </a:ext>
            </a:extLst>
          </p:cNvPr>
          <p:cNvGrpSpPr/>
          <p:nvPr/>
        </p:nvGrpSpPr>
        <p:grpSpPr>
          <a:xfrm>
            <a:off x="10635285" y="2210071"/>
            <a:ext cx="215900" cy="215900"/>
            <a:chOff x="0" y="0"/>
            <a:chExt cx="6350000" cy="6350000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9C5A970-60DC-71E9-6C0C-17A7D739237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8C0F"/>
            </a:solidFill>
          </p:spPr>
          <p:txBody>
            <a:bodyPr/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C3BC37-C8DA-537D-6CC4-C6D015930FFE}"/>
              </a:ext>
            </a:extLst>
          </p:cNvPr>
          <p:cNvGrpSpPr/>
          <p:nvPr/>
        </p:nvGrpSpPr>
        <p:grpSpPr>
          <a:xfrm>
            <a:off x="8327745" y="2679972"/>
            <a:ext cx="2523441" cy="547057"/>
            <a:chOff x="0" y="0"/>
            <a:chExt cx="996915" cy="21612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D04DB64-699E-E6C5-A1FC-9149EB86F7FF}"/>
                </a:ext>
              </a:extLst>
            </p:cNvPr>
            <p:cNvSpPr/>
            <p:nvPr/>
          </p:nvSpPr>
          <p:spPr>
            <a:xfrm>
              <a:off x="0" y="0"/>
              <a:ext cx="996915" cy="216121"/>
            </a:xfrm>
            <a:custGeom>
              <a:avLst/>
              <a:gdLst/>
              <a:ahLst/>
              <a:cxnLst/>
              <a:rect l="l" t="t" r="r" b="b"/>
              <a:pathLst>
                <a:path w="996915" h="216121">
                  <a:moveTo>
                    <a:pt x="108061" y="0"/>
                  </a:moveTo>
                  <a:lnTo>
                    <a:pt x="888854" y="0"/>
                  </a:lnTo>
                  <a:cubicBezTo>
                    <a:pt x="917513" y="0"/>
                    <a:pt x="944999" y="11385"/>
                    <a:pt x="965264" y="31650"/>
                  </a:cubicBezTo>
                  <a:cubicBezTo>
                    <a:pt x="985530" y="51916"/>
                    <a:pt x="996915" y="79401"/>
                    <a:pt x="996915" y="108061"/>
                  </a:cubicBezTo>
                  <a:lnTo>
                    <a:pt x="996915" y="108061"/>
                  </a:lnTo>
                  <a:cubicBezTo>
                    <a:pt x="996915" y="167741"/>
                    <a:pt x="948534" y="216121"/>
                    <a:pt x="888854" y="216121"/>
                  </a:cubicBezTo>
                  <a:lnTo>
                    <a:pt x="108061" y="216121"/>
                  </a:lnTo>
                  <a:cubicBezTo>
                    <a:pt x="79401" y="216121"/>
                    <a:pt x="51916" y="204737"/>
                    <a:pt x="31650" y="184471"/>
                  </a:cubicBezTo>
                  <a:cubicBezTo>
                    <a:pt x="11385" y="164206"/>
                    <a:pt x="0" y="136720"/>
                    <a:pt x="0" y="108061"/>
                  </a:cubicBezTo>
                  <a:lnTo>
                    <a:pt x="0" y="108061"/>
                  </a:lnTo>
                  <a:cubicBezTo>
                    <a:pt x="0" y="79401"/>
                    <a:pt x="11385" y="51916"/>
                    <a:pt x="31650" y="31650"/>
                  </a:cubicBezTo>
                  <a:cubicBezTo>
                    <a:pt x="51916" y="11385"/>
                    <a:pt x="79401" y="0"/>
                    <a:pt x="108061" y="0"/>
                  </a:cubicBezTo>
                  <a:close/>
                </a:path>
              </a:pathLst>
            </a:custGeom>
            <a:solidFill>
              <a:srgbClr val="FF8C0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CFC6B1-1A96-22F2-51E1-F1ED868138FF}"/>
                </a:ext>
              </a:extLst>
            </p:cNvPr>
            <p:cNvSpPr txBox="1"/>
            <p:nvPr/>
          </p:nvSpPr>
          <p:spPr>
            <a:xfrm>
              <a:off x="0" y="-85725"/>
              <a:ext cx="996915" cy="30184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1219170" fontAlgn="base">
                <a:lnSpc>
                  <a:spcPts val="1907"/>
                </a:lnSpc>
                <a:spcBef>
                  <a:spcPct val="0"/>
                </a:spcBef>
                <a:spcAft>
                  <a:spcPct val="0"/>
                </a:spcAft>
              </a:pPr>
              <a:endParaRPr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8245FA-058B-219D-9993-7571AF72854F}"/>
              </a:ext>
            </a:extLst>
          </p:cNvPr>
          <p:cNvGrpSpPr/>
          <p:nvPr/>
        </p:nvGrpSpPr>
        <p:grpSpPr>
          <a:xfrm>
            <a:off x="577292" y="2679972"/>
            <a:ext cx="2523441" cy="547057"/>
            <a:chOff x="0" y="0"/>
            <a:chExt cx="996915" cy="216121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610AFCD-7E93-E80C-E1F6-AC85D1472ED2}"/>
                </a:ext>
              </a:extLst>
            </p:cNvPr>
            <p:cNvSpPr/>
            <p:nvPr/>
          </p:nvSpPr>
          <p:spPr>
            <a:xfrm>
              <a:off x="0" y="0"/>
              <a:ext cx="996915" cy="216121"/>
            </a:xfrm>
            <a:custGeom>
              <a:avLst/>
              <a:gdLst/>
              <a:ahLst/>
              <a:cxnLst/>
              <a:rect l="l" t="t" r="r" b="b"/>
              <a:pathLst>
                <a:path w="996915" h="216121">
                  <a:moveTo>
                    <a:pt x="108061" y="0"/>
                  </a:moveTo>
                  <a:lnTo>
                    <a:pt x="888854" y="0"/>
                  </a:lnTo>
                  <a:cubicBezTo>
                    <a:pt x="917513" y="0"/>
                    <a:pt x="944999" y="11385"/>
                    <a:pt x="965264" y="31650"/>
                  </a:cubicBezTo>
                  <a:cubicBezTo>
                    <a:pt x="985530" y="51916"/>
                    <a:pt x="996915" y="79401"/>
                    <a:pt x="996915" y="108061"/>
                  </a:cubicBezTo>
                  <a:lnTo>
                    <a:pt x="996915" y="108061"/>
                  </a:lnTo>
                  <a:cubicBezTo>
                    <a:pt x="996915" y="167741"/>
                    <a:pt x="948534" y="216121"/>
                    <a:pt x="888854" y="216121"/>
                  </a:cubicBezTo>
                  <a:lnTo>
                    <a:pt x="108061" y="216121"/>
                  </a:lnTo>
                  <a:cubicBezTo>
                    <a:pt x="79401" y="216121"/>
                    <a:pt x="51916" y="204737"/>
                    <a:pt x="31650" y="184471"/>
                  </a:cubicBezTo>
                  <a:cubicBezTo>
                    <a:pt x="11385" y="164206"/>
                    <a:pt x="0" y="136720"/>
                    <a:pt x="0" y="108061"/>
                  </a:cubicBezTo>
                  <a:lnTo>
                    <a:pt x="0" y="108061"/>
                  </a:lnTo>
                  <a:cubicBezTo>
                    <a:pt x="0" y="79401"/>
                    <a:pt x="11385" y="51916"/>
                    <a:pt x="31650" y="31650"/>
                  </a:cubicBezTo>
                  <a:cubicBezTo>
                    <a:pt x="51916" y="11385"/>
                    <a:pt x="79401" y="0"/>
                    <a:pt x="108061" y="0"/>
                  </a:cubicBezTo>
                  <a:close/>
                </a:path>
              </a:pathLst>
            </a:custGeom>
            <a:solidFill>
              <a:srgbClr val="951272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CDD7F21-CD1F-1AD9-6C9F-68DA43ABFF97}"/>
                </a:ext>
              </a:extLst>
            </p:cNvPr>
            <p:cNvSpPr txBox="1"/>
            <p:nvPr/>
          </p:nvSpPr>
          <p:spPr>
            <a:xfrm>
              <a:off x="0" y="-85725"/>
              <a:ext cx="996915" cy="30184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1219170" fontAlgn="base">
                <a:lnSpc>
                  <a:spcPts val="1907"/>
                </a:lnSpc>
                <a:spcBef>
                  <a:spcPct val="0"/>
                </a:spcBef>
                <a:spcAft>
                  <a:spcPct val="0"/>
                </a:spcAft>
              </a:pPr>
              <a:endParaRPr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8FB6459-86EA-E0A3-5D72-1528EFCD0FEB}"/>
              </a:ext>
            </a:extLst>
          </p:cNvPr>
          <p:cNvGrpSpPr/>
          <p:nvPr/>
        </p:nvGrpSpPr>
        <p:grpSpPr>
          <a:xfrm>
            <a:off x="4005236" y="2679972"/>
            <a:ext cx="2523441" cy="547057"/>
            <a:chOff x="0" y="0"/>
            <a:chExt cx="996915" cy="216121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A6A83AC-D6AC-77CC-8D29-B096436AA907}"/>
                </a:ext>
              </a:extLst>
            </p:cNvPr>
            <p:cNvSpPr/>
            <p:nvPr/>
          </p:nvSpPr>
          <p:spPr>
            <a:xfrm>
              <a:off x="0" y="0"/>
              <a:ext cx="996915" cy="216121"/>
            </a:xfrm>
            <a:custGeom>
              <a:avLst/>
              <a:gdLst/>
              <a:ahLst/>
              <a:cxnLst/>
              <a:rect l="l" t="t" r="r" b="b"/>
              <a:pathLst>
                <a:path w="996915" h="216121">
                  <a:moveTo>
                    <a:pt x="108061" y="0"/>
                  </a:moveTo>
                  <a:lnTo>
                    <a:pt x="888854" y="0"/>
                  </a:lnTo>
                  <a:cubicBezTo>
                    <a:pt x="917513" y="0"/>
                    <a:pt x="944999" y="11385"/>
                    <a:pt x="965264" y="31650"/>
                  </a:cubicBezTo>
                  <a:cubicBezTo>
                    <a:pt x="985530" y="51916"/>
                    <a:pt x="996915" y="79401"/>
                    <a:pt x="996915" y="108061"/>
                  </a:cubicBezTo>
                  <a:lnTo>
                    <a:pt x="996915" y="108061"/>
                  </a:lnTo>
                  <a:cubicBezTo>
                    <a:pt x="996915" y="167741"/>
                    <a:pt x="948534" y="216121"/>
                    <a:pt x="888854" y="216121"/>
                  </a:cubicBezTo>
                  <a:lnTo>
                    <a:pt x="108061" y="216121"/>
                  </a:lnTo>
                  <a:cubicBezTo>
                    <a:pt x="79401" y="216121"/>
                    <a:pt x="51916" y="204737"/>
                    <a:pt x="31650" y="184471"/>
                  </a:cubicBezTo>
                  <a:cubicBezTo>
                    <a:pt x="11385" y="164206"/>
                    <a:pt x="0" y="136720"/>
                    <a:pt x="0" y="108061"/>
                  </a:cubicBezTo>
                  <a:lnTo>
                    <a:pt x="0" y="108061"/>
                  </a:lnTo>
                  <a:cubicBezTo>
                    <a:pt x="0" y="79401"/>
                    <a:pt x="11385" y="51916"/>
                    <a:pt x="31650" y="31650"/>
                  </a:cubicBezTo>
                  <a:cubicBezTo>
                    <a:pt x="51916" y="11385"/>
                    <a:pt x="79401" y="0"/>
                    <a:pt x="108061" y="0"/>
                  </a:cubicBezTo>
                  <a:close/>
                </a:path>
              </a:pathLst>
            </a:custGeom>
            <a:solidFill>
              <a:srgbClr val="005C8A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C118435-B4ED-7746-F826-7D238DA90AD6}"/>
                </a:ext>
              </a:extLst>
            </p:cNvPr>
            <p:cNvSpPr txBox="1"/>
            <p:nvPr/>
          </p:nvSpPr>
          <p:spPr>
            <a:xfrm>
              <a:off x="0" y="-85725"/>
              <a:ext cx="996915" cy="30184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1219170" fontAlgn="base">
                <a:lnSpc>
                  <a:spcPts val="1907"/>
                </a:lnSpc>
                <a:spcBef>
                  <a:spcPct val="0"/>
                </a:spcBef>
                <a:spcAft>
                  <a:spcPct val="0"/>
                </a:spcAft>
              </a:pPr>
              <a:endParaRPr sz="1200">
                <a:solidFill>
                  <a:srgbClr val="002542"/>
                </a:solidFill>
                <a:latin typeface="Arial" charset="0"/>
                <a:ea typeface="ヒラギノ角ゴ Pro W3" charset="-12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278E74F-52F4-EAC0-757C-FCC5C5CAB344}"/>
              </a:ext>
            </a:extLst>
          </p:cNvPr>
          <p:cNvSpPr txBox="1"/>
          <p:nvPr/>
        </p:nvSpPr>
        <p:spPr>
          <a:xfrm>
            <a:off x="577289" y="1623981"/>
            <a:ext cx="1640896" cy="3963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 fontAlgn="base">
              <a:lnSpc>
                <a:spcPts val="3267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333" b="1" spc="9">
                <a:solidFill>
                  <a:srgbClr val="003865"/>
                </a:solidFill>
                <a:latin typeface="Calibri"/>
                <a:ea typeface="ヒラギノ角ゴ Pro W3" charset="-128"/>
              </a:rPr>
              <a:t>Classroom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212728-01B2-179C-5913-6EF5A30B72BB}"/>
              </a:ext>
            </a:extLst>
          </p:cNvPr>
          <p:cNvSpPr txBox="1"/>
          <p:nvPr/>
        </p:nvSpPr>
        <p:spPr>
          <a:xfrm>
            <a:off x="9210287" y="1623981"/>
            <a:ext cx="1640896" cy="3963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1219170" fontAlgn="base">
              <a:lnSpc>
                <a:spcPts val="3267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333" b="1" spc="9">
                <a:solidFill>
                  <a:srgbClr val="003865"/>
                </a:solidFill>
                <a:latin typeface="Calibri"/>
                <a:ea typeface="ヒラギノ角ゴ Pro W3" charset="-128"/>
              </a:rPr>
              <a:t>Workplace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6F7572-87BC-02CB-A8A2-A815D8C597FA}"/>
              </a:ext>
            </a:extLst>
          </p:cNvPr>
          <p:cNvSpPr txBox="1"/>
          <p:nvPr/>
        </p:nvSpPr>
        <p:spPr>
          <a:xfrm>
            <a:off x="795290" y="2841280"/>
            <a:ext cx="1978049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67" b="1" dirty="0">
                <a:solidFill>
                  <a:srgbClr val="FFFFFF"/>
                </a:solidFill>
                <a:latin typeface="Calibri"/>
                <a:ea typeface="ヒラギノ角ゴ Pro W3" charset="-128"/>
              </a:rPr>
              <a:t>Learning about work</a:t>
            </a:r>
          </a:p>
          <a:p>
            <a:pPr defTabSz="121917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endParaRPr lang="en-US" sz="1667" b="1" dirty="0">
              <a:solidFill>
                <a:srgbClr val="FFFFFF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7ECD39-8F21-CC94-E10A-DA1BAB842DC3}"/>
              </a:ext>
            </a:extLst>
          </p:cNvPr>
          <p:cNvSpPr txBox="1"/>
          <p:nvPr/>
        </p:nvSpPr>
        <p:spPr>
          <a:xfrm>
            <a:off x="640950" y="3397251"/>
            <a:ext cx="3199239" cy="867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>
                <a:solidFill>
                  <a:srgbClr val="003865"/>
                </a:solidFill>
                <a:latin typeface="Calibri"/>
                <a:ea typeface="ヒラギノ角ゴ Pro W3" charset="-128"/>
              </a:rPr>
              <a:t>Real-world examples​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>
                <a:solidFill>
                  <a:srgbClr val="003865"/>
                </a:solidFill>
                <a:latin typeface="Calibri"/>
                <a:ea typeface="ヒラギノ角ゴ Pro W3" charset="-128"/>
              </a:rPr>
              <a:t>Guest speaker​</a:t>
            </a:r>
          </a:p>
          <a:p>
            <a:pPr marL="359842" lvl="1" indent="-179922" algn="just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>
                <a:solidFill>
                  <a:srgbClr val="003865"/>
                </a:solidFill>
                <a:latin typeface="Calibri"/>
                <a:ea typeface="ヒラギノ角ゴ Pro W3" charset="-128"/>
              </a:rPr>
              <a:t>Workplace visit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E6CD490-C046-860E-CA5C-5A973FD2149F}"/>
              </a:ext>
            </a:extLst>
          </p:cNvPr>
          <p:cNvSpPr txBox="1"/>
          <p:nvPr/>
        </p:nvSpPr>
        <p:spPr>
          <a:xfrm>
            <a:off x="4247253" y="2841280"/>
            <a:ext cx="2182359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67" b="1">
                <a:solidFill>
                  <a:srgbClr val="FFFFFF"/>
                </a:solidFill>
                <a:latin typeface="Calibri"/>
                <a:ea typeface="ヒラギノ角ゴ Pro W3" charset="-128"/>
              </a:rPr>
              <a:t>Learning through work</a:t>
            </a:r>
          </a:p>
          <a:p>
            <a:pPr defTabSz="121917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endParaRPr lang="en-US" sz="1667" b="1">
              <a:solidFill>
                <a:srgbClr val="FFFFFF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148637-7441-1E6B-08A2-35942A41E3B9}"/>
              </a:ext>
            </a:extLst>
          </p:cNvPr>
          <p:cNvSpPr txBox="1"/>
          <p:nvPr/>
        </p:nvSpPr>
        <p:spPr>
          <a:xfrm>
            <a:off x="4005235" y="3317529"/>
            <a:ext cx="4073023" cy="2047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Simulation​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Problem-based learning​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Service learning​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Field trip​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Mentoring​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Enterprise &amp; competition​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Consultancy​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D418E09-3704-23A5-E418-F00DEB97E8EE}"/>
              </a:ext>
            </a:extLst>
          </p:cNvPr>
          <p:cNvSpPr txBox="1"/>
          <p:nvPr/>
        </p:nvSpPr>
        <p:spPr>
          <a:xfrm>
            <a:off x="8418391" y="2841279"/>
            <a:ext cx="2342144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121917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67" b="1">
                <a:solidFill>
                  <a:srgbClr val="FFFFFF"/>
                </a:solidFill>
                <a:latin typeface="Calibri"/>
                <a:ea typeface="ヒラギノ角ゴ Pro W3" charset="-128"/>
              </a:rPr>
              <a:t>Learning in work</a:t>
            </a:r>
          </a:p>
          <a:p>
            <a:pPr algn="ctr" defTabSz="121917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</a:pPr>
            <a:endParaRPr lang="en-US" sz="1667" b="1">
              <a:solidFill>
                <a:srgbClr val="FFFFFF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DF72A7-C3A0-38A0-C14B-DDEA875B04D8}"/>
              </a:ext>
            </a:extLst>
          </p:cNvPr>
          <p:cNvSpPr txBox="1"/>
          <p:nvPr/>
        </p:nvSpPr>
        <p:spPr>
          <a:xfrm>
            <a:off x="8327741" y="3317530"/>
            <a:ext cx="3178462" cy="11624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ea typeface="ヒラギノ角ゴ Pro W3" charset="-128"/>
              </a:rPr>
              <a:t>Internships / placements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Applied dissertation​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Clinical placements​</a:t>
            </a:r>
          </a:p>
          <a:p>
            <a:pPr marL="359842" lvl="1" indent="-179922" defTabSz="1219170" fontAlgn="base">
              <a:lnSpc>
                <a:spcPts val="2333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1667" dirty="0">
                <a:solidFill>
                  <a:srgbClr val="003865"/>
                </a:solidFill>
                <a:latin typeface="Calibri"/>
                <a:ea typeface="ヒラギノ角ゴ Pro W3" charset="-128"/>
              </a:rPr>
              <a:t>Placement Year</a:t>
            </a:r>
          </a:p>
        </p:txBody>
      </p:sp>
    </p:spTree>
    <p:extLst>
      <p:ext uri="{BB962C8B-B14F-4D97-AF65-F5344CB8AC3E}">
        <p14:creationId xmlns:p14="http://schemas.microsoft.com/office/powerpoint/2010/main" val="3001983879"/>
      </p:ext>
    </p:extLst>
  </p:cSld>
  <p:clrMapOvr>
    <a:masterClrMapping/>
  </p:clrMapOvr>
</p:sld>
</file>

<file path=ppt/theme/theme1.xml><?xml version="1.0" encoding="utf-8"?>
<a:theme xmlns:a="http://schemas.openxmlformats.org/drawingml/2006/main" name="2_Section Slide 1">
  <a:themeElements>
    <a:clrScheme name="Custom 4">
      <a:dk1>
        <a:srgbClr val="002542"/>
      </a:dk1>
      <a:lt1>
        <a:srgbClr val="FFFFFE"/>
      </a:lt1>
      <a:dk2>
        <a:srgbClr val="354047"/>
      </a:dk2>
      <a:lt2>
        <a:srgbClr val="C54520"/>
      </a:lt2>
      <a:accent1>
        <a:srgbClr val="63548B"/>
      </a:accent1>
      <a:accent2>
        <a:srgbClr val="8D0C64"/>
      </a:accent2>
      <a:accent3>
        <a:srgbClr val="CF1C20"/>
      </a:accent3>
      <a:accent4>
        <a:srgbClr val="4B3B7D"/>
      </a:accent4>
      <a:accent5>
        <a:srgbClr val="003824"/>
      </a:accent5>
      <a:accent6>
        <a:srgbClr val="500B29"/>
      </a:accent6>
      <a:hlink>
        <a:srgbClr val="584B3D"/>
      </a:hlink>
      <a:folHlink>
        <a:srgbClr val="0068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DC558CBE-E4E4-4924-9C45-C66CB9080864}" vid="{0770C295-99FA-43C6-AE51-E12A92D834D3}"/>
    </a:ext>
  </a:extLst>
</a:theme>
</file>

<file path=ppt/theme/theme2.xml><?xml version="1.0" encoding="utf-8"?>
<a:theme xmlns:a="http://schemas.openxmlformats.org/drawingml/2006/main" name="Section Slide 1">
  <a:themeElements>
    <a:clrScheme name="Custom 4">
      <a:dk1>
        <a:srgbClr val="002542"/>
      </a:dk1>
      <a:lt1>
        <a:srgbClr val="FFFFFE"/>
      </a:lt1>
      <a:dk2>
        <a:srgbClr val="354047"/>
      </a:dk2>
      <a:lt2>
        <a:srgbClr val="C54520"/>
      </a:lt2>
      <a:accent1>
        <a:srgbClr val="63548B"/>
      </a:accent1>
      <a:accent2>
        <a:srgbClr val="8D0C64"/>
      </a:accent2>
      <a:accent3>
        <a:srgbClr val="CF1C20"/>
      </a:accent3>
      <a:accent4>
        <a:srgbClr val="4B3B7D"/>
      </a:accent4>
      <a:accent5>
        <a:srgbClr val="003824"/>
      </a:accent5>
      <a:accent6>
        <a:srgbClr val="500B29"/>
      </a:accent6>
      <a:hlink>
        <a:srgbClr val="584B3D"/>
      </a:hlink>
      <a:folHlink>
        <a:srgbClr val="0068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DC558CBE-E4E4-4924-9C45-C66CB9080864}" vid="{0770C295-99FA-43C6-AE51-E12A92D834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ヒラギノ角ゴ Pro W3</vt:lpstr>
      <vt:lpstr>2_Section Slide 1</vt:lpstr>
      <vt:lpstr>Section Slide 1</vt:lpstr>
      <vt:lpstr>Experiential Learning Continuum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Mitchell</dc:creator>
  <cp:lastModifiedBy>Hollie Wade</cp:lastModifiedBy>
  <cp:revision>2</cp:revision>
  <dcterms:created xsi:type="dcterms:W3CDTF">2025-03-25T12:22:53Z</dcterms:created>
  <dcterms:modified xsi:type="dcterms:W3CDTF">2026-04-07T13:23:47Z</dcterms:modified>
</cp:coreProperties>
</file>