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5" r:id="rId2"/>
    <p:sldId id="798" r:id="rId3"/>
    <p:sldId id="258" r:id="rId4"/>
    <p:sldId id="259" r:id="rId5"/>
    <p:sldId id="288" r:id="rId6"/>
    <p:sldId id="260" r:id="rId7"/>
    <p:sldId id="261" r:id="rId8"/>
    <p:sldId id="268" r:id="rId9"/>
    <p:sldId id="269" r:id="rId10"/>
    <p:sldId id="262" r:id="rId11"/>
    <p:sldId id="263" r:id="rId12"/>
    <p:sldId id="264" r:id="rId13"/>
    <p:sldId id="265" r:id="rId14"/>
    <p:sldId id="270" r:id="rId15"/>
    <p:sldId id="266" r:id="rId16"/>
    <p:sldId id="299" r:id="rId17"/>
    <p:sldId id="794" r:id="rId18"/>
    <p:sldId id="289" r:id="rId19"/>
    <p:sldId id="800" r:id="rId20"/>
    <p:sldId id="804" r:id="rId21"/>
    <p:sldId id="294" r:id="rId22"/>
    <p:sldId id="802" r:id="rId23"/>
    <p:sldId id="298" r:id="rId24"/>
    <p:sldId id="806" r:id="rId25"/>
    <p:sldId id="789" r:id="rId26"/>
    <p:sldId id="296" r:id="rId27"/>
    <p:sldId id="805" r:id="rId28"/>
    <p:sldId id="7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8"/>
    <a:srgbClr val="F2D25C"/>
    <a:srgbClr val="4C2683"/>
    <a:srgbClr val="405D18"/>
    <a:srgbClr val="7D2239"/>
    <a:srgbClr val="A60367"/>
    <a:srgbClr val="A5A1CE"/>
    <a:srgbClr val="E98BAF"/>
    <a:srgbClr val="4DBBC6"/>
    <a:srgbClr val="81C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0"/>
    <p:restoredTop sz="94626"/>
  </p:normalViewPr>
  <p:slideViewPr>
    <p:cSldViewPr snapToGrid="0">
      <p:cViewPr varScale="1">
        <p:scale>
          <a:sx n="116" d="100"/>
          <a:sy n="116" d="100"/>
        </p:scale>
        <p:origin x="1440" y="192"/>
      </p:cViewPr>
      <p:guideLst/>
    </p:cSldViewPr>
  </p:slideViewPr>
  <p:outlineViewPr>
    <p:cViewPr>
      <p:scale>
        <a:sx n="33" d="100"/>
        <a:sy n="33" d="100"/>
      </p:scale>
      <p:origin x="0" y="-1164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CFF66-7EB0-9844-92BF-09704711A1FD}" type="datetimeFigureOut">
              <a:rPr lang="en-US" smtClean="0"/>
              <a:t>3/6/26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7395D-33DE-5D42-A2E8-3486FD99F3BB}" type="slidenum">
              <a:rPr lang="en-US" smtClean="0"/>
              <a:t>‹#›</a:t>
            </a:fld>
            <a:endParaRPr lang="en-US"/>
          </a:p>
        </p:txBody>
      </p:sp>
    </p:spTree>
    <p:extLst>
      <p:ext uri="{BB962C8B-B14F-4D97-AF65-F5344CB8AC3E}">
        <p14:creationId xmlns:p14="http://schemas.microsoft.com/office/powerpoint/2010/main" val="23707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7395D-33DE-5D42-A2E8-3486FD99F3BB}" type="slidenum">
              <a:rPr lang="en-US" smtClean="0"/>
              <a:t>3</a:t>
            </a:fld>
            <a:endParaRPr lang="en-US"/>
          </a:p>
        </p:txBody>
      </p:sp>
    </p:spTree>
    <p:extLst>
      <p:ext uri="{BB962C8B-B14F-4D97-AF65-F5344CB8AC3E}">
        <p14:creationId xmlns:p14="http://schemas.microsoft.com/office/powerpoint/2010/main" val="2922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12</a:t>
            </a:fld>
            <a:endParaRPr lang="en-US"/>
          </a:p>
        </p:txBody>
      </p:sp>
    </p:spTree>
    <p:extLst>
      <p:ext uri="{BB962C8B-B14F-4D97-AF65-F5344CB8AC3E}">
        <p14:creationId xmlns:p14="http://schemas.microsoft.com/office/powerpoint/2010/main" val="13082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13</a:t>
            </a:fld>
            <a:endParaRPr lang="en-US"/>
          </a:p>
        </p:txBody>
      </p:sp>
    </p:spTree>
    <p:extLst>
      <p:ext uri="{BB962C8B-B14F-4D97-AF65-F5344CB8AC3E}">
        <p14:creationId xmlns:p14="http://schemas.microsoft.com/office/powerpoint/2010/main" val="329315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14</a:t>
            </a:fld>
            <a:endParaRPr lang="en-US"/>
          </a:p>
        </p:txBody>
      </p:sp>
    </p:spTree>
    <p:extLst>
      <p:ext uri="{BB962C8B-B14F-4D97-AF65-F5344CB8AC3E}">
        <p14:creationId xmlns:p14="http://schemas.microsoft.com/office/powerpoint/2010/main" val="389928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15</a:t>
            </a:fld>
            <a:endParaRPr lang="en-US"/>
          </a:p>
        </p:txBody>
      </p:sp>
    </p:spTree>
    <p:extLst>
      <p:ext uri="{BB962C8B-B14F-4D97-AF65-F5344CB8AC3E}">
        <p14:creationId xmlns:p14="http://schemas.microsoft.com/office/powerpoint/2010/main" val="3028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23</a:t>
            </a:fld>
            <a:endParaRPr lang="en-US"/>
          </a:p>
        </p:txBody>
      </p:sp>
    </p:spTree>
    <p:extLst>
      <p:ext uri="{BB962C8B-B14F-4D97-AF65-F5344CB8AC3E}">
        <p14:creationId xmlns:p14="http://schemas.microsoft.com/office/powerpoint/2010/main" val="257613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4</a:t>
            </a:fld>
            <a:endParaRPr lang="en-US"/>
          </a:p>
        </p:txBody>
      </p:sp>
    </p:spTree>
    <p:extLst>
      <p:ext uri="{BB962C8B-B14F-4D97-AF65-F5344CB8AC3E}">
        <p14:creationId xmlns:p14="http://schemas.microsoft.com/office/powerpoint/2010/main" val="32649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6140-0D8B-A571-11B9-12816C4F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139C0-DDDB-6953-109F-5A7EC8CC3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763DE-AF29-A925-DD8A-9B38E1986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EE161-B99E-6AAA-0CE2-1076E8AB0F94}"/>
              </a:ext>
            </a:extLst>
          </p:cNvPr>
          <p:cNvSpPr>
            <a:spLocks noGrp="1"/>
          </p:cNvSpPr>
          <p:nvPr>
            <p:ph type="sldNum" sz="quarter" idx="5"/>
          </p:nvPr>
        </p:nvSpPr>
        <p:spPr/>
        <p:txBody>
          <a:bodyPr/>
          <a:lstStyle/>
          <a:p>
            <a:fld id="{4637395D-33DE-5D42-A2E8-3486FD99F3BB}" type="slidenum">
              <a:rPr lang="en-US" smtClean="0"/>
              <a:t>5</a:t>
            </a:fld>
            <a:endParaRPr lang="en-US"/>
          </a:p>
        </p:txBody>
      </p:sp>
    </p:spTree>
    <p:extLst>
      <p:ext uri="{BB962C8B-B14F-4D97-AF65-F5344CB8AC3E}">
        <p14:creationId xmlns:p14="http://schemas.microsoft.com/office/powerpoint/2010/main" val="146839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6</a:t>
            </a:fld>
            <a:endParaRPr lang="en-US"/>
          </a:p>
        </p:txBody>
      </p:sp>
    </p:spTree>
    <p:extLst>
      <p:ext uri="{BB962C8B-B14F-4D97-AF65-F5344CB8AC3E}">
        <p14:creationId xmlns:p14="http://schemas.microsoft.com/office/powerpoint/2010/main" val="14039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7</a:t>
            </a:fld>
            <a:endParaRPr lang="en-US"/>
          </a:p>
        </p:txBody>
      </p:sp>
    </p:spTree>
    <p:extLst>
      <p:ext uri="{BB962C8B-B14F-4D97-AF65-F5344CB8AC3E}">
        <p14:creationId xmlns:p14="http://schemas.microsoft.com/office/powerpoint/2010/main" val="282922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8</a:t>
            </a:fld>
            <a:endParaRPr lang="en-US"/>
          </a:p>
        </p:txBody>
      </p:sp>
    </p:spTree>
    <p:extLst>
      <p:ext uri="{BB962C8B-B14F-4D97-AF65-F5344CB8AC3E}">
        <p14:creationId xmlns:p14="http://schemas.microsoft.com/office/powerpoint/2010/main" val="281385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9</a:t>
            </a:fld>
            <a:endParaRPr lang="en-US"/>
          </a:p>
        </p:txBody>
      </p:sp>
    </p:spTree>
    <p:extLst>
      <p:ext uri="{BB962C8B-B14F-4D97-AF65-F5344CB8AC3E}">
        <p14:creationId xmlns:p14="http://schemas.microsoft.com/office/powerpoint/2010/main" val="37958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10</a:t>
            </a:fld>
            <a:endParaRPr lang="en-US"/>
          </a:p>
        </p:txBody>
      </p:sp>
    </p:spTree>
    <p:extLst>
      <p:ext uri="{BB962C8B-B14F-4D97-AF65-F5344CB8AC3E}">
        <p14:creationId xmlns:p14="http://schemas.microsoft.com/office/powerpoint/2010/main" val="17663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11</a:t>
            </a:fld>
            <a:endParaRPr lang="en-US"/>
          </a:p>
        </p:txBody>
      </p:sp>
    </p:spTree>
    <p:extLst>
      <p:ext uri="{BB962C8B-B14F-4D97-AF65-F5344CB8AC3E}">
        <p14:creationId xmlns:p14="http://schemas.microsoft.com/office/powerpoint/2010/main" val="282456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436880" y="1830048"/>
            <a:ext cx="6882938" cy="789709"/>
          </a:xfrm>
        </p:spPr>
        <p:txBody>
          <a:bodyPr/>
          <a:lstStyle>
            <a:lvl1pPr algn="l">
              <a:defRPr sz="3200" b="1">
                <a:latin typeface="Arial" panose="020B0604020202020204" pitchFamily="34" charset="0"/>
                <a:ea typeface="Noto Sans" panose="020B0502040504020204" pitchFamily="34" charset="0"/>
                <a:cs typeface="Arial" panose="020B0604020202020204" pitchFamily="34" charset="0"/>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436880" y="2619757"/>
            <a:ext cx="5933759" cy="622300"/>
          </a:xfrm>
        </p:spPr>
        <p:txBody>
          <a:bodyPr>
            <a:normAutofit/>
          </a:bodyPr>
          <a:lstStyle>
            <a:lvl1pPr>
              <a:defRPr sz="2400">
                <a:latin typeface="Arial" panose="020B0604020202020204" pitchFamily="34" charset="0"/>
                <a:ea typeface="Noto Sans" panose="020B0502040504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410602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ext + 2 images, white + blue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B9D8B3-A168-0447-13B5-72CD0F28CB3B}"/>
              </a:ext>
            </a:extLst>
          </p:cNvPr>
          <p:cNvSpPr>
            <a:spLocks noGrp="1" noRot="1" noMove="1" noResize="1" noEditPoints="1" noAdjustHandles="1" noChangeArrowheads="1" noChangeShapeType="1"/>
          </p:cNvSpPr>
          <p:nvPr userDrawn="1"/>
        </p:nvSpPr>
        <p:spPr>
          <a:xfrm>
            <a:off x="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08480"/>
            <a:ext cx="5583407" cy="635635"/>
          </a:xfrm>
          <a:prstGeom prst="rect">
            <a:avLst/>
          </a:prstGeom>
        </p:spPr>
        <p:txBody>
          <a:bodyPr anchor="t" anchorCtr="0"/>
          <a:lstStyle>
            <a:lvl1pPr>
              <a:defRPr sz="3200" b="1">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Graphic 10">
            <a:extLst>
              <a:ext uri="{FF2B5EF4-FFF2-40B4-BE49-F238E27FC236}">
                <a16:creationId xmlns:a16="http://schemas.microsoft.com/office/drawing/2014/main" id="{C9158232-6682-1BCF-934A-3BA0C653128E}"/>
              </a:ext>
              <a:ext uri="{C183D7F6-B498-43B3-948B-1728B52AA6E4}">
                <adec:decorative xmlns:adec="http://schemas.microsoft.com/office/drawing/2017/decorative" val="1"/>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978929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images, white bg">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818639"/>
            <a:ext cx="5679440" cy="1520909"/>
          </a:xfrm>
        </p:spPr>
        <p:txBody>
          <a:bodyPr/>
          <a:lstStyle>
            <a:lvl1pPr marL="0" indent="0">
              <a:buNone/>
              <a:defRPr b="0">
                <a:latin typeface="Arial" panose="020B0604020202020204" pitchFamily="34" charset="0"/>
                <a:ea typeface="Noto Sans" panose="020B0502040504020204" pitchFamily="34" charset="0"/>
                <a:cs typeface="Arial" panose="020B0604020202020204" pitchFamily="34" charset="0"/>
              </a:defRPr>
            </a:lvl1pPr>
          </a:lstStyle>
          <a:p>
            <a:pPr lvl="0"/>
            <a:r>
              <a:rPr lang="en-GB" dirty="0"/>
              <a:t>Click to add captions</a:t>
            </a:r>
          </a:p>
        </p:txBody>
      </p:sp>
    </p:spTree>
    <p:extLst>
      <p:ext uri="{BB962C8B-B14F-4D97-AF65-F5344CB8AC3E}">
        <p14:creationId xmlns:p14="http://schemas.microsoft.com/office/powerpoint/2010/main" val="30154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3 images, blue + white b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E5AB5-7A17-50DA-4242-6D14E324CA0B}"/>
              </a:ext>
            </a:extLst>
          </p:cNvPr>
          <p:cNvSpPr>
            <a:spLocks/>
          </p:cNvSpPr>
          <p:nvPr userDrawn="1"/>
        </p:nvSpPr>
        <p:spPr>
          <a:xfrm>
            <a:off x="0" y="0"/>
            <a:ext cx="6096000" cy="33395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889759"/>
            <a:ext cx="5679440" cy="1449789"/>
          </a:xfrm>
        </p:spPr>
        <p:txBody>
          <a:bodyPr/>
          <a:lstStyle>
            <a:lvl1pPr marL="0" indent="0">
              <a:buNone/>
              <a:defRPr>
                <a:solidFill>
                  <a:schemeClr val="bg1"/>
                </a:solidFill>
                <a:latin typeface="Arial" panose="020B0604020202020204" pitchFamily="34" charset="0"/>
                <a:ea typeface="Noto Sans" panose="020B0502040504020204" pitchFamily="34" charset="0"/>
                <a:cs typeface="Arial" panose="020B0604020202020204" pitchFamily="34" charset="0"/>
              </a:defRPr>
            </a:lvl1pPr>
          </a:lstStyle>
          <a:p>
            <a:pPr lvl="0"/>
            <a:r>
              <a:rPr lang="en-GB" dirty="0"/>
              <a:t>Click to add captions</a:t>
            </a:r>
          </a:p>
        </p:txBody>
      </p:sp>
      <p:pic>
        <p:nvPicPr>
          <p:cNvPr id="6" name="Graphic 5">
            <a:extLst>
              <a:ext uri="{FF2B5EF4-FFF2-40B4-BE49-F238E27FC236}">
                <a16:creationId xmlns:a16="http://schemas.microsoft.com/office/drawing/2014/main" id="{0D2830AD-AF42-710F-D80D-B76DE1D95999}"/>
              </a:ext>
              <a:ext uri="{C183D7F6-B498-43B3-948B-1728B52AA6E4}">
                <adec:decorative xmlns:adec="http://schemas.microsoft.com/office/drawing/2017/decorative" val="1"/>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3793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50/50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579193"/>
          </a:xfrm>
          <a:prstGeom prst="rect">
            <a:avLst/>
          </a:prstGeom>
        </p:spPr>
        <p:txBody>
          <a:bodyPr anchor="t" anchorCtr="0"/>
          <a:lstStyle>
            <a:lvl1pPr>
              <a:defRPr sz="3200" b="1">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5583407" cy="4030593"/>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04098589"/>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16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50/50 uni blue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5583407" cy="4200979"/>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6935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1/3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1" y="1822078"/>
            <a:ext cx="5679441" cy="421114"/>
          </a:xfrm>
          <a:prstGeom prst="rect">
            <a:avLst/>
          </a:prstGeom>
        </p:spPr>
        <p:txBody>
          <a:bodyPr anchor="t" anchorCtr="0"/>
          <a:lstStyle>
            <a:lvl1pPr>
              <a:defRPr sz="3200" b="1" i="0">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8077200" y="0"/>
            <a:ext cx="4114800"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1" y="2397760"/>
            <a:ext cx="7355840" cy="3958590"/>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8188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3 uni blue and image,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740798"/>
            <a:ext cx="5679441" cy="421114"/>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8077200" y="0"/>
            <a:ext cx="4114800"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16480"/>
            <a:ext cx="7479553" cy="4039870"/>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414966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uni blue bg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1050893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A737C0-B872-156B-57AC-713C158F77DB}"/>
              </a:ext>
            </a:extLst>
          </p:cNvPr>
          <p:cNvSpPr>
            <a:spLocks noGrp="1"/>
          </p:cNvSpPr>
          <p:nvPr>
            <p:ph type="pic" sz="quarter" idx="13"/>
          </p:nvPr>
        </p:nvSpPr>
        <p:spPr>
          <a:xfrm>
            <a:off x="0" y="0"/>
            <a:ext cx="12192000" cy="6857999"/>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687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758932"/>
            <a:ext cx="10937239" cy="579193"/>
          </a:xfrm>
          <a:prstGeom prst="rect">
            <a:avLst/>
          </a:prstGeom>
        </p:spPr>
        <p:txBody>
          <a:bodyPr anchor="t" anchorCtr="0"/>
          <a:lstStyle>
            <a:lvl1pPr>
              <a:defRPr sz="3200" b="1" i="0">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2224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ext + 2 images,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08480"/>
            <a:ext cx="5583407" cy="635635"/>
          </a:xfrm>
          <a:prstGeom prst="rect">
            <a:avLst/>
          </a:prstGeom>
        </p:spPr>
        <p:txBody>
          <a:bodyPr anchor="t" anchorCtr="0"/>
          <a:lstStyle>
            <a:lvl1pPr>
              <a:defRPr sz="3200" b="1">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3753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4BDB88-416D-2EA9-D090-7EC02B7DD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DFB0F-4570-4E46-88F7-D5DC70EA90D0}" type="datetimeFigureOut">
              <a:rPr lang="en-US" smtClean="0"/>
              <a:t>3/6/26</a:t>
            </a:fld>
            <a:endParaRPr lang="en-US"/>
          </a:p>
        </p:txBody>
      </p:sp>
      <p:sp>
        <p:nvSpPr>
          <p:cNvPr id="5" name="Footer Placeholder 4">
            <a:extLst>
              <a:ext uri="{FF2B5EF4-FFF2-40B4-BE49-F238E27FC236}">
                <a16:creationId xmlns:a16="http://schemas.microsoft.com/office/drawing/2014/main" id="{8E78006A-4400-3137-F66D-BC98965E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8125AD-3024-1F85-F919-E0F79325F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CECB0-5B99-6C46-A59C-D11C8A5B2011}" type="slidenum">
              <a:rPr lang="en-US" smtClean="0"/>
              <a:t>‹#›</a:t>
            </a:fld>
            <a:endParaRPr lang="en-US"/>
          </a:p>
        </p:txBody>
      </p:sp>
      <p:sp>
        <p:nvSpPr>
          <p:cNvPr id="103" name="Text Placeholder 102">
            <a:extLst>
              <a:ext uri="{FF2B5EF4-FFF2-40B4-BE49-F238E27FC236}">
                <a16:creationId xmlns:a16="http://schemas.microsoft.com/office/drawing/2014/main" id="{C0719288-B710-76E1-C708-E70CAF4847DA}"/>
              </a:ext>
            </a:extLst>
          </p:cNvPr>
          <p:cNvSpPr>
            <a:spLocks noGrp="1"/>
          </p:cNvSpPr>
          <p:nvPr>
            <p:ph type="body" idx="1"/>
          </p:nvPr>
        </p:nvSpPr>
        <p:spPr>
          <a:xfrm>
            <a:off x="515938" y="1825625"/>
            <a:ext cx="1083786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Graphic 1">
            <a:extLst>
              <a:ext uri="{FF2B5EF4-FFF2-40B4-BE49-F238E27FC236}">
                <a16:creationId xmlns:a16="http://schemas.microsoft.com/office/drawing/2014/main" id="{6C9B1518-8712-63F5-2C64-0EEFEAADE404}"/>
              </a:ext>
              <a:ext uri="{C183D7F6-B498-43B3-948B-1728B52AA6E4}">
                <adec:decorative xmlns:adec="http://schemas.microsoft.com/office/drawing/2017/decorative" val="1"/>
              </a:ext>
            </a:extLst>
          </p:cNvPr>
          <p:cNvPicPr/>
          <p:nvPr userDrawn="1"/>
        </p:nvPicPr>
        <p:blipFill>
          <a:blip r:embed="rId14">
            <a:extLst>
              <a:ext uri="{96DAC541-7B7A-43D3-8B79-37D633B846F1}">
                <asvg:svgBlip xmlns:asvg="http://schemas.microsoft.com/office/drawing/2016/SVG/main" r:embed="rId1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695738227"/>
      </p:ext>
    </p:extLst>
  </p:cSld>
  <p:clrMap bg1="lt1" tx1="dk1" bg2="lt2" tx2="dk2" accent1="accent1" accent2="accent2" accent3="accent3" accent4="accent4" accent5="accent5" accent6="accent6" hlink="hlink" folHlink="folHlink"/>
  <p:sldLayoutIdLst>
    <p:sldLayoutId id="2147483688" r:id="rId1"/>
    <p:sldLayoutId id="2147483661" r:id="rId2"/>
    <p:sldLayoutId id="2147483690" r:id="rId3"/>
    <p:sldLayoutId id="2147483692" r:id="rId4"/>
    <p:sldLayoutId id="2147483696" r:id="rId5"/>
    <p:sldLayoutId id="2147483694" r:id="rId6"/>
    <p:sldLayoutId id="2147483676" r:id="rId7"/>
    <p:sldLayoutId id="2147483672" r:id="rId8"/>
    <p:sldLayoutId id="2147483686" r:id="rId9"/>
    <p:sldLayoutId id="2147483699" r:id="rId10"/>
    <p:sldLayoutId id="2147483685"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7FED-E28E-1C30-F76A-34C0B29E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A6A4-5096-7C61-2923-7FBEFCC7ED33}"/>
              </a:ext>
            </a:extLst>
          </p:cNvPr>
          <p:cNvSpPr>
            <a:spLocks noGrp="1"/>
          </p:cNvSpPr>
          <p:nvPr>
            <p:ph type="title"/>
          </p:nvPr>
        </p:nvSpPr>
        <p:spPr>
          <a:xfrm>
            <a:off x="515938" y="1789028"/>
            <a:ext cx="10929256" cy="579193"/>
          </a:xfrm>
        </p:spPr>
        <p:txBody>
          <a:bodyPr/>
          <a:lstStyle/>
          <a:p>
            <a:r>
              <a:rPr lang="en-US" dirty="0"/>
              <a:t>Guidance </a:t>
            </a:r>
            <a:r>
              <a:rPr lang="en-US" dirty="0">
                <a:solidFill>
                  <a:schemeClr val="tx1"/>
                </a:solidFill>
              </a:rPr>
              <a:t>notes</a:t>
            </a:r>
            <a:r>
              <a:rPr lang="en-US" dirty="0"/>
              <a:t> – delete slide before presenting</a:t>
            </a:r>
          </a:p>
        </p:txBody>
      </p:sp>
      <p:sp>
        <p:nvSpPr>
          <p:cNvPr id="3" name="Text Placeholder 2">
            <a:extLst>
              <a:ext uri="{FF2B5EF4-FFF2-40B4-BE49-F238E27FC236}">
                <a16:creationId xmlns:a16="http://schemas.microsoft.com/office/drawing/2014/main" id="{C28D9CFF-9314-1E62-38AD-99F4A9DC3C08}"/>
              </a:ext>
            </a:extLst>
          </p:cNvPr>
          <p:cNvSpPr>
            <a:spLocks noGrp="1"/>
          </p:cNvSpPr>
          <p:nvPr>
            <p:ph type="body" sz="half" idx="2"/>
          </p:nvPr>
        </p:nvSpPr>
        <p:spPr>
          <a:xfrm>
            <a:off x="515938" y="2325757"/>
            <a:ext cx="10137885" cy="4532243"/>
          </a:xfrm>
        </p:spPr>
        <p:txBody>
          <a:bodyPr/>
          <a:lstStyle/>
          <a:p>
            <a:pPr marL="285750" indent="-285750">
              <a:buFont typeface="Arial" panose="020B0604020202020204" pitchFamily="34" charset="0"/>
              <a:buChar char="•"/>
            </a:pPr>
            <a:r>
              <a:rPr lang="en-US" sz="2000" dirty="0"/>
              <a:t>This deck of slides is intended to support staff who are making presentations about the University.</a:t>
            </a:r>
          </a:p>
          <a:p>
            <a:pPr marL="285750" indent="-285750">
              <a:buFont typeface="Arial" panose="020B0604020202020204" pitchFamily="34" charset="0"/>
              <a:buChar char="•"/>
            </a:pPr>
            <a:r>
              <a:rPr lang="en-US" sz="2000" dirty="0"/>
              <a:t>Slides 3 to 15 are pre-populated with text and images that provide information and promote the University.</a:t>
            </a:r>
          </a:p>
          <a:p>
            <a:pPr marL="285750" indent="-285750">
              <a:buFont typeface="Arial" panose="020B0604020202020204" pitchFamily="34" charset="0"/>
              <a:buChar char="•"/>
            </a:pPr>
            <a:r>
              <a:rPr lang="en-US" sz="2000" dirty="0"/>
              <a:t>Slides 17 to 27 provide various layout options ready for your own text and images. </a:t>
            </a:r>
          </a:p>
          <a:p>
            <a:pPr marL="285750" indent="-285750">
              <a:buFont typeface="Arial" panose="020B0604020202020204" pitchFamily="34" charset="0"/>
              <a:buChar char="•"/>
            </a:pPr>
            <a:r>
              <a:rPr lang="en-US" sz="2000" dirty="0"/>
              <a:t>Slide 28 is a suggested closing slide.</a:t>
            </a:r>
          </a:p>
          <a:p>
            <a:pPr marL="285750" indent="-285750">
              <a:buFont typeface="Arial" panose="020B0604020202020204" pitchFamily="34" charset="0"/>
              <a:buChar char="•"/>
            </a:pPr>
            <a:r>
              <a:rPr lang="en-GB" sz="20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br>
              <a:rPr lang="en-GB" sz="2000" dirty="0"/>
            </a:br>
            <a:r>
              <a:rPr lang="en-GB" sz="2000" dirty="0">
                <a:hlinkClick r:id="rId2" tooltip="https://www.gla.ac.uk/myglasgow/digitalaccessibility/documents/#tab=tab-3"/>
              </a:rPr>
              <a:t>https://www.gla.ac.uk/myglasgow/digitalaccessibility/documents/#tab=tab-3</a:t>
            </a:r>
            <a:endParaRPr lang="en-GB" sz="2000" dirty="0"/>
          </a:p>
          <a:p>
            <a:pPr marL="285750" indent="-285750">
              <a:buFont typeface="Arial" panose="020B0604020202020204" pitchFamily="34" charset="0"/>
              <a:buChar char="•"/>
            </a:pPr>
            <a:endParaRPr lang="en-GB" sz="1800" b="1" u="sng" dirty="0"/>
          </a:p>
        </p:txBody>
      </p:sp>
      <p:pic>
        <p:nvPicPr>
          <p:cNvPr id="4" name="Graphic 3">
            <a:extLst>
              <a:ext uri="{FF2B5EF4-FFF2-40B4-BE49-F238E27FC236}">
                <a16:creationId xmlns:a16="http://schemas.microsoft.com/office/drawing/2014/main" id="{EA818728-120B-180C-64E2-33E30343933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448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880-90C4-2DC0-9366-3371CD61CF6B}"/>
              </a:ext>
            </a:extLst>
          </p:cNvPr>
          <p:cNvSpPr>
            <a:spLocks noGrp="1"/>
          </p:cNvSpPr>
          <p:nvPr>
            <p:ph type="title"/>
          </p:nvPr>
        </p:nvSpPr>
        <p:spPr>
          <a:xfrm>
            <a:off x="370826" y="1789028"/>
            <a:ext cx="5583407" cy="579193"/>
          </a:xfrm>
        </p:spPr>
        <p:txBody>
          <a:bodyPr/>
          <a:lstStyle/>
          <a:p>
            <a:r>
              <a:rPr lang="en-GB" dirty="0">
                <a:solidFill>
                  <a:schemeClr val="tx1"/>
                </a:solidFill>
              </a:rPr>
              <a:t>Connecting globally</a:t>
            </a:r>
            <a:r>
              <a:rPr lang="en-US" dirty="0">
                <a:solidFill>
                  <a:schemeClr val="tx1"/>
                </a:solidFill>
              </a:rPr>
              <a:t> </a:t>
            </a:r>
            <a:endParaRPr lang="en-US" dirty="0"/>
          </a:p>
        </p:txBody>
      </p:sp>
      <p:sp>
        <p:nvSpPr>
          <p:cNvPr id="4" name="Text Placeholder 3">
            <a:extLst>
              <a:ext uri="{FF2B5EF4-FFF2-40B4-BE49-F238E27FC236}">
                <a16:creationId xmlns:a16="http://schemas.microsoft.com/office/drawing/2014/main" id="{11A7FC50-E4A2-F1D5-E756-2D1AC013CE14}"/>
              </a:ext>
            </a:extLst>
          </p:cNvPr>
          <p:cNvSpPr>
            <a:spLocks noGrp="1"/>
          </p:cNvSpPr>
          <p:nvPr>
            <p:ph type="body" sz="half" idx="2"/>
          </p:nvPr>
        </p:nvSpPr>
        <p:spPr>
          <a:xfrm>
            <a:off x="416559" y="2422900"/>
            <a:ext cx="5583407" cy="4030593"/>
          </a:xfrm>
        </p:spPr>
        <p:txBody>
          <a:bodyPr>
            <a:noAutofit/>
          </a:bodyPr>
          <a:lstStyle/>
          <a:p>
            <a:r>
              <a:rPr lang="en-GB" kern="0" dirty="0">
                <a:solidFill>
                  <a:schemeClr val="tx1"/>
                </a:solidFill>
              </a:rPr>
              <a:t>We have established partnerships with institutions across the world. </a:t>
            </a:r>
          </a:p>
          <a:p>
            <a:r>
              <a:rPr lang="en-GB" kern="0" dirty="0">
                <a:solidFill>
                  <a:schemeClr val="tx1"/>
                </a:solidFill>
              </a:rPr>
              <a:t>We are a founding member of Universitas 21 and the Guild of European Research Intensive Universities.</a:t>
            </a:r>
          </a:p>
          <a:p>
            <a:r>
              <a:rPr lang="en-GB" kern="0" dirty="0">
                <a:solidFill>
                  <a:schemeClr val="tx1"/>
                </a:solidFill>
              </a:rPr>
              <a:t>We are associate member of CIVIS, a European Civic University formed by the alliance of leading higher education institutions across Europe. </a:t>
            </a:r>
            <a:endParaRPr lang="en-US" dirty="0"/>
          </a:p>
        </p:txBody>
      </p:sp>
      <p:pic>
        <p:nvPicPr>
          <p:cNvPr id="8" name="Picture Placeholder 7" descr="Earth with flight paths coming from Glasgow">
            <a:extLst>
              <a:ext uri="{FF2B5EF4-FFF2-40B4-BE49-F238E27FC236}">
                <a16:creationId xmlns:a16="http://schemas.microsoft.com/office/drawing/2014/main" id="{0D558D5E-63EF-A692-3212-47DC850F265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3" name="Graphic 2">
            <a:extLst>
              <a:ext uri="{FF2B5EF4-FFF2-40B4-BE49-F238E27FC236}">
                <a16:creationId xmlns:a16="http://schemas.microsoft.com/office/drawing/2014/main" id="{2EF73A7C-5601-A72C-639C-1F17191059F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45310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280A-9404-F8EC-5A1A-732765F737D0}"/>
              </a:ext>
            </a:extLst>
          </p:cNvPr>
          <p:cNvSpPr>
            <a:spLocks noGrp="1"/>
          </p:cNvSpPr>
          <p:nvPr>
            <p:ph type="title"/>
          </p:nvPr>
        </p:nvSpPr>
        <p:spPr>
          <a:xfrm>
            <a:off x="370826" y="1789028"/>
            <a:ext cx="5583407" cy="579193"/>
          </a:xfrm>
        </p:spPr>
        <p:txBody>
          <a:bodyPr/>
          <a:lstStyle/>
          <a:p>
            <a:r>
              <a:rPr lang="en-GB" dirty="0">
                <a:solidFill>
                  <a:schemeClr val="tx1"/>
                </a:solidFill>
              </a:rPr>
              <a:t>Our expanding campus</a:t>
            </a:r>
            <a:endParaRPr lang="en-US" dirty="0"/>
          </a:p>
        </p:txBody>
      </p:sp>
      <p:sp>
        <p:nvSpPr>
          <p:cNvPr id="4" name="Text Placeholder 3">
            <a:extLst>
              <a:ext uri="{FF2B5EF4-FFF2-40B4-BE49-F238E27FC236}">
                <a16:creationId xmlns:a16="http://schemas.microsoft.com/office/drawing/2014/main" id="{A22534EA-9C70-9155-E9EC-3AB5C172E8EC}"/>
              </a:ext>
            </a:extLst>
          </p:cNvPr>
          <p:cNvSpPr>
            <a:spLocks noGrp="1"/>
          </p:cNvSpPr>
          <p:nvPr>
            <p:ph type="body" sz="half" idx="2"/>
          </p:nvPr>
        </p:nvSpPr>
        <p:spPr>
          <a:xfrm>
            <a:off x="416559" y="2474483"/>
            <a:ext cx="5583407" cy="4030593"/>
          </a:xfrm>
        </p:spPr>
        <p:txBody>
          <a:bodyPr>
            <a:noAutofit/>
          </a:bodyPr>
          <a:lstStyle/>
          <a:p>
            <a:pPr marL="0" indent="0">
              <a:buNone/>
            </a:pPr>
            <a:r>
              <a:rPr lang="en-GB" dirty="0">
                <a:solidFill>
                  <a:schemeClr val="tx1"/>
                </a:solidFill>
              </a:rPr>
              <a:t>Over the last decade, we have invested in our estate to expand our world-class campus and facilities.</a:t>
            </a:r>
          </a:p>
          <a:p>
            <a:pPr marL="342900" indent="-342900">
              <a:buFont typeface="Arial" panose="020B0604020202020204" pitchFamily="34" charset="0"/>
              <a:buChar char="•"/>
            </a:pPr>
            <a:r>
              <a:rPr lang="en-GB" dirty="0">
                <a:solidFill>
                  <a:schemeClr val="tx1"/>
                </a:solidFill>
              </a:rPr>
              <a:t>James McCune Smith Learning Hub</a:t>
            </a:r>
          </a:p>
          <a:p>
            <a:pPr marL="342900" indent="-342900">
              <a:buFont typeface="Arial" panose="020B0604020202020204" pitchFamily="34" charset="0"/>
              <a:buChar char="•"/>
            </a:pPr>
            <a:r>
              <a:rPr lang="en-GB" dirty="0">
                <a:solidFill>
                  <a:schemeClr val="tx1"/>
                </a:solidFill>
              </a:rPr>
              <a:t>Mazumdar-Shaw Advanced Research Centre</a:t>
            </a:r>
          </a:p>
          <a:p>
            <a:pPr marL="342900" indent="-342900">
              <a:buFont typeface="Arial" panose="020B0604020202020204" pitchFamily="34" charset="0"/>
              <a:buChar char="•"/>
            </a:pPr>
            <a:r>
              <a:rPr lang="en-GB" dirty="0">
                <a:solidFill>
                  <a:schemeClr val="tx1"/>
                </a:solidFill>
              </a:rPr>
              <a:t>Clarice Pears Building</a:t>
            </a:r>
          </a:p>
          <a:p>
            <a:pPr marL="342900" indent="-342900">
              <a:buFont typeface="Arial" panose="020B0604020202020204" pitchFamily="34" charset="0"/>
              <a:buChar char="•"/>
            </a:pPr>
            <a:r>
              <a:rPr lang="en-GB" dirty="0">
                <a:solidFill>
                  <a:schemeClr val="tx1"/>
                </a:solidFill>
              </a:rPr>
              <a:t>Adam Smith Building</a:t>
            </a:r>
            <a:endParaRPr lang="en-US" dirty="0">
              <a:solidFill>
                <a:schemeClr val="tx1"/>
              </a:solidFill>
            </a:endParaRPr>
          </a:p>
          <a:p>
            <a:endParaRPr lang="en-US" dirty="0"/>
          </a:p>
        </p:txBody>
      </p:sp>
      <p:pic>
        <p:nvPicPr>
          <p:cNvPr id="8" name="Picture Placeholder 7" descr="The Gilbert Scott Building">
            <a:extLst>
              <a:ext uri="{FF2B5EF4-FFF2-40B4-BE49-F238E27FC236}">
                <a16:creationId xmlns:a16="http://schemas.microsoft.com/office/drawing/2014/main" id="{E8612FA9-AC0A-25F1-8020-222F792D96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6A0F91D1-83BC-F99B-4D64-6EC99E228B0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307247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a:xfrm>
            <a:off x="416559" y="1789028"/>
            <a:ext cx="5583407" cy="995289"/>
          </a:xfrm>
        </p:spPr>
        <p:txBody>
          <a:bodyPr/>
          <a:lstStyle/>
          <a:p>
            <a:r>
              <a:rPr lang="en-GB" dirty="0">
                <a:solidFill>
                  <a:schemeClr val="tx1"/>
                </a:solidFill>
              </a:rPr>
              <a:t>The James McCune </a:t>
            </a:r>
            <a:br>
              <a:rPr lang="en-GB" dirty="0">
                <a:solidFill>
                  <a:schemeClr val="tx1"/>
                </a:solidFill>
              </a:rPr>
            </a:br>
            <a:r>
              <a:rPr lang="en-GB" dirty="0">
                <a:solidFill>
                  <a:schemeClr val="tx1"/>
                </a:solidFill>
              </a:rPr>
              <a:t>Smith Learning Hub</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59" y="2873815"/>
            <a:ext cx="5346287" cy="3713889"/>
          </a:xfrm>
        </p:spPr>
        <p:txBody>
          <a:bodyPr/>
          <a:lstStyle/>
          <a:p>
            <a:r>
              <a:rPr lang="en-GB" dirty="0">
                <a:solidFill>
                  <a:schemeClr val="tx1"/>
                </a:solidFill>
              </a:rPr>
              <a:t>The James McCune Smith Learning Hub provides state-of-the-art teaching facilities, with flexible study spaces and interactive teaching for students to help create a more immersive learning experience. </a:t>
            </a:r>
            <a:endParaRPr lang="en-US" dirty="0">
              <a:solidFill>
                <a:schemeClr val="tx1"/>
              </a:solidFill>
            </a:endParaRPr>
          </a:p>
          <a:p>
            <a:endParaRPr lang="en-US" dirty="0"/>
          </a:p>
        </p:txBody>
      </p:sp>
      <p:pic>
        <p:nvPicPr>
          <p:cNvPr id="12" name="Picture Placeholder 11" descr="Students study in the James McCune Smith Learning Hub">
            <a:extLst>
              <a:ext uri="{FF2B5EF4-FFF2-40B4-BE49-F238E27FC236}">
                <a16:creationId xmlns:a16="http://schemas.microsoft.com/office/drawing/2014/main" id="{E3B6F169-895F-2727-0B63-88AA3854EAA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0933C91E-85B5-E50C-3B5B-B29F3D412EC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21240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a:xfrm>
            <a:off x="416560" y="1812425"/>
            <a:ext cx="5583407" cy="1405994"/>
          </a:xfrm>
        </p:spPr>
        <p:txBody>
          <a:bodyPr/>
          <a:lstStyle/>
          <a:p>
            <a:r>
              <a:rPr lang="en-GB" dirty="0">
                <a:solidFill>
                  <a:schemeClr val="tx1"/>
                </a:solidFill>
              </a:rPr>
              <a:t>The Mazumdar-Shaw </a:t>
            </a:r>
            <a:br>
              <a:rPr lang="en-GB" dirty="0">
                <a:solidFill>
                  <a:schemeClr val="tx1"/>
                </a:solidFill>
              </a:rPr>
            </a:br>
            <a:r>
              <a:rPr lang="en-GB" dirty="0">
                <a:solidFill>
                  <a:schemeClr val="tx1"/>
                </a:solidFill>
              </a:rPr>
              <a:t>Advanced Research </a:t>
            </a:r>
            <a:br>
              <a:rPr lang="en-GB" dirty="0">
                <a:solidFill>
                  <a:schemeClr val="tx1"/>
                </a:solidFill>
              </a:rPr>
            </a:br>
            <a:r>
              <a:rPr lang="en-GB" dirty="0">
                <a:solidFill>
                  <a:schemeClr val="tx1"/>
                </a:solidFill>
              </a:rPr>
              <a:t>Centre</a:t>
            </a:r>
            <a:r>
              <a:rPr lang="en-GB" dirty="0"/>
              <a:t> </a:t>
            </a:r>
            <a:r>
              <a:rPr lang="en-GB" dirty="0">
                <a:solidFill>
                  <a:schemeClr val="tx1"/>
                </a:solidFill>
              </a:rPr>
              <a:t>(ARC)</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3241816"/>
            <a:ext cx="5218696" cy="3303184"/>
          </a:xfrm>
        </p:spPr>
        <p:txBody>
          <a:bodyPr/>
          <a:lstStyle/>
          <a:p>
            <a:pPr marL="0" indent="0">
              <a:buNone/>
            </a:pPr>
            <a:r>
              <a:rPr lang="en-GB" dirty="0">
                <a:solidFill>
                  <a:schemeClr val="tx1"/>
                </a:solidFill>
              </a:rPr>
              <a:t>The ARC is the creative and collaborative heart of research at the University of Glasgow. The building bridges the boundaries between research, cross-subject collaboration and true societal impact.</a:t>
            </a:r>
            <a:endParaRPr lang="en-US" dirty="0">
              <a:solidFill>
                <a:schemeClr val="tx1"/>
              </a:solidFill>
            </a:endParaRPr>
          </a:p>
          <a:p>
            <a:endParaRPr lang="en-US" dirty="0"/>
          </a:p>
        </p:txBody>
      </p:sp>
      <p:pic>
        <p:nvPicPr>
          <p:cNvPr id="6" name="Picture Placeholder 5" descr="The Mazumder-Shaw Advanced Research Centre">
            <a:extLst>
              <a:ext uri="{FF2B5EF4-FFF2-40B4-BE49-F238E27FC236}">
                <a16:creationId xmlns:a16="http://schemas.microsoft.com/office/drawing/2014/main" id="{361E8039-79B4-6AD7-FB51-2B330E07BC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2035" y="1"/>
            <a:ext cx="5999965" cy="6857999"/>
          </a:xfrm>
          <a:prstGeom prst="rect">
            <a:avLst/>
          </a:prstGeom>
        </p:spPr>
      </p:pic>
      <p:pic>
        <p:nvPicPr>
          <p:cNvPr id="3" name="Graphic 2">
            <a:extLst>
              <a:ext uri="{FF2B5EF4-FFF2-40B4-BE49-F238E27FC236}">
                <a16:creationId xmlns:a16="http://schemas.microsoft.com/office/drawing/2014/main" id="{17BFD66F-7B55-023A-F5EA-61964F090EA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9417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75F2-66CD-54F1-70BA-2B3E05D3B00D}"/>
              </a:ext>
            </a:extLst>
          </p:cNvPr>
          <p:cNvSpPr>
            <a:spLocks noGrp="1"/>
          </p:cNvSpPr>
          <p:nvPr>
            <p:ph type="title"/>
          </p:nvPr>
        </p:nvSpPr>
        <p:spPr>
          <a:xfrm>
            <a:off x="416559" y="1837391"/>
            <a:ext cx="5583407" cy="579193"/>
          </a:xfrm>
        </p:spPr>
        <p:txBody>
          <a:bodyPr/>
          <a:lstStyle/>
          <a:p>
            <a:r>
              <a:rPr lang="en-GB" dirty="0">
                <a:solidFill>
                  <a:schemeClr val="tx1"/>
                </a:solidFill>
              </a:rPr>
              <a:t>Clarice Pears Building</a:t>
            </a:r>
            <a:endParaRPr lang="en-US" dirty="0"/>
          </a:p>
        </p:txBody>
      </p:sp>
      <p:sp>
        <p:nvSpPr>
          <p:cNvPr id="4" name="Text Placeholder 3">
            <a:extLst>
              <a:ext uri="{FF2B5EF4-FFF2-40B4-BE49-F238E27FC236}">
                <a16:creationId xmlns:a16="http://schemas.microsoft.com/office/drawing/2014/main" id="{D097B3CD-F189-11A6-FB0D-64C3D5F89C04}"/>
              </a:ext>
            </a:extLst>
          </p:cNvPr>
          <p:cNvSpPr>
            <a:spLocks noGrp="1"/>
          </p:cNvSpPr>
          <p:nvPr>
            <p:ph type="body" sz="half" idx="2"/>
          </p:nvPr>
        </p:nvSpPr>
        <p:spPr>
          <a:xfrm>
            <a:off x="416559" y="2516947"/>
            <a:ext cx="5208063" cy="4030593"/>
          </a:xfrm>
        </p:spPr>
        <p:txBody>
          <a:bodyPr/>
          <a:lstStyle/>
          <a:p>
            <a:r>
              <a:rPr lang="en-GB" dirty="0">
                <a:solidFill>
                  <a:schemeClr val="tx1"/>
                </a:solidFill>
              </a:rPr>
              <a:t>The Clarice Pears building brings together academic leaders from public health, medicine, epidemiology, psychology and health data science to address some of the world's greatest health challenges.</a:t>
            </a:r>
            <a:endParaRPr lang="en-US" dirty="0">
              <a:solidFill>
                <a:schemeClr val="tx1"/>
              </a:solidFill>
            </a:endParaRPr>
          </a:p>
          <a:p>
            <a:endParaRPr lang="en-US" dirty="0"/>
          </a:p>
        </p:txBody>
      </p:sp>
      <p:pic>
        <p:nvPicPr>
          <p:cNvPr id="13" name="Picture Placeholder 12" descr="The Clarice Pears Building">
            <a:extLst>
              <a:ext uri="{FF2B5EF4-FFF2-40B4-BE49-F238E27FC236}">
                <a16:creationId xmlns:a16="http://schemas.microsoft.com/office/drawing/2014/main" id="{5F071014-544E-F546-561E-A421CD12AF1E}"/>
              </a:ext>
            </a:extLst>
          </p:cNvPr>
          <p:cNvPicPr>
            <a:picLocks noGrp="1" noChangeAspect="1"/>
          </p:cNvPicPr>
          <p:nvPr>
            <p:ph type="pic" idx="1"/>
          </p:nvPr>
        </p:nvPicPr>
        <p:blipFill>
          <a:blip r:embed="rId3"/>
          <a:srcRect l="10356" t="21053" b="10697"/>
          <a:stretch/>
        </p:blipFill>
        <p:spPr>
          <a:xfrm>
            <a:off x="6192035" y="1"/>
            <a:ext cx="5999965" cy="6857999"/>
          </a:xfrm>
        </p:spPr>
      </p:pic>
      <p:pic>
        <p:nvPicPr>
          <p:cNvPr id="3" name="Graphic 2">
            <a:extLst>
              <a:ext uri="{FF2B5EF4-FFF2-40B4-BE49-F238E27FC236}">
                <a16:creationId xmlns:a16="http://schemas.microsoft.com/office/drawing/2014/main" id="{FD9A6C83-43EB-7695-2910-2227DEB027B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25054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AE-3DCC-3F54-480E-05F1A1D429EA}"/>
              </a:ext>
            </a:extLst>
          </p:cNvPr>
          <p:cNvSpPr>
            <a:spLocks noGrp="1"/>
          </p:cNvSpPr>
          <p:nvPr>
            <p:ph type="title"/>
          </p:nvPr>
        </p:nvSpPr>
        <p:spPr>
          <a:xfrm>
            <a:off x="416560" y="1812260"/>
            <a:ext cx="5583407" cy="579193"/>
          </a:xfrm>
        </p:spPr>
        <p:txBody>
          <a:bodyPr/>
          <a:lstStyle/>
          <a:p>
            <a:r>
              <a:rPr lang="en-GB" dirty="0">
                <a:solidFill>
                  <a:schemeClr val="tx1"/>
                </a:solidFill>
              </a:rPr>
              <a:t>Adam Smith Building</a:t>
            </a:r>
            <a:endParaRPr lang="en-US" dirty="0"/>
          </a:p>
        </p:txBody>
      </p:sp>
      <p:sp>
        <p:nvSpPr>
          <p:cNvPr id="4" name="Text Placeholder 3">
            <a:extLst>
              <a:ext uri="{FF2B5EF4-FFF2-40B4-BE49-F238E27FC236}">
                <a16:creationId xmlns:a16="http://schemas.microsoft.com/office/drawing/2014/main" id="{ED6D5148-6995-4638-8E1D-532DECCF3887}"/>
              </a:ext>
            </a:extLst>
          </p:cNvPr>
          <p:cNvSpPr>
            <a:spLocks noGrp="1"/>
          </p:cNvSpPr>
          <p:nvPr>
            <p:ph type="body" sz="half" idx="2"/>
          </p:nvPr>
        </p:nvSpPr>
        <p:spPr>
          <a:xfrm>
            <a:off x="416560" y="2458347"/>
            <a:ext cx="5583407" cy="4030593"/>
          </a:xfrm>
        </p:spPr>
        <p:txBody>
          <a:bodyPr/>
          <a:lstStyle/>
          <a:p>
            <a:pPr marL="0" indent="0">
              <a:buNone/>
            </a:pPr>
            <a:r>
              <a:rPr lang="en-GB" dirty="0">
                <a:solidFill>
                  <a:schemeClr val="tx1"/>
                </a:solidFill>
              </a:rPr>
              <a:t>The Adam Smith Building provides world-leading facilities for the Adam Smith Business School.</a:t>
            </a:r>
          </a:p>
          <a:p>
            <a:pPr marL="0" indent="0">
              <a:buNone/>
            </a:pPr>
            <a:r>
              <a:rPr lang="en-GB" dirty="0"/>
              <a:t>The building also supports a community of postgraduate students across a wide range of disciplines and professional focus, with the aim of transforming learning experiences.</a:t>
            </a:r>
            <a:endParaRPr lang="en-US" dirty="0">
              <a:solidFill>
                <a:schemeClr val="tx1"/>
              </a:solidFill>
            </a:endParaRPr>
          </a:p>
          <a:p>
            <a:endParaRPr lang="en-US" dirty="0"/>
          </a:p>
        </p:txBody>
      </p:sp>
      <p:pic>
        <p:nvPicPr>
          <p:cNvPr id="7" name="Picture Placeholder 6" descr="Interior of the Adam Smith Business School">
            <a:extLst>
              <a:ext uri="{FF2B5EF4-FFF2-40B4-BE49-F238E27FC236}">
                <a16:creationId xmlns:a16="http://schemas.microsoft.com/office/drawing/2014/main" id="{061421C7-1E6E-822C-567A-9A95AA9AF09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3" name="Graphic 2">
            <a:extLst>
              <a:ext uri="{FF2B5EF4-FFF2-40B4-BE49-F238E27FC236}">
                <a16:creationId xmlns:a16="http://schemas.microsoft.com/office/drawing/2014/main" id="{93EB694D-365F-F869-83B0-6E9D3073978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8469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263-366B-CB58-FCC0-1E79C5E918CB}"/>
              </a:ext>
            </a:extLst>
          </p:cNvPr>
          <p:cNvSpPr>
            <a:spLocks noGrp="1" noRot="1" noMove="1" noResize="1" noEditPoints="1" noAdjustHandles="1" noChangeArrowheads="1" noChangeShapeType="1"/>
          </p:cNvSpPr>
          <p:nvPr>
            <p:ph type="title"/>
          </p:nvPr>
        </p:nvSpPr>
        <p:spPr/>
        <p:txBody>
          <a:bodyPr/>
          <a:lstStyle/>
          <a:p>
            <a:r>
              <a:rPr lang="en-GB" dirty="0"/>
              <a:t>Guidance notes on blank layouts </a:t>
            </a:r>
            <a:r>
              <a:rPr lang="en-US" dirty="0"/>
              <a:t>– delete before presenting</a:t>
            </a:r>
          </a:p>
        </p:txBody>
      </p:sp>
      <p:sp>
        <p:nvSpPr>
          <p:cNvPr id="3" name="Text Placeholder 2">
            <a:extLst>
              <a:ext uri="{FF2B5EF4-FFF2-40B4-BE49-F238E27FC236}">
                <a16:creationId xmlns:a16="http://schemas.microsoft.com/office/drawing/2014/main" id="{3FA7E60A-BB9E-1AE5-B645-28BD93D6316F}"/>
              </a:ext>
            </a:extLst>
          </p:cNvPr>
          <p:cNvSpPr>
            <a:spLocks noGrp="1"/>
          </p:cNvSpPr>
          <p:nvPr>
            <p:ph type="body" sz="half" idx="2"/>
          </p:nvPr>
        </p:nvSpPr>
        <p:spPr>
          <a:xfrm>
            <a:off x="416560" y="2831335"/>
            <a:ext cx="10937239" cy="3750217"/>
          </a:xfrm>
        </p:spPr>
        <p:txBody>
          <a:bodyPr/>
          <a:lstStyle/>
          <a:p>
            <a:pPr marL="285750" indent="-285750">
              <a:buFont typeface="Arial" panose="020B0604020202020204" pitchFamily="34" charset="0"/>
              <a:buChar char="•"/>
            </a:pPr>
            <a:r>
              <a:rPr lang="en-US" sz="2000" dirty="0"/>
              <a:t>Slides 17 to 27 provide various layout options ready for your own text and images. </a:t>
            </a:r>
          </a:p>
          <a:p>
            <a:pPr marL="285750" indent="-285750">
              <a:buFont typeface="Arial" panose="020B0604020202020204" pitchFamily="34" charset="0"/>
              <a:buChar char="•"/>
            </a:pPr>
            <a:r>
              <a:rPr lang="en-GB" sz="2000" dirty="0"/>
              <a:t>To change the crop of the image select the image and then using the ‘Crop’ tool from the menu to adjust the placing/scale, or just right-click the image and select ‘Crop’ from the list. Do not stretch or skew the image by moving the handles on the image box about.</a:t>
            </a:r>
          </a:p>
          <a:p>
            <a:pPr marL="285750" indent="-285750">
              <a:buFont typeface="Arial" panose="020B0604020202020204" pitchFamily="34" charset="0"/>
              <a:buChar char="•"/>
            </a:pPr>
            <a:r>
              <a:rPr lang="en-GB" sz="2000" dirty="0"/>
              <a:t>If you need to create a new text box, make sure that "Do not autofit" is selected by going to Format&gt; More options&gt;Text options&gt;Do not autofit - this will prevent that the text formatting changes when the files is transferred to another user.</a:t>
            </a:r>
          </a:p>
          <a:p>
            <a:pPr marL="285750" indent="-285750">
              <a:buFont typeface="Arial" panose="020B0604020202020204" pitchFamily="34" charset="0"/>
              <a:buChar char="•"/>
            </a:pPr>
            <a:r>
              <a:rPr lang="en-GB" sz="20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r>
              <a:rPr lang="en-GB" sz="2000" dirty="0">
                <a:hlinkClick r:id="rId2" tooltip="https://www.gla.ac.uk/myglasgow/digitalaccessibility/documents/#tab=tab-3"/>
              </a:rPr>
              <a:t>https://www.gla.ac.uk/myglasgow/digitalaccessibility/documents/#tab=tab-3</a:t>
            </a:r>
            <a:endParaRPr lang="en-GB" sz="2000" dirty="0"/>
          </a:p>
          <a:p>
            <a:pPr marL="285750" indent="-285750">
              <a:buFont typeface="Arial" panose="020B0604020202020204" pitchFamily="34" charset="0"/>
              <a:buChar char="•"/>
            </a:pPr>
            <a:endParaRPr lang="en-GB" sz="1800" dirty="0"/>
          </a:p>
          <a:p>
            <a:endParaRPr lang="en-US" dirty="0"/>
          </a:p>
        </p:txBody>
      </p:sp>
      <p:pic>
        <p:nvPicPr>
          <p:cNvPr id="4" name="Graphic 3">
            <a:extLst>
              <a:ext uri="{FF2B5EF4-FFF2-40B4-BE49-F238E27FC236}">
                <a16:creationId xmlns:a16="http://schemas.microsoft.com/office/drawing/2014/main" id="{ED57E41B-1162-033A-DFDC-2C3A3A7B4A5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1433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B23F-E790-EACF-C377-EC834DCB0891}"/>
              </a:ext>
            </a:extLst>
          </p:cNvPr>
          <p:cNvSpPr>
            <a:spLocks noGrp="1"/>
          </p:cNvSpPr>
          <p:nvPr>
            <p:ph type="title"/>
          </p:nvPr>
        </p:nvSpPr>
        <p:spPr>
          <a:xfrm>
            <a:off x="416560" y="1789028"/>
            <a:ext cx="5583407" cy="437337"/>
          </a:xfrm>
        </p:spPr>
        <p:txBody>
          <a:bodyPr/>
          <a:lstStyle/>
          <a:p>
            <a:endParaRPr lang="en-US" dirty="0"/>
          </a:p>
        </p:txBody>
      </p:sp>
      <p:sp>
        <p:nvSpPr>
          <p:cNvPr id="4" name="Text Placeholder 3">
            <a:extLst>
              <a:ext uri="{FF2B5EF4-FFF2-40B4-BE49-F238E27FC236}">
                <a16:creationId xmlns:a16="http://schemas.microsoft.com/office/drawing/2014/main" id="{3EFA2C46-F329-B7A9-3FA9-2682BCDE6D51}"/>
              </a:ext>
            </a:extLst>
          </p:cNvPr>
          <p:cNvSpPr>
            <a:spLocks noGrp="1"/>
          </p:cNvSpPr>
          <p:nvPr>
            <p:ph type="body" sz="half" idx="2"/>
          </p:nvPr>
        </p:nvSpPr>
        <p:spPr>
          <a:xfrm>
            <a:off x="416560" y="2434728"/>
            <a:ext cx="5583407" cy="3921622"/>
          </a:xfrm>
        </p:spPr>
        <p:txBody>
          <a:bodyPr/>
          <a:lstStyle/>
          <a:p>
            <a:endParaRPr lang="en-US" dirty="0"/>
          </a:p>
        </p:txBody>
      </p:sp>
      <p:sp>
        <p:nvSpPr>
          <p:cNvPr id="3" name="Picture Placeholder 2">
            <a:extLst>
              <a:ext uri="{FF2B5EF4-FFF2-40B4-BE49-F238E27FC236}">
                <a16:creationId xmlns:a16="http://schemas.microsoft.com/office/drawing/2014/main" id="{9DD4DCED-3B29-C28E-8167-FE8E082E3F87}"/>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pic>
        <p:nvPicPr>
          <p:cNvPr id="6" name="Graphic 5">
            <a:extLst>
              <a:ext uri="{FF2B5EF4-FFF2-40B4-BE49-F238E27FC236}">
                <a16:creationId xmlns:a16="http://schemas.microsoft.com/office/drawing/2014/main" id="{AC3FC981-3F34-AB14-CE9E-5F5F2704274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5191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7BC9B7-2308-B067-4DA6-D2CAB39F288C}"/>
              </a:ext>
            </a:extLst>
          </p:cNvPr>
          <p:cNvSpPr>
            <a:spLocks noGrp="1"/>
          </p:cNvSpPr>
          <p:nvPr>
            <p:ph type="title"/>
          </p:nvPr>
        </p:nvSpPr>
        <p:spPr/>
        <p:txBody>
          <a:bodyPr/>
          <a:lstStyle/>
          <a:p>
            <a:endParaRPr lang="en-US"/>
          </a:p>
        </p:txBody>
      </p:sp>
      <p:sp>
        <p:nvSpPr>
          <p:cNvPr id="6" name="Picture Placeholder 5">
            <a:extLst>
              <a:ext uri="{FF2B5EF4-FFF2-40B4-BE49-F238E27FC236}">
                <a16:creationId xmlns:a16="http://schemas.microsoft.com/office/drawing/2014/main" id="{AAA7CCBB-20D7-4224-7889-C3656DC942F6}"/>
              </a:ext>
            </a:extLst>
          </p:cNvPr>
          <p:cNvSpPr>
            <a:spLocks noGrp="1"/>
          </p:cNvSpPr>
          <p:nvPr>
            <p:ph type="pic" idx="1"/>
          </p:nvPr>
        </p:nvSpPr>
        <p:spPr/>
        <p:txBody>
          <a:bodyPr/>
          <a:lstStyle/>
          <a:p>
            <a:endParaRPr lang="en-US"/>
          </a:p>
        </p:txBody>
      </p:sp>
      <p:sp>
        <p:nvSpPr>
          <p:cNvPr id="7" name="Text Placeholder 6">
            <a:extLst>
              <a:ext uri="{FF2B5EF4-FFF2-40B4-BE49-F238E27FC236}">
                <a16:creationId xmlns:a16="http://schemas.microsoft.com/office/drawing/2014/main" id="{629BDFD1-CDCE-38E2-FB5C-EB5264FDA856}"/>
              </a:ext>
            </a:extLst>
          </p:cNvPr>
          <p:cNvSpPr>
            <a:spLocks noGrp="1"/>
          </p:cNvSpPr>
          <p:nvPr>
            <p:ph type="body" sz="half" idx="2"/>
          </p:nvPr>
        </p:nvSpPr>
        <p:spPr/>
        <p:txBody>
          <a:bodyPr/>
          <a:lstStyle/>
          <a:p>
            <a:endParaRPr lang="en-US"/>
          </a:p>
        </p:txBody>
      </p:sp>
      <p:pic>
        <p:nvPicPr>
          <p:cNvPr id="2" name="Graphic 1">
            <a:extLst>
              <a:ext uri="{FF2B5EF4-FFF2-40B4-BE49-F238E27FC236}">
                <a16:creationId xmlns:a16="http://schemas.microsoft.com/office/drawing/2014/main" id="{7DCE7830-3176-0B46-A2D5-E7A114C2AA2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4171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EFE9-9797-3332-56D3-70625194F35C}"/>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52DD896B-4B9B-91FD-754D-ED4C562CC19B}"/>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8ECE8C5A-7CE5-87D3-2B70-BA8956201C53}"/>
              </a:ext>
            </a:extLst>
          </p:cNvPr>
          <p:cNvSpPr>
            <a:spLocks noGrp="1"/>
          </p:cNvSpPr>
          <p:nvPr>
            <p:ph type="body" sz="half" idx="2"/>
          </p:nvPr>
        </p:nvSpPr>
        <p:spPr/>
        <p:txBody>
          <a:bodyPr/>
          <a:lstStyle/>
          <a:p>
            <a:endParaRPr lang="en-US"/>
          </a:p>
        </p:txBody>
      </p:sp>
      <p:pic>
        <p:nvPicPr>
          <p:cNvPr id="5" name="Graphic 4">
            <a:extLst>
              <a:ext uri="{FF2B5EF4-FFF2-40B4-BE49-F238E27FC236}">
                <a16:creationId xmlns:a16="http://schemas.microsoft.com/office/drawing/2014/main" id="{CFFC50E3-C84A-F5CB-ED99-B3761F10D0A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0735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B46B-0243-369E-1AC6-49C9EFA94EA2}"/>
            </a:ext>
          </a:extLst>
        </p:cNvPr>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8D5CD965-49CE-87E7-21F6-9C191FA97167}"/>
              </a:ext>
            </a:extLst>
          </p:cNvPr>
          <p:cNvPicPr>
            <a:picLocks noChangeAspect="1"/>
          </p:cNvPicPr>
          <p:nvPr/>
        </p:nvPicPr>
        <p:blipFill>
          <a:blip r:embed="rId2"/>
          <a:stretch>
            <a:fillRect/>
          </a:stretch>
        </p:blipFill>
        <p:spPr>
          <a:xfrm>
            <a:off x="-1" y="0"/>
            <a:ext cx="12192000" cy="6858000"/>
          </a:xfrm>
          <a:prstGeom prst="rect">
            <a:avLst/>
          </a:prstGeom>
        </p:spPr>
      </p:pic>
      <p:sp>
        <p:nvSpPr>
          <p:cNvPr id="4" name="Title 3">
            <a:extLst>
              <a:ext uri="{FF2B5EF4-FFF2-40B4-BE49-F238E27FC236}">
                <a16:creationId xmlns:a16="http://schemas.microsoft.com/office/drawing/2014/main" id="{92DDB6A4-43ED-3FA9-84E4-207F2CBAC70C}"/>
              </a:ext>
            </a:extLst>
          </p:cNvPr>
          <p:cNvSpPr>
            <a:spLocks noGrp="1"/>
          </p:cNvSpPr>
          <p:nvPr>
            <p:ph type="ctrTitle"/>
          </p:nvPr>
        </p:nvSpPr>
        <p:spPr/>
        <p:txBody>
          <a:bodyPr/>
          <a:lstStyle/>
          <a:p>
            <a:endParaRPr lang="en-US" dirty="0"/>
          </a:p>
        </p:txBody>
      </p:sp>
      <p:pic>
        <p:nvPicPr>
          <p:cNvPr id="3" name="Picture 2" descr="A blue and gold logo&#10;&#10;AI-generated content may be incorrect.">
            <a:extLst>
              <a:ext uri="{FF2B5EF4-FFF2-40B4-BE49-F238E27FC236}">
                <a16:creationId xmlns:a16="http://schemas.microsoft.com/office/drawing/2014/main" id="{3B56089B-A513-D923-9A78-14C6B8765F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7995" y="-229390"/>
            <a:ext cx="2624005" cy="1854663"/>
          </a:xfrm>
          <a:prstGeom prst="rect">
            <a:avLst/>
          </a:prstGeom>
        </p:spPr>
      </p:pic>
      <p:pic>
        <p:nvPicPr>
          <p:cNvPr id="6" name="Graphic 5">
            <a:extLst>
              <a:ext uri="{FF2B5EF4-FFF2-40B4-BE49-F238E27FC236}">
                <a16:creationId xmlns:a16="http://schemas.microsoft.com/office/drawing/2014/main" id="{73824A6E-274D-5C51-7EA8-B0A19BBC25C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36B95934-9C69-5A01-F63A-C5CFD722C18A}"/>
              </a:ext>
            </a:extLst>
          </p:cNvPr>
          <p:cNvPicPr>
            <a:picLocks noChangeAspect="1"/>
          </p:cNvPicPr>
          <p:nvPr/>
        </p:nvPicPr>
        <p:blipFill>
          <a:blip r:embed="rId6"/>
          <a:stretch>
            <a:fillRect/>
          </a:stretch>
        </p:blipFill>
        <p:spPr>
          <a:xfrm>
            <a:off x="239579" y="5874745"/>
            <a:ext cx="4978400" cy="723900"/>
          </a:xfrm>
          <a:prstGeom prst="rect">
            <a:avLst/>
          </a:prstGeom>
        </p:spPr>
      </p:pic>
    </p:spTree>
    <p:extLst>
      <p:ext uri="{BB962C8B-B14F-4D97-AF65-F5344CB8AC3E}">
        <p14:creationId xmlns:p14="http://schemas.microsoft.com/office/powerpoint/2010/main" val="346725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EF3-8BC9-8651-7608-31179E9E7CF3}"/>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60446F24-2334-1E10-28B1-D55F4EAD9648}"/>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BD374119-A93A-A27A-B401-5AB5412CC207}"/>
              </a:ext>
            </a:extLst>
          </p:cNvPr>
          <p:cNvSpPr>
            <a:spLocks noGrp="1"/>
          </p:cNvSpPr>
          <p:nvPr>
            <p:ph type="body" sz="half" idx="2"/>
          </p:nvPr>
        </p:nvSpPr>
        <p:spPr/>
        <p:txBody>
          <a:bodyPr/>
          <a:lstStyle/>
          <a:p>
            <a:endParaRPr lang="en-US"/>
          </a:p>
        </p:txBody>
      </p:sp>
      <p:pic>
        <p:nvPicPr>
          <p:cNvPr id="5" name="Graphic 4">
            <a:extLst>
              <a:ext uri="{FF2B5EF4-FFF2-40B4-BE49-F238E27FC236}">
                <a16:creationId xmlns:a16="http://schemas.microsoft.com/office/drawing/2014/main" id="{FFE13E62-EFC4-BB51-1494-7501930E7C5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0646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4BD5-C51A-AF19-BF92-2786E82CD653}"/>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850DDB1-56C6-24B9-F373-3DB7F82F5460}"/>
              </a:ext>
            </a:extLst>
          </p:cNvPr>
          <p:cNvSpPr>
            <a:spLocks noGrp="1"/>
          </p:cNvSpPr>
          <p:nvPr>
            <p:ph type="body" sz="half" idx="2"/>
          </p:nvPr>
        </p:nvSpPr>
        <p:spPr/>
        <p:txBody>
          <a:bodyPr/>
          <a:lstStyle/>
          <a:p>
            <a:endParaRPr lang="en-US" dirty="0"/>
          </a:p>
        </p:txBody>
      </p:sp>
      <p:pic>
        <p:nvPicPr>
          <p:cNvPr id="3" name="Graphic 2">
            <a:extLst>
              <a:ext uri="{FF2B5EF4-FFF2-40B4-BE49-F238E27FC236}">
                <a16:creationId xmlns:a16="http://schemas.microsoft.com/office/drawing/2014/main" id="{A9CACA8E-202B-0252-C431-4403DECB0DB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799137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CB83-8CB2-522A-B413-4B603B91AF7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ABA7A5F-AD69-0AF8-A4FA-8E21D635E7EA}"/>
              </a:ext>
            </a:extLst>
          </p:cNvPr>
          <p:cNvSpPr>
            <a:spLocks noGrp="1"/>
          </p:cNvSpPr>
          <p:nvPr>
            <p:ph type="body" sz="half" idx="2"/>
          </p:nvPr>
        </p:nvSpPr>
        <p:spPr/>
        <p:txBody>
          <a:bodyPr/>
          <a:lstStyle/>
          <a:p>
            <a:endParaRPr lang="en-US"/>
          </a:p>
        </p:txBody>
      </p:sp>
      <p:pic>
        <p:nvPicPr>
          <p:cNvPr id="4" name="Graphic 3">
            <a:extLst>
              <a:ext uri="{FF2B5EF4-FFF2-40B4-BE49-F238E27FC236}">
                <a16:creationId xmlns:a16="http://schemas.microsoft.com/office/drawing/2014/main" id="{03F5AFA9-117D-3D4E-F777-911D5DEBF8F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62545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762F47-74E8-0A53-8FAC-81EB19EE1DE1}"/>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4" name="Graphic 3">
            <a:extLst>
              <a:ext uri="{FF2B5EF4-FFF2-40B4-BE49-F238E27FC236}">
                <a16:creationId xmlns:a16="http://schemas.microsoft.com/office/drawing/2014/main" id="{154282E5-7610-2326-F2D3-262591D47BE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345315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D7C10E-2BB1-68CC-B5B4-F5DEFF55440A}"/>
              </a:ext>
            </a:extLst>
          </p:cNvPr>
          <p:cNvSpPr>
            <a:spLocks noGrp="1"/>
          </p:cNvSpPr>
          <p:nvPr>
            <p:ph type="title"/>
          </p:nvPr>
        </p:nvSpPr>
        <p:spPr/>
        <p:txBody>
          <a:bodyPr/>
          <a:lstStyle/>
          <a:p>
            <a:endParaRPr lang="en-US"/>
          </a:p>
        </p:txBody>
      </p:sp>
      <p:sp>
        <p:nvSpPr>
          <p:cNvPr id="7" name="Picture Placeholder 6">
            <a:extLst>
              <a:ext uri="{FF2B5EF4-FFF2-40B4-BE49-F238E27FC236}">
                <a16:creationId xmlns:a16="http://schemas.microsoft.com/office/drawing/2014/main" id="{4A52ACDE-1C12-80EA-D0D1-5E17A535AA22}"/>
              </a:ext>
            </a:extLst>
          </p:cNvPr>
          <p:cNvSpPr>
            <a:spLocks noGrp="1"/>
          </p:cNvSpPr>
          <p:nvPr>
            <p:ph type="pic" idx="1"/>
          </p:nvPr>
        </p:nvSpPr>
        <p:spPr/>
        <p:txBody>
          <a:bodyPr/>
          <a:lstStyle/>
          <a:p>
            <a:endParaRPr lang="en-US"/>
          </a:p>
        </p:txBody>
      </p:sp>
      <p:sp>
        <p:nvSpPr>
          <p:cNvPr id="8" name="Text Placeholder 7">
            <a:extLst>
              <a:ext uri="{FF2B5EF4-FFF2-40B4-BE49-F238E27FC236}">
                <a16:creationId xmlns:a16="http://schemas.microsoft.com/office/drawing/2014/main" id="{2B2A02BC-1533-1A7B-A9D2-3BF3A75506D2}"/>
              </a:ext>
            </a:extLst>
          </p:cNvPr>
          <p:cNvSpPr>
            <a:spLocks noGrp="1"/>
          </p:cNvSpPr>
          <p:nvPr>
            <p:ph type="body" sz="half" idx="2"/>
          </p:nvPr>
        </p:nvSpPr>
        <p:spPr/>
        <p:txBody>
          <a:bodyPr/>
          <a:lstStyle/>
          <a:p>
            <a:endParaRPr lang="en-US"/>
          </a:p>
        </p:txBody>
      </p:sp>
      <p:sp>
        <p:nvSpPr>
          <p:cNvPr id="9" name="Picture Placeholder 8">
            <a:extLst>
              <a:ext uri="{FF2B5EF4-FFF2-40B4-BE49-F238E27FC236}">
                <a16:creationId xmlns:a16="http://schemas.microsoft.com/office/drawing/2014/main" id="{DF7F4500-EE30-ED8C-DCFE-29B3FCE86D73}"/>
              </a:ext>
            </a:extLst>
          </p:cNvPr>
          <p:cNvSpPr>
            <a:spLocks noGrp="1"/>
          </p:cNvSpPr>
          <p:nvPr>
            <p:ph type="pic" idx="13"/>
          </p:nvPr>
        </p:nvSpPr>
        <p:spPr/>
        <p:txBody>
          <a:bodyPr/>
          <a:lstStyle/>
          <a:p>
            <a:endParaRPr lang="en-US"/>
          </a:p>
        </p:txBody>
      </p:sp>
      <p:pic>
        <p:nvPicPr>
          <p:cNvPr id="2" name="Graphic 1">
            <a:extLst>
              <a:ext uri="{FF2B5EF4-FFF2-40B4-BE49-F238E27FC236}">
                <a16:creationId xmlns:a16="http://schemas.microsoft.com/office/drawing/2014/main" id="{DCE363B3-9940-4A29-745A-30674144F85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85180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09780B-FB55-0B2D-1AB6-2CADAAEBBC4C}"/>
              </a:ext>
            </a:extLst>
          </p:cNvPr>
          <p:cNvSpPr>
            <a:spLocks noGrp="1"/>
          </p:cNvSpPr>
          <p:nvPr>
            <p:ph type="title"/>
          </p:nvPr>
        </p:nvSpPr>
        <p:spPr/>
        <p:txBody>
          <a:bodyPr/>
          <a:lstStyle/>
          <a:p>
            <a:endParaRPr lang="en-US"/>
          </a:p>
        </p:txBody>
      </p:sp>
      <p:sp>
        <p:nvSpPr>
          <p:cNvPr id="12" name="Picture Placeholder 11">
            <a:extLst>
              <a:ext uri="{FF2B5EF4-FFF2-40B4-BE49-F238E27FC236}">
                <a16:creationId xmlns:a16="http://schemas.microsoft.com/office/drawing/2014/main" id="{1E40B250-ABEE-C5D5-2A8F-1152EEC1A720}"/>
              </a:ext>
            </a:extLst>
          </p:cNvPr>
          <p:cNvSpPr>
            <a:spLocks noGrp="1"/>
          </p:cNvSpPr>
          <p:nvPr>
            <p:ph type="pic" idx="1"/>
          </p:nvPr>
        </p:nvSpPr>
        <p:spPr/>
        <p:txBody>
          <a:bodyPr/>
          <a:lstStyle/>
          <a:p>
            <a:endParaRPr lang="en-US"/>
          </a:p>
        </p:txBody>
      </p:sp>
      <p:sp>
        <p:nvSpPr>
          <p:cNvPr id="13" name="Text Placeholder 12">
            <a:extLst>
              <a:ext uri="{FF2B5EF4-FFF2-40B4-BE49-F238E27FC236}">
                <a16:creationId xmlns:a16="http://schemas.microsoft.com/office/drawing/2014/main" id="{9FA60E5D-297F-DF32-31EE-78E7FCEE8827}"/>
              </a:ext>
            </a:extLst>
          </p:cNvPr>
          <p:cNvSpPr>
            <a:spLocks noGrp="1"/>
          </p:cNvSpPr>
          <p:nvPr>
            <p:ph type="body" sz="half" idx="2"/>
          </p:nvPr>
        </p:nvSpPr>
        <p:spPr/>
        <p:txBody>
          <a:bodyPr/>
          <a:lstStyle/>
          <a:p>
            <a:endParaRPr lang="en-US"/>
          </a:p>
        </p:txBody>
      </p:sp>
      <p:sp>
        <p:nvSpPr>
          <p:cNvPr id="14" name="Picture Placeholder 13">
            <a:extLst>
              <a:ext uri="{FF2B5EF4-FFF2-40B4-BE49-F238E27FC236}">
                <a16:creationId xmlns:a16="http://schemas.microsoft.com/office/drawing/2014/main" id="{42CA1836-90CB-2148-A844-6107B83DC424}"/>
              </a:ext>
            </a:extLst>
          </p:cNvPr>
          <p:cNvSpPr>
            <a:spLocks noGrp="1"/>
          </p:cNvSpPr>
          <p:nvPr>
            <p:ph type="pic" idx="13"/>
          </p:nvPr>
        </p:nvSpPr>
        <p:spPr/>
        <p:txBody>
          <a:bodyPr/>
          <a:lstStyle/>
          <a:p>
            <a:endParaRPr lang="en-US"/>
          </a:p>
        </p:txBody>
      </p:sp>
      <p:pic>
        <p:nvPicPr>
          <p:cNvPr id="2" name="Graphic 1">
            <a:extLst>
              <a:ext uri="{FF2B5EF4-FFF2-40B4-BE49-F238E27FC236}">
                <a16:creationId xmlns:a16="http://schemas.microsoft.com/office/drawing/2014/main" id="{6DF694C1-53AF-E036-10C7-33270AAF65A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983398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55B44A2-5C96-918E-1E29-5CB6A07194D7}"/>
              </a:ext>
            </a:extLst>
          </p:cNvPr>
          <p:cNvSpPr>
            <a:spLocks noGrp="1"/>
          </p:cNvSpPr>
          <p:nvPr>
            <p:ph type="body" sz="quarter" idx="20"/>
          </p:nvPr>
        </p:nvSpPr>
        <p:spPr>
          <a:xfrm>
            <a:off x="244549" y="1680883"/>
            <a:ext cx="5851451" cy="1658666"/>
          </a:xfrm>
        </p:spPr>
        <p:txBody>
          <a:bodyPr/>
          <a:lstStyle/>
          <a:p>
            <a:endParaRPr lang="en-US" dirty="0"/>
          </a:p>
        </p:txBody>
      </p:sp>
      <p:sp>
        <p:nvSpPr>
          <p:cNvPr id="6" name="Picture Placeholder 5">
            <a:extLst>
              <a:ext uri="{FF2B5EF4-FFF2-40B4-BE49-F238E27FC236}">
                <a16:creationId xmlns:a16="http://schemas.microsoft.com/office/drawing/2014/main" id="{97C4919E-579A-C72B-8CA2-91859A45AF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BC689079-C84F-25A0-50F5-0DFE29E9DDC7}"/>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C2E901FF-894F-ADEC-FAC4-C51EB87BCA26}"/>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US"/>
          </a:p>
        </p:txBody>
      </p:sp>
      <p:pic>
        <p:nvPicPr>
          <p:cNvPr id="2" name="Graphic 1">
            <a:extLst>
              <a:ext uri="{FF2B5EF4-FFF2-40B4-BE49-F238E27FC236}">
                <a16:creationId xmlns:a16="http://schemas.microsoft.com/office/drawing/2014/main" id="{A557CAF9-1025-FC9E-7A77-3F0C8AE34B3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53715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00D96B8-712D-2CB6-225D-E5062D9B02F3}"/>
              </a:ext>
            </a:extLst>
          </p:cNvPr>
          <p:cNvSpPr>
            <a:spLocks noGrp="1"/>
          </p:cNvSpPr>
          <p:nvPr>
            <p:ph type="pic" sz="quarter" idx="15"/>
          </p:nvPr>
        </p:nvSpPr>
        <p:spPr/>
        <p:txBody>
          <a:bodyPr/>
          <a:lstStyle/>
          <a:p>
            <a:endParaRPr lang="en-US"/>
          </a:p>
        </p:txBody>
      </p:sp>
      <p:sp>
        <p:nvSpPr>
          <p:cNvPr id="3" name="Picture Placeholder 2">
            <a:extLst>
              <a:ext uri="{FF2B5EF4-FFF2-40B4-BE49-F238E27FC236}">
                <a16:creationId xmlns:a16="http://schemas.microsoft.com/office/drawing/2014/main" id="{D5B72818-0260-4A98-3410-EADA63F2F2C6}"/>
              </a:ext>
            </a:extLst>
          </p:cNvPr>
          <p:cNvSpPr>
            <a:spLocks noGrp="1"/>
          </p:cNvSpPr>
          <p:nvPr>
            <p:ph type="pic" sz="quarter" idx="18"/>
          </p:nvPr>
        </p:nvSpPr>
        <p:spPr/>
        <p:txBody>
          <a:bodyPr/>
          <a:lstStyle/>
          <a:p>
            <a:endParaRPr lang="en-US"/>
          </a:p>
        </p:txBody>
      </p:sp>
      <p:sp>
        <p:nvSpPr>
          <p:cNvPr id="4" name="Picture Placeholder 3">
            <a:extLst>
              <a:ext uri="{FF2B5EF4-FFF2-40B4-BE49-F238E27FC236}">
                <a16:creationId xmlns:a16="http://schemas.microsoft.com/office/drawing/2014/main" id="{4EF860C0-FA1A-8962-6FF9-1BD3EF02E728}"/>
              </a:ext>
            </a:extLst>
          </p:cNvPr>
          <p:cNvSpPr>
            <a:spLocks noGrp="1"/>
          </p:cNvSpPr>
          <p:nvPr>
            <p:ph type="pic" sz="quarter" idx="19"/>
          </p:nvPr>
        </p:nvSpPr>
        <p:spPr/>
        <p:txBody>
          <a:bodyPr/>
          <a:lstStyle/>
          <a:p>
            <a:endParaRPr lang="en-US"/>
          </a:p>
        </p:txBody>
      </p:sp>
      <p:sp>
        <p:nvSpPr>
          <p:cNvPr id="5" name="Text Placeholder 4">
            <a:extLst>
              <a:ext uri="{FF2B5EF4-FFF2-40B4-BE49-F238E27FC236}">
                <a16:creationId xmlns:a16="http://schemas.microsoft.com/office/drawing/2014/main" id="{1B2BD669-20E9-CBAE-9000-C08A72924AFE}"/>
              </a:ext>
            </a:extLst>
          </p:cNvPr>
          <p:cNvSpPr>
            <a:spLocks noGrp="1"/>
          </p:cNvSpPr>
          <p:nvPr>
            <p:ph type="body" sz="quarter" idx="20"/>
          </p:nvPr>
        </p:nvSpPr>
        <p:spPr/>
        <p:txBody>
          <a:bodyPr/>
          <a:lstStyle/>
          <a:p>
            <a:endParaRPr lang="en-US"/>
          </a:p>
        </p:txBody>
      </p:sp>
      <p:pic>
        <p:nvPicPr>
          <p:cNvPr id="6" name="Graphic 5">
            <a:extLst>
              <a:ext uri="{FF2B5EF4-FFF2-40B4-BE49-F238E27FC236}">
                <a16:creationId xmlns:a16="http://schemas.microsoft.com/office/drawing/2014/main" id="{4D2AB9E8-5914-09D1-39C5-328E45D51F0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149278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F9AE4-FB1F-95A3-BB95-BDF7AF5F6E2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background with a black square&#10;&#10;AI-generated content may be incorrect.">
            <a:extLst>
              <a:ext uri="{FF2B5EF4-FFF2-40B4-BE49-F238E27FC236}">
                <a16:creationId xmlns:a16="http://schemas.microsoft.com/office/drawing/2014/main" id="{C54A7953-142D-DB96-E7E3-E00C1B5FE4AE}"/>
              </a:ext>
            </a:extLst>
          </p:cNvPr>
          <p:cNvPicPr>
            <a:picLocks noChangeAspect="1"/>
          </p:cNvPicPr>
          <p:nvPr/>
        </p:nvPicPr>
        <p:blipFill>
          <a:blip r:embed="rId2"/>
          <a:stretch>
            <a:fillRect/>
          </a:stretch>
        </p:blipFill>
        <p:spPr>
          <a:xfrm>
            <a:off x="1595609" y="848299"/>
            <a:ext cx="10003316" cy="5001658"/>
          </a:xfrm>
          <a:prstGeom prst="rect">
            <a:avLst/>
          </a:prstGeom>
        </p:spPr>
      </p:pic>
    </p:spTree>
    <p:extLst>
      <p:ext uri="{BB962C8B-B14F-4D97-AF65-F5344CB8AC3E}">
        <p14:creationId xmlns:p14="http://schemas.microsoft.com/office/powerpoint/2010/main" val="258670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a:xfrm>
            <a:off x="416560" y="1789028"/>
            <a:ext cx="5583407" cy="579193"/>
          </a:xfrm>
        </p:spPr>
        <p:txBody>
          <a:bodyPr/>
          <a:lstStyle/>
          <a:p>
            <a:r>
              <a:rPr lang="en-US" dirty="0">
                <a:solidFill>
                  <a:schemeClr val="tx1"/>
                </a:solidFill>
              </a:rPr>
              <a:t>About the University</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0" y="2474483"/>
            <a:ext cx="5583407" cy="4030593"/>
          </a:xfrm>
        </p:spPr>
        <p:txBody>
          <a:bodyPr>
            <a:noAutofit/>
          </a:bodyPr>
          <a:lstStyle/>
          <a:p>
            <a:pPr marL="342900" indent="-342900">
              <a:buFont typeface="Arial" panose="020B0604020202020204" pitchFamily="34" charset="0"/>
              <a:buChar char="•"/>
            </a:pPr>
            <a:r>
              <a:rPr lang="en-US" kern="0" dirty="0">
                <a:solidFill>
                  <a:schemeClr val="tx1"/>
                </a:solidFill>
              </a:rPr>
              <a:t>Established in 1451</a:t>
            </a:r>
          </a:p>
          <a:p>
            <a:pPr marL="342900" indent="-342900">
              <a:buFont typeface="Arial" panose="020B0604020202020204" pitchFamily="34" charset="0"/>
              <a:buChar char="•"/>
            </a:pPr>
            <a:r>
              <a:rPr lang="en-US" kern="0" dirty="0">
                <a:solidFill>
                  <a:schemeClr val="tx1"/>
                </a:solidFill>
              </a:rPr>
              <a:t>Ranked in the top 100 of the world’s universities</a:t>
            </a:r>
          </a:p>
          <a:p>
            <a:pPr marL="342900" indent="-342900">
              <a:buFont typeface="Arial" panose="020B0604020202020204" pitchFamily="34" charset="0"/>
              <a:buChar char="•"/>
            </a:pPr>
            <a:r>
              <a:rPr lang="en-GB" dirty="0">
                <a:solidFill>
                  <a:srgbClr val="011251"/>
                </a:solidFill>
                <a:effectLst/>
              </a:rPr>
              <a:t>Ranked in the top 30 universities in the world for sustainability</a:t>
            </a:r>
            <a:endParaRPr lang="en-US" kern="0" dirty="0">
              <a:solidFill>
                <a:srgbClr val="011251"/>
              </a:solidFill>
            </a:endParaRPr>
          </a:p>
          <a:p>
            <a:pPr marL="342900" indent="-342900">
              <a:buFont typeface="Arial" panose="020B0604020202020204" pitchFamily="34" charset="0"/>
              <a:buChar char="•"/>
            </a:pPr>
            <a:r>
              <a:rPr lang="en-US" kern="0" dirty="0">
                <a:solidFill>
                  <a:schemeClr val="tx1"/>
                </a:solidFill>
              </a:rPr>
              <a:t>Member of the Russell Group of </a:t>
            </a:r>
            <a:br>
              <a:rPr lang="en-US" kern="0" dirty="0">
                <a:solidFill>
                  <a:schemeClr val="tx1"/>
                </a:solidFill>
              </a:rPr>
            </a:br>
            <a:r>
              <a:rPr lang="en-US" kern="0" dirty="0">
                <a:solidFill>
                  <a:schemeClr val="tx1"/>
                </a:solidFill>
              </a:rPr>
              <a:t>research-intensive UK universities</a:t>
            </a:r>
          </a:p>
          <a:p>
            <a:pPr marL="342900" indent="-342900">
              <a:buFont typeface="Arial" panose="020B0604020202020204" pitchFamily="34" charset="0"/>
              <a:buChar char="•"/>
            </a:pPr>
            <a:r>
              <a:rPr lang="en-US" kern="0" dirty="0">
                <a:solidFill>
                  <a:schemeClr val="tx1"/>
                </a:solidFill>
              </a:rPr>
              <a:t>Eight Nobel Laureates connected to the University</a:t>
            </a:r>
          </a:p>
        </p:txBody>
      </p:sp>
      <p:pic>
        <p:nvPicPr>
          <p:cNvPr id="7" name="Picture Placeholder 6" descr="The Gilbert Scott Building">
            <a:extLst>
              <a:ext uri="{FF2B5EF4-FFF2-40B4-BE49-F238E27FC236}">
                <a16:creationId xmlns:a16="http://schemas.microsoft.com/office/drawing/2014/main" id="{85F238D9-8703-D427-3827-23AFE6CF2B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F0F7E220-3A5E-9592-EA6D-F3421CED6A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09836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a:xfrm>
            <a:off x="416561" y="1802846"/>
            <a:ext cx="5583407" cy="579193"/>
          </a:xfrm>
        </p:spPr>
        <p:txBody>
          <a:bodyPr/>
          <a:lstStyle/>
          <a:p>
            <a:r>
              <a:rPr lang="en-GB" dirty="0">
                <a:solidFill>
                  <a:schemeClr val="tx1"/>
                </a:solidFill>
              </a:rPr>
              <a:t>Student experience</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1" y="2460665"/>
            <a:ext cx="5271858" cy="4030593"/>
          </a:xfrm>
        </p:spPr>
        <p:txBody>
          <a:bodyPr>
            <a:noAutofit/>
          </a:bodyPr>
          <a:lstStyle/>
          <a:p>
            <a:pPr marL="342900" indent="-342900">
              <a:buFont typeface="Arial" panose="020B0604020202020204" pitchFamily="34" charset="0"/>
              <a:buChar char="•"/>
            </a:pPr>
            <a:r>
              <a:rPr lang="en-GB" dirty="0">
                <a:solidFill>
                  <a:schemeClr val="tx1"/>
                </a:solidFill>
              </a:rPr>
              <a:t>35,000 students from 140 countries</a:t>
            </a:r>
          </a:p>
          <a:p>
            <a:pPr marL="342900" indent="-342900">
              <a:buFont typeface="Arial" panose="020B0604020202020204" pitchFamily="34" charset="0"/>
              <a:buChar char="•"/>
            </a:pPr>
            <a:r>
              <a:rPr lang="en-GB" dirty="0">
                <a:solidFill>
                  <a:schemeClr val="tx1"/>
                </a:solidFill>
              </a:rPr>
              <a:t>350+ student clubs and societies</a:t>
            </a:r>
          </a:p>
          <a:p>
            <a:pPr marL="342900" indent="-342900">
              <a:buFont typeface="Arial" panose="020B0604020202020204" pitchFamily="34" charset="0"/>
              <a:buChar char="•"/>
            </a:pPr>
            <a:r>
              <a:rPr lang="en-GB" dirty="0">
                <a:solidFill>
                  <a:schemeClr val="tx1"/>
                </a:solidFill>
              </a:rPr>
              <a:t>Study abroad opportunities in </a:t>
            </a:r>
            <a:r>
              <a:rPr lang="en-GB" dirty="0"/>
              <a:t>18</a:t>
            </a:r>
            <a:r>
              <a:rPr lang="en-GB" dirty="0">
                <a:solidFill>
                  <a:schemeClr val="tx1"/>
                </a:solidFill>
              </a:rPr>
              <a:t>0 destinations worldwide</a:t>
            </a:r>
          </a:p>
          <a:p>
            <a:pPr marL="342900" indent="-342900">
              <a:buFont typeface="Arial" panose="020B0604020202020204" pitchFamily="34" charset="0"/>
              <a:buChar char="•"/>
            </a:pPr>
            <a:r>
              <a:rPr lang="en-GB" dirty="0"/>
              <a:t>95% of our graduates are in work or further study 15 months from graduation (Graduate Outcomes Survey 2022/23 cohort)</a:t>
            </a:r>
          </a:p>
          <a:p>
            <a:pPr marL="342900" indent="-342900">
              <a:buFont typeface="Arial" panose="020B0604020202020204" pitchFamily="34" charset="0"/>
              <a:buChar char="•"/>
            </a:pPr>
            <a:endParaRPr lang="en-GB" dirty="0">
              <a:solidFill>
                <a:schemeClr val="tx1"/>
              </a:solidFill>
            </a:endParaRPr>
          </a:p>
          <a:p>
            <a:endParaRPr lang="en-US" dirty="0"/>
          </a:p>
        </p:txBody>
      </p:sp>
      <p:pic>
        <p:nvPicPr>
          <p:cNvPr id="7" name="Picture 6" descr="A lecture in the Saltire Lecture Theatre">
            <a:extLst>
              <a:ext uri="{FF2B5EF4-FFF2-40B4-BE49-F238E27FC236}">
                <a16:creationId xmlns:a16="http://schemas.microsoft.com/office/drawing/2014/main" id="{77F785E1-718E-2216-9CE9-FCD30BCECFE6}"/>
              </a:ext>
            </a:extLst>
          </p:cNvPr>
          <p:cNvPicPr preferRelativeResize="0">
            <a:picLocks noGrp="1" noChangeAspect="1"/>
          </p:cNvPicPr>
          <p:nvPr/>
        </p:nvPicPr>
        <p:blipFill>
          <a:blip r:embed="rId3"/>
          <a:srcRect l="13331" t="4074" r="30686"/>
          <a:stretch>
            <a:fillRect/>
          </a:stretch>
        </p:blipFill>
        <p:spPr>
          <a:xfrm>
            <a:off x="6192035" y="294760"/>
            <a:ext cx="5999965" cy="6857999"/>
          </a:xfrm>
          <a:prstGeom prst="rect">
            <a:avLst/>
          </a:prstGeom>
        </p:spPr>
      </p:pic>
      <p:pic>
        <p:nvPicPr>
          <p:cNvPr id="5" name="Graphic 4">
            <a:extLst>
              <a:ext uri="{FF2B5EF4-FFF2-40B4-BE49-F238E27FC236}">
                <a16:creationId xmlns:a16="http://schemas.microsoft.com/office/drawing/2014/main" id="{6360B13C-2B6B-1649-DF86-5ABD83EC8AA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0329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34-C11C-7C99-D29D-18E6C0E9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42B4A-A4D0-3745-0EA7-955B2C96F140}"/>
              </a:ext>
            </a:extLst>
          </p:cNvPr>
          <p:cNvSpPr>
            <a:spLocks noGrp="1"/>
          </p:cNvSpPr>
          <p:nvPr>
            <p:ph type="title"/>
          </p:nvPr>
        </p:nvSpPr>
        <p:spPr>
          <a:xfrm>
            <a:off x="416559" y="1791028"/>
            <a:ext cx="5583407" cy="579193"/>
          </a:xfrm>
        </p:spPr>
        <p:txBody>
          <a:bodyPr/>
          <a:lstStyle/>
          <a:p>
            <a:r>
              <a:rPr lang="en-US" dirty="0">
                <a:solidFill>
                  <a:schemeClr val="tx1"/>
                </a:solidFill>
              </a:rPr>
              <a:t>Research with impact</a:t>
            </a:r>
            <a:endParaRPr lang="en-US" dirty="0"/>
          </a:p>
        </p:txBody>
      </p:sp>
      <p:sp>
        <p:nvSpPr>
          <p:cNvPr id="4" name="Text Placeholder 3">
            <a:extLst>
              <a:ext uri="{FF2B5EF4-FFF2-40B4-BE49-F238E27FC236}">
                <a16:creationId xmlns:a16="http://schemas.microsoft.com/office/drawing/2014/main" id="{B61DE975-AF16-01EB-D2DD-7F5E5C18E3AB}"/>
              </a:ext>
            </a:extLst>
          </p:cNvPr>
          <p:cNvSpPr>
            <a:spLocks noGrp="1"/>
          </p:cNvSpPr>
          <p:nvPr>
            <p:ph type="body" sz="half" idx="2"/>
          </p:nvPr>
        </p:nvSpPr>
        <p:spPr>
          <a:xfrm>
            <a:off x="416559" y="2415883"/>
            <a:ext cx="5583407" cy="4030593"/>
          </a:xfrm>
        </p:spPr>
        <p:txBody>
          <a:bodyPr/>
          <a:lstStyle/>
          <a:p>
            <a:pPr marL="0" indent="0">
              <a:buNone/>
            </a:pPr>
            <a:r>
              <a:rPr lang="en-US" kern="0" dirty="0">
                <a:solidFill>
                  <a:schemeClr val="tx1"/>
                </a:solidFill>
              </a:rPr>
              <a:t>We have been </a:t>
            </a:r>
            <a:r>
              <a:rPr lang="en-US" kern="0" dirty="0" err="1">
                <a:solidFill>
                  <a:schemeClr val="tx1"/>
                </a:solidFill>
              </a:rPr>
              <a:t>recognised</a:t>
            </a:r>
            <a:r>
              <a:rPr lang="en-US" kern="0" dirty="0">
                <a:solidFill>
                  <a:schemeClr val="tx1"/>
                </a:solidFill>
              </a:rPr>
              <a:t> for our world-leading research and the positive impact it has on society, by the Research Excellence Framework (REF) 2021.</a:t>
            </a:r>
          </a:p>
          <a:p>
            <a:pPr marL="342900" indent="-342900">
              <a:buFont typeface="Arial" panose="020B0604020202020204" pitchFamily="34" charset="0"/>
              <a:buChar char="•"/>
            </a:pPr>
            <a:r>
              <a:rPr lang="en-US" kern="0" dirty="0">
                <a:solidFill>
                  <a:schemeClr val="tx1"/>
                </a:solidFill>
              </a:rPr>
              <a:t>1st in Scotland for Grade Point Average and research outputs</a:t>
            </a:r>
          </a:p>
          <a:p>
            <a:pPr marL="342900" indent="-342900">
              <a:buFont typeface="Arial" panose="020B0604020202020204" pitchFamily="34" charset="0"/>
              <a:buChar char="•"/>
            </a:pPr>
            <a:r>
              <a:rPr lang="en-US" kern="0" dirty="0">
                <a:solidFill>
                  <a:schemeClr val="tx1"/>
                </a:solidFill>
              </a:rPr>
              <a:t>13th in the Russell Group for research power and 5th in Russell Group for 4* research outputs</a:t>
            </a:r>
          </a:p>
          <a:p>
            <a:endParaRPr lang="en-US" dirty="0"/>
          </a:p>
        </p:txBody>
      </p:sp>
      <p:pic>
        <p:nvPicPr>
          <p:cNvPr id="7" name="Picture Placeholder 6" descr="Research in a laboratory on campus">
            <a:extLst>
              <a:ext uri="{FF2B5EF4-FFF2-40B4-BE49-F238E27FC236}">
                <a16:creationId xmlns:a16="http://schemas.microsoft.com/office/drawing/2014/main" id="{1A5D0004-CEC5-5C84-4162-D8AC0828901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D6461838-0D40-36E7-9AF5-5F5472D2549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28388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98D-4D48-2437-C1A1-BE28C4083C3D}"/>
              </a:ext>
            </a:extLst>
          </p:cNvPr>
          <p:cNvSpPr>
            <a:spLocks noGrp="1"/>
          </p:cNvSpPr>
          <p:nvPr>
            <p:ph type="title"/>
          </p:nvPr>
        </p:nvSpPr>
        <p:spPr>
          <a:xfrm>
            <a:off x="416560" y="1816961"/>
            <a:ext cx="5583407" cy="579193"/>
          </a:xfrm>
        </p:spPr>
        <p:txBody>
          <a:bodyPr/>
          <a:lstStyle/>
          <a:p>
            <a:r>
              <a:rPr lang="en-US" dirty="0">
                <a:solidFill>
                  <a:schemeClr val="tx1"/>
                </a:solidFill>
              </a:rPr>
              <a:t>Inclusive Glasgow</a:t>
            </a:r>
            <a:endParaRPr lang="en-US" dirty="0"/>
          </a:p>
        </p:txBody>
      </p:sp>
      <p:sp>
        <p:nvSpPr>
          <p:cNvPr id="4" name="Text Placeholder 3">
            <a:extLst>
              <a:ext uri="{FF2B5EF4-FFF2-40B4-BE49-F238E27FC236}">
                <a16:creationId xmlns:a16="http://schemas.microsoft.com/office/drawing/2014/main" id="{C3A35662-5EA8-164F-7A45-1795B8FF629A}"/>
              </a:ext>
            </a:extLst>
          </p:cNvPr>
          <p:cNvSpPr>
            <a:spLocks noGrp="1"/>
          </p:cNvSpPr>
          <p:nvPr>
            <p:ph type="body" sz="half" idx="2"/>
          </p:nvPr>
        </p:nvSpPr>
        <p:spPr>
          <a:xfrm>
            <a:off x="416560" y="2445715"/>
            <a:ext cx="5583407" cy="4030593"/>
          </a:xfrm>
        </p:spPr>
        <p:txBody>
          <a:bodyPr>
            <a:noAutofit/>
          </a:bodyPr>
          <a:lstStyle/>
          <a:p>
            <a:pPr marL="0" indent="0">
              <a:buNone/>
            </a:pPr>
            <a:r>
              <a:rPr lang="en-US" kern="0" dirty="0">
                <a:solidFill>
                  <a:schemeClr val="tx1"/>
                </a:solidFill>
              </a:rPr>
              <a:t>The University of Glasgow is committed to building an inclusive and welcoming community for all.</a:t>
            </a:r>
          </a:p>
          <a:p>
            <a:pPr marL="0" indent="0">
              <a:buNone/>
            </a:pPr>
            <a:r>
              <a:rPr lang="en-US" kern="0" dirty="0">
                <a:solidFill>
                  <a:schemeClr val="tx1"/>
                </a:solidFill>
              </a:rPr>
              <a:t>We encourage, prepare and support students who are under-represented in higher education to achieve entry to university.</a:t>
            </a:r>
          </a:p>
          <a:p>
            <a:pPr marL="0" indent="0">
              <a:buNone/>
            </a:pPr>
            <a:r>
              <a:rPr lang="en-US" kern="0" dirty="0">
                <a:solidFill>
                  <a:schemeClr val="tx1"/>
                </a:solidFill>
              </a:rPr>
              <a:t>Our University of Sanctuary status </a:t>
            </a:r>
            <a:r>
              <a:rPr lang="en-US" kern="0" dirty="0" err="1">
                <a:solidFill>
                  <a:schemeClr val="tx1"/>
                </a:solidFill>
              </a:rPr>
              <a:t>recognises</a:t>
            </a:r>
            <a:r>
              <a:rPr lang="en-US" kern="0" dirty="0">
                <a:solidFill>
                  <a:schemeClr val="tx1"/>
                </a:solidFill>
              </a:rPr>
              <a:t> the safe and welcoming environment we provide for refugees and asylum seekers.</a:t>
            </a:r>
          </a:p>
          <a:p>
            <a:endParaRPr lang="en-US" dirty="0"/>
          </a:p>
        </p:txBody>
      </p:sp>
      <p:pic>
        <p:nvPicPr>
          <p:cNvPr id="12" name="Picture Placeholder 11" descr="Students on the viewing deck at the James McCune Smith Learning Hub">
            <a:extLst>
              <a:ext uri="{FF2B5EF4-FFF2-40B4-BE49-F238E27FC236}">
                <a16:creationId xmlns:a16="http://schemas.microsoft.com/office/drawing/2014/main" id="{19D9622D-A6D5-47CE-AAB8-67ACAF3987FF}"/>
              </a:ext>
            </a:extLst>
          </p:cNvPr>
          <p:cNvPicPr>
            <a:picLocks noGrp="1" noChangeAspect="1"/>
          </p:cNvPicPr>
          <p:nvPr>
            <p:ph type="pic" idx="1"/>
          </p:nvPr>
        </p:nvPicPr>
        <p:blipFill>
          <a:blip r:embed="rId3"/>
          <a:srcRect l="4456" t="16979" b="12108"/>
          <a:stretch/>
        </p:blipFill>
        <p:spPr>
          <a:xfrm>
            <a:off x="6192035" y="0"/>
            <a:ext cx="5999965" cy="6857999"/>
          </a:xfrm>
        </p:spPr>
      </p:pic>
      <p:pic>
        <p:nvPicPr>
          <p:cNvPr id="3" name="Graphic 2">
            <a:extLst>
              <a:ext uri="{FF2B5EF4-FFF2-40B4-BE49-F238E27FC236}">
                <a16:creationId xmlns:a16="http://schemas.microsoft.com/office/drawing/2014/main" id="{8CF858B3-FB6C-617E-E1BB-29304DFE39C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66799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1DE-61BE-7D2B-A41C-22D325C8E167}"/>
              </a:ext>
            </a:extLst>
          </p:cNvPr>
          <p:cNvSpPr>
            <a:spLocks noGrp="1"/>
          </p:cNvSpPr>
          <p:nvPr>
            <p:ph type="title"/>
          </p:nvPr>
        </p:nvSpPr>
        <p:spPr>
          <a:xfrm>
            <a:off x="416560" y="1802045"/>
            <a:ext cx="5583407" cy="579193"/>
          </a:xfrm>
        </p:spPr>
        <p:txBody>
          <a:bodyPr/>
          <a:lstStyle/>
          <a:p>
            <a:r>
              <a:rPr lang="en-GB" dirty="0" err="1">
                <a:solidFill>
                  <a:schemeClr val="tx1"/>
                </a:solidFill>
              </a:rPr>
              <a:t>UofG</a:t>
            </a:r>
            <a:r>
              <a:rPr lang="en-GB" dirty="0">
                <a:solidFill>
                  <a:schemeClr val="tx1"/>
                </a:solidFill>
              </a:rPr>
              <a:t> and the SDGs</a:t>
            </a:r>
            <a:endParaRPr lang="en-US" dirty="0"/>
          </a:p>
        </p:txBody>
      </p:sp>
      <p:sp>
        <p:nvSpPr>
          <p:cNvPr id="4" name="Text Placeholder 3">
            <a:extLst>
              <a:ext uri="{FF2B5EF4-FFF2-40B4-BE49-F238E27FC236}">
                <a16:creationId xmlns:a16="http://schemas.microsoft.com/office/drawing/2014/main" id="{B877FAC9-1CC1-1240-9554-4514B101B925}"/>
              </a:ext>
            </a:extLst>
          </p:cNvPr>
          <p:cNvSpPr>
            <a:spLocks noGrp="1"/>
          </p:cNvSpPr>
          <p:nvPr>
            <p:ph type="body" sz="half" idx="2"/>
          </p:nvPr>
        </p:nvSpPr>
        <p:spPr>
          <a:xfrm>
            <a:off x="416560" y="2394255"/>
            <a:ext cx="5583407" cy="4030593"/>
          </a:xfrm>
        </p:spPr>
        <p:txBody>
          <a:bodyPr>
            <a:noAutofit/>
          </a:bodyPr>
          <a:lstStyle/>
          <a:p>
            <a:pPr marL="0" indent="0">
              <a:buFont typeface="Arial" panose="020B0604020202020204" pitchFamily="34" charset="0"/>
              <a:buNone/>
            </a:pPr>
            <a:r>
              <a:rPr lang="en-US" kern="0" dirty="0">
                <a:solidFill>
                  <a:schemeClr val="tx1"/>
                </a:solidFill>
              </a:rPr>
              <a:t>We are committed to working towards the United Nations' Sustainable Development Goals.</a:t>
            </a:r>
          </a:p>
          <a:p>
            <a:pPr marL="342900" indent="-342900">
              <a:buFont typeface="Arial" panose="020B0604020202020204" pitchFamily="34" charset="0"/>
              <a:buChar char="•"/>
            </a:pPr>
            <a:r>
              <a:rPr lang="en-US" kern="0" dirty="0">
                <a:solidFill>
                  <a:schemeClr val="tx1"/>
                </a:solidFill>
              </a:rPr>
              <a:t>In 2014 we were the first UK university to declare we would divest from fossil fuels by 2024</a:t>
            </a:r>
          </a:p>
          <a:p>
            <a:pPr marL="342900" indent="-342900">
              <a:buFont typeface="Arial" panose="020B0604020202020204" pitchFamily="34" charset="0"/>
              <a:buChar char="•"/>
            </a:pPr>
            <a:r>
              <a:rPr lang="en-US" kern="0" dirty="0">
                <a:solidFill>
                  <a:schemeClr val="tx1"/>
                </a:solidFill>
              </a:rPr>
              <a:t>We were the first university in Scotland to declare a Climate Emergency</a:t>
            </a:r>
          </a:p>
          <a:p>
            <a:pPr marL="342900" indent="-342900">
              <a:buFont typeface="Arial" panose="020B0604020202020204" pitchFamily="34" charset="0"/>
              <a:buChar char="•"/>
            </a:pPr>
            <a:r>
              <a:rPr lang="en-US" kern="0" dirty="0">
                <a:solidFill>
                  <a:schemeClr val="tx1"/>
                </a:solidFill>
              </a:rPr>
              <a:t>We have committed to achieve carbon neutrality by 2030</a:t>
            </a:r>
          </a:p>
          <a:p>
            <a:endParaRPr lang="en-US" dirty="0"/>
          </a:p>
        </p:txBody>
      </p:sp>
      <p:pic>
        <p:nvPicPr>
          <p:cNvPr id="7" name="Picture Placeholder 6" descr="The Gilbert Scott Building">
            <a:extLst>
              <a:ext uri="{FF2B5EF4-FFF2-40B4-BE49-F238E27FC236}">
                <a16:creationId xmlns:a16="http://schemas.microsoft.com/office/drawing/2014/main" id="{B2C4F7D1-0BBF-05D7-BD28-C4539B1474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712BABF3-B92F-C969-59B2-7C7CA93B3F3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36834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921-B40F-9995-2B8E-2484AFED178A}"/>
              </a:ext>
            </a:extLst>
          </p:cNvPr>
          <p:cNvSpPr>
            <a:spLocks noGrp="1"/>
          </p:cNvSpPr>
          <p:nvPr>
            <p:ph type="title"/>
          </p:nvPr>
        </p:nvSpPr>
        <p:spPr>
          <a:xfrm>
            <a:off x="416560" y="1802045"/>
            <a:ext cx="5583407" cy="579193"/>
          </a:xfrm>
        </p:spPr>
        <p:txBody>
          <a:bodyPr/>
          <a:lstStyle/>
          <a:p>
            <a:r>
              <a:rPr lang="en-GB" dirty="0">
                <a:solidFill>
                  <a:schemeClr val="tx1"/>
                </a:solidFill>
              </a:rPr>
              <a:t>Our city, our partner</a:t>
            </a:r>
            <a:endParaRPr lang="en-US" dirty="0"/>
          </a:p>
        </p:txBody>
      </p:sp>
      <p:sp>
        <p:nvSpPr>
          <p:cNvPr id="4" name="Text Placeholder 3">
            <a:extLst>
              <a:ext uri="{FF2B5EF4-FFF2-40B4-BE49-F238E27FC236}">
                <a16:creationId xmlns:a16="http://schemas.microsoft.com/office/drawing/2014/main" id="{2EAD1F91-0C85-4C4A-D9F2-689109599EA8}"/>
              </a:ext>
            </a:extLst>
          </p:cNvPr>
          <p:cNvSpPr>
            <a:spLocks noGrp="1"/>
          </p:cNvSpPr>
          <p:nvPr>
            <p:ph type="body" sz="half" idx="2"/>
          </p:nvPr>
        </p:nvSpPr>
        <p:spPr>
          <a:xfrm>
            <a:off x="416560" y="2448934"/>
            <a:ext cx="5583407" cy="4030593"/>
          </a:xfrm>
        </p:spPr>
        <p:txBody>
          <a:bodyPr/>
          <a:lstStyle/>
          <a:p>
            <a:pPr marL="0" indent="0">
              <a:buFont typeface="Arial" panose="020B0604020202020204" pitchFamily="34" charset="0"/>
              <a:buNone/>
            </a:pPr>
            <a:r>
              <a:rPr lang="en-US" kern="0" dirty="0">
                <a:solidFill>
                  <a:schemeClr val="tx1"/>
                </a:solidFill>
              </a:rPr>
              <a:t>We are engaged in strong, enduring research and community partnerships to improve health, boost the economy, and build a better future for those living in Glasgow.</a:t>
            </a:r>
          </a:p>
          <a:p>
            <a:pPr marL="0" indent="0">
              <a:buFont typeface="Arial" panose="020B0604020202020204" pitchFamily="34" charset="0"/>
              <a:buNone/>
            </a:pPr>
            <a:r>
              <a:rPr lang="en-US" kern="0" dirty="0">
                <a:solidFill>
                  <a:schemeClr val="tx1"/>
                </a:solidFill>
              </a:rPr>
              <a:t>The University is a key player in the city’s ambitious plans for the regeneration of the River Clyde and in the development of a Glasgow Riverside Innovation District.</a:t>
            </a:r>
          </a:p>
          <a:p>
            <a:endParaRPr lang="en-US" dirty="0"/>
          </a:p>
        </p:txBody>
      </p:sp>
      <p:pic>
        <p:nvPicPr>
          <p:cNvPr id="8" name="Picture Placeholder 7" descr="The Govan-Partick Bridge">
            <a:extLst>
              <a:ext uri="{FF2B5EF4-FFF2-40B4-BE49-F238E27FC236}">
                <a16:creationId xmlns:a16="http://schemas.microsoft.com/office/drawing/2014/main" id="{71368A96-C15E-9557-AAEC-D0734DD9F2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3" name="Graphic 2">
            <a:extLst>
              <a:ext uri="{FF2B5EF4-FFF2-40B4-BE49-F238E27FC236}">
                <a16:creationId xmlns:a16="http://schemas.microsoft.com/office/drawing/2014/main" id="{34F5C886-EDE0-1008-B78E-ADC574EA757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43767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FE2-2AF3-A929-9642-FD85279A272C}"/>
              </a:ext>
            </a:extLst>
          </p:cNvPr>
          <p:cNvSpPr>
            <a:spLocks noGrp="1"/>
          </p:cNvSpPr>
          <p:nvPr>
            <p:ph type="title"/>
          </p:nvPr>
        </p:nvSpPr>
        <p:spPr>
          <a:xfrm>
            <a:off x="416560" y="1813061"/>
            <a:ext cx="5583407" cy="579193"/>
          </a:xfrm>
        </p:spPr>
        <p:txBody>
          <a:bodyPr/>
          <a:lstStyle/>
          <a:p>
            <a:r>
              <a:rPr lang="en-GB" dirty="0">
                <a:solidFill>
                  <a:schemeClr val="tx1"/>
                </a:solidFill>
              </a:rPr>
              <a:t>Collections</a:t>
            </a:r>
            <a:endParaRPr lang="en-US" dirty="0"/>
          </a:p>
        </p:txBody>
      </p:sp>
      <p:sp>
        <p:nvSpPr>
          <p:cNvPr id="4" name="Text Placeholder 3">
            <a:extLst>
              <a:ext uri="{FF2B5EF4-FFF2-40B4-BE49-F238E27FC236}">
                <a16:creationId xmlns:a16="http://schemas.microsoft.com/office/drawing/2014/main" id="{04CF96B7-7DD7-C7E1-3AB8-B5C67040201D}"/>
              </a:ext>
            </a:extLst>
          </p:cNvPr>
          <p:cNvSpPr>
            <a:spLocks noGrp="1"/>
          </p:cNvSpPr>
          <p:nvPr>
            <p:ph type="body" sz="half" idx="2"/>
          </p:nvPr>
        </p:nvSpPr>
        <p:spPr>
          <a:xfrm>
            <a:off x="416560" y="2450450"/>
            <a:ext cx="5583407" cy="4030593"/>
          </a:xfrm>
        </p:spPr>
        <p:txBody>
          <a:bodyPr/>
          <a:lstStyle/>
          <a:p>
            <a:r>
              <a:rPr lang="en-US" dirty="0">
                <a:solidFill>
                  <a:schemeClr val="tx1"/>
                </a:solidFill>
              </a:rPr>
              <a:t>Founded in 1807, The Hunterian is Scotland's oldest public museum and home to one of the largest collections outside the National Museums.</a:t>
            </a:r>
          </a:p>
          <a:p>
            <a:r>
              <a:rPr lang="en-US" dirty="0">
                <a:solidFill>
                  <a:schemeClr val="tx1"/>
                </a:solidFill>
              </a:rPr>
              <a:t>Collections include the world’s largest display of James McNeill Whistler and Charles Rennie Mackintosh.</a:t>
            </a:r>
          </a:p>
          <a:p>
            <a:r>
              <a:rPr lang="en-US" dirty="0">
                <a:solidFill>
                  <a:schemeClr val="tx1"/>
                </a:solidFill>
              </a:rPr>
              <a:t>Around 1.5 million items relocated to purpose-designed study and storage facilities at Kelvin Hall.</a:t>
            </a:r>
          </a:p>
          <a:p>
            <a:endParaRPr lang="en-US" dirty="0"/>
          </a:p>
        </p:txBody>
      </p:sp>
      <p:pic>
        <p:nvPicPr>
          <p:cNvPr id="6" name="Picture 5" descr="Students and staff observe paintings in the Hunterian Art Gallery">
            <a:extLst>
              <a:ext uri="{FF2B5EF4-FFF2-40B4-BE49-F238E27FC236}">
                <a16:creationId xmlns:a16="http://schemas.microsoft.com/office/drawing/2014/main" id="{C03D2A0C-B63F-2C78-D1E9-4A0DB64F52E4}"/>
              </a:ext>
            </a:extLst>
          </p:cNvPr>
          <p:cNvPicPr preferRelativeResize="0">
            <a:picLocks noGrp="1" noChangeAspect="1"/>
          </p:cNvPicPr>
          <p:nvPr/>
        </p:nvPicPr>
        <p:blipFill>
          <a:blip r:embed="rId3"/>
          <a:srcRect l="8526" t="46181" r="22977" b="1605"/>
          <a:stretch>
            <a:fillRect/>
          </a:stretch>
        </p:blipFill>
        <p:spPr>
          <a:xfrm>
            <a:off x="6192035" y="0"/>
            <a:ext cx="6001200" cy="6858000"/>
          </a:xfrm>
          <a:prstGeom prst="rect">
            <a:avLst/>
          </a:prstGeom>
        </p:spPr>
      </p:pic>
      <p:pic>
        <p:nvPicPr>
          <p:cNvPr id="3" name="Graphic 2">
            <a:extLst>
              <a:ext uri="{FF2B5EF4-FFF2-40B4-BE49-F238E27FC236}">
                <a16:creationId xmlns:a16="http://schemas.microsoft.com/office/drawing/2014/main" id="{12A34444-DDDA-50A1-5935-D3FD5D410CC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09415248"/>
      </p:ext>
    </p:extLst>
  </p:cSld>
  <p:clrMapOvr>
    <a:masterClrMapping/>
  </p:clrMapOvr>
</p:sld>
</file>

<file path=ppt/theme/theme1.xml><?xml version="1.0" encoding="utf-8"?>
<a:theme xmlns:a="http://schemas.openxmlformats.org/drawingml/2006/main" name="Office Theme">
  <a:themeElements>
    <a:clrScheme name="University of Glasgow colours">
      <a:dk1>
        <a:srgbClr val="011451"/>
      </a:dk1>
      <a:lt1>
        <a:srgbClr val="FFFFFF"/>
      </a:lt1>
      <a:dk2>
        <a:srgbClr val="000000"/>
      </a:dk2>
      <a:lt2>
        <a:srgbClr val="E8E8E8"/>
      </a:lt2>
      <a:accent1>
        <a:srgbClr val="011451"/>
      </a:accent1>
      <a:accent2>
        <a:srgbClr val="F2D25C"/>
      </a:accent2>
      <a:accent3>
        <a:srgbClr val="4DBBC6"/>
      </a:accent3>
      <a:accent4>
        <a:srgbClr val="E98BAF"/>
      </a:accent4>
      <a:accent5>
        <a:srgbClr val="A5A1CE"/>
      </a:accent5>
      <a:accent6>
        <a:srgbClr val="81C071"/>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7827</TotalTime>
  <Words>990</Words>
  <Application>Microsoft Macintosh PowerPoint</Application>
  <PresentationFormat>Widescreen</PresentationFormat>
  <Paragraphs>75</Paragraphs>
  <Slides>28</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Aptos</vt:lpstr>
      <vt:lpstr>Arial</vt:lpstr>
      <vt:lpstr>Office Theme</vt:lpstr>
      <vt:lpstr>Guidance notes – delete slide before presenting</vt:lpstr>
      <vt:lpstr>PowerPoint Presentation</vt:lpstr>
      <vt:lpstr>About the University</vt:lpstr>
      <vt:lpstr>Student experience</vt:lpstr>
      <vt:lpstr>Research with impact</vt:lpstr>
      <vt:lpstr>Inclusive Glasgow</vt:lpstr>
      <vt:lpstr>UofG and the SDGs</vt:lpstr>
      <vt:lpstr>Our city, our partner</vt:lpstr>
      <vt:lpstr>Collections</vt:lpstr>
      <vt:lpstr>Connecting globally </vt:lpstr>
      <vt:lpstr>Our expanding campus</vt:lpstr>
      <vt:lpstr>The James McCune  Smith Learning Hub</vt:lpstr>
      <vt:lpstr>The Mazumdar-Shaw  Advanced Research  Centre (ARC)</vt:lpstr>
      <vt:lpstr>Clarice Pears Building</vt:lpstr>
      <vt:lpstr>Adam Smith Building</vt:lpstr>
      <vt:lpstr>Guidance notes on blank layouts – delete before presenting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Hedvanio Bezerra</dc:creator>
  <cp:lastModifiedBy>Hedvanio Neto Bezerra (Student)</cp:lastModifiedBy>
  <cp:revision>103</cp:revision>
  <dcterms:created xsi:type="dcterms:W3CDTF">2024-08-08T12:20:54Z</dcterms:created>
  <dcterms:modified xsi:type="dcterms:W3CDTF">2026-03-06T15:34:29Z</dcterms:modified>
</cp:coreProperties>
</file>