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95" r:id="rId2"/>
    <p:sldId id="798" r:id="rId3"/>
    <p:sldId id="258" r:id="rId4"/>
    <p:sldId id="259" r:id="rId5"/>
    <p:sldId id="288" r:id="rId6"/>
    <p:sldId id="260" r:id="rId7"/>
    <p:sldId id="261" r:id="rId8"/>
    <p:sldId id="268" r:id="rId9"/>
    <p:sldId id="269" r:id="rId10"/>
    <p:sldId id="262" r:id="rId11"/>
    <p:sldId id="263" r:id="rId12"/>
    <p:sldId id="264" r:id="rId13"/>
    <p:sldId id="265" r:id="rId14"/>
    <p:sldId id="270" r:id="rId15"/>
    <p:sldId id="266" r:id="rId16"/>
    <p:sldId id="299" r:id="rId17"/>
    <p:sldId id="794" r:id="rId18"/>
    <p:sldId id="289" r:id="rId19"/>
    <p:sldId id="800" r:id="rId20"/>
    <p:sldId id="804" r:id="rId21"/>
    <p:sldId id="294" r:id="rId22"/>
    <p:sldId id="802" r:id="rId23"/>
    <p:sldId id="298" r:id="rId24"/>
    <p:sldId id="806" r:id="rId25"/>
    <p:sldId id="789" r:id="rId26"/>
    <p:sldId id="296" r:id="rId27"/>
    <p:sldId id="805" r:id="rId28"/>
    <p:sldId id="79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98"/>
    <a:srgbClr val="F2D25C"/>
    <a:srgbClr val="4C2683"/>
    <a:srgbClr val="405D18"/>
    <a:srgbClr val="7D2239"/>
    <a:srgbClr val="A60367"/>
    <a:srgbClr val="A5A1CE"/>
    <a:srgbClr val="E98BAF"/>
    <a:srgbClr val="4DBBC6"/>
    <a:srgbClr val="81C0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489"/>
    <p:restoredTop sz="94626"/>
  </p:normalViewPr>
  <p:slideViewPr>
    <p:cSldViewPr snapToGrid="0">
      <p:cViewPr varScale="1">
        <p:scale>
          <a:sx n="116" d="100"/>
          <a:sy n="116" d="100"/>
        </p:scale>
        <p:origin x="1440" y="192"/>
      </p:cViewPr>
      <p:guideLst/>
    </p:cSldViewPr>
  </p:slideViewPr>
  <p:outlineViewPr>
    <p:cViewPr>
      <p:scale>
        <a:sx n="33" d="100"/>
        <a:sy n="33" d="100"/>
      </p:scale>
      <p:origin x="0" y="-1164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6" d="100"/>
          <a:sy n="96" d="100"/>
        </p:scale>
        <p:origin x="432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ACFF66-7EB0-9844-92BF-09704711A1FD}" type="datetimeFigureOut">
              <a:rPr lang="en-US" smtClean="0"/>
              <a:t>3/6/26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37395D-33DE-5D42-A2E8-3486FD99F3BB}" type="slidenum">
              <a:rPr lang="en-US" smtClean="0"/>
              <a:t>‹#›</a:t>
            </a:fld>
            <a:endParaRPr lang="en-US"/>
          </a:p>
        </p:txBody>
      </p:sp>
    </p:spTree>
    <p:extLst>
      <p:ext uri="{BB962C8B-B14F-4D97-AF65-F5344CB8AC3E}">
        <p14:creationId xmlns:p14="http://schemas.microsoft.com/office/powerpoint/2010/main" val="237075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37395D-33DE-5D42-A2E8-3486FD99F3BB}" type="slidenum">
              <a:rPr lang="en-US" smtClean="0"/>
              <a:t>3</a:t>
            </a:fld>
            <a:endParaRPr lang="en-US"/>
          </a:p>
        </p:txBody>
      </p:sp>
    </p:spTree>
    <p:extLst>
      <p:ext uri="{BB962C8B-B14F-4D97-AF65-F5344CB8AC3E}">
        <p14:creationId xmlns:p14="http://schemas.microsoft.com/office/powerpoint/2010/main" val="292261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12</a:t>
            </a:fld>
            <a:endParaRPr lang="en-US"/>
          </a:p>
        </p:txBody>
      </p:sp>
    </p:spTree>
    <p:extLst>
      <p:ext uri="{BB962C8B-B14F-4D97-AF65-F5344CB8AC3E}">
        <p14:creationId xmlns:p14="http://schemas.microsoft.com/office/powerpoint/2010/main" val="1308290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13</a:t>
            </a:fld>
            <a:endParaRPr lang="en-US"/>
          </a:p>
        </p:txBody>
      </p:sp>
    </p:spTree>
    <p:extLst>
      <p:ext uri="{BB962C8B-B14F-4D97-AF65-F5344CB8AC3E}">
        <p14:creationId xmlns:p14="http://schemas.microsoft.com/office/powerpoint/2010/main" val="3293159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14</a:t>
            </a:fld>
            <a:endParaRPr lang="en-US"/>
          </a:p>
        </p:txBody>
      </p:sp>
    </p:spTree>
    <p:extLst>
      <p:ext uri="{BB962C8B-B14F-4D97-AF65-F5344CB8AC3E}">
        <p14:creationId xmlns:p14="http://schemas.microsoft.com/office/powerpoint/2010/main" val="3899282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15</a:t>
            </a:fld>
            <a:endParaRPr lang="en-US"/>
          </a:p>
        </p:txBody>
      </p:sp>
    </p:spTree>
    <p:extLst>
      <p:ext uri="{BB962C8B-B14F-4D97-AF65-F5344CB8AC3E}">
        <p14:creationId xmlns:p14="http://schemas.microsoft.com/office/powerpoint/2010/main" val="3028446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23</a:t>
            </a:fld>
            <a:endParaRPr lang="en-US"/>
          </a:p>
        </p:txBody>
      </p:sp>
    </p:spTree>
    <p:extLst>
      <p:ext uri="{BB962C8B-B14F-4D97-AF65-F5344CB8AC3E}">
        <p14:creationId xmlns:p14="http://schemas.microsoft.com/office/powerpoint/2010/main" val="2576134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4</a:t>
            </a:fld>
            <a:endParaRPr lang="en-US"/>
          </a:p>
        </p:txBody>
      </p:sp>
    </p:spTree>
    <p:extLst>
      <p:ext uri="{BB962C8B-B14F-4D97-AF65-F5344CB8AC3E}">
        <p14:creationId xmlns:p14="http://schemas.microsoft.com/office/powerpoint/2010/main" val="3264991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E6140-0D8B-A571-11B9-12816C4FA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C139C0-DDDB-6953-109F-5A7EC8CC34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763DE-AF29-A925-DD8A-9B38E19868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9EE161-B99E-6AAA-0CE2-1076E8AB0F94}"/>
              </a:ext>
            </a:extLst>
          </p:cNvPr>
          <p:cNvSpPr>
            <a:spLocks noGrp="1"/>
          </p:cNvSpPr>
          <p:nvPr>
            <p:ph type="sldNum" sz="quarter" idx="5"/>
          </p:nvPr>
        </p:nvSpPr>
        <p:spPr/>
        <p:txBody>
          <a:bodyPr/>
          <a:lstStyle/>
          <a:p>
            <a:fld id="{4637395D-33DE-5D42-A2E8-3486FD99F3BB}" type="slidenum">
              <a:rPr lang="en-US" smtClean="0"/>
              <a:t>5</a:t>
            </a:fld>
            <a:endParaRPr lang="en-US"/>
          </a:p>
        </p:txBody>
      </p:sp>
    </p:spTree>
    <p:extLst>
      <p:ext uri="{BB962C8B-B14F-4D97-AF65-F5344CB8AC3E}">
        <p14:creationId xmlns:p14="http://schemas.microsoft.com/office/powerpoint/2010/main" val="1468390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6</a:t>
            </a:fld>
            <a:endParaRPr lang="en-US"/>
          </a:p>
        </p:txBody>
      </p:sp>
    </p:spTree>
    <p:extLst>
      <p:ext uri="{BB962C8B-B14F-4D97-AF65-F5344CB8AC3E}">
        <p14:creationId xmlns:p14="http://schemas.microsoft.com/office/powerpoint/2010/main" val="140397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7</a:t>
            </a:fld>
            <a:endParaRPr lang="en-US"/>
          </a:p>
        </p:txBody>
      </p:sp>
    </p:spTree>
    <p:extLst>
      <p:ext uri="{BB962C8B-B14F-4D97-AF65-F5344CB8AC3E}">
        <p14:creationId xmlns:p14="http://schemas.microsoft.com/office/powerpoint/2010/main" val="2829222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8</a:t>
            </a:fld>
            <a:endParaRPr lang="en-US"/>
          </a:p>
        </p:txBody>
      </p:sp>
    </p:spTree>
    <p:extLst>
      <p:ext uri="{BB962C8B-B14F-4D97-AF65-F5344CB8AC3E}">
        <p14:creationId xmlns:p14="http://schemas.microsoft.com/office/powerpoint/2010/main" val="2813851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9</a:t>
            </a:fld>
            <a:endParaRPr lang="en-US"/>
          </a:p>
        </p:txBody>
      </p:sp>
    </p:spTree>
    <p:extLst>
      <p:ext uri="{BB962C8B-B14F-4D97-AF65-F5344CB8AC3E}">
        <p14:creationId xmlns:p14="http://schemas.microsoft.com/office/powerpoint/2010/main" val="3795891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10</a:t>
            </a:fld>
            <a:endParaRPr lang="en-US"/>
          </a:p>
        </p:txBody>
      </p:sp>
    </p:spTree>
    <p:extLst>
      <p:ext uri="{BB962C8B-B14F-4D97-AF65-F5344CB8AC3E}">
        <p14:creationId xmlns:p14="http://schemas.microsoft.com/office/powerpoint/2010/main" val="1766392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11</a:t>
            </a:fld>
            <a:endParaRPr lang="en-US"/>
          </a:p>
        </p:txBody>
      </p:sp>
    </p:spTree>
    <p:extLst>
      <p:ext uri="{BB962C8B-B14F-4D97-AF65-F5344CB8AC3E}">
        <p14:creationId xmlns:p14="http://schemas.microsoft.com/office/powerpoint/2010/main" val="2824560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Opening/ 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9978F3-40AA-B047-B077-E6C1CE004DED}"/>
              </a:ext>
            </a:extLst>
          </p:cNvPr>
          <p:cNvSpPr>
            <a:spLocks noGrp="1"/>
          </p:cNvSpPr>
          <p:nvPr>
            <p:ph type="ctrTitle"/>
          </p:nvPr>
        </p:nvSpPr>
        <p:spPr>
          <a:xfrm>
            <a:off x="436880" y="1830048"/>
            <a:ext cx="6882938" cy="789709"/>
          </a:xfrm>
        </p:spPr>
        <p:txBody>
          <a:bodyPr/>
          <a:lstStyle>
            <a:lvl1pPr algn="l">
              <a:defRPr sz="3200" b="1">
                <a:latin typeface="Arial" panose="020B0604020202020204" pitchFamily="34" charset="0"/>
                <a:ea typeface="Noto Sans" panose="020B0502040504020204" pitchFamily="34" charset="0"/>
                <a:cs typeface="Arial" panose="020B0604020202020204" pitchFamily="34" charset="0"/>
              </a:defRPr>
            </a:lvl1pPr>
          </a:lstStyle>
          <a:p>
            <a:endParaRPr lang="en-GB" dirty="0"/>
          </a:p>
        </p:txBody>
      </p:sp>
      <p:sp>
        <p:nvSpPr>
          <p:cNvPr id="9" name="Subtitle 2">
            <a:extLst>
              <a:ext uri="{FF2B5EF4-FFF2-40B4-BE49-F238E27FC236}">
                <a16:creationId xmlns:a16="http://schemas.microsoft.com/office/drawing/2014/main" id="{157762F7-94EF-0744-BA0E-BF26083BC292}"/>
              </a:ext>
            </a:extLst>
          </p:cNvPr>
          <p:cNvSpPr>
            <a:spLocks noGrp="1"/>
          </p:cNvSpPr>
          <p:nvPr>
            <p:ph type="subTitle" idx="4294967295"/>
          </p:nvPr>
        </p:nvSpPr>
        <p:spPr>
          <a:xfrm>
            <a:off x="436880" y="2619757"/>
            <a:ext cx="5933759" cy="622300"/>
          </a:xfrm>
        </p:spPr>
        <p:txBody>
          <a:bodyPr>
            <a:normAutofit/>
          </a:bodyPr>
          <a:lstStyle>
            <a:lvl1pPr>
              <a:defRPr sz="2400">
                <a:latin typeface="Arial" panose="020B0604020202020204" pitchFamily="34" charset="0"/>
                <a:ea typeface="Noto Sans" panose="020B0502040504020204" pitchFamily="34"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4106029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Text + 2 images, white + blue 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B9D8B3-A168-0447-13B5-72CD0F28CB3B}"/>
              </a:ext>
            </a:extLst>
          </p:cNvPr>
          <p:cNvSpPr>
            <a:spLocks noGrp="1" noRot="1" noMove="1" noResize="1" noEditPoints="1" noAdjustHandles="1" noChangeArrowheads="1" noChangeShapeType="1"/>
          </p:cNvSpPr>
          <p:nvPr userDrawn="1"/>
        </p:nvSpPr>
        <p:spPr>
          <a:xfrm>
            <a:off x="0" y="0"/>
            <a:ext cx="6096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5583407" cy="796943"/>
          </a:xfrm>
          <a:prstGeom prst="rect">
            <a:avLst/>
          </a:prstGeom>
        </p:spPr>
        <p:txBody>
          <a:bodyPr anchor="t" anchorCtr="0"/>
          <a:lstStyle>
            <a:lvl1pPr>
              <a:defRPr sz="3200" b="1">
                <a:solidFill>
                  <a:schemeClr val="bg1"/>
                </a:solidFill>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333350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661920"/>
            <a:ext cx="5583407" cy="3694430"/>
          </a:xfrm>
          <a:prstGeom prst="rect">
            <a:avLst/>
          </a:prstGeom>
        </p:spPr>
        <p:txBody>
          <a:bodyPr>
            <a:noAutofit/>
          </a:bodyPr>
          <a:lstStyle>
            <a:lvl1pPr marL="0" indent="0">
              <a:buNone/>
              <a:defRPr sz="24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
        <p:nvSpPr>
          <p:cNvPr id="8" name="Picture Placeholder 2">
            <a:extLst>
              <a:ext uri="{FF2B5EF4-FFF2-40B4-BE49-F238E27FC236}">
                <a16:creationId xmlns:a16="http://schemas.microsoft.com/office/drawing/2014/main" id="{334D2249-BA53-6DE2-E46F-2399CF386EA0}"/>
              </a:ext>
            </a:extLst>
          </p:cNvPr>
          <p:cNvSpPr>
            <a:spLocks noGrp="1"/>
          </p:cNvSpPr>
          <p:nvPr>
            <p:ph type="pic" idx="13"/>
          </p:nvPr>
        </p:nvSpPr>
        <p:spPr>
          <a:xfrm>
            <a:off x="6192035" y="3524490"/>
            <a:ext cx="5999965" cy="33335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0" name="Picture 9" descr="A blue rectangular sign with white text&#10;&#10;AI-generated content may be incorrect.">
            <a:extLst>
              <a:ext uri="{FF2B5EF4-FFF2-40B4-BE49-F238E27FC236}">
                <a16:creationId xmlns:a16="http://schemas.microsoft.com/office/drawing/2014/main" id="{76B1C5CD-C20D-B5EA-F6BE-53C0100C7AAA}"/>
              </a:ext>
            </a:extLst>
          </p:cNvPr>
          <p:cNvPicPr>
            <a:picLocks noChangeAspect="1"/>
          </p:cNvPicPr>
          <p:nvPr userDrawn="1"/>
        </p:nvPicPr>
        <p:blipFill>
          <a:blip r:embed="rId2"/>
          <a:stretch>
            <a:fillRect/>
          </a:stretch>
        </p:blipFill>
        <p:spPr>
          <a:xfrm>
            <a:off x="0" y="0"/>
            <a:ext cx="2984500" cy="1612900"/>
          </a:xfrm>
          <a:prstGeom prst="rect">
            <a:avLst/>
          </a:prstGeom>
        </p:spPr>
      </p:pic>
    </p:spTree>
    <p:extLst>
      <p:ext uri="{BB962C8B-B14F-4D97-AF65-F5344CB8AC3E}">
        <p14:creationId xmlns:p14="http://schemas.microsoft.com/office/powerpoint/2010/main" val="19789293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3 images, white bg">
    <p:bg>
      <p:bgPr>
        <a:solidFill>
          <a:schemeClr val="bg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84781A64-A328-FD7F-ECFB-7F7ADBF16653}"/>
              </a:ext>
            </a:extLst>
          </p:cNvPr>
          <p:cNvSpPr>
            <a:spLocks noGrp="1"/>
          </p:cNvSpPr>
          <p:nvPr>
            <p:ph type="pic" sz="quarter" idx="15"/>
          </p:nvPr>
        </p:nvSpPr>
        <p:spPr>
          <a:xfrm>
            <a:off x="0" y="3429000"/>
            <a:ext cx="6096000" cy="3429000"/>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15" name="Picture Placeholder 9">
            <a:extLst>
              <a:ext uri="{FF2B5EF4-FFF2-40B4-BE49-F238E27FC236}">
                <a16:creationId xmlns:a16="http://schemas.microsoft.com/office/drawing/2014/main" id="{39CC39D9-29B4-BBFC-86A1-F69597A14696}"/>
              </a:ext>
            </a:extLst>
          </p:cNvPr>
          <p:cNvSpPr>
            <a:spLocks noGrp="1"/>
          </p:cNvSpPr>
          <p:nvPr>
            <p:ph type="pic" sz="quarter" idx="18"/>
          </p:nvPr>
        </p:nvSpPr>
        <p:spPr>
          <a:xfrm>
            <a:off x="6172200" y="3429000"/>
            <a:ext cx="6018342" cy="3429000"/>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16" name="Picture Placeholder 9">
            <a:extLst>
              <a:ext uri="{FF2B5EF4-FFF2-40B4-BE49-F238E27FC236}">
                <a16:creationId xmlns:a16="http://schemas.microsoft.com/office/drawing/2014/main" id="{FAA911FE-751A-F313-B99A-2A865EB30234}"/>
              </a:ext>
            </a:extLst>
          </p:cNvPr>
          <p:cNvSpPr>
            <a:spLocks noGrp="1"/>
          </p:cNvSpPr>
          <p:nvPr>
            <p:ph type="pic" sz="quarter" idx="19"/>
          </p:nvPr>
        </p:nvSpPr>
        <p:spPr>
          <a:xfrm>
            <a:off x="6172200" y="1"/>
            <a:ext cx="6018342" cy="3339547"/>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50838FAE-02E5-7DBF-B684-14132D016507}"/>
              </a:ext>
            </a:extLst>
          </p:cNvPr>
          <p:cNvSpPr>
            <a:spLocks noGrp="1"/>
          </p:cNvSpPr>
          <p:nvPr>
            <p:ph type="body" sz="quarter" idx="20" hasCustomPrompt="1"/>
          </p:nvPr>
        </p:nvSpPr>
        <p:spPr>
          <a:xfrm>
            <a:off x="416560" y="1680883"/>
            <a:ext cx="5679440" cy="1658666"/>
          </a:xfrm>
        </p:spPr>
        <p:txBody>
          <a:bodyPr/>
          <a:lstStyle>
            <a:lvl1pPr marL="0" indent="0">
              <a:buNone/>
              <a:defRPr>
                <a:latin typeface="Arial" panose="020B0604020202020204" pitchFamily="34" charset="0"/>
                <a:ea typeface="Noto Sans" panose="020B0502040504020204" pitchFamily="34" charset="0"/>
                <a:cs typeface="Arial" panose="020B0604020202020204" pitchFamily="34" charset="0"/>
              </a:defRPr>
            </a:lvl1pPr>
          </a:lstStyle>
          <a:p>
            <a:pPr lvl="0"/>
            <a:r>
              <a:rPr lang="en-GB" dirty="0"/>
              <a:t>Click to add captions</a:t>
            </a:r>
          </a:p>
        </p:txBody>
      </p:sp>
    </p:spTree>
    <p:extLst>
      <p:ext uri="{BB962C8B-B14F-4D97-AF65-F5344CB8AC3E}">
        <p14:creationId xmlns:p14="http://schemas.microsoft.com/office/powerpoint/2010/main" val="3015496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3 images, blue + white b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DE5AB5-7A17-50DA-4242-6D14E324CA0B}"/>
              </a:ext>
            </a:extLst>
          </p:cNvPr>
          <p:cNvSpPr>
            <a:spLocks/>
          </p:cNvSpPr>
          <p:nvPr userDrawn="1"/>
        </p:nvSpPr>
        <p:spPr>
          <a:xfrm>
            <a:off x="0" y="0"/>
            <a:ext cx="6096000" cy="33395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9">
            <a:extLst>
              <a:ext uri="{FF2B5EF4-FFF2-40B4-BE49-F238E27FC236}">
                <a16:creationId xmlns:a16="http://schemas.microsoft.com/office/drawing/2014/main" id="{84781A64-A328-FD7F-ECFB-7F7ADBF16653}"/>
              </a:ext>
            </a:extLst>
          </p:cNvPr>
          <p:cNvSpPr>
            <a:spLocks noGrp="1"/>
          </p:cNvSpPr>
          <p:nvPr>
            <p:ph type="pic" sz="quarter" idx="15"/>
          </p:nvPr>
        </p:nvSpPr>
        <p:spPr>
          <a:xfrm>
            <a:off x="0" y="3429000"/>
            <a:ext cx="6096000" cy="3429000"/>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15" name="Picture Placeholder 9">
            <a:extLst>
              <a:ext uri="{FF2B5EF4-FFF2-40B4-BE49-F238E27FC236}">
                <a16:creationId xmlns:a16="http://schemas.microsoft.com/office/drawing/2014/main" id="{39CC39D9-29B4-BBFC-86A1-F69597A14696}"/>
              </a:ext>
            </a:extLst>
          </p:cNvPr>
          <p:cNvSpPr>
            <a:spLocks noGrp="1"/>
          </p:cNvSpPr>
          <p:nvPr>
            <p:ph type="pic" sz="quarter" idx="18"/>
          </p:nvPr>
        </p:nvSpPr>
        <p:spPr>
          <a:xfrm>
            <a:off x="6172200" y="3429000"/>
            <a:ext cx="6018342" cy="3429000"/>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16" name="Picture Placeholder 9">
            <a:extLst>
              <a:ext uri="{FF2B5EF4-FFF2-40B4-BE49-F238E27FC236}">
                <a16:creationId xmlns:a16="http://schemas.microsoft.com/office/drawing/2014/main" id="{FAA911FE-751A-F313-B99A-2A865EB30234}"/>
              </a:ext>
            </a:extLst>
          </p:cNvPr>
          <p:cNvSpPr>
            <a:spLocks noGrp="1"/>
          </p:cNvSpPr>
          <p:nvPr>
            <p:ph type="pic" sz="quarter" idx="19"/>
          </p:nvPr>
        </p:nvSpPr>
        <p:spPr>
          <a:xfrm>
            <a:off x="6172200" y="1"/>
            <a:ext cx="6018342" cy="3339547"/>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50838FAE-02E5-7DBF-B684-14132D016507}"/>
              </a:ext>
            </a:extLst>
          </p:cNvPr>
          <p:cNvSpPr>
            <a:spLocks noGrp="1"/>
          </p:cNvSpPr>
          <p:nvPr>
            <p:ph type="body" sz="quarter" idx="20" hasCustomPrompt="1"/>
          </p:nvPr>
        </p:nvSpPr>
        <p:spPr>
          <a:xfrm>
            <a:off x="416560" y="1680883"/>
            <a:ext cx="5679440" cy="1658666"/>
          </a:xfrm>
        </p:spPr>
        <p:txBody>
          <a:bodyPr/>
          <a:lstStyle>
            <a:lvl1pPr marL="0" indent="0">
              <a:buNone/>
              <a:defRPr>
                <a:solidFill>
                  <a:schemeClr val="bg1"/>
                </a:solidFill>
                <a:latin typeface="Arial" panose="020B0604020202020204" pitchFamily="34" charset="0"/>
                <a:ea typeface="Noto Sans" panose="020B0502040504020204" pitchFamily="34" charset="0"/>
                <a:cs typeface="Arial" panose="020B0604020202020204" pitchFamily="34" charset="0"/>
              </a:defRPr>
            </a:lvl1pPr>
          </a:lstStyle>
          <a:p>
            <a:pPr lvl="0"/>
            <a:r>
              <a:rPr lang="en-GB" dirty="0"/>
              <a:t>Click to add captions</a:t>
            </a:r>
          </a:p>
        </p:txBody>
      </p:sp>
      <p:pic>
        <p:nvPicPr>
          <p:cNvPr id="3" name="Picture 2" descr="A blue rectangular sign with white text&#10;&#10;AI-generated content may be incorrect.">
            <a:extLst>
              <a:ext uri="{FF2B5EF4-FFF2-40B4-BE49-F238E27FC236}">
                <a16:creationId xmlns:a16="http://schemas.microsoft.com/office/drawing/2014/main" id="{1FF62CBD-D6E9-1D28-4469-4A083650DE5E}"/>
              </a:ext>
            </a:extLst>
          </p:cNvPr>
          <p:cNvPicPr>
            <a:picLocks noChangeAspect="1"/>
          </p:cNvPicPr>
          <p:nvPr userDrawn="1"/>
        </p:nvPicPr>
        <p:blipFill>
          <a:blip r:embed="rId2"/>
          <a:stretch>
            <a:fillRect/>
          </a:stretch>
        </p:blipFill>
        <p:spPr>
          <a:xfrm>
            <a:off x="0" y="0"/>
            <a:ext cx="2984500" cy="1612900"/>
          </a:xfrm>
          <a:prstGeom prst="rect">
            <a:avLst/>
          </a:prstGeom>
        </p:spPr>
      </p:pic>
    </p:spTree>
    <p:extLst>
      <p:ext uri="{BB962C8B-B14F-4D97-AF65-F5344CB8AC3E}">
        <p14:creationId xmlns:p14="http://schemas.microsoft.com/office/powerpoint/2010/main" val="33793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reserve="1">
  <p:cSld name="50/50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5583407" cy="579193"/>
          </a:xfrm>
          <a:prstGeom prst="rect">
            <a:avLst/>
          </a:prstGeom>
        </p:spPr>
        <p:txBody>
          <a:bodyPr anchor="t" anchorCtr="0"/>
          <a:lstStyle>
            <a:lvl1pPr>
              <a:defRPr sz="3200" b="1">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325757"/>
            <a:ext cx="5583407" cy="4030593"/>
          </a:xfrm>
          <a:prstGeom prst="rect">
            <a:avLst/>
          </a:prstGeom>
        </p:spPr>
        <p:txBody>
          <a:bodyPr>
            <a:noAutofit/>
          </a:bodyPr>
          <a:lstStyle>
            <a:lvl1pPr marL="0" indent="0">
              <a:buNone/>
              <a:defRPr sz="2400" b="0" i="0">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004098589"/>
      </p:ext>
    </p:extLst>
  </p:cSld>
  <p:clrMapOvr>
    <a:masterClrMapping/>
  </p:clrMapOvr>
  <p:extLst>
    <p:ext uri="{DCECCB84-F9BA-43D5-87BE-67443E8EF086}">
      <p15:sldGuideLst xmlns:p15="http://schemas.microsoft.com/office/powerpoint/2012/main">
        <p15:guide id="1" orient="horz" pos="164" userDrawn="1">
          <p15:clr>
            <a:srgbClr val="FBAE40"/>
          </p15:clr>
        </p15:guide>
        <p15:guide id="2" pos="16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50/50 uni blue white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3"/>
            <a:ext cx="5679441" cy="421114"/>
          </a:xfrm>
          <a:prstGeom prst="rect">
            <a:avLst/>
          </a:prstGeom>
        </p:spPr>
        <p:txBody>
          <a:bodyPr anchor="t" anchorCtr="0"/>
          <a:lstStyle>
            <a:lvl1pPr>
              <a:defRPr sz="3200" b="1" i="0">
                <a:solidFill>
                  <a:schemeClr val="bg1"/>
                </a:solidFill>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155371"/>
            <a:ext cx="5583407" cy="4200979"/>
          </a:xfrm>
          <a:prstGeom prst="rect">
            <a:avLst/>
          </a:prstGeom>
        </p:spPr>
        <p:txBody>
          <a:bodyPr>
            <a:noAutofit/>
          </a:bodyPr>
          <a:lstStyle>
            <a:lvl1pPr marL="0" indent="0">
              <a:buNone/>
              <a:defRPr sz="24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69358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1/3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3"/>
            <a:ext cx="5679441" cy="421114"/>
          </a:xfrm>
          <a:prstGeom prst="rect">
            <a:avLst/>
          </a:prstGeom>
        </p:spPr>
        <p:txBody>
          <a:bodyPr anchor="t" anchorCtr="0"/>
          <a:lstStyle>
            <a:lvl1pPr>
              <a:defRPr sz="3200" b="1" i="0">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8077200" y="0"/>
            <a:ext cx="4114800"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1" y="2155371"/>
            <a:ext cx="7355840" cy="4200979"/>
          </a:xfrm>
          <a:prstGeom prst="rect">
            <a:avLst/>
          </a:prstGeom>
        </p:spPr>
        <p:txBody>
          <a:bodyPr>
            <a:noAutofit/>
          </a:bodyPr>
          <a:lstStyle>
            <a:lvl1pPr marL="0" indent="0">
              <a:buNone/>
              <a:defRPr sz="2400" b="0" i="0">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818868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1/3 uni blue and image, white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3"/>
            <a:ext cx="5679441" cy="421114"/>
          </a:xfrm>
          <a:prstGeom prst="rect">
            <a:avLst/>
          </a:prstGeom>
        </p:spPr>
        <p:txBody>
          <a:bodyPr anchor="t" anchorCtr="0"/>
          <a:lstStyle>
            <a:lvl1pPr>
              <a:defRPr sz="3200" b="1" i="0">
                <a:solidFill>
                  <a:schemeClr val="bg1"/>
                </a:solidFill>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8077200" y="0"/>
            <a:ext cx="4114800"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155371"/>
            <a:ext cx="7479553" cy="4200979"/>
          </a:xfrm>
          <a:prstGeom prst="rect">
            <a:avLst/>
          </a:prstGeom>
        </p:spPr>
        <p:txBody>
          <a:bodyPr>
            <a:noAutofit/>
          </a:bodyPr>
          <a:lstStyle>
            <a:lvl1pPr marL="0" indent="0">
              <a:buNone/>
              <a:defRPr sz="24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4149668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uni blue bg white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10937239" cy="579193"/>
          </a:xfrm>
          <a:prstGeom prst="rect">
            <a:avLst/>
          </a:prstGeom>
        </p:spPr>
        <p:txBody>
          <a:bodyPr anchor="t" anchorCtr="0"/>
          <a:lstStyle>
            <a:lvl1pPr>
              <a:defRPr sz="3200" b="1" i="0">
                <a:solidFill>
                  <a:schemeClr val="bg1"/>
                </a:solidFill>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325757"/>
            <a:ext cx="10937239" cy="4030593"/>
          </a:xfrm>
          <a:prstGeom prst="rect">
            <a:avLst/>
          </a:prstGeom>
        </p:spPr>
        <p:txBody>
          <a:bodyPr>
            <a:noAutofit/>
          </a:bodyPr>
          <a:lstStyle>
            <a:lvl1pPr marL="0" indent="0">
              <a:buNone/>
              <a:defRPr sz="24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1050893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6A737C0-B872-156B-57AC-713C158F77DB}"/>
              </a:ext>
            </a:extLst>
          </p:cNvPr>
          <p:cNvSpPr>
            <a:spLocks noGrp="1"/>
          </p:cNvSpPr>
          <p:nvPr>
            <p:ph type="pic" sz="quarter" idx="13"/>
          </p:nvPr>
        </p:nvSpPr>
        <p:spPr>
          <a:xfrm>
            <a:off x="0" y="0"/>
            <a:ext cx="12192000" cy="6857999"/>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0687216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10937239" cy="579193"/>
          </a:xfrm>
          <a:prstGeom prst="rect">
            <a:avLst/>
          </a:prstGeom>
        </p:spPr>
        <p:txBody>
          <a:bodyPr anchor="t" anchorCtr="0"/>
          <a:lstStyle>
            <a:lvl1pPr>
              <a:defRPr sz="3200" b="1" i="0">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325757"/>
            <a:ext cx="10937239" cy="4030593"/>
          </a:xfrm>
          <a:prstGeom prst="rect">
            <a:avLst/>
          </a:prstGeom>
        </p:spPr>
        <p:txBody>
          <a:bodyPr>
            <a:noAutofit/>
          </a:bodyPr>
          <a:lstStyle>
            <a:lvl1pPr marL="0" indent="0">
              <a:buNone/>
              <a:defRPr sz="2400" b="0" i="0">
                <a:solidFill>
                  <a:srgbClr val="002060"/>
                </a:solidFill>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222430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Text + 2 images, 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5583407" cy="796943"/>
          </a:xfrm>
          <a:prstGeom prst="rect">
            <a:avLst/>
          </a:prstGeom>
        </p:spPr>
        <p:txBody>
          <a:bodyPr anchor="t" anchorCtr="0"/>
          <a:lstStyle>
            <a:lvl1pPr>
              <a:defRPr sz="3200" b="1">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333350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661920"/>
            <a:ext cx="5583407" cy="3694430"/>
          </a:xfrm>
          <a:prstGeom prst="rect">
            <a:avLst/>
          </a:prstGeom>
        </p:spPr>
        <p:txBody>
          <a:bodyPr>
            <a:noAutofit/>
          </a:bodyPr>
          <a:lstStyle>
            <a:lvl1pPr marL="0" indent="0">
              <a:buNone/>
              <a:defRPr sz="2400" b="0" i="0">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
        <p:nvSpPr>
          <p:cNvPr id="8" name="Picture Placeholder 2">
            <a:extLst>
              <a:ext uri="{FF2B5EF4-FFF2-40B4-BE49-F238E27FC236}">
                <a16:creationId xmlns:a16="http://schemas.microsoft.com/office/drawing/2014/main" id="{334D2249-BA53-6DE2-E46F-2399CF386EA0}"/>
              </a:ext>
            </a:extLst>
          </p:cNvPr>
          <p:cNvSpPr>
            <a:spLocks noGrp="1"/>
          </p:cNvSpPr>
          <p:nvPr>
            <p:ph type="pic" idx="13"/>
          </p:nvPr>
        </p:nvSpPr>
        <p:spPr>
          <a:xfrm>
            <a:off x="6192035" y="3524490"/>
            <a:ext cx="5999965" cy="33335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41375330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4BDB88-416D-2EA9-D090-7EC02B7DD8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8DFB0F-4570-4E46-88F7-D5DC70EA90D0}" type="datetimeFigureOut">
              <a:rPr lang="en-US" smtClean="0"/>
              <a:t>3/6/26</a:t>
            </a:fld>
            <a:endParaRPr lang="en-US"/>
          </a:p>
        </p:txBody>
      </p:sp>
      <p:sp>
        <p:nvSpPr>
          <p:cNvPr id="5" name="Footer Placeholder 4">
            <a:extLst>
              <a:ext uri="{FF2B5EF4-FFF2-40B4-BE49-F238E27FC236}">
                <a16:creationId xmlns:a16="http://schemas.microsoft.com/office/drawing/2014/main" id="{8E78006A-4400-3137-F66D-BC98965EFE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C8125AD-3024-1F85-F919-E0F79325FC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FCECB0-5B99-6C46-A59C-D11C8A5B2011}" type="slidenum">
              <a:rPr lang="en-US" smtClean="0"/>
              <a:t>‹#›</a:t>
            </a:fld>
            <a:endParaRPr lang="en-US"/>
          </a:p>
        </p:txBody>
      </p:sp>
      <p:sp>
        <p:nvSpPr>
          <p:cNvPr id="103" name="Text Placeholder 102">
            <a:extLst>
              <a:ext uri="{FF2B5EF4-FFF2-40B4-BE49-F238E27FC236}">
                <a16:creationId xmlns:a16="http://schemas.microsoft.com/office/drawing/2014/main" id="{C0719288-B710-76E1-C708-E70CAF4847DA}"/>
              </a:ext>
            </a:extLst>
          </p:cNvPr>
          <p:cNvSpPr>
            <a:spLocks noGrp="1"/>
          </p:cNvSpPr>
          <p:nvPr>
            <p:ph type="body" idx="1"/>
          </p:nvPr>
        </p:nvSpPr>
        <p:spPr>
          <a:xfrm>
            <a:off x="515938" y="1825625"/>
            <a:ext cx="10837862"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Graphic 6">
            <a:extLst>
              <a:ext uri="{FF2B5EF4-FFF2-40B4-BE49-F238E27FC236}">
                <a16:creationId xmlns:a16="http://schemas.microsoft.com/office/drawing/2014/main" id="{5836656F-18A5-F5B5-73B1-E32ED102B96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695738227"/>
      </p:ext>
    </p:extLst>
  </p:cSld>
  <p:clrMap bg1="lt1" tx1="dk1" bg2="lt2" tx2="dk2" accent1="accent1" accent2="accent2" accent3="accent3" accent4="accent4" accent5="accent5" accent6="accent6" hlink="hlink" folHlink="folHlink"/>
  <p:sldLayoutIdLst>
    <p:sldLayoutId id="2147483688" r:id="rId1"/>
    <p:sldLayoutId id="2147483661" r:id="rId2"/>
    <p:sldLayoutId id="2147483690" r:id="rId3"/>
    <p:sldLayoutId id="2147483692" r:id="rId4"/>
    <p:sldLayoutId id="2147483696" r:id="rId5"/>
    <p:sldLayoutId id="2147483694" r:id="rId6"/>
    <p:sldLayoutId id="2147483676" r:id="rId7"/>
    <p:sldLayoutId id="2147483672" r:id="rId8"/>
    <p:sldLayoutId id="2147483686" r:id="rId9"/>
    <p:sldLayoutId id="2147483699" r:id="rId10"/>
    <p:sldLayoutId id="2147483685"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3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la.ac.uk/myglasgow/digitalaccessibility/documents/#tab=tab-3" TargetMode="External"/><Relationship Id="rId1" Type="http://schemas.openxmlformats.org/officeDocument/2006/relationships/slideLayout" Target="../slideLayouts/slideLayout8.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la.ac.uk/myglasgow/digitalaccessibility/documents/#tab=tab-3" TargetMode="External"/><Relationship Id="rId1" Type="http://schemas.openxmlformats.org/officeDocument/2006/relationships/slideLayout" Target="../slideLayouts/slideLayout8.xm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17FED-E28E-1C30-F76A-34C0B29EF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BBA6A4-5096-7C61-2923-7FBEFCC7ED33}"/>
              </a:ext>
            </a:extLst>
          </p:cNvPr>
          <p:cNvSpPr>
            <a:spLocks noGrp="1"/>
          </p:cNvSpPr>
          <p:nvPr>
            <p:ph type="title"/>
          </p:nvPr>
        </p:nvSpPr>
        <p:spPr>
          <a:xfrm>
            <a:off x="424544" y="1647172"/>
            <a:ext cx="10929256" cy="579193"/>
          </a:xfrm>
        </p:spPr>
        <p:txBody>
          <a:bodyPr/>
          <a:lstStyle/>
          <a:p>
            <a:r>
              <a:rPr lang="en-US" dirty="0"/>
              <a:t>Guidance </a:t>
            </a:r>
            <a:r>
              <a:rPr lang="en-US" dirty="0">
                <a:solidFill>
                  <a:schemeClr val="tx1"/>
                </a:solidFill>
              </a:rPr>
              <a:t>notes</a:t>
            </a:r>
            <a:r>
              <a:rPr lang="en-US" dirty="0"/>
              <a:t> – delete slide before presenting</a:t>
            </a:r>
          </a:p>
        </p:txBody>
      </p:sp>
      <p:sp>
        <p:nvSpPr>
          <p:cNvPr id="3" name="Text Placeholder 2">
            <a:extLst>
              <a:ext uri="{FF2B5EF4-FFF2-40B4-BE49-F238E27FC236}">
                <a16:creationId xmlns:a16="http://schemas.microsoft.com/office/drawing/2014/main" id="{C28D9CFF-9314-1E62-38AD-99F4A9DC3C08}"/>
              </a:ext>
            </a:extLst>
          </p:cNvPr>
          <p:cNvSpPr>
            <a:spLocks noGrp="1"/>
          </p:cNvSpPr>
          <p:nvPr>
            <p:ph type="body" sz="half" idx="2"/>
          </p:nvPr>
        </p:nvSpPr>
        <p:spPr>
          <a:xfrm>
            <a:off x="515938" y="2325758"/>
            <a:ext cx="10137885" cy="4064026"/>
          </a:xfrm>
        </p:spPr>
        <p:txBody>
          <a:bodyPr/>
          <a:lstStyle/>
          <a:p>
            <a:pPr marL="285750" indent="-285750">
              <a:buFont typeface="Arial" panose="020B0604020202020204" pitchFamily="34" charset="0"/>
              <a:buChar char="•"/>
            </a:pPr>
            <a:r>
              <a:rPr lang="en-US" sz="2000" dirty="0"/>
              <a:t>This deck of slides is intended to support staff who are making presentations about the University.</a:t>
            </a:r>
          </a:p>
          <a:p>
            <a:pPr marL="285750" indent="-285750">
              <a:buFont typeface="Arial" panose="020B0604020202020204" pitchFamily="34" charset="0"/>
              <a:buChar char="•"/>
            </a:pPr>
            <a:r>
              <a:rPr lang="en-US" sz="2000" dirty="0"/>
              <a:t>Slides 3 to 15 are pre-populated with text and images that provide information and promote the University.</a:t>
            </a:r>
          </a:p>
          <a:p>
            <a:pPr marL="285750" indent="-285750">
              <a:buFont typeface="Arial" panose="020B0604020202020204" pitchFamily="34" charset="0"/>
              <a:buChar char="•"/>
            </a:pPr>
            <a:r>
              <a:rPr lang="en-US" sz="2000" dirty="0"/>
              <a:t>Slides 17 to 27 provide various layout options ready for your own text and images. </a:t>
            </a:r>
          </a:p>
          <a:p>
            <a:pPr marL="285750" indent="-285750">
              <a:buFont typeface="Arial" panose="020B0604020202020204" pitchFamily="34" charset="0"/>
              <a:buChar char="•"/>
            </a:pPr>
            <a:r>
              <a:rPr lang="en-US" sz="2000" dirty="0"/>
              <a:t>Slide 28 is a suggested closing slide.</a:t>
            </a:r>
          </a:p>
          <a:p>
            <a:pPr marL="285750" indent="-285750">
              <a:buFont typeface="Arial" panose="020B0604020202020204" pitchFamily="34" charset="0"/>
              <a:buChar char="•"/>
            </a:pPr>
            <a:r>
              <a:rPr lang="en-GB" sz="2000" dirty="0"/>
              <a:t>These slides have been designed to be accessible to all, meeting our legal requirements on digital accessibility. You will have to add your own text (title and body text) to make these pages comply with accessibility guidance and also provide alt text for any images, graphics or videos. For more information see </a:t>
            </a:r>
            <a:br>
              <a:rPr lang="en-GB" sz="2000" dirty="0"/>
            </a:br>
            <a:r>
              <a:rPr lang="en-GB" sz="2000" dirty="0">
                <a:hlinkClick r:id="rId2" tooltip="https://www.gla.ac.uk/myglasgow/digitalaccessibility/documents/#tab=tab-3"/>
              </a:rPr>
              <a:t>https://www.gla.ac.uk/myglasgow/digitalaccessibility/documents/#tab=tab-3</a:t>
            </a:r>
            <a:endParaRPr lang="en-GB" sz="2000" dirty="0"/>
          </a:p>
          <a:p>
            <a:pPr marL="285750" indent="-285750">
              <a:buFont typeface="Arial" panose="020B0604020202020204" pitchFamily="34" charset="0"/>
              <a:buChar char="•"/>
            </a:pPr>
            <a:endParaRPr lang="en-GB" sz="1800" b="1" u="sng" dirty="0"/>
          </a:p>
        </p:txBody>
      </p:sp>
      <p:pic>
        <p:nvPicPr>
          <p:cNvPr id="12" name="Graphic 11">
            <a:extLst>
              <a:ext uri="{FF2B5EF4-FFF2-40B4-BE49-F238E27FC236}">
                <a16:creationId xmlns:a16="http://schemas.microsoft.com/office/drawing/2014/main" id="{E0A50DC7-D202-ABD1-A1EA-3C3B53CF78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44813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1C880-90C4-2DC0-9366-3371CD61CF6B}"/>
              </a:ext>
            </a:extLst>
          </p:cNvPr>
          <p:cNvSpPr>
            <a:spLocks noGrp="1"/>
          </p:cNvSpPr>
          <p:nvPr>
            <p:ph type="title"/>
          </p:nvPr>
        </p:nvSpPr>
        <p:spPr>
          <a:xfrm>
            <a:off x="416559" y="1746564"/>
            <a:ext cx="5583407" cy="579193"/>
          </a:xfrm>
        </p:spPr>
        <p:txBody>
          <a:bodyPr/>
          <a:lstStyle/>
          <a:p>
            <a:r>
              <a:rPr lang="en-GB" dirty="0">
                <a:solidFill>
                  <a:schemeClr val="tx1"/>
                </a:solidFill>
              </a:rPr>
              <a:t>Connecting globally</a:t>
            </a:r>
            <a:r>
              <a:rPr lang="en-US" dirty="0">
                <a:solidFill>
                  <a:schemeClr val="tx1"/>
                </a:solidFill>
              </a:rPr>
              <a:t> </a:t>
            </a:r>
            <a:endParaRPr lang="en-US" dirty="0"/>
          </a:p>
        </p:txBody>
      </p:sp>
      <p:sp>
        <p:nvSpPr>
          <p:cNvPr id="4" name="Text Placeholder 3">
            <a:extLst>
              <a:ext uri="{FF2B5EF4-FFF2-40B4-BE49-F238E27FC236}">
                <a16:creationId xmlns:a16="http://schemas.microsoft.com/office/drawing/2014/main" id="{11A7FC50-E4A2-F1D5-E756-2D1AC013CE14}"/>
              </a:ext>
            </a:extLst>
          </p:cNvPr>
          <p:cNvSpPr>
            <a:spLocks noGrp="1"/>
          </p:cNvSpPr>
          <p:nvPr>
            <p:ph type="body" sz="half" idx="2"/>
          </p:nvPr>
        </p:nvSpPr>
        <p:spPr/>
        <p:txBody>
          <a:bodyPr>
            <a:noAutofit/>
          </a:bodyPr>
          <a:lstStyle/>
          <a:p>
            <a:r>
              <a:rPr lang="en-GB" kern="0" dirty="0">
                <a:solidFill>
                  <a:schemeClr val="tx1"/>
                </a:solidFill>
              </a:rPr>
              <a:t>We have established partnerships with institutions across the world. </a:t>
            </a:r>
          </a:p>
          <a:p>
            <a:r>
              <a:rPr lang="en-GB" kern="0" dirty="0">
                <a:solidFill>
                  <a:schemeClr val="tx1"/>
                </a:solidFill>
              </a:rPr>
              <a:t>We are a founding member of Universitas 21 and the Guild of European Research Intensive Universities.</a:t>
            </a:r>
          </a:p>
          <a:p>
            <a:r>
              <a:rPr lang="en-GB" kern="0" dirty="0">
                <a:solidFill>
                  <a:schemeClr val="tx1"/>
                </a:solidFill>
              </a:rPr>
              <a:t>We are associate member of CIVIS, a European Civic University formed by the alliance of leading higher education institutions across Europe. </a:t>
            </a:r>
            <a:endParaRPr lang="en-US" dirty="0"/>
          </a:p>
        </p:txBody>
      </p:sp>
      <p:pic>
        <p:nvPicPr>
          <p:cNvPr id="8" name="Picture Placeholder 7" descr="Earth with flight paths coming from Glasgow">
            <a:extLst>
              <a:ext uri="{FF2B5EF4-FFF2-40B4-BE49-F238E27FC236}">
                <a16:creationId xmlns:a16="http://schemas.microsoft.com/office/drawing/2014/main" id="{0D558D5E-63EF-A692-3212-47DC850F2650}"/>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pic>
        <p:nvPicPr>
          <p:cNvPr id="5" name="Graphic 4">
            <a:extLst>
              <a:ext uri="{FF2B5EF4-FFF2-40B4-BE49-F238E27FC236}">
                <a16:creationId xmlns:a16="http://schemas.microsoft.com/office/drawing/2014/main" id="{DC277234-FE5B-D934-DE4B-E6774B9E3A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453100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280A-9404-F8EC-5A1A-732765F737D0}"/>
              </a:ext>
            </a:extLst>
          </p:cNvPr>
          <p:cNvSpPr>
            <a:spLocks noGrp="1"/>
          </p:cNvSpPr>
          <p:nvPr>
            <p:ph type="title"/>
          </p:nvPr>
        </p:nvSpPr>
        <p:spPr>
          <a:xfrm>
            <a:off x="416559" y="1746564"/>
            <a:ext cx="5583407" cy="579193"/>
          </a:xfrm>
        </p:spPr>
        <p:txBody>
          <a:bodyPr/>
          <a:lstStyle/>
          <a:p>
            <a:r>
              <a:rPr lang="en-GB" dirty="0">
                <a:solidFill>
                  <a:schemeClr val="tx1"/>
                </a:solidFill>
              </a:rPr>
              <a:t>Our expanding campus</a:t>
            </a:r>
            <a:endParaRPr lang="en-US" dirty="0"/>
          </a:p>
        </p:txBody>
      </p:sp>
      <p:sp>
        <p:nvSpPr>
          <p:cNvPr id="4" name="Text Placeholder 3">
            <a:extLst>
              <a:ext uri="{FF2B5EF4-FFF2-40B4-BE49-F238E27FC236}">
                <a16:creationId xmlns:a16="http://schemas.microsoft.com/office/drawing/2014/main" id="{A22534EA-9C70-9155-E9EC-3AB5C172E8EC}"/>
              </a:ext>
            </a:extLst>
          </p:cNvPr>
          <p:cNvSpPr>
            <a:spLocks noGrp="1"/>
          </p:cNvSpPr>
          <p:nvPr>
            <p:ph type="body" sz="half" idx="2"/>
          </p:nvPr>
        </p:nvSpPr>
        <p:spPr/>
        <p:txBody>
          <a:bodyPr>
            <a:noAutofit/>
          </a:bodyPr>
          <a:lstStyle/>
          <a:p>
            <a:pPr marL="0" indent="0">
              <a:buNone/>
            </a:pPr>
            <a:r>
              <a:rPr lang="en-GB" dirty="0">
                <a:solidFill>
                  <a:schemeClr val="tx1"/>
                </a:solidFill>
              </a:rPr>
              <a:t>Over the last decade, we have invested in our estate to expand our world-class campus and facilities.</a:t>
            </a:r>
          </a:p>
          <a:p>
            <a:pPr marL="342900" indent="-342900">
              <a:buFont typeface="Arial" panose="020B0604020202020204" pitchFamily="34" charset="0"/>
              <a:buChar char="•"/>
            </a:pPr>
            <a:r>
              <a:rPr lang="en-GB" dirty="0">
                <a:solidFill>
                  <a:schemeClr val="tx1"/>
                </a:solidFill>
              </a:rPr>
              <a:t>James McCune Smith Learning Hub</a:t>
            </a:r>
          </a:p>
          <a:p>
            <a:pPr marL="342900" indent="-342900">
              <a:buFont typeface="Arial" panose="020B0604020202020204" pitchFamily="34" charset="0"/>
              <a:buChar char="•"/>
            </a:pPr>
            <a:r>
              <a:rPr lang="en-GB" dirty="0">
                <a:solidFill>
                  <a:schemeClr val="tx1"/>
                </a:solidFill>
              </a:rPr>
              <a:t>Mazumdar-Shaw Advanced Research Centre</a:t>
            </a:r>
          </a:p>
          <a:p>
            <a:pPr marL="342900" indent="-342900">
              <a:buFont typeface="Arial" panose="020B0604020202020204" pitchFamily="34" charset="0"/>
              <a:buChar char="•"/>
            </a:pPr>
            <a:r>
              <a:rPr lang="en-GB" dirty="0">
                <a:solidFill>
                  <a:schemeClr val="tx1"/>
                </a:solidFill>
              </a:rPr>
              <a:t>Clarice Pears Building</a:t>
            </a:r>
          </a:p>
          <a:p>
            <a:pPr marL="342900" indent="-342900">
              <a:buFont typeface="Arial" panose="020B0604020202020204" pitchFamily="34" charset="0"/>
              <a:buChar char="•"/>
            </a:pPr>
            <a:r>
              <a:rPr lang="en-GB" dirty="0">
                <a:solidFill>
                  <a:schemeClr val="tx1"/>
                </a:solidFill>
              </a:rPr>
              <a:t>Adam Smith Building</a:t>
            </a:r>
            <a:endParaRPr lang="en-US" dirty="0">
              <a:solidFill>
                <a:schemeClr val="tx1"/>
              </a:solidFill>
            </a:endParaRPr>
          </a:p>
          <a:p>
            <a:endParaRPr lang="en-US" dirty="0"/>
          </a:p>
        </p:txBody>
      </p:sp>
      <p:pic>
        <p:nvPicPr>
          <p:cNvPr id="8" name="Picture Placeholder 7" descr="The Gilbert Scott Building">
            <a:extLst>
              <a:ext uri="{FF2B5EF4-FFF2-40B4-BE49-F238E27FC236}">
                <a16:creationId xmlns:a16="http://schemas.microsoft.com/office/drawing/2014/main" id="{E8612FA9-AC0A-25F1-8020-222F792D96F9}"/>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5" name="Graphic 4">
            <a:extLst>
              <a:ext uri="{FF2B5EF4-FFF2-40B4-BE49-F238E27FC236}">
                <a16:creationId xmlns:a16="http://schemas.microsoft.com/office/drawing/2014/main" id="{04256AC9-AAD0-7B9D-31A3-63F5CB90645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3307247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3DC0-8AFA-448D-76C5-4842118CF3F1}"/>
              </a:ext>
            </a:extLst>
          </p:cNvPr>
          <p:cNvSpPr>
            <a:spLocks noGrp="1"/>
          </p:cNvSpPr>
          <p:nvPr>
            <p:ph type="title"/>
          </p:nvPr>
        </p:nvSpPr>
        <p:spPr/>
        <p:txBody>
          <a:bodyPr/>
          <a:lstStyle/>
          <a:p>
            <a:r>
              <a:rPr lang="en-GB" dirty="0">
                <a:solidFill>
                  <a:schemeClr val="tx1"/>
                </a:solidFill>
              </a:rPr>
              <a:t>The James McCune </a:t>
            </a:r>
            <a:br>
              <a:rPr lang="en-GB" dirty="0">
                <a:solidFill>
                  <a:schemeClr val="tx1"/>
                </a:solidFill>
              </a:rPr>
            </a:br>
            <a:r>
              <a:rPr lang="en-GB" dirty="0">
                <a:solidFill>
                  <a:schemeClr val="tx1"/>
                </a:solidFill>
              </a:rPr>
              <a:t>Smith Learning Hub</a:t>
            </a:r>
            <a:endParaRPr lang="en-US" dirty="0"/>
          </a:p>
        </p:txBody>
      </p:sp>
      <p:sp>
        <p:nvSpPr>
          <p:cNvPr id="4" name="Text Placeholder 3">
            <a:extLst>
              <a:ext uri="{FF2B5EF4-FFF2-40B4-BE49-F238E27FC236}">
                <a16:creationId xmlns:a16="http://schemas.microsoft.com/office/drawing/2014/main" id="{873E4108-537A-C83D-C469-6329AFB2F368}"/>
              </a:ext>
            </a:extLst>
          </p:cNvPr>
          <p:cNvSpPr>
            <a:spLocks noGrp="1"/>
          </p:cNvSpPr>
          <p:nvPr>
            <p:ph type="body" sz="half" idx="2"/>
          </p:nvPr>
        </p:nvSpPr>
        <p:spPr>
          <a:xfrm>
            <a:off x="416560" y="2642461"/>
            <a:ext cx="5346287" cy="3713889"/>
          </a:xfrm>
        </p:spPr>
        <p:txBody>
          <a:bodyPr/>
          <a:lstStyle/>
          <a:p>
            <a:r>
              <a:rPr lang="en-GB" dirty="0">
                <a:solidFill>
                  <a:schemeClr val="tx1"/>
                </a:solidFill>
              </a:rPr>
              <a:t>The James McCune Smith Learning Hub provides state-of-the-art teaching facilities, with flexible study spaces and interactive teaching for students to help create a more immersive learning experience. </a:t>
            </a:r>
            <a:endParaRPr lang="en-US" dirty="0">
              <a:solidFill>
                <a:schemeClr val="tx1"/>
              </a:solidFill>
            </a:endParaRPr>
          </a:p>
          <a:p>
            <a:endParaRPr lang="en-US" dirty="0"/>
          </a:p>
        </p:txBody>
      </p:sp>
      <p:pic>
        <p:nvPicPr>
          <p:cNvPr id="12" name="Picture Placeholder 11" descr="Students study in the James McCune Smith Learning Hub">
            <a:extLst>
              <a:ext uri="{FF2B5EF4-FFF2-40B4-BE49-F238E27FC236}">
                <a16:creationId xmlns:a16="http://schemas.microsoft.com/office/drawing/2014/main" id="{E3B6F169-895F-2727-0B63-88AA3854EAAF}"/>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5" name="Graphic 4">
            <a:extLst>
              <a:ext uri="{FF2B5EF4-FFF2-40B4-BE49-F238E27FC236}">
                <a16:creationId xmlns:a16="http://schemas.microsoft.com/office/drawing/2014/main" id="{38D068B0-DBC8-46BA-61D8-ADFE894EF2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212405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3DC0-8AFA-448D-76C5-4842118CF3F1}"/>
              </a:ext>
            </a:extLst>
          </p:cNvPr>
          <p:cNvSpPr>
            <a:spLocks noGrp="1"/>
          </p:cNvSpPr>
          <p:nvPr>
            <p:ph type="title"/>
          </p:nvPr>
        </p:nvSpPr>
        <p:spPr/>
        <p:txBody>
          <a:bodyPr/>
          <a:lstStyle/>
          <a:p>
            <a:r>
              <a:rPr lang="en-GB" dirty="0">
                <a:solidFill>
                  <a:schemeClr val="tx1"/>
                </a:solidFill>
              </a:rPr>
              <a:t>The Mazumdar-Shaw </a:t>
            </a:r>
            <a:br>
              <a:rPr lang="en-GB" dirty="0">
                <a:solidFill>
                  <a:schemeClr val="tx1"/>
                </a:solidFill>
              </a:rPr>
            </a:br>
            <a:r>
              <a:rPr lang="en-GB" dirty="0">
                <a:solidFill>
                  <a:schemeClr val="tx1"/>
                </a:solidFill>
              </a:rPr>
              <a:t>Advanced Research </a:t>
            </a:r>
            <a:br>
              <a:rPr lang="en-GB" dirty="0">
                <a:solidFill>
                  <a:schemeClr val="tx1"/>
                </a:solidFill>
              </a:rPr>
            </a:br>
            <a:r>
              <a:rPr lang="en-GB" dirty="0">
                <a:solidFill>
                  <a:schemeClr val="tx1"/>
                </a:solidFill>
              </a:rPr>
              <a:t>Centre</a:t>
            </a:r>
            <a:r>
              <a:rPr lang="en-GB" dirty="0"/>
              <a:t> </a:t>
            </a:r>
            <a:r>
              <a:rPr lang="en-GB" dirty="0">
                <a:solidFill>
                  <a:schemeClr val="tx1"/>
                </a:solidFill>
              </a:rPr>
              <a:t>(ARC)</a:t>
            </a:r>
            <a:endParaRPr lang="en-US" dirty="0"/>
          </a:p>
        </p:txBody>
      </p:sp>
      <p:sp>
        <p:nvSpPr>
          <p:cNvPr id="4" name="Text Placeholder 3">
            <a:extLst>
              <a:ext uri="{FF2B5EF4-FFF2-40B4-BE49-F238E27FC236}">
                <a16:creationId xmlns:a16="http://schemas.microsoft.com/office/drawing/2014/main" id="{873E4108-537A-C83D-C469-6329AFB2F368}"/>
              </a:ext>
            </a:extLst>
          </p:cNvPr>
          <p:cNvSpPr>
            <a:spLocks noGrp="1"/>
          </p:cNvSpPr>
          <p:nvPr>
            <p:ph type="body" sz="half" idx="2"/>
          </p:nvPr>
        </p:nvSpPr>
        <p:spPr>
          <a:xfrm>
            <a:off x="416561" y="3053166"/>
            <a:ext cx="5218696" cy="3303184"/>
          </a:xfrm>
        </p:spPr>
        <p:txBody>
          <a:bodyPr/>
          <a:lstStyle/>
          <a:p>
            <a:pPr marL="0" indent="0">
              <a:buNone/>
            </a:pPr>
            <a:r>
              <a:rPr lang="en-GB" dirty="0">
                <a:solidFill>
                  <a:schemeClr val="tx1"/>
                </a:solidFill>
              </a:rPr>
              <a:t>The ARC is the creative and collaborative heart of research at the University of Glasgow. The building bridges the boundaries between research, cross-subject collaboration and true societal impact.</a:t>
            </a:r>
            <a:endParaRPr lang="en-US" dirty="0">
              <a:solidFill>
                <a:schemeClr val="tx1"/>
              </a:solidFill>
            </a:endParaRPr>
          </a:p>
          <a:p>
            <a:endParaRPr lang="en-US" dirty="0"/>
          </a:p>
        </p:txBody>
      </p:sp>
      <p:pic>
        <p:nvPicPr>
          <p:cNvPr id="6" name="Picture Placeholder 5" descr="The Mazumder-Shaw Advanced Research Centre">
            <a:extLst>
              <a:ext uri="{FF2B5EF4-FFF2-40B4-BE49-F238E27FC236}">
                <a16:creationId xmlns:a16="http://schemas.microsoft.com/office/drawing/2014/main" id="{361E8039-79B4-6AD7-FB51-2B330E07BC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92035" y="1"/>
            <a:ext cx="5999965" cy="6857999"/>
          </a:xfrm>
          <a:prstGeom prst="rect">
            <a:avLst/>
          </a:prstGeom>
        </p:spPr>
      </p:pic>
      <p:pic>
        <p:nvPicPr>
          <p:cNvPr id="5" name="Graphic 4">
            <a:extLst>
              <a:ext uri="{FF2B5EF4-FFF2-40B4-BE49-F238E27FC236}">
                <a16:creationId xmlns:a16="http://schemas.microsoft.com/office/drawing/2014/main" id="{CB731CE3-96F4-C2B4-B5B9-2B7F4B366B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94171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675F2-66CD-54F1-70BA-2B3E05D3B00D}"/>
              </a:ext>
            </a:extLst>
          </p:cNvPr>
          <p:cNvSpPr>
            <a:spLocks noGrp="1"/>
          </p:cNvSpPr>
          <p:nvPr>
            <p:ph type="title"/>
          </p:nvPr>
        </p:nvSpPr>
        <p:spPr>
          <a:xfrm>
            <a:off x="416560" y="1746564"/>
            <a:ext cx="5583407" cy="579193"/>
          </a:xfrm>
        </p:spPr>
        <p:txBody>
          <a:bodyPr/>
          <a:lstStyle/>
          <a:p>
            <a:r>
              <a:rPr lang="en-GB" dirty="0">
                <a:solidFill>
                  <a:schemeClr val="tx1"/>
                </a:solidFill>
              </a:rPr>
              <a:t>Clarice Pears Building</a:t>
            </a:r>
            <a:endParaRPr lang="en-US" dirty="0"/>
          </a:p>
        </p:txBody>
      </p:sp>
      <p:sp>
        <p:nvSpPr>
          <p:cNvPr id="4" name="Text Placeholder 3">
            <a:extLst>
              <a:ext uri="{FF2B5EF4-FFF2-40B4-BE49-F238E27FC236}">
                <a16:creationId xmlns:a16="http://schemas.microsoft.com/office/drawing/2014/main" id="{D097B3CD-F189-11A6-FB0D-64C3D5F89C04}"/>
              </a:ext>
            </a:extLst>
          </p:cNvPr>
          <p:cNvSpPr>
            <a:spLocks noGrp="1"/>
          </p:cNvSpPr>
          <p:nvPr>
            <p:ph type="body" sz="half" idx="2"/>
          </p:nvPr>
        </p:nvSpPr>
        <p:spPr>
          <a:xfrm>
            <a:off x="416560" y="2325757"/>
            <a:ext cx="5208063" cy="4030593"/>
          </a:xfrm>
        </p:spPr>
        <p:txBody>
          <a:bodyPr/>
          <a:lstStyle/>
          <a:p>
            <a:r>
              <a:rPr lang="en-GB" dirty="0">
                <a:solidFill>
                  <a:schemeClr val="tx1"/>
                </a:solidFill>
              </a:rPr>
              <a:t>The Clarice Pears building brings together academic leaders from public health, medicine, epidemiology, psychology and health data science to address some of the world's greatest health challenges.</a:t>
            </a:r>
            <a:endParaRPr lang="en-US" dirty="0">
              <a:solidFill>
                <a:schemeClr val="tx1"/>
              </a:solidFill>
            </a:endParaRPr>
          </a:p>
          <a:p>
            <a:endParaRPr lang="en-US" dirty="0"/>
          </a:p>
        </p:txBody>
      </p:sp>
      <p:pic>
        <p:nvPicPr>
          <p:cNvPr id="13" name="Picture Placeholder 12" descr="The Clarice Pears Building">
            <a:extLst>
              <a:ext uri="{FF2B5EF4-FFF2-40B4-BE49-F238E27FC236}">
                <a16:creationId xmlns:a16="http://schemas.microsoft.com/office/drawing/2014/main" id="{5F071014-544E-F546-561E-A421CD12AF1E}"/>
              </a:ext>
            </a:extLst>
          </p:cNvPr>
          <p:cNvPicPr>
            <a:picLocks noGrp="1" noChangeAspect="1"/>
          </p:cNvPicPr>
          <p:nvPr>
            <p:ph type="pic" idx="1"/>
          </p:nvPr>
        </p:nvPicPr>
        <p:blipFill>
          <a:blip r:embed="rId3"/>
          <a:srcRect l="10356" t="21053" b="10697"/>
          <a:stretch/>
        </p:blipFill>
        <p:spPr>
          <a:xfrm>
            <a:off x="6192035" y="1"/>
            <a:ext cx="5999965" cy="6857999"/>
          </a:xfrm>
        </p:spPr>
      </p:pic>
      <p:pic>
        <p:nvPicPr>
          <p:cNvPr id="5" name="Graphic 4">
            <a:extLst>
              <a:ext uri="{FF2B5EF4-FFF2-40B4-BE49-F238E27FC236}">
                <a16:creationId xmlns:a16="http://schemas.microsoft.com/office/drawing/2014/main" id="{FD5C89FE-9BB2-D354-0C47-E2906F0CB0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250549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542AE-3DCC-3F54-480E-05F1A1D429EA}"/>
              </a:ext>
            </a:extLst>
          </p:cNvPr>
          <p:cNvSpPr>
            <a:spLocks noGrp="1"/>
          </p:cNvSpPr>
          <p:nvPr>
            <p:ph type="title"/>
          </p:nvPr>
        </p:nvSpPr>
        <p:spPr>
          <a:xfrm>
            <a:off x="416560" y="1746564"/>
            <a:ext cx="5583407" cy="579193"/>
          </a:xfrm>
        </p:spPr>
        <p:txBody>
          <a:bodyPr/>
          <a:lstStyle/>
          <a:p>
            <a:r>
              <a:rPr lang="en-GB" dirty="0">
                <a:solidFill>
                  <a:schemeClr val="tx1"/>
                </a:solidFill>
              </a:rPr>
              <a:t>Adam Smith Building</a:t>
            </a:r>
            <a:endParaRPr lang="en-US" dirty="0"/>
          </a:p>
        </p:txBody>
      </p:sp>
      <p:sp>
        <p:nvSpPr>
          <p:cNvPr id="4" name="Text Placeholder 3">
            <a:extLst>
              <a:ext uri="{FF2B5EF4-FFF2-40B4-BE49-F238E27FC236}">
                <a16:creationId xmlns:a16="http://schemas.microsoft.com/office/drawing/2014/main" id="{ED6D5148-6995-4638-8E1D-532DECCF3887}"/>
              </a:ext>
            </a:extLst>
          </p:cNvPr>
          <p:cNvSpPr>
            <a:spLocks noGrp="1"/>
          </p:cNvSpPr>
          <p:nvPr>
            <p:ph type="body" sz="half" idx="2"/>
          </p:nvPr>
        </p:nvSpPr>
        <p:spPr/>
        <p:txBody>
          <a:bodyPr/>
          <a:lstStyle/>
          <a:p>
            <a:pPr marL="0" indent="0">
              <a:buNone/>
            </a:pPr>
            <a:r>
              <a:rPr lang="en-GB" dirty="0">
                <a:solidFill>
                  <a:schemeClr val="tx1"/>
                </a:solidFill>
              </a:rPr>
              <a:t>The Adam Smith Building provides world-leading facilities for the Adam Smith Business School.</a:t>
            </a:r>
          </a:p>
          <a:p>
            <a:pPr marL="0" indent="0">
              <a:buNone/>
            </a:pPr>
            <a:r>
              <a:rPr lang="en-GB" dirty="0"/>
              <a:t>The building also supports a community of postgraduate students across a wide range of disciplines and professional focus, with the aim of transforming learning experiences.</a:t>
            </a:r>
            <a:endParaRPr lang="en-US" dirty="0">
              <a:solidFill>
                <a:schemeClr val="tx1"/>
              </a:solidFill>
            </a:endParaRPr>
          </a:p>
          <a:p>
            <a:endParaRPr lang="en-US" dirty="0"/>
          </a:p>
        </p:txBody>
      </p:sp>
      <p:pic>
        <p:nvPicPr>
          <p:cNvPr id="7" name="Picture Placeholder 6" descr="Interior of the Adam Smith Business School">
            <a:extLst>
              <a:ext uri="{FF2B5EF4-FFF2-40B4-BE49-F238E27FC236}">
                <a16:creationId xmlns:a16="http://schemas.microsoft.com/office/drawing/2014/main" id="{061421C7-1E6E-822C-567A-9A95AA9AF099}"/>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pic>
        <p:nvPicPr>
          <p:cNvPr id="5" name="Graphic 4">
            <a:extLst>
              <a:ext uri="{FF2B5EF4-FFF2-40B4-BE49-F238E27FC236}">
                <a16:creationId xmlns:a16="http://schemas.microsoft.com/office/drawing/2014/main" id="{DE7E739A-A05F-0EBF-6CAD-248513DE93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846984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5263-366B-CB58-FCC0-1E79C5E918CB}"/>
              </a:ext>
            </a:extLst>
          </p:cNvPr>
          <p:cNvSpPr>
            <a:spLocks noGrp="1" noRot="1" noMove="1" noResize="1" noEditPoints="1" noAdjustHandles="1" noChangeArrowheads="1" noChangeShapeType="1"/>
          </p:cNvSpPr>
          <p:nvPr>
            <p:ph type="title"/>
          </p:nvPr>
        </p:nvSpPr>
        <p:spPr/>
        <p:txBody>
          <a:bodyPr/>
          <a:lstStyle/>
          <a:p>
            <a:r>
              <a:rPr lang="en-GB" dirty="0"/>
              <a:t>Guidance notes on blank layouts </a:t>
            </a:r>
            <a:r>
              <a:rPr lang="en-US" dirty="0"/>
              <a:t>– delete before presenting</a:t>
            </a:r>
          </a:p>
        </p:txBody>
      </p:sp>
      <p:sp>
        <p:nvSpPr>
          <p:cNvPr id="3" name="Text Placeholder 2">
            <a:extLst>
              <a:ext uri="{FF2B5EF4-FFF2-40B4-BE49-F238E27FC236}">
                <a16:creationId xmlns:a16="http://schemas.microsoft.com/office/drawing/2014/main" id="{3FA7E60A-BB9E-1AE5-B645-28BD93D6316F}"/>
              </a:ext>
            </a:extLst>
          </p:cNvPr>
          <p:cNvSpPr>
            <a:spLocks noGrp="1"/>
          </p:cNvSpPr>
          <p:nvPr>
            <p:ph type="body" sz="half" idx="2"/>
          </p:nvPr>
        </p:nvSpPr>
        <p:spPr>
          <a:xfrm>
            <a:off x="416560" y="2743199"/>
            <a:ext cx="10937239" cy="3838353"/>
          </a:xfrm>
        </p:spPr>
        <p:txBody>
          <a:bodyPr/>
          <a:lstStyle/>
          <a:p>
            <a:pPr marL="285750" indent="-285750">
              <a:buFont typeface="Arial" panose="020B0604020202020204" pitchFamily="34" charset="0"/>
              <a:buChar char="•"/>
            </a:pPr>
            <a:r>
              <a:rPr lang="en-US" sz="2000" dirty="0"/>
              <a:t>Slides 17 to 27 provide various layout options ready for your own text and images. </a:t>
            </a:r>
          </a:p>
          <a:p>
            <a:pPr marL="285750" indent="-285750">
              <a:buFont typeface="Arial" panose="020B0604020202020204" pitchFamily="34" charset="0"/>
              <a:buChar char="•"/>
            </a:pPr>
            <a:r>
              <a:rPr lang="en-GB" sz="2000" dirty="0"/>
              <a:t>To change the crop of the image select the image and then using the ‘Crop’ tool from the menu to adjust the placing/scale, or just right-click the image and select ‘Crop’ from the list. Do not stretch or skew the image by moving the handles on the image box about.</a:t>
            </a:r>
          </a:p>
          <a:p>
            <a:pPr marL="285750" indent="-285750">
              <a:buFont typeface="Arial" panose="020B0604020202020204" pitchFamily="34" charset="0"/>
              <a:buChar char="•"/>
            </a:pPr>
            <a:r>
              <a:rPr lang="en-GB" sz="2000" dirty="0"/>
              <a:t>If you need to create a new text box, make sure that "Do not autofit" is selected by going to Format&gt; More options&gt;Text options&gt;Do not autofit - this will prevent that the text formatting changes when the files is transferred to another user.</a:t>
            </a:r>
          </a:p>
          <a:p>
            <a:pPr marL="285750" indent="-285750">
              <a:buFont typeface="Arial" panose="020B0604020202020204" pitchFamily="34" charset="0"/>
              <a:buChar char="•"/>
            </a:pPr>
            <a:r>
              <a:rPr lang="en-GB" sz="2000" dirty="0"/>
              <a:t>These slides have been designed to be accessible to all, meeting our legal requirements on digital accessibility. You will have to add your own text (title and body text) to make these pages comply with accessibility guidance and also provide alt text for any images, graphics or videos. For more information see </a:t>
            </a:r>
            <a:r>
              <a:rPr lang="en-GB" sz="2000" dirty="0">
                <a:hlinkClick r:id="rId2" tooltip="https://www.gla.ac.uk/myglasgow/digitalaccessibility/documents/#tab=tab-3"/>
              </a:rPr>
              <a:t>https://www.gla.ac.uk/myglasgow/digitalaccessibility/documents/#tab=tab-3</a:t>
            </a:r>
            <a:endParaRPr lang="en-GB" sz="2000" dirty="0"/>
          </a:p>
          <a:p>
            <a:pPr marL="285750" indent="-285750">
              <a:buFont typeface="Arial" panose="020B0604020202020204" pitchFamily="34" charset="0"/>
              <a:buChar char="•"/>
            </a:pPr>
            <a:endParaRPr lang="en-GB" sz="1800" dirty="0"/>
          </a:p>
          <a:p>
            <a:endParaRPr lang="en-US" dirty="0"/>
          </a:p>
        </p:txBody>
      </p:sp>
      <p:pic>
        <p:nvPicPr>
          <p:cNvPr id="5" name="Graphic 4">
            <a:extLst>
              <a:ext uri="{FF2B5EF4-FFF2-40B4-BE49-F238E27FC236}">
                <a16:creationId xmlns:a16="http://schemas.microsoft.com/office/drawing/2014/main" id="{95913E31-AB3F-1BE2-A406-D1C870C32CC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143363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B23F-E790-EACF-C377-EC834DCB0891}"/>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3EFA2C46-F329-B7A9-3FA9-2682BCDE6D51}"/>
              </a:ext>
            </a:extLst>
          </p:cNvPr>
          <p:cNvSpPr>
            <a:spLocks noGrp="1"/>
          </p:cNvSpPr>
          <p:nvPr>
            <p:ph type="body" sz="half" idx="2"/>
          </p:nvPr>
        </p:nvSpPr>
        <p:spPr/>
        <p:txBody>
          <a:bodyPr/>
          <a:lstStyle/>
          <a:p>
            <a:endParaRPr lang="en-US" dirty="0"/>
          </a:p>
        </p:txBody>
      </p:sp>
      <p:sp>
        <p:nvSpPr>
          <p:cNvPr id="3" name="Picture Placeholder 2">
            <a:extLst>
              <a:ext uri="{FF2B5EF4-FFF2-40B4-BE49-F238E27FC236}">
                <a16:creationId xmlns:a16="http://schemas.microsoft.com/office/drawing/2014/main" id="{9DD4DCED-3B29-C28E-8167-FE8E082E3F87}"/>
              </a:ext>
              <a:ext uri="{C183D7F6-B498-43B3-948B-1728B52AA6E4}">
                <adec:decorative xmlns:adec="http://schemas.microsoft.com/office/drawing/2017/decorative" val="1"/>
              </a:ext>
            </a:extLst>
          </p:cNvPr>
          <p:cNvSpPr>
            <a:spLocks noGrp="1"/>
          </p:cNvSpPr>
          <p:nvPr>
            <p:ph type="pic" idx="1"/>
          </p:nvPr>
        </p:nvSpPr>
        <p:spPr/>
        <p:txBody>
          <a:bodyPr/>
          <a:lstStyle/>
          <a:p>
            <a:endParaRPr lang="en-US"/>
          </a:p>
        </p:txBody>
      </p:sp>
      <p:pic>
        <p:nvPicPr>
          <p:cNvPr id="5" name="Graphic 4">
            <a:extLst>
              <a:ext uri="{FF2B5EF4-FFF2-40B4-BE49-F238E27FC236}">
                <a16:creationId xmlns:a16="http://schemas.microsoft.com/office/drawing/2014/main" id="{2D8707F9-B2B0-7CBC-DB1C-83A714C595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519198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7BC9B7-2308-B067-4DA6-D2CAB39F288C}"/>
              </a:ext>
            </a:extLst>
          </p:cNvPr>
          <p:cNvSpPr>
            <a:spLocks noGrp="1"/>
          </p:cNvSpPr>
          <p:nvPr>
            <p:ph type="title"/>
          </p:nvPr>
        </p:nvSpPr>
        <p:spPr/>
        <p:txBody>
          <a:bodyPr/>
          <a:lstStyle/>
          <a:p>
            <a:endParaRPr lang="en-US" dirty="0"/>
          </a:p>
        </p:txBody>
      </p:sp>
      <p:sp>
        <p:nvSpPr>
          <p:cNvPr id="6" name="Picture Placeholder 5">
            <a:extLst>
              <a:ext uri="{FF2B5EF4-FFF2-40B4-BE49-F238E27FC236}">
                <a16:creationId xmlns:a16="http://schemas.microsoft.com/office/drawing/2014/main" id="{AAA7CCBB-20D7-4224-7889-C3656DC942F6}"/>
              </a:ext>
            </a:extLst>
          </p:cNvPr>
          <p:cNvSpPr>
            <a:spLocks noGrp="1"/>
          </p:cNvSpPr>
          <p:nvPr>
            <p:ph type="pic" idx="1"/>
          </p:nvPr>
        </p:nvSpPr>
        <p:spPr/>
        <p:txBody>
          <a:bodyPr/>
          <a:lstStyle/>
          <a:p>
            <a:endParaRPr lang="en-US"/>
          </a:p>
        </p:txBody>
      </p:sp>
      <p:sp>
        <p:nvSpPr>
          <p:cNvPr id="7" name="Text Placeholder 6">
            <a:extLst>
              <a:ext uri="{FF2B5EF4-FFF2-40B4-BE49-F238E27FC236}">
                <a16:creationId xmlns:a16="http://schemas.microsoft.com/office/drawing/2014/main" id="{629BDFD1-CDCE-38E2-FB5C-EB5264FDA856}"/>
              </a:ext>
            </a:extLst>
          </p:cNvPr>
          <p:cNvSpPr>
            <a:spLocks noGrp="1"/>
          </p:cNvSpPr>
          <p:nvPr>
            <p:ph type="body" sz="half" idx="2"/>
          </p:nvPr>
        </p:nvSpPr>
        <p:spPr/>
        <p:txBody>
          <a:bodyPr/>
          <a:lstStyle/>
          <a:p>
            <a:endParaRPr lang="en-US" dirty="0"/>
          </a:p>
        </p:txBody>
      </p:sp>
      <p:pic>
        <p:nvPicPr>
          <p:cNvPr id="8" name="Graphic 7">
            <a:extLst>
              <a:ext uri="{FF2B5EF4-FFF2-40B4-BE49-F238E27FC236}">
                <a16:creationId xmlns:a16="http://schemas.microsoft.com/office/drawing/2014/main" id="{36967732-AF99-EC57-4F88-7C4272774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417185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DEFE9-9797-3332-56D3-70625194F35C}"/>
              </a:ext>
            </a:extLst>
          </p:cNvPr>
          <p:cNvSpPr>
            <a:spLocks noGrp="1"/>
          </p:cNvSpPr>
          <p:nvPr>
            <p:ph type="title"/>
          </p:nvPr>
        </p:nvSpPr>
        <p:spPr/>
        <p:txBody>
          <a:bodyPr/>
          <a:lstStyle/>
          <a:p>
            <a:endParaRPr lang="en-US" dirty="0"/>
          </a:p>
        </p:txBody>
      </p:sp>
      <p:sp>
        <p:nvSpPr>
          <p:cNvPr id="3" name="Picture Placeholder 2">
            <a:extLst>
              <a:ext uri="{FF2B5EF4-FFF2-40B4-BE49-F238E27FC236}">
                <a16:creationId xmlns:a16="http://schemas.microsoft.com/office/drawing/2014/main" id="{52DD896B-4B9B-91FD-754D-ED4C562CC19B}"/>
              </a:ext>
            </a:extLst>
          </p:cNvPr>
          <p:cNvSpPr>
            <a:spLocks noGrp="1"/>
          </p:cNvSpPr>
          <p:nvPr>
            <p:ph type="pic" idx="1"/>
          </p:nvPr>
        </p:nvSpPr>
        <p:spPr/>
        <p:txBody>
          <a:bodyPr/>
          <a:lstStyle/>
          <a:p>
            <a:endParaRPr lang="en-US"/>
          </a:p>
        </p:txBody>
      </p:sp>
      <p:sp>
        <p:nvSpPr>
          <p:cNvPr id="4" name="Text Placeholder 3">
            <a:extLst>
              <a:ext uri="{FF2B5EF4-FFF2-40B4-BE49-F238E27FC236}">
                <a16:creationId xmlns:a16="http://schemas.microsoft.com/office/drawing/2014/main" id="{8ECE8C5A-7CE5-87D3-2B70-BA8956201C53}"/>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307354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AB46B-0243-369E-1AC6-49C9EFA94EA2}"/>
            </a:ext>
          </a:extLst>
        </p:cNvPr>
        <p:cNvGrpSpPr/>
        <p:nvPr/>
      </p:nvGrpSpPr>
      <p:grpSpPr>
        <a:xfrm>
          <a:off x="0" y="0"/>
          <a:ext cx="0" cy="0"/>
          <a:chOff x="0" y="0"/>
          <a:chExt cx="0" cy="0"/>
        </a:xfrm>
      </p:grpSpPr>
      <p:pic>
        <p:nvPicPr>
          <p:cNvPr id="5" name="Picture 4" descr="The Gilbert Scott Building">
            <a:extLst>
              <a:ext uri="{FF2B5EF4-FFF2-40B4-BE49-F238E27FC236}">
                <a16:creationId xmlns:a16="http://schemas.microsoft.com/office/drawing/2014/main" id="{8D5CD965-49CE-87E7-21F6-9C191FA97167}"/>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2DDB6A4-43ED-3FA9-84E4-207F2CBAC70C}"/>
              </a:ext>
            </a:extLst>
          </p:cNvPr>
          <p:cNvSpPr>
            <a:spLocks noGrp="1"/>
          </p:cNvSpPr>
          <p:nvPr>
            <p:ph type="ctrTitle"/>
          </p:nvPr>
        </p:nvSpPr>
        <p:spPr/>
        <p:txBody>
          <a:bodyPr/>
          <a:lstStyle/>
          <a:p>
            <a:endParaRPr lang="en-US" dirty="0"/>
          </a:p>
        </p:txBody>
      </p:sp>
      <p:pic>
        <p:nvPicPr>
          <p:cNvPr id="2" name="Graphic 1">
            <a:extLst>
              <a:ext uri="{FF2B5EF4-FFF2-40B4-BE49-F238E27FC236}">
                <a16:creationId xmlns:a16="http://schemas.microsoft.com/office/drawing/2014/main" id="{943D176D-3CC1-6F03-FFAE-67680DCD3C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0" y="0"/>
            <a:ext cx="2970463" cy="1603375"/>
          </a:xfrm>
          <a:prstGeom prst="rect">
            <a:avLst/>
          </a:prstGeom>
        </p:spPr>
      </p:pic>
      <p:pic>
        <p:nvPicPr>
          <p:cNvPr id="3" name="Picture 2" descr="A blue and gold logo&#10;&#10;AI-generated content may be incorrect.">
            <a:extLst>
              <a:ext uri="{FF2B5EF4-FFF2-40B4-BE49-F238E27FC236}">
                <a16:creationId xmlns:a16="http://schemas.microsoft.com/office/drawing/2014/main" id="{3B56089B-A513-D923-9A78-14C6B8765FA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67995" y="-229390"/>
            <a:ext cx="2624005" cy="1854663"/>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8B85326C-92C8-50B3-272D-8E9F65EEB3EC}"/>
              </a:ext>
            </a:extLst>
          </p:cNvPr>
          <p:cNvPicPr>
            <a:picLocks noChangeAspect="1"/>
          </p:cNvPicPr>
          <p:nvPr/>
        </p:nvPicPr>
        <p:blipFill>
          <a:blip r:embed="rId6"/>
          <a:stretch>
            <a:fillRect/>
          </a:stretch>
        </p:blipFill>
        <p:spPr>
          <a:xfrm>
            <a:off x="239579" y="5874745"/>
            <a:ext cx="4978400" cy="723900"/>
          </a:xfrm>
          <a:prstGeom prst="rect">
            <a:avLst/>
          </a:prstGeom>
        </p:spPr>
      </p:pic>
    </p:spTree>
    <p:extLst>
      <p:ext uri="{BB962C8B-B14F-4D97-AF65-F5344CB8AC3E}">
        <p14:creationId xmlns:p14="http://schemas.microsoft.com/office/powerpoint/2010/main" val="3467256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C7EF3-8BC9-8651-7608-31179E9E7CF3}"/>
              </a:ext>
            </a:extLst>
          </p:cNvPr>
          <p:cNvSpPr>
            <a:spLocks noGrp="1"/>
          </p:cNvSpPr>
          <p:nvPr>
            <p:ph type="title"/>
          </p:nvPr>
        </p:nvSpPr>
        <p:spPr/>
        <p:txBody>
          <a:bodyPr/>
          <a:lstStyle/>
          <a:p>
            <a:endParaRPr lang="en-US" dirty="0"/>
          </a:p>
        </p:txBody>
      </p:sp>
      <p:sp>
        <p:nvSpPr>
          <p:cNvPr id="3" name="Picture Placeholder 2">
            <a:extLst>
              <a:ext uri="{FF2B5EF4-FFF2-40B4-BE49-F238E27FC236}">
                <a16:creationId xmlns:a16="http://schemas.microsoft.com/office/drawing/2014/main" id="{60446F24-2334-1E10-28B1-D55F4EAD9648}"/>
              </a:ext>
            </a:extLst>
          </p:cNvPr>
          <p:cNvSpPr>
            <a:spLocks noGrp="1"/>
          </p:cNvSpPr>
          <p:nvPr>
            <p:ph type="pic" idx="1"/>
          </p:nvPr>
        </p:nvSpPr>
        <p:spPr/>
        <p:txBody>
          <a:bodyPr/>
          <a:lstStyle/>
          <a:p>
            <a:endParaRPr lang="en-US"/>
          </a:p>
        </p:txBody>
      </p:sp>
      <p:sp>
        <p:nvSpPr>
          <p:cNvPr id="4" name="Text Placeholder 3">
            <a:extLst>
              <a:ext uri="{FF2B5EF4-FFF2-40B4-BE49-F238E27FC236}">
                <a16:creationId xmlns:a16="http://schemas.microsoft.com/office/drawing/2014/main" id="{BD374119-A93A-A27A-B401-5AB5412CC207}"/>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306467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9F4BD5-C51A-AF19-BF92-2786E82CD653}"/>
              </a:ext>
            </a:extLst>
          </p:cNvPr>
          <p:cNvSpPr>
            <a:spLocks noGrp="1"/>
          </p:cNvSpPr>
          <p:nvPr>
            <p:ph type="title"/>
          </p:nvPr>
        </p:nvSpPr>
        <p:spPr/>
        <p:txBody>
          <a:bodyPr/>
          <a:lstStyle/>
          <a:p>
            <a:endParaRPr lang="en-US" dirty="0"/>
          </a:p>
        </p:txBody>
      </p:sp>
      <p:sp>
        <p:nvSpPr>
          <p:cNvPr id="5" name="Text Placeholder 4">
            <a:extLst>
              <a:ext uri="{FF2B5EF4-FFF2-40B4-BE49-F238E27FC236}">
                <a16:creationId xmlns:a16="http://schemas.microsoft.com/office/drawing/2014/main" id="{6850DDB1-56C6-24B9-F373-3DB7F82F5460}"/>
              </a:ext>
            </a:extLst>
          </p:cNvPr>
          <p:cNvSpPr>
            <a:spLocks noGrp="1"/>
          </p:cNvSpPr>
          <p:nvPr>
            <p:ph type="body" sz="half" idx="2"/>
          </p:nvPr>
        </p:nvSpPr>
        <p:spPr/>
        <p:txBody>
          <a:bodyPr/>
          <a:lstStyle/>
          <a:p>
            <a:endParaRPr lang="en-US" dirty="0"/>
          </a:p>
        </p:txBody>
      </p:sp>
      <p:pic>
        <p:nvPicPr>
          <p:cNvPr id="2" name="Graphic 1">
            <a:extLst>
              <a:ext uri="{FF2B5EF4-FFF2-40B4-BE49-F238E27FC236}">
                <a16:creationId xmlns:a16="http://schemas.microsoft.com/office/drawing/2014/main" id="{17709FAF-803F-0B03-B7D2-71EAA9DCB63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3799137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ECB83-8CB2-522A-B413-4B603B91AF7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ABA7A5F-AD69-0AF8-A4FA-8E21D635E7EA}"/>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625454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0762F47-74E8-0A53-8FAC-81EB19EE1DE1}"/>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US"/>
          </a:p>
        </p:txBody>
      </p:sp>
      <p:pic>
        <p:nvPicPr>
          <p:cNvPr id="3" name="Graphic 2">
            <a:extLst>
              <a:ext uri="{FF2B5EF4-FFF2-40B4-BE49-F238E27FC236}">
                <a16:creationId xmlns:a16="http://schemas.microsoft.com/office/drawing/2014/main" id="{461313F3-E595-8E9E-FBCE-7E59B1F5EEE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345315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D7C10E-2BB1-68CC-B5B4-F5DEFF55440A}"/>
              </a:ext>
            </a:extLst>
          </p:cNvPr>
          <p:cNvSpPr>
            <a:spLocks noGrp="1"/>
          </p:cNvSpPr>
          <p:nvPr>
            <p:ph type="title"/>
          </p:nvPr>
        </p:nvSpPr>
        <p:spPr/>
        <p:txBody>
          <a:bodyPr/>
          <a:lstStyle/>
          <a:p>
            <a:endParaRPr lang="en-US" dirty="0"/>
          </a:p>
        </p:txBody>
      </p:sp>
      <p:sp>
        <p:nvSpPr>
          <p:cNvPr id="7" name="Picture Placeholder 6">
            <a:extLst>
              <a:ext uri="{FF2B5EF4-FFF2-40B4-BE49-F238E27FC236}">
                <a16:creationId xmlns:a16="http://schemas.microsoft.com/office/drawing/2014/main" id="{4A52ACDE-1C12-80EA-D0D1-5E17A535AA22}"/>
              </a:ext>
            </a:extLst>
          </p:cNvPr>
          <p:cNvSpPr>
            <a:spLocks noGrp="1"/>
          </p:cNvSpPr>
          <p:nvPr>
            <p:ph type="pic" idx="1"/>
          </p:nvPr>
        </p:nvSpPr>
        <p:spPr/>
        <p:txBody>
          <a:bodyPr/>
          <a:lstStyle/>
          <a:p>
            <a:endParaRPr lang="en-US"/>
          </a:p>
        </p:txBody>
      </p:sp>
      <p:sp>
        <p:nvSpPr>
          <p:cNvPr id="8" name="Text Placeholder 7">
            <a:extLst>
              <a:ext uri="{FF2B5EF4-FFF2-40B4-BE49-F238E27FC236}">
                <a16:creationId xmlns:a16="http://schemas.microsoft.com/office/drawing/2014/main" id="{2B2A02BC-1533-1A7B-A9D2-3BF3A75506D2}"/>
              </a:ext>
            </a:extLst>
          </p:cNvPr>
          <p:cNvSpPr>
            <a:spLocks noGrp="1"/>
          </p:cNvSpPr>
          <p:nvPr>
            <p:ph type="body" sz="half" idx="2"/>
          </p:nvPr>
        </p:nvSpPr>
        <p:spPr/>
        <p:txBody>
          <a:bodyPr/>
          <a:lstStyle/>
          <a:p>
            <a:endParaRPr lang="en-US" dirty="0"/>
          </a:p>
        </p:txBody>
      </p:sp>
      <p:sp>
        <p:nvSpPr>
          <p:cNvPr id="9" name="Picture Placeholder 8">
            <a:extLst>
              <a:ext uri="{FF2B5EF4-FFF2-40B4-BE49-F238E27FC236}">
                <a16:creationId xmlns:a16="http://schemas.microsoft.com/office/drawing/2014/main" id="{DF7F4500-EE30-ED8C-DCFE-29B3FCE86D73}"/>
              </a:ext>
            </a:extLst>
          </p:cNvPr>
          <p:cNvSpPr>
            <a:spLocks noGrp="1"/>
          </p:cNvSpPr>
          <p:nvPr>
            <p:ph type="pic" idx="13"/>
          </p:nvPr>
        </p:nvSpPr>
        <p:spPr/>
        <p:txBody>
          <a:bodyPr/>
          <a:lstStyle/>
          <a:p>
            <a:endParaRPr lang="en-US"/>
          </a:p>
        </p:txBody>
      </p:sp>
    </p:spTree>
    <p:extLst>
      <p:ext uri="{BB962C8B-B14F-4D97-AF65-F5344CB8AC3E}">
        <p14:creationId xmlns:p14="http://schemas.microsoft.com/office/powerpoint/2010/main" val="385180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09780B-FB55-0B2D-1AB6-2CADAAEBBC4C}"/>
              </a:ext>
            </a:extLst>
          </p:cNvPr>
          <p:cNvSpPr>
            <a:spLocks noGrp="1"/>
          </p:cNvSpPr>
          <p:nvPr>
            <p:ph type="title"/>
          </p:nvPr>
        </p:nvSpPr>
        <p:spPr/>
        <p:txBody>
          <a:bodyPr/>
          <a:lstStyle/>
          <a:p>
            <a:endParaRPr lang="en-US" dirty="0"/>
          </a:p>
        </p:txBody>
      </p:sp>
      <p:sp>
        <p:nvSpPr>
          <p:cNvPr id="12" name="Picture Placeholder 11">
            <a:extLst>
              <a:ext uri="{FF2B5EF4-FFF2-40B4-BE49-F238E27FC236}">
                <a16:creationId xmlns:a16="http://schemas.microsoft.com/office/drawing/2014/main" id="{1E40B250-ABEE-C5D5-2A8F-1152EEC1A720}"/>
              </a:ext>
            </a:extLst>
          </p:cNvPr>
          <p:cNvSpPr>
            <a:spLocks noGrp="1"/>
          </p:cNvSpPr>
          <p:nvPr>
            <p:ph type="pic" idx="1"/>
          </p:nvPr>
        </p:nvSpPr>
        <p:spPr/>
        <p:txBody>
          <a:bodyPr/>
          <a:lstStyle/>
          <a:p>
            <a:endParaRPr lang="en-US"/>
          </a:p>
        </p:txBody>
      </p:sp>
      <p:sp>
        <p:nvSpPr>
          <p:cNvPr id="13" name="Text Placeholder 12">
            <a:extLst>
              <a:ext uri="{FF2B5EF4-FFF2-40B4-BE49-F238E27FC236}">
                <a16:creationId xmlns:a16="http://schemas.microsoft.com/office/drawing/2014/main" id="{9FA60E5D-297F-DF32-31EE-78E7FCEE8827}"/>
              </a:ext>
            </a:extLst>
          </p:cNvPr>
          <p:cNvSpPr>
            <a:spLocks noGrp="1"/>
          </p:cNvSpPr>
          <p:nvPr>
            <p:ph type="body" sz="half" idx="2"/>
          </p:nvPr>
        </p:nvSpPr>
        <p:spPr/>
        <p:txBody>
          <a:bodyPr/>
          <a:lstStyle/>
          <a:p>
            <a:endParaRPr lang="en-US" dirty="0"/>
          </a:p>
        </p:txBody>
      </p:sp>
      <p:sp>
        <p:nvSpPr>
          <p:cNvPr id="14" name="Picture Placeholder 13">
            <a:extLst>
              <a:ext uri="{FF2B5EF4-FFF2-40B4-BE49-F238E27FC236}">
                <a16:creationId xmlns:a16="http://schemas.microsoft.com/office/drawing/2014/main" id="{42CA1836-90CB-2148-A844-6107B83DC424}"/>
              </a:ext>
            </a:extLst>
          </p:cNvPr>
          <p:cNvSpPr>
            <a:spLocks noGrp="1"/>
          </p:cNvSpPr>
          <p:nvPr>
            <p:ph type="pic" idx="13"/>
          </p:nvPr>
        </p:nvSpPr>
        <p:spPr/>
        <p:txBody>
          <a:bodyPr/>
          <a:lstStyle/>
          <a:p>
            <a:endParaRPr lang="en-US"/>
          </a:p>
        </p:txBody>
      </p:sp>
    </p:spTree>
    <p:extLst>
      <p:ext uri="{BB962C8B-B14F-4D97-AF65-F5344CB8AC3E}">
        <p14:creationId xmlns:p14="http://schemas.microsoft.com/office/powerpoint/2010/main" val="983398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55B44A2-5C96-918E-1E29-5CB6A07194D7}"/>
              </a:ext>
            </a:extLst>
          </p:cNvPr>
          <p:cNvSpPr>
            <a:spLocks noGrp="1"/>
          </p:cNvSpPr>
          <p:nvPr>
            <p:ph type="body" sz="quarter" idx="20"/>
          </p:nvPr>
        </p:nvSpPr>
        <p:spPr>
          <a:xfrm>
            <a:off x="244549" y="1680883"/>
            <a:ext cx="5851451" cy="1658666"/>
          </a:xfrm>
        </p:spPr>
        <p:txBody>
          <a:bodyPr/>
          <a:lstStyle/>
          <a:p>
            <a:endParaRPr lang="en-US" dirty="0"/>
          </a:p>
        </p:txBody>
      </p:sp>
      <p:sp>
        <p:nvSpPr>
          <p:cNvPr id="6" name="Picture Placeholder 5">
            <a:extLst>
              <a:ext uri="{FF2B5EF4-FFF2-40B4-BE49-F238E27FC236}">
                <a16:creationId xmlns:a16="http://schemas.microsoft.com/office/drawing/2014/main" id="{97C4919E-579A-C72B-8CA2-91859A45AF66}"/>
              </a:ext>
              <a:ext uri="{C183D7F6-B498-43B3-948B-1728B52AA6E4}">
                <adec:decorative xmlns:adec="http://schemas.microsoft.com/office/drawing/2017/decorative" val="1"/>
              </a:ext>
            </a:extLst>
          </p:cNvPr>
          <p:cNvSpPr>
            <a:spLocks noGrp="1"/>
          </p:cNvSpPr>
          <p:nvPr>
            <p:ph type="pic" sz="quarter" idx="15"/>
          </p:nvPr>
        </p:nvSpPr>
        <p:spPr/>
        <p:txBody>
          <a:bodyPr/>
          <a:lstStyle/>
          <a:p>
            <a:endParaRPr lang="en-US"/>
          </a:p>
        </p:txBody>
      </p:sp>
      <p:sp>
        <p:nvSpPr>
          <p:cNvPr id="7" name="Picture Placeholder 6">
            <a:extLst>
              <a:ext uri="{FF2B5EF4-FFF2-40B4-BE49-F238E27FC236}">
                <a16:creationId xmlns:a16="http://schemas.microsoft.com/office/drawing/2014/main" id="{BC689079-C84F-25A0-50F5-0DFE29E9DDC7}"/>
              </a:ext>
              <a:ext uri="{C183D7F6-B498-43B3-948B-1728B52AA6E4}">
                <adec:decorative xmlns:adec="http://schemas.microsoft.com/office/drawing/2017/decorative" val="1"/>
              </a:ext>
            </a:extLst>
          </p:cNvPr>
          <p:cNvSpPr>
            <a:spLocks noGrp="1"/>
          </p:cNvSpPr>
          <p:nvPr>
            <p:ph type="pic" sz="quarter" idx="18"/>
          </p:nvPr>
        </p:nvSpPr>
        <p:spPr/>
        <p:txBody>
          <a:bodyPr/>
          <a:lstStyle/>
          <a:p>
            <a:endParaRPr lang="en-US"/>
          </a:p>
        </p:txBody>
      </p:sp>
      <p:sp>
        <p:nvSpPr>
          <p:cNvPr id="8" name="Picture Placeholder 7">
            <a:extLst>
              <a:ext uri="{FF2B5EF4-FFF2-40B4-BE49-F238E27FC236}">
                <a16:creationId xmlns:a16="http://schemas.microsoft.com/office/drawing/2014/main" id="{C2E901FF-894F-ADEC-FAC4-C51EB87BCA26}"/>
              </a:ext>
              <a:ext uri="{C183D7F6-B498-43B3-948B-1728B52AA6E4}">
                <adec:decorative xmlns:adec="http://schemas.microsoft.com/office/drawing/2017/decorative" val="1"/>
              </a:ext>
            </a:extLst>
          </p:cNvPr>
          <p:cNvSpPr>
            <a:spLocks noGrp="1"/>
          </p:cNvSpPr>
          <p:nvPr>
            <p:ph type="pic" sz="quarter" idx="19"/>
          </p:nvPr>
        </p:nvSpPr>
        <p:spPr/>
        <p:txBody>
          <a:bodyPr/>
          <a:lstStyle/>
          <a:p>
            <a:endParaRPr lang="en-US"/>
          </a:p>
        </p:txBody>
      </p:sp>
      <p:pic>
        <p:nvPicPr>
          <p:cNvPr id="3" name="Graphic 2">
            <a:extLst>
              <a:ext uri="{FF2B5EF4-FFF2-40B4-BE49-F238E27FC236}">
                <a16:creationId xmlns:a16="http://schemas.microsoft.com/office/drawing/2014/main" id="{871D7AD9-A540-20DB-AA13-180372077B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537155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00D96B8-712D-2CB6-225D-E5062D9B02F3}"/>
              </a:ext>
            </a:extLst>
          </p:cNvPr>
          <p:cNvSpPr>
            <a:spLocks noGrp="1"/>
          </p:cNvSpPr>
          <p:nvPr>
            <p:ph type="pic" sz="quarter" idx="15"/>
          </p:nvPr>
        </p:nvSpPr>
        <p:spPr/>
        <p:txBody>
          <a:bodyPr/>
          <a:lstStyle/>
          <a:p>
            <a:endParaRPr lang="en-US"/>
          </a:p>
        </p:txBody>
      </p:sp>
      <p:sp>
        <p:nvSpPr>
          <p:cNvPr id="3" name="Picture Placeholder 2">
            <a:extLst>
              <a:ext uri="{FF2B5EF4-FFF2-40B4-BE49-F238E27FC236}">
                <a16:creationId xmlns:a16="http://schemas.microsoft.com/office/drawing/2014/main" id="{D5B72818-0260-4A98-3410-EADA63F2F2C6}"/>
              </a:ext>
            </a:extLst>
          </p:cNvPr>
          <p:cNvSpPr>
            <a:spLocks noGrp="1"/>
          </p:cNvSpPr>
          <p:nvPr>
            <p:ph type="pic" sz="quarter" idx="18"/>
          </p:nvPr>
        </p:nvSpPr>
        <p:spPr/>
        <p:txBody>
          <a:bodyPr/>
          <a:lstStyle/>
          <a:p>
            <a:endParaRPr lang="en-US"/>
          </a:p>
        </p:txBody>
      </p:sp>
      <p:sp>
        <p:nvSpPr>
          <p:cNvPr id="4" name="Picture Placeholder 3">
            <a:extLst>
              <a:ext uri="{FF2B5EF4-FFF2-40B4-BE49-F238E27FC236}">
                <a16:creationId xmlns:a16="http://schemas.microsoft.com/office/drawing/2014/main" id="{4EF860C0-FA1A-8962-6FF9-1BD3EF02E728}"/>
              </a:ext>
            </a:extLst>
          </p:cNvPr>
          <p:cNvSpPr>
            <a:spLocks noGrp="1"/>
          </p:cNvSpPr>
          <p:nvPr>
            <p:ph type="pic" sz="quarter" idx="19"/>
          </p:nvPr>
        </p:nvSpPr>
        <p:spPr/>
        <p:txBody>
          <a:bodyPr/>
          <a:lstStyle/>
          <a:p>
            <a:endParaRPr lang="en-US"/>
          </a:p>
        </p:txBody>
      </p:sp>
      <p:sp>
        <p:nvSpPr>
          <p:cNvPr id="5" name="Text Placeholder 4">
            <a:extLst>
              <a:ext uri="{FF2B5EF4-FFF2-40B4-BE49-F238E27FC236}">
                <a16:creationId xmlns:a16="http://schemas.microsoft.com/office/drawing/2014/main" id="{1B2BD669-20E9-CBAE-9000-C08A72924AFE}"/>
              </a:ext>
            </a:extLst>
          </p:cNvPr>
          <p:cNvSpPr>
            <a:spLocks noGrp="1"/>
          </p:cNvSpPr>
          <p:nvPr>
            <p:ph type="body" sz="quarter" idx="20"/>
          </p:nvPr>
        </p:nvSpPr>
        <p:spPr/>
        <p:txBody>
          <a:bodyPr/>
          <a:lstStyle/>
          <a:p>
            <a:endParaRPr lang="en-US"/>
          </a:p>
        </p:txBody>
      </p:sp>
    </p:spTree>
    <p:extLst>
      <p:ext uri="{BB962C8B-B14F-4D97-AF65-F5344CB8AC3E}">
        <p14:creationId xmlns:p14="http://schemas.microsoft.com/office/powerpoint/2010/main" val="1149278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AF9AE4-FB1F-95A3-BB95-BDF7AF5F6E2B}"/>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53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background with a black square&#10;&#10;AI-generated content may be incorrect.">
            <a:extLst>
              <a:ext uri="{FF2B5EF4-FFF2-40B4-BE49-F238E27FC236}">
                <a16:creationId xmlns:a16="http://schemas.microsoft.com/office/drawing/2014/main" id="{66B6ED0B-755C-0AC3-394E-1C881A436B59}"/>
              </a:ext>
            </a:extLst>
          </p:cNvPr>
          <p:cNvPicPr>
            <a:picLocks noChangeAspect="1"/>
          </p:cNvPicPr>
          <p:nvPr/>
        </p:nvPicPr>
        <p:blipFill>
          <a:blip r:embed="rId2"/>
          <a:stretch>
            <a:fillRect/>
          </a:stretch>
        </p:blipFill>
        <p:spPr>
          <a:xfrm>
            <a:off x="1595609" y="848299"/>
            <a:ext cx="10003316" cy="5001658"/>
          </a:xfrm>
          <a:prstGeom prst="rect">
            <a:avLst/>
          </a:prstGeom>
        </p:spPr>
      </p:pic>
    </p:spTree>
    <p:extLst>
      <p:ext uri="{BB962C8B-B14F-4D97-AF65-F5344CB8AC3E}">
        <p14:creationId xmlns:p14="http://schemas.microsoft.com/office/powerpoint/2010/main" val="2586706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6861-6CDC-6036-F147-243870A9DBE6}"/>
              </a:ext>
            </a:extLst>
          </p:cNvPr>
          <p:cNvSpPr>
            <a:spLocks noGrp="1"/>
          </p:cNvSpPr>
          <p:nvPr>
            <p:ph type="title"/>
          </p:nvPr>
        </p:nvSpPr>
        <p:spPr>
          <a:xfrm>
            <a:off x="416560" y="1746564"/>
            <a:ext cx="5583407" cy="579193"/>
          </a:xfrm>
        </p:spPr>
        <p:txBody>
          <a:bodyPr/>
          <a:lstStyle/>
          <a:p>
            <a:r>
              <a:rPr lang="en-US" dirty="0">
                <a:solidFill>
                  <a:schemeClr val="tx1"/>
                </a:solidFill>
              </a:rPr>
              <a:t>About the University</a:t>
            </a:r>
            <a:endParaRPr lang="en-US" dirty="0"/>
          </a:p>
        </p:txBody>
      </p:sp>
      <p:sp>
        <p:nvSpPr>
          <p:cNvPr id="4" name="Text Placeholder 3">
            <a:extLst>
              <a:ext uri="{FF2B5EF4-FFF2-40B4-BE49-F238E27FC236}">
                <a16:creationId xmlns:a16="http://schemas.microsoft.com/office/drawing/2014/main" id="{F9AAE62F-9D00-ABB2-89ED-8E8A76A76FA6}"/>
              </a:ext>
            </a:extLst>
          </p:cNvPr>
          <p:cNvSpPr>
            <a:spLocks noGrp="1"/>
          </p:cNvSpPr>
          <p:nvPr>
            <p:ph type="body" sz="half" idx="2"/>
          </p:nvPr>
        </p:nvSpPr>
        <p:spPr/>
        <p:txBody>
          <a:bodyPr>
            <a:noAutofit/>
          </a:bodyPr>
          <a:lstStyle/>
          <a:p>
            <a:pPr marL="342900" indent="-342900">
              <a:buFont typeface="Arial" panose="020B0604020202020204" pitchFamily="34" charset="0"/>
              <a:buChar char="•"/>
            </a:pPr>
            <a:r>
              <a:rPr lang="en-US" kern="0" dirty="0">
                <a:solidFill>
                  <a:schemeClr val="tx1"/>
                </a:solidFill>
              </a:rPr>
              <a:t>Established in 1451</a:t>
            </a:r>
          </a:p>
          <a:p>
            <a:pPr marL="342900" indent="-342900">
              <a:buFont typeface="Arial" panose="020B0604020202020204" pitchFamily="34" charset="0"/>
              <a:buChar char="•"/>
            </a:pPr>
            <a:r>
              <a:rPr lang="en-US" kern="0" dirty="0">
                <a:solidFill>
                  <a:schemeClr val="tx1"/>
                </a:solidFill>
              </a:rPr>
              <a:t>Ranked in the top 100 of the world’s universities</a:t>
            </a:r>
          </a:p>
          <a:p>
            <a:pPr marL="342900" indent="-342900">
              <a:buFont typeface="Arial" panose="020B0604020202020204" pitchFamily="34" charset="0"/>
              <a:buChar char="•"/>
            </a:pPr>
            <a:r>
              <a:rPr lang="en-GB" dirty="0">
                <a:solidFill>
                  <a:srgbClr val="011251"/>
                </a:solidFill>
                <a:effectLst/>
              </a:rPr>
              <a:t>Ranked in the top 30 universities in the world for sustainability</a:t>
            </a:r>
            <a:endParaRPr lang="en-US" kern="0" dirty="0">
              <a:solidFill>
                <a:srgbClr val="011251"/>
              </a:solidFill>
            </a:endParaRPr>
          </a:p>
          <a:p>
            <a:pPr marL="342900" indent="-342900">
              <a:buFont typeface="Arial" panose="020B0604020202020204" pitchFamily="34" charset="0"/>
              <a:buChar char="•"/>
            </a:pPr>
            <a:r>
              <a:rPr lang="en-US" kern="0" dirty="0">
                <a:solidFill>
                  <a:schemeClr val="tx1"/>
                </a:solidFill>
              </a:rPr>
              <a:t>Member of the Russell Group of </a:t>
            </a:r>
            <a:br>
              <a:rPr lang="en-US" kern="0" dirty="0">
                <a:solidFill>
                  <a:schemeClr val="tx1"/>
                </a:solidFill>
              </a:rPr>
            </a:br>
            <a:r>
              <a:rPr lang="en-US" kern="0" dirty="0">
                <a:solidFill>
                  <a:schemeClr val="tx1"/>
                </a:solidFill>
              </a:rPr>
              <a:t>research-intensive UK universities</a:t>
            </a:r>
          </a:p>
          <a:p>
            <a:pPr marL="342900" indent="-342900">
              <a:buFont typeface="Arial" panose="020B0604020202020204" pitchFamily="34" charset="0"/>
              <a:buChar char="•"/>
            </a:pPr>
            <a:r>
              <a:rPr lang="en-US" kern="0" dirty="0">
                <a:solidFill>
                  <a:schemeClr val="tx1"/>
                </a:solidFill>
              </a:rPr>
              <a:t>Eight Nobel Laureates connected to the University</a:t>
            </a:r>
          </a:p>
        </p:txBody>
      </p:sp>
      <p:pic>
        <p:nvPicPr>
          <p:cNvPr id="7" name="Picture Placeholder 6" descr="The Gilbert Scott Building">
            <a:extLst>
              <a:ext uri="{FF2B5EF4-FFF2-40B4-BE49-F238E27FC236}">
                <a16:creationId xmlns:a16="http://schemas.microsoft.com/office/drawing/2014/main" id="{85F238D9-8703-D427-3827-23AFE6CF2BF4}"/>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3" name="Graphic 2">
            <a:extLst>
              <a:ext uri="{FF2B5EF4-FFF2-40B4-BE49-F238E27FC236}">
                <a16:creationId xmlns:a16="http://schemas.microsoft.com/office/drawing/2014/main" id="{9DD87100-88FC-4FF8-D94D-0BEA2ADA1A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098366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6861-6CDC-6036-F147-243870A9DBE6}"/>
              </a:ext>
            </a:extLst>
          </p:cNvPr>
          <p:cNvSpPr>
            <a:spLocks noGrp="1"/>
          </p:cNvSpPr>
          <p:nvPr>
            <p:ph type="title"/>
          </p:nvPr>
        </p:nvSpPr>
        <p:spPr>
          <a:xfrm>
            <a:off x="416561" y="1746564"/>
            <a:ext cx="5583407" cy="579193"/>
          </a:xfrm>
        </p:spPr>
        <p:txBody>
          <a:bodyPr/>
          <a:lstStyle/>
          <a:p>
            <a:r>
              <a:rPr lang="en-GB" dirty="0">
                <a:solidFill>
                  <a:schemeClr val="tx1"/>
                </a:solidFill>
              </a:rPr>
              <a:t>Student experience</a:t>
            </a:r>
            <a:endParaRPr lang="en-US" dirty="0"/>
          </a:p>
        </p:txBody>
      </p:sp>
      <p:sp>
        <p:nvSpPr>
          <p:cNvPr id="4" name="Text Placeholder 3">
            <a:extLst>
              <a:ext uri="{FF2B5EF4-FFF2-40B4-BE49-F238E27FC236}">
                <a16:creationId xmlns:a16="http://schemas.microsoft.com/office/drawing/2014/main" id="{F9AAE62F-9D00-ABB2-89ED-8E8A76A76FA6}"/>
              </a:ext>
            </a:extLst>
          </p:cNvPr>
          <p:cNvSpPr>
            <a:spLocks noGrp="1"/>
          </p:cNvSpPr>
          <p:nvPr>
            <p:ph type="body" sz="half" idx="2"/>
          </p:nvPr>
        </p:nvSpPr>
        <p:spPr>
          <a:xfrm>
            <a:off x="416561" y="2325757"/>
            <a:ext cx="5271858" cy="4030593"/>
          </a:xfrm>
        </p:spPr>
        <p:txBody>
          <a:bodyPr>
            <a:noAutofit/>
          </a:bodyPr>
          <a:lstStyle/>
          <a:p>
            <a:pPr marL="342900" indent="-342900">
              <a:buFont typeface="Arial" panose="020B0604020202020204" pitchFamily="34" charset="0"/>
              <a:buChar char="•"/>
            </a:pPr>
            <a:r>
              <a:rPr lang="en-GB" dirty="0">
                <a:solidFill>
                  <a:schemeClr val="tx1"/>
                </a:solidFill>
              </a:rPr>
              <a:t>35,000 students from 140 countries</a:t>
            </a:r>
          </a:p>
          <a:p>
            <a:pPr marL="342900" indent="-342900">
              <a:buFont typeface="Arial" panose="020B0604020202020204" pitchFamily="34" charset="0"/>
              <a:buChar char="•"/>
            </a:pPr>
            <a:r>
              <a:rPr lang="en-GB" dirty="0">
                <a:solidFill>
                  <a:schemeClr val="tx1"/>
                </a:solidFill>
              </a:rPr>
              <a:t>350+ student clubs and societies</a:t>
            </a:r>
          </a:p>
          <a:p>
            <a:pPr marL="342900" indent="-342900">
              <a:buFont typeface="Arial" panose="020B0604020202020204" pitchFamily="34" charset="0"/>
              <a:buChar char="•"/>
            </a:pPr>
            <a:r>
              <a:rPr lang="en-GB" dirty="0">
                <a:solidFill>
                  <a:schemeClr val="tx1"/>
                </a:solidFill>
              </a:rPr>
              <a:t>Study abroad opportunities in </a:t>
            </a:r>
            <a:r>
              <a:rPr lang="en-GB" dirty="0"/>
              <a:t>18</a:t>
            </a:r>
            <a:r>
              <a:rPr lang="en-GB" dirty="0">
                <a:solidFill>
                  <a:schemeClr val="tx1"/>
                </a:solidFill>
              </a:rPr>
              <a:t>0 destinations worldwide</a:t>
            </a:r>
          </a:p>
          <a:p>
            <a:pPr marL="342900" indent="-342900">
              <a:buFont typeface="Arial" panose="020B0604020202020204" pitchFamily="34" charset="0"/>
              <a:buChar char="•"/>
            </a:pPr>
            <a:r>
              <a:rPr lang="en-GB" dirty="0"/>
              <a:t>95% of our graduates are in work or further study 15 months from graduation (Graduate Outcomes Survey 2022/23 cohort)</a:t>
            </a:r>
          </a:p>
          <a:p>
            <a:pPr marL="342900" indent="-342900">
              <a:buFont typeface="Arial" panose="020B0604020202020204" pitchFamily="34" charset="0"/>
              <a:buChar char="•"/>
            </a:pPr>
            <a:endParaRPr lang="en-GB" dirty="0">
              <a:solidFill>
                <a:schemeClr val="tx1"/>
              </a:solidFill>
            </a:endParaRPr>
          </a:p>
          <a:p>
            <a:endParaRPr lang="en-US" dirty="0"/>
          </a:p>
        </p:txBody>
      </p:sp>
      <p:pic>
        <p:nvPicPr>
          <p:cNvPr id="7" name="Picture 6" descr="A lecture in the Saltire Lecture Theatre">
            <a:extLst>
              <a:ext uri="{FF2B5EF4-FFF2-40B4-BE49-F238E27FC236}">
                <a16:creationId xmlns:a16="http://schemas.microsoft.com/office/drawing/2014/main" id="{77F785E1-718E-2216-9CE9-FCD30BCECFE6}"/>
              </a:ext>
            </a:extLst>
          </p:cNvPr>
          <p:cNvPicPr preferRelativeResize="0">
            <a:picLocks noGrp="1" noChangeAspect="1"/>
          </p:cNvPicPr>
          <p:nvPr/>
        </p:nvPicPr>
        <p:blipFill>
          <a:blip r:embed="rId3"/>
          <a:srcRect l="13331" t="4074" r="30686"/>
          <a:stretch>
            <a:fillRect/>
          </a:stretch>
        </p:blipFill>
        <p:spPr>
          <a:xfrm>
            <a:off x="6192035" y="294760"/>
            <a:ext cx="5999965" cy="6857999"/>
          </a:xfrm>
          <a:prstGeom prst="rect">
            <a:avLst/>
          </a:prstGeom>
        </p:spPr>
      </p:pic>
      <p:pic>
        <p:nvPicPr>
          <p:cNvPr id="3" name="Graphic 2">
            <a:extLst>
              <a:ext uri="{FF2B5EF4-FFF2-40B4-BE49-F238E27FC236}">
                <a16:creationId xmlns:a16="http://schemas.microsoft.com/office/drawing/2014/main" id="{EA1B7035-10CA-EEBE-51FF-0EE7AB968F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3032902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C7334-C11C-7C99-D29D-18E6C0E958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42B4A-A4D0-3745-0EA7-955B2C96F140}"/>
              </a:ext>
            </a:extLst>
          </p:cNvPr>
          <p:cNvSpPr>
            <a:spLocks noGrp="1"/>
          </p:cNvSpPr>
          <p:nvPr>
            <p:ph type="title"/>
          </p:nvPr>
        </p:nvSpPr>
        <p:spPr>
          <a:xfrm>
            <a:off x="416560" y="1746564"/>
            <a:ext cx="5583407" cy="579193"/>
          </a:xfrm>
        </p:spPr>
        <p:txBody>
          <a:bodyPr/>
          <a:lstStyle/>
          <a:p>
            <a:r>
              <a:rPr lang="en-US" dirty="0">
                <a:solidFill>
                  <a:schemeClr val="tx1"/>
                </a:solidFill>
              </a:rPr>
              <a:t>Research with impact</a:t>
            </a:r>
            <a:endParaRPr lang="en-US" dirty="0"/>
          </a:p>
        </p:txBody>
      </p:sp>
      <p:sp>
        <p:nvSpPr>
          <p:cNvPr id="4" name="Text Placeholder 3">
            <a:extLst>
              <a:ext uri="{FF2B5EF4-FFF2-40B4-BE49-F238E27FC236}">
                <a16:creationId xmlns:a16="http://schemas.microsoft.com/office/drawing/2014/main" id="{B61DE975-AF16-01EB-D2DD-7F5E5C18E3AB}"/>
              </a:ext>
            </a:extLst>
          </p:cNvPr>
          <p:cNvSpPr>
            <a:spLocks noGrp="1"/>
          </p:cNvSpPr>
          <p:nvPr>
            <p:ph type="body" sz="half" idx="2"/>
          </p:nvPr>
        </p:nvSpPr>
        <p:spPr/>
        <p:txBody>
          <a:bodyPr/>
          <a:lstStyle/>
          <a:p>
            <a:pPr marL="0" indent="0">
              <a:buNone/>
            </a:pPr>
            <a:r>
              <a:rPr lang="en-US" kern="0" dirty="0">
                <a:solidFill>
                  <a:schemeClr val="tx1"/>
                </a:solidFill>
              </a:rPr>
              <a:t>We have been </a:t>
            </a:r>
            <a:r>
              <a:rPr lang="en-US" kern="0" dirty="0" err="1">
                <a:solidFill>
                  <a:schemeClr val="tx1"/>
                </a:solidFill>
              </a:rPr>
              <a:t>recognised</a:t>
            </a:r>
            <a:r>
              <a:rPr lang="en-US" kern="0" dirty="0">
                <a:solidFill>
                  <a:schemeClr val="tx1"/>
                </a:solidFill>
              </a:rPr>
              <a:t> for our world-leading research and the positive impact it has on society, by the Research Excellence Framework (REF) 2021.</a:t>
            </a:r>
          </a:p>
          <a:p>
            <a:pPr marL="342900" indent="-342900">
              <a:buFont typeface="Arial" panose="020B0604020202020204" pitchFamily="34" charset="0"/>
              <a:buChar char="•"/>
            </a:pPr>
            <a:r>
              <a:rPr lang="en-US" kern="0" dirty="0">
                <a:solidFill>
                  <a:schemeClr val="tx1"/>
                </a:solidFill>
              </a:rPr>
              <a:t>1st in Scotland for Grade Point Average and research outputs</a:t>
            </a:r>
          </a:p>
          <a:p>
            <a:pPr marL="342900" indent="-342900">
              <a:buFont typeface="Arial" panose="020B0604020202020204" pitchFamily="34" charset="0"/>
              <a:buChar char="•"/>
            </a:pPr>
            <a:r>
              <a:rPr lang="en-US" kern="0" dirty="0">
                <a:solidFill>
                  <a:schemeClr val="tx1"/>
                </a:solidFill>
              </a:rPr>
              <a:t>13th in the Russell Group for research power and 5th in Russell Group for 4* research outputs</a:t>
            </a:r>
          </a:p>
          <a:p>
            <a:endParaRPr lang="en-US" dirty="0"/>
          </a:p>
        </p:txBody>
      </p:sp>
      <p:pic>
        <p:nvPicPr>
          <p:cNvPr id="7" name="Picture Placeholder 6" descr="Research in a laboratory on campus">
            <a:extLst>
              <a:ext uri="{FF2B5EF4-FFF2-40B4-BE49-F238E27FC236}">
                <a16:creationId xmlns:a16="http://schemas.microsoft.com/office/drawing/2014/main" id="{1A5D0004-CEC5-5C84-4162-D8AC0828901C}"/>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5" name="Graphic 4">
            <a:extLst>
              <a:ext uri="{FF2B5EF4-FFF2-40B4-BE49-F238E27FC236}">
                <a16:creationId xmlns:a16="http://schemas.microsoft.com/office/drawing/2014/main" id="{9D9DEADE-1EFB-E927-3847-4F21A2B728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283885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A98D-4D48-2437-C1A1-BE28C4083C3D}"/>
              </a:ext>
            </a:extLst>
          </p:cNvPr>
          <p:cNvSpPr>
            <a:spLocks noGrp="1"/>
          </p:cNvSpPr>
          <p:nvPr>
            <p:ph type="title"/>
          </p:nvPr>
        </p:nvSpPr>
        <p:spPr>
          <a:xfrm>
            <a:off x="416560" y="1746564"/>
            <a:ext cx="5583407" cy="579193"/>
          </a:xfrm>
        </p:spPr>
        <p:txBody>
          <a:bodyPr/>
          <a:lstStyle/>
          <a:p>
            <a:r>
              <a:rPr lang="en-US" dirty="0">
                <a:solidFill>
                  <a:schemeClr val="tx1"/>
                </a:solidFill>
              </a:rPr>
              <a:t>Inclusive Glasgow</a:t>
            </a:r>
            <a:endParaRPr lang="en-US" dirty="0"/>
          </a:p>
        </p:txBody>
      </p:sp>
      <p:sp>
        <p:nvSpPr>
          <p:cNvPr id="4" name="Text Placeholder 3">
            <a:extLst>
              <a:ext uri="{FF2B5EF4-FFF2-40B4-BE49-F238E27FC236}">
                <a16:creationId xmlns:a16="http://schemas.microsoft.com/office/drawing/2014/main" id="{C3A35662-5EA8-164F-7A45-1795B8FF629A}"/>
              </a:ext>
            </a:extLst>
          </p:cNvPr>
          <p:cNvSpPr>
            <a:spLocks noGrp="1"/>
          </p:cNvSpPr>
          <p:nvPr>
            <p:ph type="body" sz="half" idx="2"/>
          </p:nvPr>
        </p:nvSpPr>
        <p:spPr/>
        <p:txBody>
          <a:bodyPr>
            <a:noAutofit/>
          </a:bodyPr>
          <a:lstStyle/>
          <a:p>
            <a:pPr marL="0" indent="0">
              <a:buNone/>
            </a:pPr>
            <a:r>
              <a:rPr lang="en-US" kern="0" dirty="0">
                <a:solidFill>
                  <a:schemeClr val="tx1"/>
                </a:solidFill>
              </a:rPr>
              <a:t>The University of Glasgow is committed to building an inclusive and welcoming community for all.</a:t>
            </a:r>
          </a:p>
          <a:p>
            <a:pPr marL="0" indent="0">
              <a:buNone/>
            </a:pPr>
            <a:r>
              <a:rPr lang="en-US" kern="0" dirty="0">
                <a:solidFill>
                  <a:schemeClr val="tx1"/>
                </a:solidFill>
              </a:rPr>
              <a:t>We encourage, prepare and support students who are under-represented in higher education to achieve entry to university.</a:t>
            </a:r>
          </a:p>
          <a:p>
            <a:pPr marL="0" indent="0">
              <a:buNone/>
            </a:pPr>
            <a:r>
              <a:rPr lang="en-US" kern="0" dirty="0">
                <a:solidFill>
                  <a:schemeClr val="tx1"/>
                </a:solidFill>
              </a:rPr>
              <a:t>Our University of Sanctuary status </a:t>
            </a:r>
            <a:r>
              <a:rPr lang="en-US" kern="0" dirty="0" err="1">
                <a:solidFill>
                  <a:schemeClr val="tx1"/>
                </a:solidFill>
              </a:rPr>
              <a:t>recognises</a:t>
            </a:r>
            <a:r>
              <a:rPr lang="en-US" kern="0" dirty="0">
                <a:solidFill>
                  <a:schemeClr val="tx1"/>
                </a:solidFill>
              </a:rPr>
              <a:t> the safe and welcoming environment we provide for refugees and asylum seekers.</a:t>
            </a:r>
          </a:p>
          <a:p>
            <a:endParaRPr lang="en-US" dirty="0"/>
          </a:p>
        </p:txBody>
      </p:sp>
      <p:pic>
        <p:nvPicPr>
          <p:cNvPr id="12" name="Picture Placeholder 11" descr="Students on the viewing deck at the James McCune Smith Learning Hub">
            <a:extLst>
              <a:ext uri="{FF2B5EF4-FFF2-40B4-BE49-F238E27FC236}">
                <a16:creationId xmlns:a16="http://schemas.microsoft.com/office/drawing/2014/main" id="{19D9622D-A6D5-47CE-AAB8-67ACAF3987FF}"/>
              </a:ext>
            </a:extLst>
          </p:cNvPr>
          <p:cNvPicPr>
            <a:picLocks noGrp="1" noChangeAspect="1"/>
          </p:cNvPicPr>
          <p:nvPr>
            <p:ph type="pic" idx="1"/>
          </p:nvPr>
        </p:nvPicPr>
        <p:blipFill>
          <a:blip r:embed="rId3"/>
          <a:srcRect l="4456" t="16979" b="12108"/>
          <a:stretch/>
        </p:blipFill>
        <p:spPr>
          <a:xfrm>
            <a:off x="6192035" y="0"/>
            <a:ext cx="5999965" cy="6857999"/>
          </a:xfrm>
        </p:spPr>
      </p:pic>
      <p:pic>
        <p:nvPicPr>
          <p:cNvPr id="5" name="Graphic 4">
            <a:extLst>
              <a:ext uri="{FF2B5EF4-FFF2-40B4-BE49-F238E27FC236}">
                <a16:creationId xmlns:a16="http://schemas.microsoft.com/office/drawing/2014/main" id="{F8606388-55F9-7191-D449-886BD556D0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3667999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001DE-61BE-7D2B-A41C-22D325C8E167}"/>
              </a:ext>
            </a:extLst>
          </p:cNvPr>
          <p:cNvSpPr>
            <a:spLocks noGrp="1"/>
          </p:cNvSpPr>
          <p:nvPr>
            <p:ph type="title"/>
          </p:nvPr>
        </p:nvSpPr>
        <p:spPr>
          <a:xfrm>
            <a:off x="416560" y="1746564"/>
            <a:ext cx="5583407" cy="579193"/>
          </a:xfrm>
        </p:spPr>
        <p:txBody>
          <a:bodyPr/>
          <a:lstStyle/>
          <a:p>
            <a:r>
              <a:rPr lang="en-GB" dirty="0" err="1">
                <a:solidFill>
                  <a:schemeClr val="tx1"/>
                </a:solidFill>
              </a:rPr>
              <a:t>UofG</a:t>
            </a:r>
            <a:r>
              <a:rPr lang="en-GB" dirty="0">
                <a:solidFill>
                  <a:schemeClr val="tx1"/>
                </a:solidFill>
              </a:rPr>
              <a:t> and the SDGs</a:t>
            </a:r>
            <a:endParaRPr lang="en-US" dirty="0"/>
          </a:p>
        </p:txBody>
      </p:sp>
      <p:sp>
        <p:nvSpPr>
          <p:cNvPr id="4" name="Text Placeholder 3">
            <a:extLst>
              <a:ext uri="{FF2B5EF4-FFF2-40B4-BE49-F238E27FC236}">
                <a16:creationId xmlns:a16="http://schemas.microsoft.com/office/drawing/2014/main" id="{B877FAC9-1CC1-1240-9554-4514B101B925}"/>
              </a:ext>
            </a:extLst>
          </p:cNvPr>
          <p:cNvSpPr>
            <a:spLocks noGrp="1"/>
          </p:cNvSpPr>
          <p:nvPr>
            <p:ph type="body" sz="half" idx="2"/>
          </p:nvPr>
        </p:nvSpPr>
        <p:spPr/>
        <p:txBody>
          <a:bodyPr>
            <a:noAutofit/>
          </a:bodyPr>
          <a:lstStyle/>
          <a:p>
            <a:pPr marL="0" indent="0">
              <a:buFont typeface="Arial" panose="020B0604020202020204" pitchFamily="34" charset="0"/>
              <a:buNone/>
            </a:pPr>
            <a:r>
              <a:rPr lang="en-US" kern="0" dirty="0">
                <a:solidFill>
                  <a:schemeClr val="tx1"/>
                </a:solidFill>
              </a:rPr>
              <a:t>We are committed to working towards the United Nations' Sustainable Development Goals.</a:t>
            </a:r>
          </a:p>
          <a:p>
            <a:pPr marL="342900" indent="-342900">
              <a:buFont typeface="Arial" panose="020B0604020202020204" pitchFamily="34" charset="0"/>
              <a:buChar char="•"/>
            </a:pPr>
            <a:r>
              <a:rPr lang="en-US" kern="0" dirty="0">
                <a:solidFill>
                  <a:schemeClr val="tx1"/>
                </a:solidFill>
              </a:rPr>
              <a:t>In 2014 we were the first UK university to declare we would divest from fossil fuels by 2024</a:t>
            </a:r>
          </a:p>
          <a:p>
            <a:pPr marL="342900" indent="-342900">
              <a:buFont typeface="Arial" panose="020B0604020202020204" pitchFamily="34" charset="0"/>
              <a:buChar char="•"/>
            </a:pPr>
            <a:r>
              <a:rPr lang="en-US" kern="0" dirty="0">
                <a:solidFill>
                  <a:schemeClr val="tx1"/>
                </a:solidFill>
              </a:rPr>
              <a:t>We were the first university in Scotland to declare a Climate Emergency</a:t>
            </a:r>
          </a:p>
          <a:p>
            <a:pPr marL="342900" indent="-342900">
              <a:buFont typeface="Arial" panose="020B0604020202020204" pitchFamily="34" charset="0"/>
              <a:buChar char="•"/>
            </a:pPr>
            <a:r>
              <a:rPr lang="en-US" kern="0" dirty="0">
                <a:solidFill>
                  <a:schemeClr val="tx1"/>
                </a:solidFill>
              </a:rPr>
              <a:t>We have committed to achieve carbon neutrality by 2030</a:t>
            </a:r>
          </a:p>
          <a:p>
            <a:endParaRPr lang="en-US" dirty="0"/>
          </a:p>
        </p:txBody>
      </p:sp>
      <p:pic>
        <p:nvPicPr>
          <p:cNvPr id="7" name="Picture Placeholder 6" descr="The Gilbert Scott Building">
            <a:extLst>
              <a:ext uri="{FF2B5EF4-FFF2-40B4-BE49-F238E27FC236}">
                <a16:creationId xmlns:a16="http://schemas.microsoft.com/office/drawing/2014/main" id="{B2C4F7D1-0BBF-05D7-BD28-C4539B1474B5}"/>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5" name="Graphic 4">
            <a:extLst>
              <a:ext uri="{FF2B5EF4-FFF2-40B4-BE49-F238E27FC236}">
                <a16:creationId xmlns:a16="http://schemas.microsoft.com/office/drawing/2014/main" id="{7A7C7E69-E523-E724-D6C1-03CB100D84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3683441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9921-B40F-9995-2B8E-2484AFED178A}"/>
              </a:ext>
            </a:extLst>
          </p:cNvPr>
          <p:cNvSpPr>
            <a:spLocks noGrp="1"/>
          </p:cNvSpPr>
          <p:nvPr>
            <p:ph type="title"/>
          </p:nvPr>
        </p:nvSpPr>
        <p:spPr>
          <a:xfrm>
            <a:off x="416560" y="1746564"/>
            <a:ext cx="5583407" cy="579193"/>
          </a:xfrm>
        </p:spPr>
        <p:txBody>
          <a:bodyPr/>
          <a:lstStyle/>
          <a:p>
            <a:r>
              <a:rPr lang="en-GB" dirty="0">
                <a:solidFill>
                  <a:schemeClr val="tx1"/>
                </a:solidFill>
              </a:rPr>
              <a:t>Our city, our partner</a:t>
            </a:r>
            <a:endParaRPr lang="en-US" dirty="0"/>
          </a:p>
        </p:txBody>
      </p:sp>
      <p:sp>
        <p:nvSpPr>
          <p:cNvPr id="4" name="Text Placeholder 3">
            <a:extLst>
              <a:ext uri="{FF2B5EF4-FFF2-40B4-BE49-F238E27FC236}">
                <a16:creationId xmlns:a16="http://schemas.microsoft.com/office/drawing/2014/main" id="{2EAD1F91-0C85-4C4A-D9F2-689109599EA8}"/>
              </a:ext>
            </a:extLst>
          </p:cNvPr>
          <p:cNvSpPr>
            <a:spLocks noGrp="1"/>
          </p:cNvSpPr>
          <p:nvPr>
            <p:ph type="body" sz="half" idx="2"/>
          </p:nvPr>
        </p:nvSpPr>
        <p:spPr/>
        <p:txBody>
          <a:bodyPr/>
          <a:lstStyle/>
          <a:p>
            <a:pPr marL="0" indent="0">
              <a:buFont typeface="Arial" panose="020B0604020202020204" pitchFamily="34" charset="0"/>
              <a:buNone/>
            </a:pPr>
            <a:r>
              <a:rPr lang="en-US" kern="0" dirty="0">
                <a:solidFill>
                  <a:schemeClr val="tx1"/>
                </a:solidFill>
              </a:rPr>
              <a:t>We are engaged in strong, enduring research and community partnerships to improve health, boost the economy, and build a better future for those living in Glasgow.</a:t>
            </a:r>
          </a:p>
          <a:p>
            <a:pPr marL="0" indent="0">
              <a:buFont typeface="Arial" panose="020B0604020202020204" pitchFamily="34" charset="0"/>
              <a:buNone/>
            </a:pPr>
            <a:r>
              <a:rPr lang="en-US" kern="0" dirty="0">
                <a:solidFill>
                  <a:schemeClr val="tx1"/>
                </a:solidFill>
              </a:rPr>
              <a:t>The University is a key player in the city’s ambitious plans for the regeneration of the River Clyde and in the development of a Glasgow Riverside Innovation District.</a:t>
            </a:r>
          </a:p>
          <a:p>
            <a:endParaRPr lang="en-US" dirty="0"/>
          </a:p>
        </p:txBody>
      </p:sp>
      <p:pic>
        <p:nvPicPr>
          <p:cNvPr id="8" name="Picture Placeholder 7" descr="The Govan-Partick Bridge">
            <a:extLst>
              <a:ext uri="{FF2B5EF4-FFF2-40B4-BE49-F238E27FC236}">
                <a16:creationId xmlns:a16="http://schemas.microsoft.com/office/drawing/2014/main" id="{71368A96-C15E-9557-AAEC-D0734DD9F2B5}"/>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pic>
        <p:nvPicPr>
          <p:cNvPr id="5" name="Graphic 4">
            <a:extLst>
              <a:ext uri="{FF2B5EF4-FFF2-40B4-BE49-F238E27FC236}">
                <a16:creationId xmlns:a16="http://schemas.microsoft.com/office/drawing/2014/main" id="{5A3633F3-9C16-F1F7-1BBA-1754ED4E8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437671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7FE2-2AF3-A929-9642-FD85279A272C}"/>
              </a:ext>
            </a:extLst>
          </p:cNvPr>
          <p:cNvSpPr>
            <a:spLocks noGrp="1"/>
          </p:cNvSpPr>
          <p:nvPr>
            <p:ph type="title"/>
          </p:nvPr>
        </p:nvSpPr>
        <p:spPr>
          <a:xfrm>
            <a:off x="416560" y="1742268"/>
            <a:ext cx="5583407" cy="579193"/>
          </a:xfrm>
        </p:spPr>
        <p:txBody>
          <a:bodyPr/>
          <a:lstStyle/>
          <a:p>
            <a:r>
              <a:rPr lang="en-GB" dirty="0">
                <a:solidFill>
                  <a:schemeClr val="tx1"/>
                </a:solidFill>
              </a:rPr>
              <a:t>Collections</a:t>
            </a:r>
            <a:endParaRPr lang="en-US" dirty="0"/>
          </a:p>
        </p:txBody>
      </p:sp>
      <p:sp>
        <p:nvSpPr>
          <p:cNvPr id="4" name="Text Placeholder 3">
            <a:extLst>
              <a:ext uri="{FF2B5EF4-FFF2-40B4-BE49-F238E27FC236}">
                <a16:creationId xmlns:a16="http://schemas.microsoft.com/office/drawing/2014/main" id="{04CF96B7-7DD7-C7E1-3AB8-B5C67040201D}"/>
              </a:ext>
            </a:extLst>
          </p:cNvPr>
          <p:cNvSpPr>
            <a:spLocks noGrp="1"/>
          </p:cNvSpPr>
          <p:nvPr>
            <p:ph type="body" sz="half" idx="2"/>
          </p:nvPr>
        </p:nvSpPr>
        <p:spPr/>
        <p:txBody>
          <a:bodyPr/>
          <a:lstStyle/>
          <a:p>
            <a:r>
              <a:rPr lang="en-US" dirty="0">
                <a:solidFill>
                  <a:schemeClr val="tx1"/>
                </a:solidFill>
              </a:rPr>
              <a:t>Founded in 1807, The Hunterian is Scotland's oldest public museum and home to one of the largest collections outside the National Museums.</a:t>
            </a:r>
          </a:p>
          <a:p>
            <a:r>
              <a:rPr lang="en-US" dirty="0">
                <a:solidFill>
                  <a:schemeClr val="tx1"/>
                </a:solidFill>
              </a:rPr>
              <a:t>Collections include the world’s largest display of James McNeill Whistler and Charles Rennie Mackintosh.</a:t>
            </a:r>
          </a:p>
          <a:p>
            <a:r>
              <a:rPr lang="en-US" dirty="0">
                <a:solidFill>
                  <a:schemeClr val="tx1"/>
                </a:solidFill>
              </a:rPr>
              <a:t>Around 1.5 million items relocated to purpose-designed study and storage facilities at Kelvin Hall.</a:t>
            </a:r>
          </a:p>
          <a:p>
            <a:endParaRPr lang="en-US" dirty="0"/>
          </a:p>
        </p:txBody>
      </p:sp>
      <p:pic>
        <p:nvPicPr>
          <p:cNvPr id="6" name="Picture 5" descr="Students and staff observe paintings in the Hunterian Art Gallery">
            <a:extLst>
              <a:ext uri="{FF2B5EF4-FFF2-40B4-BE49-F238E27FC236}">
                <a16:creationId xmlns:a16="http://schemas.microsoft.com/office/drawing/2014/main" id="{C03D2A0C-B63F-2C78-D1E9-4A0DB64F52E4}"/>
              </a:ext>
            </a:extLst>
          </p:cNvPr>
          <p:cNvPicPr preferRelativeResize="0">
            <a:picLocks noGrp="1" noChangeAspect="1"/>
          </p:cNvPicPr>
          <p:nvPr/>
        </p:nvPicPr>
        <p:blipFill>
          <a:blip r:embed="rId3"/>
          <a:srcRect l="8526" t="46181" r="22977" b="1605"/>
          <a:stretch>
            <a:fillRect/>
          </a:stretch>
        </p:blipFill>
        <p:spPr>
          <a:xfrm>
            <a:off x="6192035" y="0"/>
            <a:ext cx="6001200" cy="6858000"/>
          </a:xfrm>
          <a:prstGeom prst="rect">
            <a:avLst/>
          </a:prstGeom>
        </p:spPr>
      </p:pic>
      <p:pic>
        <p:nvPicPr>
          <p:cNvPr id="8" name="Graphic 7">
            <a:extLst>
              <a:ext uri="{FF2B5EF4-FFF2-40B4-BE49-F238E27FC236}">
                <a16:creationId xmlns:a16="http://schemas.microsoft.com/office/drawing/2014/main" id="{91C2FF73-C7D1-A1FE-20DA-520149DAEF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09415248"/>
      </p:ext>
    </p:extLst>
  </p:cSld>
  <p:clrMapOvr>
    <a:masterClrMapping/>
  </p:clrMapOvr>
</p:sld>
</file>

<file path=ppt/theme/theme1.xml><?xml version="1.0" encoding="utf-8"?>
<a:theme xmlns:a="http://schemas.openxmlformats.org/drawingml/2006/main" name="Office Theme">
  <a:themeElements>
    <a:clrScheme name="University of Glasgow colours">
      <a:dk1>
        <a:srgbClr val="011451"/>
      </a:dk1>
      <a:lt1>
        <a:srgbClr val="FFFFFF"/>
      </a:lt1>
      <a:dk2>
        <a:srgbClr val="000000"/>
      </a:dk2>
      <a:lt2>
        <a:srgbClr val="E8E8E8"/>
      </a:lt2>
      <a:accent1>
        <a:srgbClr val="011451"/>
      </a:accent1>
      <a:accent2>
        <a:srgbClr val="F2D25C"/>
      </a:accent2>
      <a:accent3>
        <a:srgbClr val="4DBBC6"/>
      </a:accent3>
      <a:accent4>
        <a:srgbClr val="E98BAF"/>
      </a:accent4>
      <a:accent5>
        <a:srgbClr val="A5A1CE"/>
      </a:accent5>
      <a:accent6>
        <a:srgbClr val="81C071"/>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7807</TotalTime>
  <Words>990</Words>
  <Application>Microsoft Macintosh PowerPoint</Application>
  <PresentationFormat>Widescreen</PresentationFormat>
  <Paragraphs>75</Paragraphs>
  <Slides>28</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Aptos</vt:lpstr>
      <vt:lpstr>Arial</vt:lpstr>
      <vt:lpstr>Office Theme</vt:lpstr>
      <vt:lpstr>Guidance notes – delete slide before presenting</vt:lpstr>
      <vt:lpstr>PowerPoint Presentation</vt:lpstr>
      <vt:lpstr>About the University</vt:lpstr>
      <vt:lpstr>Student experience</vt:lpstr>
      <vt:lpstr>Research with impact</vt:lpstr>
      <vt:lpstr>Inclusive Glasgow</vt:lpstr>
      <vt:lpstr>UofG and the SDGs</vt:lpstr>
      <vt:lpstr>Our city, our partner</vt:lpstr>
      <vt:lpstr>Collections</vt:lpstr>
      <vt:lpstr>Connecting globally </vt:lpstr>
      <vt:lpstr>Our expanding campus</vt:lpstr>
      <vt:lpstr>The James McCune  Smith Learning Hub</vt:lpstr>
      <vt:lpstr>The Mazumdar-Shaw  Advanced Research  Centre (ARC)</vt:lpstr>
      <vt:lpstr>Clarice Pears Building</vt:lpstr>
      <vt:lpstr>Adam Smith Building</vt:lpstr>
      <vt:lpstr>Guidance notes on blank layouts – delete before presenting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Hedvanio Bezerra</dc:creator>
  <cp:lastModifiedBy>Hedvanio Neto Bezerra (Student)</cp:lastModifiedBy>
  <cp:revision>101</cp:revision>
  <dcterms:created xsi:type="dcterms:W3CDTF">2024-08-08T12:20:54Z</dcterms:created>
  <dcterms:modified xsi:type="dcterms:W3CDTF">2026-03-06T15:28:00Z</dcterms:modified>
</cp:coreProperties>
</file>