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8" r:id="rId5"/>
    <p:sldId id="474" r:id="rId6"/>
    <p:sldId id="461" r:id="rId7"/>
    <p:sldId id="463" r:id="rId8"/>
    <p:sldId id="477" r:id="rId9"/>
    <p:sldId id="475" r:id="rId10"/>
    <p:sldId id="464" r:id="rId11"/>
    <p:sldId id="476" r:id="rId12"/>
    <p:sldId id="462" r:id="rId13"/>
    <p:sldId id="470" r:id="rId14"/>
    <p:sldId id="466" r:id="rId15"/>
    <p:sldId id="465" r:id="rId16"/>
    <p:sldId id="471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F3EE9-3014-4FA8-A75D-74E3D9894533}" v="12" dt="2026-01-19T16:53:18.539"/>
    <p1510:client id="{9F6A9F3F-F47F-48F8-96F0-1CDD2C9458D1}" v="2" dt="2026-01-19T16:53:42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MacGowan" userId="S::jacqueline.macgowan@glasgow.ac.uk::72db841d-b47b-4905-9cd0-a58abe80f9f0" providerId="AD" clId="Web-{E10B74AB-3DAB-4158-935E-F9E0A9C25A27}"/>
    <pc:docChg chg="modSld">
      <pc:chgData name="Jacqueline MacGowan" userId="S::jacqueline.macgowan@glasgow.ac.uk::72db841d-b47b-4905-9cd0-a58abe80f9f0" providerId="AD" clId="Web-{E10B74AB-3DAB-4158-935E-F9E0A9C25A27}" dt="2026-01-15T15:51:56.231" v="0"/>
      <pc:docMkLst>
        <pc:docMk/>
      </pc:docMkLst>
      <pc:sldChg chg="delSp">
        <pc:chgData name="Jacqueline MacGowan" userId="S::jacqueline.macgowan@glasgow.ac.uk::72db841d-b47b-4905-9cd0-a58abe80f9f0" providerId="AD" clId="Web-{E10B74AB-3DAB-4158-935E-F9E0A9C25A27}" dt="2026-01-15T15:51:56.231" v="0"/>
        <pc:sldMkLst>
          <pc:docMk/>
          <pc:sldMk cId="1812997581" sldId="462"/>
        </pc:sldMkLst>
      </pc:sldChg>
    </pc:docChg>
  </pc:docChgLst>
  <pc:docChgLst>
    <pc:chgData name="Jacqueline MacGowan" userId="S::jacqueline.macgowan@glasgow.ac.uk::72db841d-b47b-4905-9cd0-a58abe80f9f0" providerId="AD" clId="Web-{0319EFBB-70C9-4771-81F3-D38431B92BFA}"/>
    <pc:docChg chg="modSld">
      <pc:chgData name="Jacqueline MacGowan" userId="S::jacqueline.macgowan@glasgow.ac.uk::72db841d-b47b-4905-9cd0-a58abe80f9f0" providerId="AD" clId="Web-{0319EFBB-70C9-4771-81F3-D38431B92BFA}" dt="2026-01-15T16:06:56.222" v="12" actId="14100"/>
      <pc:docMkLst>
        <pc:docMk/>
      </pc:docMkLst>
      <pc:sldChg chg="addSp delSp modSp">
        <pc:chgData name="Jacqueline MacGowan" userId="S::jacqueline.macgowan@glasgow.ac.uk::72db841d-b47b-4905-9cd0-a58abe80f9f0" providerId="AD" clId="Web-{0319EFBB-70C9-4771-81F3-D38431B92BFA}" dt="2026-01-15T16:06:56.222" v="12" actId="14100"/>
        <pc:sldMkLst>
          <pc:docMk/>
          <pc:sldMk cId="1812997581" sldId="462"/>
        </pc:sldMkLst>
      </pc:sldChg>
    </pc:docChg>
  </pc:docChgLst>
  <pc:docChgLst>
    <pc:chgData name="Jacqueline MacGowan" userId="S::jacqueline.macgowan@glasgow.ac.uk::72db841d-b47b-4905-9cd0-a58abe80f9f0" providerId="AD" clId="Web-{0F8F3EE9-3014-4FA8-A75D-74E3D9894533}"/>
    <pc:docChg chg="modSld">
      <pc:chgData name="Jacqueline MacGowan" userId="S::jacqueline.macgowan@glasgow.ac.uk::72db841d-b47b-4905-9cd0-a58abe80f9f0" providerId="AD" clId="Web-{0F8F3EE9-3014-4FA8-A75D-74E3D9894533}" dt="2026-01-19T16:53:18.539" v="9" actId="1076"/>
      <pc:docMkLst>
        <pc:docMk/>
      </pc:docMkLst>
      <pc:sldChg chg="addSp delSp modSp">
        <pc:chgData name="Jacqueline MacGowan" userId="S::jacqueline.macgowan@glasgow.ac.uk::72db841d-b47b-4905-9cd0-a58abe80f9f0" providerId="AD" clId="Web-{0F8F3EE9-3014-4FA8-A75D-74E3D9894533}" dt="2026-01-19T16:53:18.539" v="9" actId="1076"/>
        <pc:sldMkLst>
          <pc:docMk/>
          <pc:sldMk cId="1812997581" sldId="462"/>
        </pc:sldMkLst>
        <pc:picChg chg="add mod">
          <ac:chgData name="Jacqueline MacGowan" userId="S::jacqueline.macgowan@glasgow.ac.uk::72db841d-b47b-4905-9cd0-a58abe80f9f0" providerId="AD" clId="Web-{0F8F3EE9-3014-4FA8-A75D-74E3D9894533}" dt="2026-01-19T16:52:45.444" v="4" actId="1076"/>
          <ac:picMkLst>
            <pc:docMk/>
            <pc:sldMk cId="1812997581" sldId="462"/>
            <ac:picMk id="3" creationId="{E19E3AB5-2922-0726-6329-914B9787926A}"/>
          </ac:picMkLst>
        </pc:picChg>
        <pc:picChg chg="del">
          <ac:chgData name="Jacqueline MacGowan" userId="S::jacqueline.macgowan@glasgow.ac.uk::72db841d-b47b-4905-9cd0-a58abe80f9f0" providerId="AD" clId="Web-{0F8F3EE9-3014-4FA8-A75D-74E3D9894533}" dt="2026-01-19T16:52:21.724" v="0"/>
          <ac:picMkLst>
            <pc:docMk/>
            <pc:sldMk cId="1812997581" sldId="462"/>
            <ac:picMk id="4" creationId="{06E6116D-2B29-F00B-00AC-CCFAECFD1E67}"/>
          </ac:picMkLst>
        </pc:picChg>
        <pc:picChg chg="add mod">
          <ac:chgData name="Jacqueline MacGowan" userId="S::jacqueline.macgowan@glasgow.ac.uk::72db841d-b47b-4905-9cd0-a58abe80f9f0" providerId="AD" clId="Web-{0F8F3EE9-3014-4FA8-A75D-74E3D9894533}" dt="2026-01-19T16:53:18.539" v="9" actId="1076"/>
          <ac:picMkLst>
            <pc:docMk/>
            <pc:sldMk cId="1812997581" sldId="462"/>
            <ac:picMk id="5" creationId="{3DC96A61-025B-2EB6-73A9-31E8EA32AD18}"/>
          </ac:picMkLst>
        </pc:picChg>
      </pc:sldChg>
    </pc:docChg>
  </pc:docChgLst>
  <pc:docChgLst>
    <pc:chgData name="Jacqueline MacGowan" userId="S::jacqueline.macgowan@glasgow.ac.uk::72db841d-b47b-4905-9cd0-a58abe80f9f0" providerId="AD" clId="Web-{9F6A9F3F-F47F-48F8-96F0-1CDD2C9458D1}"/>
    <pc:docChg chg="modSld">
      <pc:chgData name="Jacqueline MacGowan" userId="S::jacqueline.macgowan@glasgow.ac.uk::72db841d-b47b-4905-9cd0-a58abe80f9f0" providerId="AD" clId="Web-{9F6A9F3F-F47F-48F8-96F0-1CDD2C9458D1}" dt="2026-01-19T16:53:42.445" v="1" actId="1076"/>
      <pc:docMkLst>
        <pc:docMk/>
      </pc:docMkLst>
      <pc:sldChg chg="delSp modSp">
        <pc:chgData name="Jacqueline MacGowan" userId="S::jacqueline.macgowan@glasgow.ac.uk::72db841d-b47b-4905-9cd0-a58abe80f9f0" providerId="AD" clId="Web-{9F6A9F3F-F47F-48F8-96F0-1CDD2C9458D1}" dt="2026-01-19T16:53:42.445" v="1" actId="1076"/>
        <pc:sldMkLst>
          <pc:docMk/>
          <pc:sldMk cId="1812997581" sldId="462"/>
        </pc:sldMkLst>
        <pc:picChg chg="del">
          <ac:chgData name="Jacqueline MacGowan" userId="S::jacqueline.macgowan@glasgow.ac.uk::72db841d-b47b-4905-9cd0-a58abe80f9f0" providerId="AD" clId="Web-{9F6A9F3F-F47F-48F8-96F0-1CDD2C9458D1}" dt="2026-01-19T16:53:38.413" v="0"/>
          <ac:picMkLst>
            <pc:docMk/>
            <pc:sldMk cId="1812997581" sldId="462"/>
            <ac:picMk id="3" creationId="{E19E3AB5-2922-0726-6329-914B9787926A}"/>
          </ac:picMkLst>
        </pc:picChg>
        <pc:picChg chg="mod">
          <ac:chgData name="Jacqueline MacGowan" userId="S::jacqueline.macgowan@glasgow.ac.uk::72db841d-b47b-4905-9cd0-a58abe80f9f0" providerId="AD" clId="Web-{9F6A9F3F-F47F-48F8-96F0-1CDD2C9458D1}" dt="2026-01-19T16:53:42.445" v="1" actId="1076"/>
          <ac:picMkLst>
            <pc:docMk/>
            <pc:sldMk cId="1812997581" sldId="462"/>
            <ac:picMk id="17" creationId="{983D0EE5-54EA-4DB8-B398-085DE48C9F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F4E3-AE92-F348-BFAB-AE0FB273B96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F2EE-2DF4-4F40-94A0-0ABAF181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8E123-963F-4273-A315-E5AA822D40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them if there is anything else over and above these that they have done in the past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5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0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9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0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4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0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4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3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67D6-1C3D-4ADD-8368-4177686C5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173DB-63FD-4BFE-B35C-CB6CD41D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A5E47-AF3E-4BFD-8CEE-8F93A1D5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57CA-1D23-4EA4-AC16-6A61ACAC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C5DA-DC2D-451C-87A9-EA23C7AD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4671-DCE9-48FF-AE3E-8C78D463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E8024-F3DC-42E9-BF82-38F5393F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EE624-7A11-4BB4-B23B-48FCA6E7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A3A9-DC3D-4CA9-A70A-7701B2D5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053A-6467-4B67-B28E-72E66356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3E8D9-7ED8-4EF0-B924-10DE6E46F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A0F50-EAF2-4B5D-92B9-F54A39B5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A25B1-DE93-4A6C-A1CD-63BD860D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90950-8B38-48FF-A9A5-18E1DB27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8E70-6198-409A-AF0C-252C8EFE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9D5B-C850-45F7-A4F6-B47D7CE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68A9-0E08-44B8-A9C1-5609DA95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681A-D57A-4375-BDE1-54139337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57694-01D9-49D0-89E7-608A5EAA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290-14FF-4529-854B-0348F95F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C39-6E58-4B35-8B19-0A4672A3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7C2CD-181D-4BCE-87FB-C13F7D9E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F3BD-A42A-445C-9834-0A8EABCB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9DEB-3905-45B9-B875-5441A01D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6C3A-358D-4BB6-A6CF-B159C0D7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CA5B-6914-476E-8310-6DF7DC3B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0897-1E32-4376-A269-1F3BC63C2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87100-DF93-4268-994E-407D2295A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4D92D-D12A-4A0D-9BE9-2BD3C89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20810-2A3B-4706-84E5-B87FA458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066A-96A2-4DDA-94BD-58202228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A288-53A5-4C7B-A2D0-99224D3C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1B1EF-4B75-4391-8E36-7BE27D0C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A196F-C420-4DDA-AF9F-8E2C22483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7D2C4-F3CC-43F1-A84F-D87FD9CC8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E42CC-8D8D-46DF-A460-78AE92860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E8E66-DB3F-44BF-A7AB-12AEE339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060E-2C3F-4DDE-B724-675D05CD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3CEE1-5EA8-4FCD-9F80-3148D3BB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87DF-9F29-4E07-AF6F-7F27272D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77F75-878B-4BCA-A717-7A403F81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2BFF9-425F-42FB-8453-746CB5CF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A4E28-517A-4ED6-ACCA-56A58435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CD1F4-335B-4087-89B2-703BE24E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A748C-C6EB-4E53-A83E-835A1624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0773E-CF42-4523-B4C1-3D3A39B9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04A-F21D-4129-A44F-50681990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E3C9-3E6B-41E8-81B5-5A3493B2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9E7EA-6084-4BAA-9BF7-711BE8641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7CEA9-4A26-4169-9E09-2E031E91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8162C-3C44-4D74-9BDE-30C6B399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ED976-6C30-4ED8-BE8B-354CAD39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1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EC08-1661-4FCD-ABDC-4895B319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2D901-4AD2-4AE2-ACDC-E26C94EE1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AD73-1945-4D11-A245-6EBC51081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60A-E6A3-4F37-BE63-C1DA603A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6E47-63B9-4B7F-AA85-ADC692FA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E58F9-6144-450E-B5C9-418EEF78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9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84C21-AE01-43A4-8E50-DF075885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17531-DE32-4FBD-8EB1-0E4C07D3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EADF-627F-4BA8-A0C2-EA62255FA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AA41-D07D-9F4D-AD50-98C21A794F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097E-FE4A-424F-9503-2A77E4D3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F6B5-9304-4DAB-9FF9-BE3CE5BB9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hyperlink" Target="https://www.yammer.com/glasgow.ac.uk/#/threads/inGroup?type=in_group&amp;feedId=14199291904&amp;view=al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cqueline.Jack@glasgow.ac.uk" TargetMode="External"/><Relationship Id="rId5" Type="http://schemas.openxmlformats.org/officeDocument/2006/relationships/hyperlink" Target="mailto:Jacqueline.MacGowan@glasgow.ac.uk" TargetMode="External"/><Relationship Id="rId4" Type="http://schemas.openxmlformats.org/officeDocument/2006/relationships/hyperlink" Target="mailto:planning-central-surveys@glasgow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0394"/>
            <a:ext cx="12192000" cy="6874601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95250" y="1464028"/>
            <a:ext cx="8921751" cy="336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endParaRPr lang="en-GB" sz="3523" b="1">
              <a:solidFill>
                <a:srgbClr val="002060"/>
              </a:solidFill>
            </a:endParaRPr>
          </a:p>
          <a:p>
            <a:r>
              <a:rPr lang="en-GB" sz="3500" b="1">
                <a:solidFill>
                  <a:srgbClr val="002060"/>
                </a:solidFill>
              </a:rPr>
              <a:t>NSS Promotion Advice</a:t>
            </a:r>
            <a:endParaRPr lang="en-GB" sz="3500" b="1">
              <a:solidFill>
                <a:srgbClr val="002060"/>
              </a:solidFill>
              <a:cs typeface="Calibri"/>
            </a:endParaRPr>
          </a:p>
          <a:p>
            <a:r>
              <a:rPr lang="en-GB" sz="2800" b="1">
                <a:solidFill>
                  <a:srgbClr val="002060"/>
                </a:solidFill>
                <a:cs typeface="Calibri"/>
              </a:rPr>
              <a:t>Confidential for University of Glasgow Staff Use Only</a:t>
            </a:r>
            <a:endParaRPr lang="en-GB" sz="2800">
              <a:cs typeface="Calibri"/>
            </a:endParaRPr>
          </a:p>
          <a:p>
            <a:endParaRPr lang="en-GB" sz="3500" b="1">
              <a:solidFill>
                <a:srgbClr val="002060"/>
              </a:solidFill>
              <a:cs typeface="Calibri"/>
            </a:endParaRPr>
          </a:p>
          <a:p>
            <a:endParaRPr lang="en-GB" sz="2764" b="1">
              <a:solidFill>
                <a:srgbClr val="002060"/>
              </a:solidFill>
              <a:cs typeface="Calibri"/>
            </a:endParaRPr>
          </a:p>
          <a:p>
            <a:endParaRPr lang="en-GB" sz="2764" b="1">
              <a:solidFill>
                <a:srgbClr val="002060"/>
              </a:solidFill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9448DA-840F-4652-A5E3-7A504018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467870" y="1101969"/>
            <a:ext cx="10776873" cy="167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we need you to do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394590" y="2303057"/>
            <a:ext cx="11317250" cy="709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 normally ask lecturers to use </a:t>
            </a:r>
            <a:r>
              <a:rPr lang="en-GB" sz="2400" b="1"/>
              <a:t>video</a:t>
            </a:r>
            <a:r>
              <a:rPr lang="en-GB" sz="2400"/>
              <a:t> or </a:t>
            </a:r>
            <a:r>
              <a:rPr lang="en-GB" sz="2400" b="1"/>
              <a:t>PowerPoint </a:t>
            </a:r>
            <a:r>
              <a:rPr lang="en-GB" sz="2400"/>
              <a:t>before lectures  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BA8CA6-5D85-4626-BA3A-DDC3A6696C53}"/>
              </a:ext>
            </a:extLst>
          </p:cNvPr>
          <p:cNvSpPr txBox="1">
            <a:spLocks/>
          </p:cNvSpPr>
          <p:nvPr/>
        </p:nvSpPr>
        <p:spPr>
          <a:xfrm>
            <a:off x="406880" y="3133912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Let students know that Ipsos MORI will keep emailing and phoning until students complete, so if they intend to complete the survey, sooner would be better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CC59C6B-DB1F-4EB7-B434-9321FDFE71FD}"/>
              </a:ext>
            </a:extLst>
          </p:cNvPr>
          <p:cNvSpPr txBox="1">
            <a:spLocks/>
          </p:cNvSpPr>
          <p:nvPr/>
        </p:nvSpPr>
        <p:spPr>
          <a:xfrm>
            <a:off x="394590" y="3766150"/>
            <a:ext cx="11201278" cy="44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Display digital posters where possible (for on-campus students)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9AFE0-1F3A-401F-A98B-A2EDE05E746F}"/>
              </a:ext>
            </a:extLst>
          </p:cNvPr>
          <p:cNvSpPr txBox="1">
            <a:spLocks/>
          </p:cNvSpPr>
          <p:nvPr/>
        </p:nvSpPr>
        <p:spPr>
          <a:xfrm>
            <a:off x="403196" y="4305424"/>
            <a:ext cx="11201278" cy="760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Use local social media to promote the survey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F6CE42-D915-4E0C-ADAA-C4F41314378B}"/>
              </a:ext>
            </a:extLst>
          </p:cNvPr>
          <p:cNvSpPr txBox="1">
            <a:spLocks/>
          </p:cNvSpPr>
          <p:nvPr/>
        </p:nvSpPr>
        <p:spPr>
          <a:xfrm>
            <a:off x="406880" y="4217309"/>
            <a:ext cx="11188144" cy="2361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If a student wishes to opt out they can either do this via the NSS FAQ page (cumbersome) or by emailing us at UofG Surveys (planning-central-surveys@glasgow.ac.uk)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030716F-387A-4B52-8470-FFDA15B5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6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301262"/>
            <a:ext cx="10776873" cy="1191106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Students can complete the survey at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542526" y="-304442"/>
            <a:ext cx="9730723" cy="5854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thestudentsurvey.com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AD9C400-F385-4E63-B3E6-7778A565D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501E41-26C2-4B8F-BBC6-7FCBEF630247}"/>
              </a:ext>
            </a:extLst>
          </p:cNvPr>
          <p:cNvSpPr txBox="1">
            <a:spLocks/>
          </p:cNvSpPr>
          <p:nvPr/>
        </p:nvSpPr>
        <p:spPr>
          <a:xfrm>
            <a:off x="539062" y="289716"/>
            <a:ext cx="9740248" cy="657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Over the phone when they are called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D55A1-074D-453A-9C07-41DF306BBBEF}"/>
              </a:ext>
            </a:extLst>
          </p:cNvPr>
          <p:cNvSpPr txBox="1">
            <a:spLocks/>
          </p:cNvSpPr>
          <p:nvPr/>
        </p:nvSpPr>
        <p:spPr>
          <a:xfrm>
            <a:off x="539062" y="2493396"/>
            <a:ext cx="9740248" cy="408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Using the QR code: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302470E-B157-3F7D-9A1A-1CA3DF73CF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8A3F2-9C2D-39E9-86AD-5B688E178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068" y="4537096"/>
            <a:ext cx="1567157" cy="15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24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371600"/>
            <a:ext cx="10776873" cy="1120768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Students can get help from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74724" y="2428618"/>
            <a:ext cx="958784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thestudentsurvey.com – particularly the FAQs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2A2EB3-1E32-489A-AD11-001E3908FDFE}"/>
              </a:ext>
            </a:extLst>
          </p:cNvPr>
          <p:cNvSpPr txBox="1">
            <a:spLocks/>
          </p:cNvSpPr>
          <p:nvPr/>
        </p:nvSpPr>
        <p:spPr>
          <a:xfrm>
            <a:off x="574724" y="4157019"/>
            <a:ext cx="9740248" cy="122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By emailing Ipsos MORI at: thestudentsurvey@ipsos.com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574724" y="3231843"/>
            <a:ext cx="9740248" cy="92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By emailing the UofG Survey Team at: </a:t>
            </a:r>
            <a:br>
              <a:rPr lang="en-GB" sz="2400"/>
            </a:br>
            <a:r>
              <a:rPr lang="en-GB" sz="2400"/>
              <a:t>UofGSurveys (planning-central-surveys@glasgow.ac.uk)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3670461-E7B0-485B-A49D-A84EE27CF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Staff can get help from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467870" y="2054268"/>
            <a:ext cx="11361713" cy="4359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UofG Survey Team or the Student Communications Team at:  </a:t>
            </a:r>
            <a:br>
              <a:rPr lang="en-GB" sz="2400"/>
            </a:br>
            <a:r>
              <a:rPr lang="en-GB" sz="2400" err="1"/>
              <a:t>UofGSurveys</a:t>
            </a:r>
            <a:r>
              <a:rPr lang="en-GB" sz="2400"/>
              <a:t> (</a:t>
            </a:r>
            <a:r>
              <a:rPr lang="en-GB" sz="2400">
                <a:hlinkClick r:id="rId4"/>
              </a:rPr>
              <a:t>planning-central-surveys@glasgow.ac.uk</a:t>
            </a:r>
            <a:r>
              <a:rPr lang="en-GB" sz="2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Jacqueline </a:t>
            </a:r>
            <a:r>
              <a:rPr lang="fr-FR" sz="2400" err="1"/>
              <a:t>MacGowan</a:t>
            </a:r>
            <a:r>
              <a:rPr lang="fr-FR" sz="2400"/>
              <a:t> - </a:t>
            </a:r>
            <a:r>
              <a:rPr lang="fr-FR" sz="2400">
                <a:hlinkClick r:id="rId5"/>
              </a:rPr>
              <a:t>Jacqueline.MacGowan@glasgow.ac.uk</a:t>
            </a:r>
            <a:endParaRPr lang="fr-FR" sz="2400"/>
          </a:p>
          <a:p>
            <a:pPr lvl="1"/>
            <a:endParaRPr lang="fr-FR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Jacqueline Jack - </a:t>
            </a:r>
            <a:r>
              <a:rPr lang="fr-FR" sz="2400">
                <a:hlinkClick r:id="rId6"/>
              </a:rPr>
              <a:t>Jacqueline.Jack@glasgow.ac.uk</a:t>
            </a:r>
            <a:endParaRPr lang="fr-FR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Yammer ‘</a:t>
            </a:r>
            <a:r>
              <a:rPr lang="en-GB" sz="2400" b="1">
                <a:hlinkClick r:id="rId7"/>
              </a:rPr>
              <a:t>UofG</a:t>
            </a:r>
            <a:r>
              <a:rPr lang="en-GB" sz="2400">
                <a:hlinkClick r:id="rId7"/>
              </a:rPr>
              <a:t> </a:t>
            </a:r>
            <a:r>
              <a:rPr lang="en-GB" sz="2400" b="1">
                <a:hlinkClick r:id="rId7"/>
              </a:rPr>
              <a:t>Surveys</a:t>
            </a:r>
            <a:r>
              <a:rPr lang="en-GB" sz="2400" b="1"/>
              <a:t>’</a:t>
            </a:r>
            <a:r>
              <a:rPr lang="en-GB" sz="2400"/>
              <a:t> group</a:t>
            </a:r>
            <a:endParaRPr lang="en-GB" sz="2400">
              <a:cs typeface="Calibri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0FC81B9-6CDA-4BEA-89FE-C88E0C43FA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22852" y="245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National Student Survey (NSS), is for UG students in their final year and is run by Ipsos MORI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F315-BE50-4AF6-B7F3-7E3BF4FD22CB}"/>
              </a:ext>
            </a:extLst>
          </p:cNvPr>
          <p:cNvSpPr txBox="1">
            <a:spLocks/>
          </p:cNvSpPr>
          <p:nvPr/>
        </p:nvSpPr>
        <p:spPr>
          <a:xfrm>
            <a:off x="522852" y="3032368"/>
            <a:ext cx="11201278" cy="1398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is an opportunity for students to give feedback on what they liked about their experience at the University of Glasgow and what could be improved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BB172A-E42F-412A-90A2-C4FAC661EF60}"/>
              </a:ext>
            </a:extLst>
          </p:cNvPr>
          <p:cNvSpPr txBox="1">
            <a:spLocks/>
          </p:cNvSpPr>
          <p:nvPr/>
        </p:nvSpPr>
        <p:spPr>
          <a:xfrm>
            <a:off x="522852" y="425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will open on 2nd February</a:t>
            </a:r>
            <a:r>
              <a:rPr lang="en-GB" sz="2400" b="1"/>
              <a:t> </a:t>
            </a:r>
            <a:r>
              <a:rPr lang="en-GB" sz="2400"/>
              <a:t>and closes at the </a:t>
            </a:r>
            <a:r>
              <a:rPr lang="en-GB" sz="2400" b="1"/>
              <a:t>end of April</a:t>
            </a:r>
            <a:r>
              <a:rPr lang="en-GB" sz="2400"/>
              <a:t> 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0D83AEB-7812-4493-9698-40C3C714CBE8}"/>
              </a:ext>
            </a:extLst>
          </p:cNvPr>
          <p:cNvSpPr txBox="1">
            <a:spLocks/>
          </p:cNvSpPr>
          <p:nvPr/>
        </p:nvSpPr>
        <p:spPr>
          <a:xfrm>
            <a:off x="522852" y="479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is important to help the University enhance the student experience and learning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439D3E1-1BBF-4034-AF1D-0B4387AA6662}"/>
              </a:ext>
            </a:extLst>
          </p:cNvPr>
          <p:cNvSpPr txBox="1">
            <a:spLocks/>
          </p:cNvSpPr>
          <p:nvPr/>
        </p:nvSpPr>
        <p:spPr>
          <a:xfrm>
            <a:off x="522852" y="5451676"/>
            <a:ext cx="11201278" cy="77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593AF8A5-2C65-4A85-8359-B664EC1E5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5152A41-C8AC-4227-80FE-2D5851B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What is the NSS?</a:t>
            </a:r>
          </a:p>
        </p:txBody>
      </p:sp>
    </p:spTree>
    <p:extLst>
      <p:ext uri="{BB962C8B-B14F-4D97-AF65-F5344CB8AC3E}">
        <p14:creationId xmlns:p14="http://schemas.microsoft.com/office/powerpoint/2010/main" val="88022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51806" y="2444038"/>
            <a:ext cx="11144833" cy="88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Staff web pages:       </a:t>
            </a:r>
            <a:br>
              <a:rPr lang="en-GB" sz="2400"/>
            </a:br>
            <a:r>
              <a:rPr lang="en-GB" sz="2400"/>
              <a:t>www.gla.ac.uk/planning/surveys/nss/staff/</a:t>
            </a:r>
            <a:endParaRPr lang="en-GB" sz="2400">
              <a:cs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F315-BE50-4AF6-B7F3-7E3BF4FD22CB}"/>
              </a:ext>
            </a:extLst>
          </p:cNvPr>
          <p:cNvSpPr txBox="1">
            <a:spLocks/>
          </p:cNvSpPr>
          <p:nvPr/>
        </p:nvSpPr>
        <p:spPr>
          <a:xfrm>
            <a:off x="550886" y="3216093"/>
            <a:ext cx="11201278" cy="1207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Student web pages:  </a:t>
            </a:r>
            <a:br>
              <a:rPr lang="en-GB" sz="2400"/>
            </a:br>
            <a:r>
              <a:rPr lang="en-GB" sz="2400"/>
              <a:t>glasgow.ac.uk/</a:t>
            </a:r>
            <a:r>
              <a:rPr lang="en-GB" sz="2400" err="1"/>
              <a:t>nss</a:t>
            </a:r>
            <a:r>
              <a:rPr lang="en-GB" sz="2400"/>
              <a:t>/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BB172A-E42F-412A-90A2-C4FAC661EF60}"/>
              </a:ext>
            </a:extLst>
          </p:cNvPr>
          <p:cNvSpPr txBox="1">
            <a:spLocks/>
          </p:cNvSpPr>
          <p:nvPr/>
        </p:nvSpPr>
        <p:spPr>
          <a:xfrm>
            <a:off x="583543" y="4206991"/>
            <a:ext cx="11201278" cy="1292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Ipsos MORI NSS web pages (particularly the FAQs): </a:t>
            </a:r>
            <a:br>
              <a:rPr lang="en-GB" sz="2400"/>
            </a:br>
            <a:r>
              <a:rPr lang="en-GB" sz="2400"/>
              <a:t>thestudentsurvey.com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C36D434-B7CB-4C3C-9FD2-45D2C93E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19907F-A408-418D-8151-C78F7289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Please make yourself familiar with</a:t>
            </a:r>
          </a:p>
        </p:txBody>
      </p:sp>
    </p:spTree>
    <p:extLst>
      <p:ext uri="{BB962C8B-B14F-4D97-AF65-F5344CB8AC3E}">
        <p14:creationId xmlns:p14="http://schemas.microsoft.com/office/powerpoint/2010/main" val="274746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625115" y="4492546"/>
            <a:ext cx="10731290" cy="4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/>
              <a:t>Reducing emails to students </a:t>
            </a:r>
            <a:br>
              <a:rPr lang="en-GB" sz="2400"/>
            </a:br>
            <a:r>
              <a:rPr lang="en-GB" sz="2400"/>
              <a:t>We would recommend on holding back on emailing students unless it is part of an email which is going out anyway.</a:t>
            </a:r>
            <a:br>
              <a:rPr lang="en-GB" sz="2400"/>
            </a:br>
            <a:r>
              <a:rPr lang="en-GB" sz="2400"/>
              <a:t>- they receive ~ 12 emails from the Survey Team and Ipsos MORI.</a:t>
            </a:r>
            <a:br>
              <a:rPr lang="en-GB" sz="2400"/>
            </a:br>
            <a:r>
              <a:rPr lang="en-GB" sz="2400"/>
              <a:t>We will assess response rates as the survey proceeds 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FF0000"/>
                </a:solidFill>
                <a:ea typeface="+mn-lt"/>
                <a:cs typeface="+mn-lt"/>
              </a:rPr>
              <a:t>For 2026, we are recommending that you only mention NSS a maximum of 3 times between Feb-Apr via whatever communication means you have e.g.: </a:t>
            </a:r>
            <a:endParaRPr lang="en-GB" sz="2400" b="1">
              <a:solidFill>
                <a:srgbClr val="FF0000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latin typeface="+mn-lt"/>
              <a:cs typeface="Calibri"/>
            </a:endParaRPr>
          </a:p>
          <a:p>
            <a:pPr marL="800100" indent="-342900">
              <a:buFont typeface="Arial,Sans-Serif" panose="020B0604020202020204" pitchFamily="34" charset="0"/>
              <a:buChar char="•"/>
            </a:pPr>
            <a:endParaRPr lang="en-US" sz="2400" b="1">
              <a:ea typeface="+mn-lt"/>
              <a:cs typeface="+mn-lt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endParaRPr lang="en-GB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  <a:ea typeface="+mn-lt"/>
              <a:cs typeface="+mn-lt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7163D-CB61-442D-A2F7-142010A38305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EBF07-1AA4-41DE-9020-E5C6E608155B}"/>
              </a:ext>
            </a:extLst>
          </p:cNvPr>
          <p:cNvSpPr txBox="1">
            <a:spLocks/>
          </p:cNvSpPr>
          <p:nvPr/>
        </p:nvSpPr>
        <p:spPr>
          <a:xfrm>
            <a:off x="1355774" y="4720362"/>
            <a:ext cx="8844669" cy="22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>
              <a:buFont typeface="Arial"/>
              <a:buChar char="•"/>
            </a:pPr>
            <a:r>
              <a:rPr lang="en-US" sz="2400" kern="0">
                <a:latin typeface="+mn-lt"/>
                <a:ea typeface="+mn-lt"/>
                <a:cs typeface="+mn-lt"/>
              </a:rPr>
              <a:t> You are emailing the students about something else </a:t>
            </a:r>
            <a:endParaRPr lang="en-US" sz="2400" b="1" kern="0">
              <a:ea typeface="+mn-lt"/>
              <a:cs typeface="Calibri"/>
            </a:endParaRPr>
          </a:p>
          <a:p>
            <a:pPr lvl="2">
              <a:buFont typeface="Arial"/>
              <a:buChar char="•"/>
            </a:pPr>
            <a:r>
              <a:rPr lang="en-US" sz="2400" kern="0">
                <a:ea typeface="+mn-lt"/>
                <a:cs typeface="+mn-lt"/>
              </a:rPr>
              <a:t> Moodle </a:t>
            </a:r>
            <a:endParaRPr lang="en-US">
              <a:ea typeface="+mn-lt"/>
              <a:cs typeface="+mn-lt"/>
            </a:endParaRPr>
          </a:p>
          <a:p>
            <a:pPr lvl="2">
              <a:buFont typeface="Arial"/>
              <a:buChar char="•"/>
            </a:pPr>
            <a:r>
              <a:rPr lang="en-US" sz="2400" kern="0">
                <a:ea typeface="+mn-lt"/>
                <a:cs typeface="+mn-lt"/>
              </a:rPr>
              <a:t> Zoom/Teams – whether lectures, tutorials or general catchups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91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A2EB3-1E32-489A-AD11-001E3908FDFE}"/>
              </a:ext>
            </a:extLst>
          </p:cNvPr>
          <p:cNvSpPr txBox="1">
            <a:spLocks/>
          </p:cNvSpPr>
          <p:nvPr/>
        </p:nvSpPr>
        <p:spPr>
          <a:xfrm>
            <a:off x="551573" y="2620996"/>
            <a:ext cx="9740248" cy="4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NSS Timeline </a:t>
            </a:r>
            <a:r>
              <a:rPr lang="en-GB" sz="2400"/>
              <a:t>is a useful guide on what happens each week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576A24-B51F-488B-950C-BA8CF4987F9D}"/>
              </a:ext>
            </a:extLst>
          </p:cNvPr>
          <p:cNvSpPr txBox="1">
            <a:spLocks/>
          </p:cNvSpPr>
          <p:nvPr/>
        </p:nvSpPr>
        <p:spPr>
          <a:xfrm>
            <a:off x="551573" y="4114800"/>
            <a:ext cx="9740248" cy="79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Help Card on Sharing of Response Rates</a:t>
            </a:r>
            <a:r>
              <a:rPr lang="en-GB" sz="2400"/>
              <a:t> is important – we cannot share response rates outside the university </a:t>
            </a:r>
          </a:p>
          <a:p>
            <a:pPr lvl="1"/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NSS Questionnaire </a:t>
            </a:r>
            <a:r>
              <a:rPr lang="en-GB" sz="2400"/>
              <a:t>shows what questions the students are asked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7163D-CB61-442D-A2F7-142010A38305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</p:spTree>
    <p:extLst>
      <p:ext uri="{BB962C8B-B14F-4D97-AF65-F5344CB8AC3E}">
        <p14:creationId xmlns:p14="http://schemas.microsoft.com/office/powerpoint/2010/main" val="1401581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BA3E7-4119-4060-B129-320D748458AC}"/>
              </a:ext>
            </a:extLst>
          </p:cNvPr>
          <p:cNvSpPr txBox="1">
            <a:spLocks/>
          </p:cNvSpPr>
          <p:nvPr/>
        </p:nvSpPr>
        <p:spPr>
          <a:xfrm>
            <a:off x="551574" y="2241725"/>
            <a:ext cx="9740248" cy="250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GB" sz="2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1447EE-11D6-4C6B-8C03-817756073367}"/>
              </a:ext>
            </a:extLst>
          </p:cNvPr>
          <p:cNvSpPr txBox="1">
            <a:spLocks/>
          </p:cNvSpPr>
          <p:nvPr/>
        </p:nvSpPr>
        <p:spPr>
          <a:xfrm>
            <a:off x="476447" y="2489342"/>
            <a:ext cx="9815374" cy="95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 will make students aware that good NSS results do not affect fees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46F19D0-2D54-4053-ABA0-DAE1DE636C5B}"/>
              </a:ext>
            </a:extLst>
          </p:cNvPr>
          <p:cNvSpPr txBox="1">
            <a:spLocks/>
          </p:cNvSpPr>
          <p:nvPr/>
        </p:nvSpPr>
        <p:spPr>
          <a:xfrm>
            <a:off x="476448" y="3428909"/>
            <a:ext cx="9815373" cy="1544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If a student completes the survey online they will be entered into a prize draw for a top prize of £500 or five runners up prizes of £100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F5658A-9F8A-46F7-955A-9BC53344AD78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9AD593-A78C-4789-8803-FA0EAB025B69}"/>
              </a:ext>
            </a:extLst>
          </p:cNvPr>
          <p:cNvSpPr txBox="1">
            <a:spLocks/>
          </p:cNvSpPr>
          <p:nvPr/>
        </p:nvSpPr>
        <p:spPr>
          <a:xfrm>
            <a:off x="476448" y="4984422"/>
            <a:ext cx="9815373" cy="1033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Digital posters are available on the NSS staff website </a:t>
            </a:r>
            <a:endParaRPr lang="en-GB" sz="240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17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252920" y="1539433"/>
            <a:ext cx="9358008" cy="123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the Student Communications Team will be doing to promote the NSS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495361" y="3190874"/>
            <a:ext cx="11201278" cy="277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Student web pages:  glasgow.ac.uk/</a:t>
            </a:r>
            <a:r>
              <a:rPr lang="en-GB" sz="2400" err="1"/>
              <a:t>nss</a:t>
            </a:r>
            <a:r>
              <a:rPr lang="en-GB" sz="2400"/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Screen NSS adverts (for any on-campus students)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'X'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Facebook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Yammer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Communications Advice</a:t>
            </a:r>
            <a:endParaRPr lang="en-GB" sz="2400">
              <a:cs typeface="Calibri"/>
            </a:endParaRP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CE935FF-DC72-4978-8336-B7A04BB3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467871" y="1539433"/>
            <a:ext cx="9181968" cy="123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the UofG Survey Team (PIA) will be doing to promote NSS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495361" y="2859931"/>
            <a:ext cx="11201278" cy="366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Staff web page: www.gla.ac.uk/planning/surveys/nss/staff/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Emails to students are per the timeline on the staff web pages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Regular response rates to staff as the survey progresses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UofG Surveys Yammer for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Advice for Staff or Students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CE935FF-DC72-4978-8336-B7A04BB3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4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1" y="1401375"/>
            <a:ext cx="6857057" cy="135155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What the SRC will be doing to promote the NSS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5AD8DC-ABEE-4B4B-A0CC-70BEF15DD541}"/>
              </a:ext>
            </a:extLst>
          </p:cNvPr>
          <p:cNvSpPr txBox="1">
            <a:spLocks/>
          </p:cNvSpPr>
          <p:nvPr/>
        </p:nvSpPr>
        <p:spPr>
          <a:xfrm>
            <a:off x="467871" y="3429000"/>
            <a:ext cx="6499628" cy="32321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Poster for digital display (for any on-campus students)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Encouraging Students to participate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Putting up NSS posters around campus</a:t>
            </a:r>
            <a:endParaRPr lang="en-GB" sz="240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83D0EE5-54EA-4DB8-B398-085DE48C9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745" y="168349"/>
            <a:ext cx="2885615" cy="1909823"/>
          </a:xfrm>
          <a:prstGeom prst="rect">
            <a:avLst/>
          </a:prstGeom>
        </p:spPr>
      </p:pic>
      <p:pic>
        <p:nvPicPr>
          <p:cNvPr id="5" name="Picture 4" descr="A poster with a picture of a person&amp;#39;s face&#10;&#10;AI-generated content may be incorrect.">
            <a:extLst>
              <a:ext uri="{FF2B5EF4-FFF2-40B4-BE49-F238E27FC236}">
                <a16:creationId xmlns:a16="http://schemas.microsoft.com/office/drawing/2014/main" id="{3DC96A61-025B-2EB6-73A9-31E8EA32A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760" y="2753360"/>
            <a:ext cx="4937760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7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697bb7-213a-4566-8955-fe3da544cb15" xsi:nil="true"/>
    <lcf76f155ced4ddcb4097134ff3c332f xmlns="7175ba2d-1acd-4f14-ba16-b666f1f149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9B3DB57C51E46B456B62FBB4D93BB" ma:contentTypeVersion="17" ma:contentTypeDescription="Create a new document." ma:contentTypeScope="" ma:versionID="76dab260c61853bb6b16fdc48095734f">
  <xsd:schema xmlns:xsd="http://www.w3.org/2001/XMLSchema" xmlns:xs="http://www.w3.org/2001/XMLSchema" xmlns:p="http://schemas.microsoft.com/office/2006/metadata/properties" xmlns:ns2="7175ba2d-1acd-4f14-ba16-b666f1f149b9" xmlns:ns3="5c697bb7-213a-4566-8955-fe3da544cb15" targetNamespace="http://schemas.microsoft.com/office/2006/metadata/properties" ma:root="true" ma:fieldsID="e3bbdcfdb7283739f61b93f02e711a82" ns2:_="" ns3:_="">
    <xsd:import namespace="7175ba2d-1acd-4f14-ba16-b666f1f149b9"/>
    <xsd:import namespace="5c697bb7-213a-4566-8955-fe3da544c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ba2d-1acd-4f14-ba16-b666f1f14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97bb7-213a-4566-8955-fe3da544c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d2cd00e-5683-4c49-b3bf-570c4625832d}" ma:internalName="TaxCatchAll" ma:showField="CatchAllData" ma:web="5c697bb7-213a-4566-8955-fe3da544c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AD556-C802-4346-83A0-274AE5E9F1BB}">
  <ds:schemaRefs>
    <ds:schemaRef ds:uri="5c697bb7-213a-4566-8955-fe3da544cb15"/>
    <ds:schemaRef ds:uri="7175ba2d-1acd-4f14-ba16-b666f1f149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1E64E6-4BB6-433D-81B0-CA406D291FEB}">
  <ds:schemaRefs>
    <ds:schemaRef ds:uri="5c697bb7-213a-4566-8955-fe3da544cb15"/>
    <ds:schemaRef ds:uri="7175ba2d-1acd-4f14-ba16-b666f1f149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11A19A-9E9A-4C72-A02B-2EF58112EE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the NSS?</vt:lpstr>
      <vt:lpstr>Please make yourself familiar with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SRC will be doing to promote the NSS</vt:lpstr>
      <vt:lpstr>PowerPoint Presentation</vt:lpstr>
      <vt:lpstr>Students can complete the survey at</vt:lpstr>
      <vt:lpstr>Students can get help from </vt:lpstr>
      <vt:lpstr>Staff can get help from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Ross</dc:creator>
  <cp:revision>12</cp:revision>
  <cp:lastPrinted>2019-11-05T09:18:58Z</cp:lastPrinted>
  <dcterms:created xsi:type="dcterms:W3CDTF">2019-11-01T09:31:35Z</dcterms:created>
  <dcterms:modified xsi:type="dcterms:W3CDTF">2026-01-19T16:53:49Z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0x010100CFD9B3DB57C51E46B456B62FBB4D93BB</vt:lpwstr>
  </property>
  <property fmtid="{D5CDD505-2E9C-101B-9397-08002B2CF9AE}" pid="3" name="MediaServiceImageTags">
    <vt:lpwstr/>
  </property>
</Properties>
</file>