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sldIdLst>
    <p:sldId id="2145707727" r:id="rId5"/>
    <p:sldId id="2145707726" r:id="rId6"/>
    <p:sldId id="2145707721" r:id="rId7"/>
    <p:sldId id="336" r:id="rId8"/>
    <p:sldId id="335" r:id="rId9"/>
    <p:sldId id="338" r:id="rId10"/>
    <p:sldId id="282" r:id="rId11"/>
    <p:sldId id="2145707722" r:id="rId12"/>
    <p:sldId id="272" r:id="rId13"/>
    <p:sldId id="262" r:id="rId14"/>
    <p:sldId id="286" r:id="rId15"/>
    <p:sldId id="2145707723" r:id="rId16"/>
    <p:sldId id="346" r:id="rId17"/>
    <p:sldId id="347" r:id="rId18"/>
    <p:sldId id="348" r:id="rId19"/>
    <p:sldId id="349" r:id="rId20"/>
    <p:sldId id="345" r:id="rId21"/>
    <p:sldId id="2145707715" r:id="rId22"/>
    <p:sldId id="340" r:id="rId23"/>
    <p:sldId id="285" r:id="rId24"/>
    <p:sldId id="214570772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4E9BB6B-E7A9-D078-40BC-B81224ABE0A4}" name="Kerstin Doig" initials="KD" userId="S::kerstin.doig@glasgow.ac.uk::edd00573-e2d3-4547-b5b6-1ae1c1571c8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266AE"/>
    <a:srgbClr val="A33C93"/>
    <a:srgbClr val="381059"/>
    <a:srgbClr val="A43D94"/>
    <a:srgbClr val="91007C"/>
    <a:srgbClr val="852C82"/>
    <a:srgbClr val="E3EDF9"/>
    <a:srgbClr val="CFE0F5"/>
    <a:srgbClr val="F0F0F0"/>
    <a:srgbClr val="842B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05EB7F-9444-7798-8A34-31147C97375F}" v="10" dt="2025-06-11T15:02:25.2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623" autoAdjust="0"/>
  </p:normalViewPr>
  <p:slideViewPr>
    <p:cSldViewPr snapToGrid="0">
      <p:cViewPr varScale="1">
        <p:scale>
          <a:sx n="47" d="100"/>
          <a:sy n="47" d="100"/>
        </p:scale>
        <p:origin x="748" y="4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stin Doig" userId="S::kerstin.doig@glasgow.ac.uk::edd00573-e2d3-4547-b5b6-1ae1c1571c8b" providerId="AD" clId="Web-{383706E3-E560-C3E2-EFA0-DF7DE16647C5}"/>
    <pc:docChg chg="modSld">
      <pc:chgData name="Kerstin Doig" userId="S::kerstin.doig@glasgow.ac.uk::edd00573-e2d3-4547-b5b6-1ae1c1571c8b" providerId="AD" clId="Web-{383706E3-E560-C3E2-EFA0-DF7DE16647C5}" dt="2025-06-06T11:43:51.587" v="0" actId="20577"/>
      <pc:docMkLst>
        <pc:docMk/>
      </pc:docMkLst>
      <pc:sldChg chg="modSp">
        <pc:chgData name="Kerstin Doig" userId="S::kerstin.doig@glasgow.ac.uk::edd00573-e2d3-4547-b5b6-1ae1c1571c8b" providerId="AD" clId="Web-{383706E3-E560-C3E2-EFA0-DF7DE16647C5}" dt="2025-06-06T11:43:51.587" v="0" actId="20577"/>
        <pc:sldMkLst>
          <pc:docMk/>
          <pc:sldMk cId="203101158" sldId="340"/>
        </pc:sldMkLst>
        <pc:spChg chg="mod">
          <ac:chgData name="Kerstin Doig" userId="S::kerstin.doig@glasgow.ac.uk::edd00573-e2d3-4547-b5b6-1ae1c1571c8b" providerId="AD" clId="Web-{383706E3-E560-C3E2-EFA0-DF7DE16647C5}" dt="2025-06-06T11:43:51.587" v="0" actId="20577"/>
          <ac:spMkLst>
            <pc:docMk/>
            <pc:sldMk cId="203101158" sldId="340"/>
            <ac:spMk id="3" creationId="{E37FD3D4-8216-C488-463B-B92FFABAA4B8}"/>
          </ac:spMkLst>
        </pc:spChg>
      </pc:sldChg>
    </pc:docChg>
  </pc:docChgLst>
  <pc:docChgLst>
    <pc:chgData name="Kerstin Doig" userId="S::kerstin.doig@glasgow.ac.uk::edd00573-e2d3-4547-b5b6-1ae1c1571c8b" providerId="AD" clId="Web-{9F1BC948-0E5C-8173-8004-07FF0F01FCB8}"/>
    <pc:docChg chg="modSld">
      <pc:chgData name="Kerstin Doig" userId="S::kerstin.doig@glasgow.ac.uk::edd00573-e2d3-4547-b5b6-1ae1c1571c8b" providerId="AD" clId="Web-{9F1BC948-0E5C-8173-8004-07FF0F01FCB8}" dt="2025-06-02T07:35:07.464" v="1" actId="20577"/>
      <pc:docMkLst>
        <pc:docMk/>
      </pc:docMkLst>
      <pc:sldChg chg="modSp">
        <pc:chgData name="Kerstin Doig" userId="S::kerstin.doig@glasgow.ac.uk::edd00573-e2d3-4547-b5b6-1ae1c1571c8b" providerId="AD" clId="Web-{9F1BC948-0E5C-8173-8004-07FF0F01FCB8}" dt="2025-06-02T07:35:07.464" v="1" actId="20577"/>
        <pc:sldMkLst>
          <pc:docMk/>
          <pc:sldMk cId="1533286114" sldId="286"/>
        </pc:sldMkLst>
        <pc:spChg chg="mod">
          <ac:chgData name="Kerstin Doig" userId="S::kerstin.doig@glasgow.ac.uk::edd00573-e2d3-4547-b5b6-1ae1c1571c8b" providerId="AD" clId="Web-{9F1BC948-0E5C-8173-8004-07FF0F01FCB8}" dt="2025-06-02T07:35:07.464" v="1" actId="20577"/>
          <ac:spMkLst>
            <pc:docMk/>
            <pc:sldMk cId="1533286114" sldId="286"/>
            <ac:spMk id="3" creationId="{51EB52EC-EE36-7DB0-76F1-31A7D0D8BC7E}"/>
          </ac:spMkLst>
        </pc:spChg>
      </pc:sldChg>
    </pc:docChg>
  </pc:docChgLst>
  <pc:docChgLst>
    <pc:chgData name="Kerstin Doig" userId="S::kerstin.doig@glasgow.ac.uk::edd00573-e2d3-4547-b5b6-1ae1c1571c8b" providerId="AD" clId="Web-{25E354E7-CCA9-5164-65A4-7E3B1873D4B5}"/>
    <pc:docChg chg="modSld">
      <pc:chgData name="Kerstin Doig" userId="S::kerstin.doig@glasgow.ac.uk::edd00573-e2d3-4547-b5b6-1ae1c1571c8b" providerId="AD" clId="Web-{25E354E7-CCA9-5164-65A4-7E3B1873D4B5}" dt="2025-06-09T09:26:54.246" v="2" actId="20577"/>
      <pc:docMkLst>
        <pc:docMk/>
      </pc:docMkLst>
      <pc:sldChg chg="modSp">
        <pc:chgData name="Kerstin Doig" userId="S::kerstin.doig@glasgow.ac.uk::edd00573-e2d3-4547-b5b6-1ae1c1571c8b" providerId="AD" clId="Web-{25E354E7-CCA9-5164-65A4-7E3B1873D4B5}" dt="2025-06-09T09:26:54.246" v="2" actId="20577"/>
        <pc:sldMkLst>
          <pc:docMk/>
          <pc:sldMk cId="203101158" sldId="340"/>
        </pc:sldMkLst>
        <pc:spChg chg="mod">
          <ac:chgData name="Kerstin Doig" userId="S::kerstin.doig@glasgow.ac.uk::edd00573-e2d3-4547-b5b6-1ae1c1571c8b" providerId="AD" clId="Web-{25E354E7-CCA9-5164-65A4-7E3B1873D4B5}" dt="2025-06-09T09:26:54.246" v="2" actId="20577"/>
          <ac:spMkLst>
            <pc:docMk/>
            <pc:sldMk cId="203101158" sldId="340"/>
            <ac:spMk id="3" creationId="{E37FD3D4-8216-C488-463B-B92FFABAA4B8}"/>
          </ac:spMkLst>
        </pc:spChg>
      </pc:sldChg>
    </pc:docChg>
  </pc:docChgLst>
  <pc:docChgLst>
    <pc:chgData name="Kerstin Doig" userId="S::kerstin.doig@glasgow.ac.uk::edd00573-e2d3-4547-b5b6-1ae1c1571c8b" providerId="AD" clId="Web-{97180CF0-A8A2-B9EF-6F37-6FEBE9815A57}"/>
    <pc:docChg chg="modSld">
      <pc:chgData name="Kerstin Doig" userId="S::kerstin.doig@glasgow.ac.uk::edd00573-e2d3-4547-b5b6-1ae1c1571c8b" providerId="AD" clId="Web-{97180CF0-A8A2-B9EF-6F37-6FEBE9815A57}" dt="2025-06-03T12:54:12.368" v="13" actId="20577"/>
      <pc:docMkLst>
        <pc:docMk/>
      </pc:docMkLst>
      <pc:sldChg chg="modSp">
        <pc:chgData name="Kerstin Doig" userId="S::kerstin.doig@glasgow.ac.uk::edd00573-e2d3-4547-b5b6-1ae1c1571c8b" providerId="AD" clId="Web-{97180CF0-A8A2-B9EF-6F37-6FEBE9815A57}" dt="2025-06-03T12:53:43.430" v="10" actId="20577"/>
        <pc:sldMkLst>
          <pc:docMk/>
          <pc:sldMk cId="1533286114" sldId="286"/>
        </pc:sldMkLst>
        <pc:spChg chg="mod">
          <ac:chgData name="Kerstin Doig" userId="S::kerstin.doig@glasgow.ac.uk::edd00573-e2d3-4547-b5b6-1ae1c1571c8b" providerId="AD" clId="Web-{97180CF0-A8A2-B9EF-6F37-6FEBE9815A57}" dt="2025-06-03T12:53:43.430" v="10" actId="20577"/>
          <ac:spMkLst>
            <pc:docMk/>
            <pc:sldMk cId="1533286114" sldId="286"/>
            <ac:spMk id="3" creationId="{51EB52EC-EE36-7DB0-76F1-31A7D0D8BC7E}"/>
          </ac:spMkLst>
        </pc:spChg>
      </pc:sldChg>
      <pc:sldChg chg="modSp">
        <pc:chgData name="Kerstin Doig" userId="S::kerstin.doig@glasgow.ac.uk::edd00573-e2d3-4547-b5b6-1ae1c1571c8b" providerId="AD" clId="Web-{97180CF0-A8A2-B9EF-6F37-6FEBE9815A57}" dt="2025-06-03T12:54:12.368" v="13" actId="20577"/>
        <pc:sldMkLst>
          <pc:docMk/>
          <pc:sldMk cId="203101158" sldId="340"/>
        </pc:sldMkLst>
        <pc:spChg chg="mod">
          <ac:chgData name="Kerstin Doig" userId="S::kerstin.doig@glasgow.ac.uk::edd00573-e2d3-4547-b5b6-1ae1c1571c8b" providerId="AD" clId="Web-{97180CF0-A8A2-B9EF-6F37-6FEBE9815A57}" dt="2025-06-03T12:54:12.368" v="13" actId="20577"/>
          <ac:spMkLst>
            <pc:docMk/>
            <pc:sldMk cId="203101158" sldId="340"/>
            <ac:spMk id="3" creationId="{E37FD3D4-8216-C488-463B-B92FFABAA4B8}"/>
          </ac:spMkLst>
        </pc:spChg>
      </pc:sldChg>
    </pc:docChg>
  </pc:docChgLst>
  <pc:docChgLst>
    <pc:chgData name="Kerstin Doig" userId="S::kerstin.doig@glasgow.ac.uk::edd00573-e2d3-4547-b5b6-1ae1c1571c8b" providerId="AD" clId="Web-{DB05EB7F-9444-7798-8A34-31147C97375F}"/>
    <pc:docChg chg="modSld">
      <pc:chgData name="Kerstin Doig" userId="S::kerstin.doig@glasgow.ac.uk::edd00573-e2d3-4547-b5b6-1ae1c1571c8b" providerId="AD" clId="Web-{DB05EB7F-9444-7798-8A34-31147C97375F}" dt="2025-06-11T15:02:21.511" v="8" actId="20577"/>
      <pc:docMkLst>
        <pc:docMk/>
      </pc:docMkLst>
      <pc:sldChg chg="modSp">
        <pc:chgData name="Kerstin Doig" userId="S::kerstin.doig@glasgow.ac.uk::edd00573-e2d3-4547-b5b6-1ae1c1571c8b" providerId="AD" clId="Web-{DB05EB7F-9444-7798-8A34-31147C97375F}" dt="2025-06-11T15:02:21.511" v="8" actId="20577"/>
        <pc:sldMkLst>
          <pc:docMk/>
          <pc:sldMk cId="1533286114" sldId="286"/>
        </pc:sldMkLst>
        <pc:spChg chg="mod">
          <ac:chgData name="Kerstin Doig" userId="S::kerstin.doig@glasgow.ac.uk::edd00573-e2d3-4547-b5b6-1ae1c1571c8b" providerId="AD" clId="Web-{DB05EB7F-9444-7798-8A34-31147C97375F}" dt="2025-06-11T15:02:21.511" v="8" actId="20577"/>
          <ac:spMkLst>
            <pc:docMk/>
            <pc:sldMk cId="1533286114" sldId="286"/>
            <ac:spMk id="3" creationId="{51EB52EC-EE36-7DB0-76F1-31A7D0D8BC7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27B2E7-C92A-4180-9D9D-B09CCD2AB640}" type="datetimeFigureOut">
              <a:rPr lang="en-GB" smtClean="0"/>
              <a:t>11/06/2025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FF8B19-F314-41A8-B0A4-7AE5DD4F143A}" type="slidenum">
              <a:rPr lang="en-GB" smtClean="0"/>
              <a:t>‹#›</a:t>
            </a:fld>
            <a:endParaRPr lang="en-GB"/>
          </a:p>
        </p:txBody>
      </p:sp>
    </p:spTree>
    <p:extLst>
      <p:ext uri="{BB962C8B-B14F-4D97-AF65-F5344CB8AC3E}">
        <p14:creationId xmlns:p14="http://schemas.microsoft.com/office/powerpoint/2010/main" val="4513941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v10bUR2aL5g&amp;t=185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ur03.safelinks.protection.outlook.com/?url=https%3A%2F%2Fwww.mayo.edu%2Fresearch%2Fcenters-programs%2Fcenter-individualized-medicine%2Fpatient-care%2Fpharmacogenomics&amp;data=05%7C02%7CKerstin.Doig%40glasgow.ac.uk%7C5571518fbb42408672e008dd8d539b62%7C6e725c29763a4f5081f22e254f0133c8%7C1%7C0%7C638822112403167583%7CUnknown%7CTWFpbGZsb3d8eyJFbXB0eU1hcGkiOnRydWUsIlYiOiIwLjAuMDAwMCIsIlAiOiJXaW4zMiIsIkFOIjoiTWFpbCIsIldUIjoyfQ%3D%3D%7C0%7C%7C%7C&amp;sdata=ZRIIJTdxkW1bGVk0xlDU8waf%2Fj9iumkzlOG8ZIHm1MQ%3D&amp;reserved=0"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abpischools.org.uk/topics/how-medicines-work/personalised-medicine/"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mdpi.com/2075-1729/12/7/1037"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2BBFE-9D73-3432-C6F5-62AC0FC03F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36E9B2-7FFA-1367-8E32-0EC4A20CD4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CF49CB-E219-C856-14AC-96E09432BA1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030DC99-93AF-F65D-B9C6-AA968F9C2120}"/>
              </a:ext>
            </a:extLst>
          </p:cNvPr>
          <p:cNvSpPr>
            <a:spLocks noGrp="1"/>
          </p:cNvSpPr>
          <p:nvPr>
            <p:ph type="sldNum" sz="quarter" idx="5"/>
          </p:nvPr>
        </p:nvSpPr>
        <p:spPr/>
        <p:txBody>
          <a:bodyPr/>
          <a:lstStyle/>
          <a:p>
            <a:fld id="{43EEA18D-B29E-4AB5-8A29-A1EF28A429BA}" type="slidenum">
              <a:rPr lang="en-GB" smtClean="0"/>
              <a:t>1</a:t>
            </a:fld>
            <a:endParaRPr lang="en-GB"/>
          </a:p>
        </p:txBody>
      </p:sp>
    </p:spTree>
    <p:extLst>
      <p:ext uri="{BB962C8B-B14F-4D97-AF65-F5344CB8AC3E}">
        <p14:creationId xmlns:p14="http://schemas.microsoft.com/office/powerpoint/2010/main" val="24100562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Link to NGS videos: </a:t>
            </a:r>
            <a:r>
              <a:rPr lang="en-GB">
                <a:hlinkClick r:id="rId3"/>
              </a:rPr>
              <a:t>Sequencing at Speed</a:t>
            </a:r>
            <a:endParaRPr lang="en-GB"/>
          </a:p>
          <a:p>
            <a:endParaRPr lang="en-GB" b="1"/>
          </a:p>
        </p:txBody>
      </p:sp>
      <p:sp>
        <p:nvSpPr>
          <p:cNvPr id="4" name="Slide Number Placeholder 3"/>
          <p:cNvSpPr>
            <a:spLocks noGrp="1"/>
          </p:cNvSpPr>
          <p:nvPr>
            <p:ph type="sldNum" sz="quarter" idx="5"/>
          </p:nvPr>
        </p:nvSpPr>
        <p:spPr/>
        <p:txBody>
          <a:bodyPr/>
          <a:lstStyle/>
          <a:p>
            <a:fld id="{86FF8B19-F314-41A8-B0A4-7AE5DD4F143A}" type="slidenum">
              <a:rPr lang="en-GB" smtClean="0"/>
              <a:t>10</a:t>
            </a:fld>
            <a:endParaRPr lang="en-GB"/>
          </a:p>
        </p:txBody>
      </p:sp>
    </p:spTree>
    <p:extLst>
      <p:ext uri="{BB962C8B-B14F-4D97-AF65-F5344CB8AC3E}">
        <p14:creationId xmlns:p14="http://schemas.microsoft.com/office/powerpoint/2010/main" val="1426363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6FF8B19-F314-41A8-B0A4-7AE5DD4F143A}" type="slidenum">
              <a:rPr lang="en-GB" smtClean="0"/>
              <a:t>11</a:t>
            </a:fld>
            <a:endParaRPr lang="en-GB"/>
          </a:p>
        </p:txBody>
      </p:sp>
    </p:spTree>
    <p:extLst>
      <p:ext uri="{BB962C8B-B14F-4D97-AF65-F5344CB8AC3E}">
        <p14:creationId xmlns:p14="http://schemas.microsoft.com/office/powerpoint/2010/main" val="2399426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was another key area for teachers – having a </a:t>
            </a:r>
            <a:r>
              <a:rPr lang="en-GB" i="1"/>
              <a:t>real life </a:t>
            </a:r>
            <a:r>
              <a:rPr lang="en-GB" i="0"/>
              <a:t>case study to show how PGx can be used in action. The associated teaching material and instructions follow.</a:t>
            </a:r>
            <a:endParaRPr lang="en-GB"/>
          </a:p>
        </p:txBody>
      </p:sp>
      <p:sp>
        <p:nvSpPr>
          <p:cNvPr id="4" name="Slide Number Placeholder 3"/>
          <p:cNvSpPr>
            <a:spLocks noGrp="1"/>
          </p:cNvSpPr>
          <p:nvPr>
            <p:ph type="sldNum" sz="quarter" idx="5"/>
          </p:nvPr>
        </p:nvSpPr>
        <p:spPr/>
        <p:txBody>
          <a:bodyPr/>
          <a:lstStyle/>
          <a:p>
            <a:fld id="{86FF8B19-F314-41A8-B0A4-7AE5DD4F143A}" type="slidenum">
              <a:rPr lang="en-GB" smtClean="0"/>
              <a:t>12</a:t>
            </a:fld>
            <a:endParaRPr lang="en-GB"/>
          </a:p>
        </p:txBody>
      </p:sp>
    </p:spTree>
    <p:extLst>
      <p:ext uri="{BB962C8B-B14F-4D97-AF65-F5344CB8AC3E}">
        <p14:creationId xmlns:p14="http://schemas.microsoft.com/office/powerpoint/2010/main" val="1284180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DE8A8-0CEB-2080-53AD-3200155FB1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3437B9-7B50-831D-2E81-40F1FB16B4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ACD0E-7A61-0798-C37E-46F7C88F29A0}"/>
              </a:ext>
            </a:extLst>
          </p:cNvPr>
          <p:cNvSpPr>
            <a:spLocks noGrp="1"/>
          </p:cNvSpPr>
          <p:nvPr>
            <p:ph type="body" idx="1"/>
          </p:nvPr>
        </p:nvSpPr>
        <p:spPr/>
        <p:txBody>
          <a:bodyPr/>
          <a:lstStyle/>
          <a:p>
            <a:r>
              <a:rPr lang="en-GB"/>
              <a:t>Most drugs are broken down in the body, but some are activated.</a:t>
            </a:r>
          </a:p>
        </p:txBody>
      </p:sp>
      <p:sp>
        <p:nvSpPr>
          <p:cNvPr id="4" name="Slide Number Placeholder 3">
            <a:extLst>
              <a:ext uri="{FF2B5EF4-FFF2-40B4-BE49-F238E27FC236}">
                <a16:creationId xmlns:a16="http://schemas.microsoft.com/office/drawing/2014/main" id="{2AAC6F00-0ED7-40C5-65EB-42400D71A297}"/>
              </a:ext>
            </a:extLst>
          </p:cNvPr>
          <p:cNvSpPr>
            <a:spLocks noGrp="1"/>
          </p:cNvSpPr>
          <p:nvPr>
            <p:ph type="sldNum" sz="quarter" idx="5"/>
          </p:nvPr>
        </p:nvSpPr>
        <p:spPr/>
        <p:txBody>
          <a:bodyPr/>
          <a:lstStyle/>
          <a:p>
            <a:fld id="{86FF8B19-F314-41A8-B0A4-7AE5DD4F143A}" type="slidenum">
              <a:rPr lang="en-GB" smtClean="0"/>
              <a:t>13</a:t>
            </a:fld>
            <a:endParaRPr lang="en-GB"/>
          </a:p>
        </p:txBody>
      </p:sp>
    </p:spTree>
    <p:extLst>
      <p:ext uri="{BB962C8B-B14F-4D97-AF65-F5344CB8AC3E}">
        <p14:creationId xmlns:p14="http://schemas.microsoft.com/office/powerpoint/2010/main" val="2954943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47334-E098-98AB-9299-9832320866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B8677D-F301-D3D1-F13A-C116AAB564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07DED3-2387-430A-F1DA-AC4088FC976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By </a:t>
            </a:r>
            <a:r>
              <a:rPr lang="en-GB" sz="1200" b="1"/>
              <a:t>testing</a:t>
            </a:r>
            <a:r>
              <a:rPr lang="en-GB" sz="1200"/>
              <a:t> patients’ genetics, we can find out what form of enzymes they have and what their response would likely be if they were to take a particular drug. </a:t>
            </a:r>
            <a:endParaRPr lang="en-GB" sz="1200">
              <a:solidFill>
                <a:srgbClr val="2266A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a:extLst>
              <a:ext uri="{FF2B5EF4-FFF2-40B4-BE49-F238E27FC236}">
                <a16:creationId xmlns:a16="http://schemas.microsoft.com/office/drawing/2014/main" id="{12F5FF6B-83FD-9831-2D4A-31FD717A0251}"/>
              </a:ext>
            </a:extLst>
          </p:cNvPr>
          <p:cNvSpPr>
            <a:spLocks noGrp="1"/>
          </p:cNvSpPr>
          <p:nvPr>
            <p:ph type="sldNum" sz="quarter" idx="5"/>
          </p:nvPr>
        </p:nvSpPr>
        <p:spPr/>
        <p:txBody>
          <a:bodyPr/>
          <a:lstStyle/>
          <a:p>
            <a:fld id="{86FF8B19-F314-41A8-B0A4-7AE5DD4F143A}" type="slidenum">
              <a:rPr lang="en-GB" smtClean="0"/>
              <a:t>14</a:t>
            </a:fld>
            <a:endParaRPr lang="en-GB"/>
          </a:p>
        </p:txBody>
      </p:sp>
    </p:spTree>
    <p:extLst>
      <p:ext uri="{BB962C8B-B14F-4D97-AF65-F5344CB8AC3E}">
        <p14:creationId xmlns:p14="http://schemas.microsoft.com/office/powerpoint/2010/main" val="1920912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7D7F4-9AF8-AD55-3840-7517F9AA0B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3A29F1-F0D5-E54F-F3E6-2C7CE2602A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B24B07-7C06-A434-A617-E6C4D202360B}"/>
              </a:ext>
            </a:extLst>
          </p:cNvPr>
          <p:cNvSpPr>
            <a:spLocks noGrp="1"/>
          </p:cNvSpPr>
          <p:nvPr>
            <p:ph type="body" idx="1"/>
          </p:nvPr>
        </p:nvSpPr>
        <p:spPr/>
        <p:txBody>
          <a:bodyPr/>
          <a:lstStyle/>
          <a:p>
            <a:pPr>
              <a:lnSpc>
                <a:spcPct val="150000"/>
              </a:lnSpc>
            </a:pPr>
            <a:r>
              <a:rPr lang="en-GB" dirty="0"/>
              <a:t>Note for teachers:</a:t>
            </a:r>
          </a:p>
          <a:p>
            <a:pPr>
              <a:lnSpc>
                <a:spcPct val="150000"/>
              </a:lnSpc>
            </a:pPr>
            <a:endParaRPr lang="en-GB" dirty="0"/>
          </a:p>
          <a:p>
            <a:pPr>
              <a:lnSpc>
                <a:spcPct val="150000"/>
              </a:lnSpc>
            </a:pPr>
            <a:r>
              <a:rPr lang="en-GB" dirty="0"/>
              <a:t>Drugs come in two types:</a:t>
            </a:r>
          </a:p>
          <a:p>
            <a:pPr>
              <a:lnSpc>
                <a:spcPct val="150000"/>
              </a:lnSpc>
            </a:pPr>
            <a:endParaRPr lang="en-GB" dirty="0"/>
          </a:p>
          <a:p>
            <a:pPr marL="228600" indent="-228600">
              <a:lnSpc>
                <a:spcPct val="150000"/>
              </a:lnSpc>
              <a:buAutoNum type="arabicPeriod"/>
            </a:pPr>
            <a:r>
              <a:rPr lang="en-GB" dirty="0"/>
              <a:t>Most drugs are </a:t>
            </a:r>
            <a:r>
              <a:rPr lang="en-GB" b="1" dirty="0"/>
              <a:t>active </a:t>
            </a:r>
            <a:r>
              <a:rPr lang="en-GB" b="0" dirty="0"/>
              <a:t>when taken; i.e., the tablet/capsule you take contains the drug in its active form that will produce its effect. This means that the enzymes within the body act to </a:t>
            </a:r>
            <a:r>
              <a:rPr lang="en-GB" b="1" dirty="0"/>
              <a:t>deactivate </a:t>
            </a:r>
            <a:r>
              <a:rPr lang="en-GB" b="0" dirty="0"/>
              <a:t>the drug once it has produced an effect. Adverse effects occur when the enzymes </a:t>
            </a:r>
            <a:r>
              <a:rPr lang="en-GB" b="1" dirty="0"/>
              <a:t>do not function properly</a:t>
            </a:r>
            <a:r>
              <a:rPr lang="en-GB" b="0" dirty="0"/>
              <a:t>. If the enzymes cannot process the drug, then </a:t>
            </a:r>
            <a:r>
              <a:rPr lang="en-GB" b="1" dirty="0"/>
              <a:t>too much active drug </a:t>
            </a:r>
            <a:r>
              <a:rPr lang="en-GB" b="0" dirty="0"/>
              <a:t>remains in the body which can cause side effects. Alternatively, if the enzyme is </a:t>
            </a:r>
            <a:r>
              <a:rPr lang="en-GB" b="1" dirty="0"/>
              <a:t>over-active </a:t>
            </a:r>
            <a:r>
              <a:rPr lang="en-GB" b="0" dirty="0"/>
              <a:t>(i.e., it processes the drug too quickly) then patients may experience </a:t>
            </a:r>
            <a:r>
              <a:rPr lang="en-GB" b="1" dirty="0"/>
              <a:t>no effect from the drug </a:t>
            </a:r>
            <a:r>
              <a:rPr lang="en-GB" b="0" dirty="0"/>
              <a:t>as all the active compound has been converted too quickly.</a:t>
            </a:r>
          </a:p>
          <a:p>
            <a:pPr marL="228600" indent="-228600">
              <a:lnSpc>
                <a:spcPct val="150000"/>
              </a:lnSpc>
              <a:buAutoNum type="arabicPeriod"/>
            </a:pPr>
            <a:endParaRPr lang="en-GB" b="0" dirty="0"/>
          </a:p>
          <a:p>
            <a:pPr marL="228600" marR="0" lvl="0" indent="-228600" algn="l" defTabSz="914400" rtl="0" eaLnBrk="1" fontAlgn="auto" latinLnBrk="0" hangingPunct="1">
              <a:lnSpc>
                <a:spcPct val="150000"/>
              </a:lnSpc>
              <a:spcBef>
                <a:spcPts val="0"/>
              </a:spcBef>
              <a:spcAft>
                <a:spcPts val="0"/>
              </a:spcAft>
              <a:buClrTx/>
              <a:buSzTx/>
              <a:buFontTx/>
              <a:buAutoNum type="arabicPeriod"/>
              <a:tabLst/>
              <a:defRPr/>
            </a:pPr>
            <a:r>
              <a:rPr lang="en-GB" b="0" dirty="0"/>
              <a:t>However, some drugs are </a:t>
            </a:r>
            <a:r>
              <a:rPr lang="en-GB" b="1" dirty="0"/>
              <a:t>inactive </a:t>
            </a:r>
            <a:r>
              <a:rPr lang="en-GB" b="0" dirty="0"/>
              <a:t>when taken (these are called pro-drugs). This means the tablet/capsule contains an </a:t>
            </a:r>
            <a:r>
              <a:rPr lang="en-GB" b="1" dirty="0"/>
              <a:t>inactive</a:t>
            </a:r>
            <a:r>
              <a:rPr lang="en-GB" b="0" dirty="0"/>
              <a:t> version of the drug that needs to be </a:t>
            </a:r>
            <a:r>
              <a:rPr lang="en-GB" b="1" dirty="0"/>
              <a:t>activated </a:t>
            </a:r>
            <a:r>
              <a:rPr lang="en-GB" b="0" dirty="0"/>
              <a:t>by the enzymes in the body. This means that the enzymes within the body act to </a:t>
            </a:r>
            <a:r>
              <a:rPr lang="en-GB" b="1" dirty="0"/>
              <a:t>activate </a:t>
            </a:r>
            <a:r>
              <a:rPr lang="en-GB" b="0" dirty="0"/>
              <a:t>the drug to allow it to produce an effect. Adverse effects occur when the enzymes </a:t>
            </a:r>
            <a:r>
              <a:rPr lang="en-GB" b="1" dirty="0"/>
              <a:t>do not function properly</a:t>
            </a:r>
            <a:r>
              <a:rPr lang="en-GB" b="0" dirty="0"/>
              <a:t>. If the enzymes cannot process the drug, then </a:t>
            </a:r>
            <a:r>
              <a:rPr lang="en-GB" b="1" dirty="0"/>
              <a:t>the drug is not activated</a:t>
            </a:r>
            <a:r>
              <a:rPr lang="en-GB" b="1"/>
              <a:t>,</a:t>
            </a:r>
            <a:r>
              <a:rPr lang="en-GB" b="1" dirty="0"/>
              <a:t> </a:t>
            </a:r>
            <a:r>
              <a:rPr lang="en-GB" b="0" dirty="0"/>
              <a:t> and the inactive compound remains in the body and patients may experience </a:t>
            </a:r>
            <a:r>
              <a:rPr lang="en-GB" b="1" dirty="0"/>
              <a:t>no effect from the drug</a:t>
            </a:r>
            <a:r>
              <a:rPr lang="en-GB" b="0" dirty="0"/>
              <a:t>. Alternatively, if the enzyme is </a:t>
            </a:r>
            <a:r>
              <a:rPr lang="en-GB" b="1" dirty="0"/>
              <a:t>over-active </a:t>
            </a:r>
            <a:r>
              <a:rPr lang="en-GB" b="0" dirty="0"/>
              <a:t>(i.e., it processes the drug too quickly) then </a:t>
            </a:r>
            <a:r>
              <a:rPr lang="en-GB" b="1" dirty="0"/>
              <a:t>too much active drug </a:t>
            </a:r>
            <a:r>
              <a:rPr lang="en-GB" b="0" dirty="0"/>
              <a:t>remains in the body which can cause side effects.</a:t>
            </a:r>
          </a:p>
          <a:p>
            <a:pPr marL="228600" indent="-228600">
              <a:buAutoNum type="arabicPeriod"/>
            </a:pPr>
            <a:endParaRPr lang="en-GB" dirty="0"/>
          </a:p>
        </p:txBody>
      </p:sp>
      <p:sp>
        <p:nvSpPr>
          <p:cNvPr id="4" name="Slide Number Placeholder 3">
            <a:extLst>
              <a:ext uri="{FF2B5EF4-FFF2-40B4-BE49-F238E27FC236}">
                <a16:creationId xmlns:a16="http://schemas.microsoft.com/office/drawing/2014/main" id="{E894424D-FBA7-F977-2C95-DEFEB2C579F1}"/>
              </a:ext>
            </a:extLst>
          </p:cNvPr>
          <p:cNvSpPr>
            <a:spLocks noGrp="1"/>
          </p:cNvSpPr>
          <p:nvPr>
            <p:ph type="sldNum" sz="quarter" idx="5"/>
          </p:nvPr>
        </p:nvSpPr>
        <p:spPr/>
        <p:txBody>
          <a:bodyPr/>
          <a:lstStyle/>
          <a:p>
            <a:fld id="{86FF8B19-F314-41A8-B0A4-7AE5DD4F143A}" type="slidenum">
              <a:rPr lang="en-GB" smtClean="0"/>
              <a:t>15</a:t>
            </a:fld>
            <a:endParaRPr lang="en-GB"/>
          </a:p>
        </p:txBody>
      </p:sp>
    </p:spTree>
    <p:extLst>
      <p:ext uri="{BB962C8B-B14F-4D97-AF65-F5344CB8AC3E}">
        <p14:creationId xmlns:p14="http://schemas.microsoft.com/office/powerpoint/2010/main" val="7378705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ADRs: We do not consider deliberate overdose or drug abuse in this 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ADRs occur after a </a:t>
            </a:r>
            <a:r>
              <a:rPr lang="en-GB" sz="1200" b="1"/>
              <a:t>normal dose of a drug</a:t>
            </a:r>
            <a:r>
              <a:rPr lang="en-GB" sz="1200"/>
              <a:t>, </a:t>
            </a:r>
            <a:endParaRPr lang="en-GB" sz="1200">
              <a:effectLst/>
              <a:latin typeface="Arial" panose="020B0604020202020204" pitchFamily="34" charset="0"/>
              <a:ea typeface="SimHei"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86FF8B19-F314-41A8-B0A4-7AE5DD4F143A}" type="slidenum">
              <a:rPr lang="en-GB" smtClean="0"/>
              <a:t>16</a:t>
            </a:fld>
            <a:endParaRPr lang="en-GB"/>
          </a:p>
        </p:txBody>
      </p:sp>
    </p:spTree>
    <p:extLst>
      <p:ext uri="{BB962C8B-B14F-4D97-AF65-F5344CB8AC3E}">
        <p14:creationId xmlns:p14="http://schemas.microsoft.com/office/powerpoint/2010/main" val="1030017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6CBBD-662E-F7E4-DFDF-DAA7822AB6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83450-F896-C49F-8932-AE0BDF7219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1089BB-A41A-0968-A979-7262B5ED500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Link to codeine Case Study Video: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a:extLst>
              <a:ext uri="{FF2B5EF4-FFF2-40B4-BE49-F238E27FC236}">
                <a16:creationId xmlns:a16="http://schemas.microsoft.com/office/drawing/2014/main" id="{A09AB2AF-9968-5B63-6905-358D3E5610A6}"/>
              </a:ext>
            </a:extLst>
          </p:cNvPr>
          <p:cNvSpPr>
            <a:spLocks noGrp="1"/>
          </p:cNvSpPr>
          <p:nvPr>
            <p:ph type="sldNum" sz="quarter" idx="5"/>
          </p:nvPr>
        </p:nvSpPr>
        <p:spPr/>
        <p:txBody>
          <a:bodyPr/>
          <a:lstStyle/>
          <a:p>
            <a:fld id="{86FF8B19-F314-41A8-B0A4-7AE5DD4F143A}" type="slidenum">
              <a:rPr lang="en-GB" smtClean="0"/>
              <a:t>17</a:t>
            </a:fld>
            <a:endParaRPr lang="en-GB"/>
          </a:p>
        </p:txBody>
      </p:sp>
    </p:spTree>
    <p:extLst>
      <p:ext uri="{BB962C8B-B14F-4D97-AF65-F5344CB8AC3E}">
        <p14:creationId xmlns:p14="http://schemas.microsoft.com/office/powerpoint/2010/main" val="16805764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B566-33AB-8CBC-45C7-7D08219050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40A4BE-4E54-050E-71E9-392EB27226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F8A677-4123-2697-2050-720DA34CAA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The Food and Drug Administration in the USA has issued </a:t>
            </a:r>
            <a:r>
              <a:rPr lang="en-GB" sz="1200" b="1"/>
              <a:t>PGx warnings </a:t>
            </a:r>
            <a:r>
              <a:rPr lang="en-GB" sz="1200"/>
              <a:t>on drug labels for around </a:t>
            </a:r>
            <a:r>
              <a:rPr lang="en-GB" sz="1200" b="1"/>
              <a:t>400 drugs.</a:t>
            </a:r>
          </a:p>
        </p:txBody>
      </p:sp>
      <p:sp>
        <p:nvSpPr>
          <p:cNvPr id="4" name="Slide Number Placeholder 3">
            <a:extLst>
              <a:ext uri="{FF2B5EF4-FFF2-40B4-BE49-F238E27FC236}">
                <a16:creationId xmlns:a16="http://schemas.microsoft.com/office/drawing/2014/main" id="{EF14189A-1D4C-81C4-B5C0-30C9747A6ED8}"/>
              </a:ext>
            </a:extLst>
          </p:cNvPr>
          <p:cNvSpPr>
            <a:spLocks noGrp="1"/>
          </p:cNvSpPr>
          <p:nvPr>
            <p:ph type="sldNum" sz="quarter" idx="5"/>
          </p:nvPr>
        </p:nvSpPr>
        <p:spPr/>
        <p:txBody>
          <a:bodyPr/>
          <a:lstStyle/>
          <a:p>
            <a:fld id="{86FF8B19-F314-41A8-B0A4-7AE5DD4F143A}" type="slidenum">
              <a:rPr lang="en-GB" smtClean="0"/>
              <a:t>18</a:t>
            </a:fld>
            <a:endParaRPr lang="en-GB"/>
          </a:p>
        </p:txBody>
      </p:sp>
    </p:spTree>
    <p:extLst>
      <p:ext uri="{BB962C8B-B14F-4D97-AF65-F5344CB8AC3E}">
        <p14:creationId xmlns:p14="http://schemas.microsoft.com/office/powerpoint/2010/main" val="2440035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10 min video introduces the learners to a current application of PGx – the dependence of Codeine (pain killer) treatment on our genetics. </a:t>
            </a:r>
          </a:p>
          <a:p>
            <a:r>
              <a:rPr lang="en-GB" dirty="0"/>
              <a:t>Instructions for use:</a:t>
            </a:r>
          </a:p>
          <a:p>
            <a:endParaRPr lang="en-GB" dirty="0"/>
          </a:p>
          <a:p>
            <a:r>
              <a:rPr lang="en-GB" dirty="0"/>
              <a:t>There are some key points at which the video can be paused, and you can have a discussion with the class, these are:</a:t>
            </a:r>
          </a:p>
          <a:p>
            <a:endParaRPr lang="en-GB" dirty="0"/>
          </a:p>
          <a:p>
            <a:r>
              <a:rPr lang="en-GB" dirty="0"/>
              <a:t>1. Alex suffers an ADR. Discussion point: Has any pupil in your class suffered a side-effect to medication.</a:t>
            </a:r>
          </a:p>
        </p:txBody>
      </p:sp>
      <p:sp>
        <p:nvSpPr>
          <p:cNvPr id="4" name="Slide Number Placeholder 3"/>
          <p:cNvSpPr>
            <a:spLocks noGrp="1"/>
          </p:cNvSpPr>
          <p:nvPr>
            <p:ph type="sldNum" sz="quarter" idx="5"/>
          </p:nvPr>
        </p:nvSpPr>
        <p:spPr/>
        <p:txBody>
          <a:bodyPr/>
          <a:lstStyle/>
          <a:p>
            <a:fld id="{86FF8B19-F314-41A8-B0A4-7AE5DD4F143A}" type="slidenum">
              <a:rPr lang="en-GB" smtClean="0"/>
              <a:t>19</a:t>
            </a:fld>
            <a:endParaRPr lang="en-GB"/>
          </a:p>
        </p:txBody>
      </p:sp>
    </p:spTree>
    <p:extLst>
      <p:ext uri="{BB962C8B-B14F-4D97-AF65-F5344CB8AC3E}">
        <p14:creationId xmlns:p14="http://schemas.microsoft.com/office/powerpoint/2010/main" val="3451740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07540-6DA6-28CE-C3E1-3E0784842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90DCFC-50BC-1C58-5A73-BDEC57D023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CDE647-0E21-1A44-EC4D-1DD4370C75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a:effectLst/>
                <a:latin typeface="Arial" panose="020B0604020202020204" pitchFamily="34" charset="0"/>
                <a:ea typeface="Arial" panose="020B0604020202020204" pitchFamily="34" charset="0"/>
                <a:cs typeface="Times New Roman" panose="02020603050405020304" pitchFamily="18" charset="0"/>
              </a:rPr>
              <a:t>Whilst these make up a small proportion of the marks of their respective exam papers, we believe that the lessons on these topics, albeit brief, should be challenging, detailed and inspirational. We hope that the information in this overview and the accompanying activities challenges pupils’ ideas about the power of personalised medicine (PM) and its capacity to reform health and social care.</a:t>
            </a:r>
          </a:p>
          <a:p>
            <a:endParaRPr lang="en-GB"/>
          </a:p>
        </p:txBody>
      </p:sp>
      <p:sp>
        <p:nvSpPr>
          <p:cNvPr id="4" name="Slide Number Placeholder 3">
            <a:extLst>
              <a:ext uri="{FF2B5EF4-FFF2-40B4-BE49-F238E27FC236}">
                <a16:creationId xmlns:a16="http://schemas.microsoft.com/office/drawing/2014/main" id="{7467E095-C562-6002-C3BD-F1FD9212EE1F}"/>
              </a:ext>
            </a:extLst>
          </p:cNvPr>
          <p:cNvSpPr>
            <a:spLocks noGrp="1"/>
          </p:cNvSpPr>
          <p:nvPr>
            <p:ph type="sldNum" sz="quarter" idx="5"/>
          </p:nvPr>
        </p:nvSpPr>
        <p:spPr/>
        <p:txBody>
          <a:bodyPr/>
          <a:lstStyle/>
          <a:p>
            <a:fld id="{86FF8B19-F314-41A8-B0A4-7AE5DD4F143A}" type="slidenum">
              <a:rPr lang="en-GB" smtClean="0"/>
              <a:t>2</a:t>
            </a:fld>
            <a:endParaRPr lang="en-GB"/>
          </a:p>
        </p:txBody>
      </p:sp>
    </p:spTree>
    <p:extLst>
      <p:ext uri="{BB962C8B-B14F-4D97-AF65-F5344CB8AC3E}">
        <p14:creationId xmlns:p14="http://schemas.microsoft.com/office/powerpoint/2010/main" val="36955023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81142-E1CF-9D5E-F95B-82330B01E9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470A16-20C1-6F92-E011-A09FD1AF63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B8BFA0-0DCF-D3C3-45C1-061E8067C6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a:p>
        </p:txBody>
      </p:sp>
      <p:sp>
        <p:nvSpPr>
          <p:cNvPr id="4" name="Slide Number Placeholder 3">
            <a:extLst>
              <a:ext uri="{FF2B5EF4-FFF2-40B4-BE49-F238E27FC236}">
                <a16:creationId xmlns:a16="http://schemas.microsoft.com/office/drawing/2014/main" id="{F9F4BF8F-26AB-AAD8-F7F9-0906C4BAD664}"/>
              </a:ext>
            </a:extLst>
          </p:cNvPr>
          <p:cNvSpPr>
            <a:spLocks noGrp="1"/>
          </p:cNvSpPr>
          <p:nvPr>
            <p:ph type="sldNum" sz="quarter" idx="5"/>
          </p:nvPr>
        </p:nvSpPr>
        <p:spPr/>
        <p:txBody>
          <a:bodyPr/>
          <a:lstStyle/>
          <a:p>
            <a:fld id="{86FF8B19-F314-41A8-B0A4-7AE5DD4F143A}" type="slidenum">
              <a:rPr lang="en-GB" smtClean="0"/>
              <a:t>20</a:t>
            </a:fld>
            <a:endParaRPr lang="en-GB"/>
          </a:p>
        </p:txBody>
      </p:sp>
    </p:spTree>
    <p:extLst>
      <p:ext uri="{BB962C8B-B14F-4D97-AF65-F5344CB8AC3E}">
        <p14:creationId xmlns:p14="http://schemas.microsoft.com/office/powerpoint/2010/main" val="3807236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20A51-8C95-3280-AD77-423CD311FE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25A560-7330-84FF-14D2-FACD12509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24E39B-E9DB-1A7E-F2F9-7291C9C9DEA4}"/>
              </a:ext>
            </a:extLst>
          </p:cNvPr>
          <p:cNvSpPr>
            <a:spLocks noGrp="1"/>
          </p:cNvSpPr>
          <p:nvPr>
            <p:ph type="body" idx="1"/>
          </p:nvPr>
        </p:nvSpPr>
        <p:spPr/>
        <p:txBody>
          <a:bodyPr/>
          <a:lstStyle/>
          <a:p>
            <a:r>
              <a:rPr lang="en-GB"/>
              <a:t>This is the main topic that teachers wanted to be updated on so let’s explore these three terms in more detail.</a:t>
            </a:r>
          </a:p>
        </p:txBody>
      </p:sp>
      <p:sp>
        <p:nvSpPr>
          <p:cNvPr id="4" name="Slide Number Placeholder 3">
            <a:extLst>
              <a:ext uri="{FF2B5EF4-FFF2-40B4-BE49-F238E27FC236}">
                <a16:creationId xmlns:a16="http://schemas.microsoft.com/office/drawing/2014/main" id="{431143D0-70AD-C1BD-6A87-F1F4EAF8CB5F}"/>
              </a:ext>
            </a:extLst>
          </p:cNvPr>
          <p:cNvSpPr>
            <a:spLocks noGrp="1"/>
          </p:cNvSpPr>
          <p:nvPr>
            <p:ph type="sldNum" sz="quarter" idx="5"/>
          </p:nvPr>
        </p:nvSpPr>
        <p:spPr/>
        <p:txBody>
          <a:bodyPr/>
          <a:lstStyle/>
          <a:p>
            <a:fld id="{86FF8B19-F314-41A8-B0A4-7AE5DD4F143A}" type="slidenum">
              <a:rPr lang="en-GB" smtClean="0"/>
              <a:t>3</a:t>
            </a:fld>
            <a:endParaRPr lang="en-GB"/>
          </a:p>
        </p:txBody>
      </p:sp>
    </p:spTree>
    <p:extLst>
      <p:ext uri="{BB962C8B-B14F-4D97-AF65-F5344CB8AC3E}">
        <p14:creationId xmlns:p14="http://schemas.microsoft.com/office/powerpoint/2010/main" val="1441217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First, we must understand what is not precision medicine to understand what </a:t>
            </a:r>
            <a:r>
              <a:rPr lang="en-GB" i="1" dirty="0"/>
              <a:t>is</a:t>
            </a:r>
            <a:r>
              <a:rPr lang="en-GB" i="0" dirty="0"/>
              <a:t> precision medicine. </a:t>
            </a:r>
            <a:r>
              <a:rPr lang="en-GB" b="1" i="0" dirty="0"/>
              <a:t>IT IS NOT ONE SIZE FITS ALL</a:t>
            </a:r>
          </a:p>
        </p:txBody>
      </p:sp>
      <p:sp>
        <p:nvSpPr>
          <p:cNvPr id="4" name="Slide Number Placeholder 3"/>
          <p:cNvSpPr>
            <a:spLocks noGrp="1"/>
          </p:cNvSpPr>
          <p:nvPr>
            <p:ph type="sldNum" sz="quarter" idx="5"/>
          </p:nvPr>
        </p:nvSpPr>
        <p:spPr/>
        <p:txBody>
          <a:bodyPr/>
          <a:lstStyle/>
          <a:p>
            <a:fld id="{86FF8B19-F314-41A8-B0A4-7AE5DD4F143A}" type="slidenum">
              <a:rPr lang="en-GB" smtClean="0"/>
              <a:t>4</a:t>
            </a:fld>
            <a:endParaRPr lang="en-GB"/>
          </a:p>
        </p:txBody>
      </p:sp>
    </p:spTree>
    <p:extLst>
      <p:ext uri="{BB962C8B-B14F-4D97-AF65-F5344CB8AC3E}">
        <p14:creationId xmlns:p14="http://schemas.microsoft.com/office/powerpoint/2010/main" val="541525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Figure on left: Source/Reference: </a:t>
            </a:r>
            <a:r>
              <a:rPr lang="da-DK" sz="1800" u="sng">
                <a:solidFill>
                  <a:srgbClr val="0000EE"/>
                </a:solidFill>
                <a:effectLst/>
                <a:latin typeface="Aptos" panose="020B0004020202020204" pitchFamily="34" charset="0"/>
                <a:ea typeface="DengXian" panose="02010600030101010101" pitchFamily="2" charset="-122"/>
                <a:cs typeface="Aptos" panose="020B0004020202020204" pitchFamily="34" charset="0"/>
                <a:hlinkClick r:id="rId3"/>
              </a:rPr>
              <a:t>https://www.mayo.edu/research/centers-programs/center-individualized-medicine/patient-care/pharmacogenomics</a:t>
            </a:r>
            <a:endParaRPr lang="da-DK" sz="1800" u="sng">
              <a:solidFill>
                <a:srgbClr val="0000EE"/>
              </a:solidFill>
              <a:effectLst/>
              <a:latin typeface="Aptos" panose="020B0004020202020204" pitchFamily="34" charset="0"/>
              <a:ea typeface="DengXian" panose="02010600030101010101" pitchFamily="2" charset="-122"/>
              <a:cs typeface="Aptos" panose="020B0004020202020204" pitchFamily="34" charset="0"/>
            </a:endParaRPr>
          </a:p>
          <a:p>
            <a:endParaRPr lang="da-DK" sz="1800" u="sng">
              <a:solidFill>
                <a:srgbClr val="0000EE"/>
              </a:solidFill>
              <a:effectLst/>
              <a:latin typeface="Aptos" panose="020B0004020202020204" pitchFamily="34" charset="0"/>
              <a:ea typeface="DengXian" panose="02010600030101010101" pitchFamily="2" charset="-122"/>
              <a:cs typeface="Aptos" panose="020B0004020202020204" pitchFamily="34" charset="0"/>
            </a:endParaRPr>
          </a:p>
          <a:p>
            <a:r>
              <a:rPr lang="da-DK" sz="1800" u="none">
                <a:solidFill>
                  <a:srgbClr val="0000EE"/>
                </a:solidFill>
                <a:effectLst/>
                <a:latin typeface="Aptos" panose="020B0004020202020204" pitchFamily="34" charset="0"/>
                <a:ea typeface="DengXian" panose="02010600030101010101" pitchFamily="2" charset="-122"/>
              </a:rPr>
              <a:t>Figure on Right: </a:t>
            </a:r>
            <a:r>
              <a:rPr lang="en-GB"/>
              <a:t>Source/reference: </a:t>
            </a:r>
            <a:r>
              <a:rPr lang="en-GB" b="0" i="0">
                <a:solidFill>
                  <a:srgbClr val="003849"/>
                </a:solidFill>
                <a:effectLst/>
                <a:latin typeface="roboto" panose="02000000000000000000" pitchFamily="2" charset="0"/>
              </a:rPr>
              <a:t>©ABPI 2025 </a:t>
            </a:r>
            <a:r>
              <a:rPr lang="en-GB">
                <a:hlinkClick r:id="rId4"/>
              </a:rPr>
              <a:t>Personalised medicine</a:t>
            </a:r>
            <a:endParaRPr lang="en-GB" b="0" i="0">
              <a:solidFill>
                <a:srgbClr val="003849"/>
              </a:solidFill>
              <a:effectLst/>
              <a:latin typeface="roboto" panose="02000000000000000000" pitchFamily="2" charset="0"/>
            </a:endParaRPr>
          </a:p>
          <a:p>
            <a:endParaRPr lang="en-GB"/>
          </a:p>
        </p:txBody>
      </p:sp>
      <p:sp>
        <p:nvSpPr>
          <p:cNvPr id="4" name="Slide Number Placeholder 3"/>
          <p:cNvSpPr>
            <a:spLocks noGrp="1"/>
          </p:cNvSpPr>
          <p:nvPr>
            <p:ph type="sldNum" sz="quarter" idx="5"/>
          </p:nvPr>
        </p:nvSpPr>
        <p:spPr/>
        <p:txBody>
          <a:bodyPr/>
          <a:lstStyle/>
          <a:p>
            <a:fld id="{86FF8B19-F314-41A8-B0A4-7AE5DD4F143A}" type="slidenum">
              <a:rPr lang="en-GB" smtClean="0"/>
              <a:t>5</a:t>
            </a:fld>
            <a:endParaRPr lang="en-GB"/>
          </a:p>
        </p:txBody>
      </p:sp>
    </p:spTree>
    <p:extLst>
      <p:ext uri="{BB962C8B-B14F-4D97-AF65-F5344CB8AC3E}">
        <p14:creationId xmlns:p14="http://schemas.microsoft.com/office/powerpoint/2010/main" val="102384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Picture on right: Source/reference: </a:t>
            </a:r>
            <a:r>
              <a:rPr lang="en-GB" dirty="0">
                <a:hlinkClick r:id="rId3"/>
              </a:rPr>
              <a:t>Mass Spectrometry Imaging Spatial Tissue Analysis toward Personalized Medicine</a:t>
            </a:r>
            <a:endParaRPr lang="en-GB" dirty="0"/>
          </a:p>
        </p:txBody>
      </p:sp>
      <p:sp>
        <p:nvSpPr>
          <p:cNvPr id="4" name="Slide Number Placeholder 3"/>
          <p:cNvSpPr>
            <a:spLocks noGrp="1"/>
          </p:cNvSpPr>
          <p:nvPr>
            <p:ph type="sldNum" sz="quarter" idx="5"/>
          </p:nvPr>
        </p:nvSpPr>
        <p:spPr/>
        <p:txBody>
          <a:bodyPr/>
          <a:lstStyle/>
          <a:p>
            <a:fld id="{86FF8B19-F314-41A8-B0A4-7AE5DD4F143A}" type="slidenum">
              <a:rPr lang="en-GB" smtClean="0"/>
              <a:t>6</a:t>
            </a:fld>
            <a:endParaRPr lang="en-GB"/>
          </a:p>
        </p:txBody>
      </p:sp>
    </p:spTree>
    <p:extLst>
      <p:ext uri="{BB962C8B-B14F-4D97-AF65-F5344CB8AC3E}">
        <p14:creationId xmlns:p14="http://schemas.microsoft.com/office/powerpoint/2010/main" val="4118841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a:solidFill>
                  <a:schemeClr val="bg1">
                    <a:lumMod val="50000"/>
                  </a:schemeClr>
                </a:solidFill>
                <a:effectLst/>
              </a:rPr>
              <a:t>Pharmacogenomics: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0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00">
                <a:solidFill>
                  <a:schemeClr val="bg1">
                    <a:lumMod val="50000"/>
                  </a:schemeClr>
                </a:solidFill>
                <a:effectLst/>
              </a:rPr>
              <a:t>A development of pharmacogenetics which uses the </a:t>
            </a:r>
            <a:r>
              <a:rPr lang="en-GB" sz="1200" b="1" kern="100">
                <a:solidFill>
                  <a:schemeClr val="bg1">
                    <a:lumMod val="50000"/>
                  </a:schemeClr>
                </a:solidFill>
                <a:effectLst/>
              </a:rPr>
              <a:t>entirety</a:t>
            </a:r>
            <a:r>
              <a:rPr lang="en-GB" sz="1200" kern="100">
                <a:solidFill>
                  <a:schemeClr val="bg1">
                    <a:lumMod val="50000"/>
                  </a:schemeClr>
                </a:solidFill>
                <a:effectLst/>
              </a:rPr>
              <a:t> of a person’s </a:t>
            </a:r>
            <a:r>
              <a:rPr lang="en-GB" sz="1200" b="1" kern="100">
                <a:solidFill>
                  <a:schemeClr val="bg1">
                    <a:lumMod val="50000"/>
                  </a:schemeClr>
                </a:solidFill>
                <a:effectLst/>
              </a:rPr>
              <a:t>genome</a:t>
            </a:r>
            <a:r>
              <a:rPr lang="en-GB" sz="1200" kern="100">
                <a:solidFill>
                  <a:schemeClr val="bg1">
                    <a:lumMod val="50000"/>
                  </a:schemeClr>
                </a:solidFill>
                <a:effectLst/>
              </a:rPr>
              <a:t>, involving all possible pathways, to investigate responses to drugs.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0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a:solidFill>
                  <a:schemeClr val="bg1">
                    <a:lumMod val="50000"/>
                  </a:schemeClr>
                </a:solidFill>
                <a:effectLst/>
              </a:rPr>
              <a:t>This is not the same thing as Pharmaco</a:t>
            </a:r>
            <a:r>
              <a:rPr lang="en-GB" sz="1200" b="1" i="1" kern="100">
                <a:solidFill>
                  <a:schemeClr val="bg1">
                    <a:lumMod val="50000"/>
                  </a:schemeClr>
                </a:solidFill>
                <a:effectLst/>
              </a:rPr>
              <a:t>genetics.</a:t>
            </a:r>
            <a:endParaRPr lang="en-GB" sz="1200" b="1" kern="100">
              <a:solidFill>
                <a:schemeClr val="bg1">
                  <a:lumMod val="50000"/>
                </a:schemeClr>
              </a:solidFill>
              <a:effectLst/>
            </a:endParaRPr>
          </a:p>
        </p:txBody>
      </p:sp>
      <p:sp>
        <p:nvSpPr>
          <p:cNvPr id="4" name="Slide Number Placeholder 3"/>
          <p:cNvSpPr>
            <a:spLocks noGrp="1"/>
          </p:cNvSpPr>
          <p:nvPr>
            <p:ph type="sldNum" sz="quarter" idx="5"/>
          </p:nvPr>
        </p:nvSpPr>
        <p:spPr/>
        <p:txBody>
          <a:bodyPr/>
          <a:lstStyle/>
          <a:p>
            <a:fld id="{86FF8B19-F314-41A8-B0A4-7AE5DD4F143A}" type="slidenum">
              <a:rPr lang="en-GB" smtClean="0"/>
              <a:t>7</a:t>
            </a:fld>
            <a:endParaRPr lang="en-GB"/>
          </a:p>
        </p:txBody>
      </p:sp>
    </p:spTree>
    <p:extLst>
      <p:ext uri="{BB962C8B-B14F-4D97-AF65-F5344CB8AC3E}">
        <p14:creationId xmlns:p14="http://schemas.microsoft.com/office/powerpoint/2010/main" val="3140524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E814A-6A64-03F8-FA73-3F94391DD4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AA3654-07FC-0924-464B-2D534E1A56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1DB03F-1242-F805-C1F3-EE547CDB028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dirty="0">
                <a:solidFill>
                  <a:schemeClr val="bg1">
                    <a:lumMod val="50000"/>
                  </a:schemeClr>
                </a:solidFill>
                <a:effectLst/>
              </a:rPr>
              <a:t>For teachers: </a:t>
            </a:r>
            <a:r>
              <a:rPr lang="en-GB" sz="1200" b="0" kern="100" dirty="0">
                <a:solidFill>
                  <a:schemeClr val="bg1">
                    <a:lumMod val="50000"/>
                  </a:schemeClr>
                </a:solidFill>
                <a:effectLst/>
              </a:rPr>
              <a:t>This can be included if you wish but for simplicity it can be left out. It is not in the SQA course specification.</a:t>
            </a:r>
            <a:endParaRPr lang="en-GB" sz="1200" b="1" kern="100" dirty="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00" dirty="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dirty="0">
                <a:solidFill>
                  <a:schemeClr val="bg1">
                    <a:lumMod val="50000"/>
                  </a:schemeClr>
                </a:solidFill>
                <a:effectLst/>
              </a:rPr>
              <a:t>Pharmacogenomics: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00" dirty="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00" dirty="0">
                <a:solidFill>
                  <a:schemeClr val="bg1">
                    <a:lumMod val="50000"/>
                  </a:schemeClr>
                </a:solidFill>
                <a:effectLst/>
              </a:rPr>
              <a:t>A development of pharmacogenetics which uses the </a:t>
            </a:r>
            <a:r>
              <a:rPr lang="en-GB" sz="1200" b="1" kern="100" dirty="0">
                <a:solidFill>
                  <a:schemeClr val="bg1">
                    <a:lumMod val="50000"/>
                  </a:schemeClr>
                </a:solidFill>
                <a:effectLst/>
              </a:rPr>
              <a:t>entirety</a:t>
            </a:r>
            <a:r>
              <a:rPr lang="en-GB" sz="1200" kern="100" dirty="0">
                <a:solidFill>
                  <a:schemeClr val="bg1">
                    <a:lumMod val="50000"/>
                  </a:schemeClr>
                </a:solidFill>
                <a:effectLst/>
              </a:rPr>
              <a:t> of a person’s </a:t>
            </a:r>
            <a:r>
              <a:rPr lang="en-GB" sz="1200" b="1" kern="100" dirty="0">
                <a:solidFill>
                  <a:schemeClr val="bg1">
                    <a:lumMod val="50000"/>
                  </a:schemeClr>
                </a:solidFill>
                <a:effectLst/>
              </a:rPr>
              <a:t>genome</a:t>
            </a:r>
            <a:r>
              <a:rPr lang="en-GB" sz="1200" kern="100" dirty="0">
                <a:solidFill>
                  <a:schemeClr val="bg1">
                    <a:lumMod val="50000"/>
                  </a:schemeClr>
                </a:solidFill>
                <a:effectLst/>
              </a:rPr>
              <a:t>, involving all possible pathways, to investigate responses to drugs.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00" dirty="0">
              <a:solidFill>
                <a:schemeClr val="bg1">
                  <a:lumMod val="5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dirty="0">
                <a:solidFill>
                  <a:schemeClr val="bg1">
                    <a:lumMod val="50000"/>
                  </a:schemeClr>
                </a:solidFill>
                <a:effectLst/>
              </a:rPr>
              <a:t>This is not the same thing as Pharmaco</a:t>
            </a:r>
            <a:r>
              <a:rPr lang="en-GB" sz="1200" b="1" i="1" kern="100" dirty="0">
                <a:solidFill>
                  <a:schemeClr val="bg1">
                    <a:lumMod val="50000"/>
                  </a:schemeClr>
                </a:solidFill>
                <a:effectLst/>
              </a:rPr>
              <a:t>genetics.</a:t>
            </a:r>
            <a:endParaRPr lang="en-GB" sz="1200" b="1" kern="100" dirty="0">
              <a:solidFill>
                <a:schemeClr val="bg1">
                  <a:lumMod val="50000"/>
                </a:schemeClr>
              </a:solidFill>
              <a:effectLst/>
            </a:endParaRPr>
          </a:p>
        </p:txBody>
      </p:sp>
      <p:sp>
        <p:nvSpPr>
          <p:cNvPr id="4" name="Slide Number Placeholder 3">
            <a:extLst>
              <a:ext uri="{FF2B5EF4-FFF2-40B4-BE49-F238E27FC236}">
                <a16:creationId xmlns:a16="http://schemas.microsoft.com/office/drawing/2014/main" id="{612FB0F2-2580-8FAE-6B2D-A6DEA9F3BA9A}"/>
              </a:ext>
            </a:extLst>
          </p:cNvPr>
          <p:cNvSpPr>
            <a:spLocks noGrp="1"/>
          </p:cNvSpPr>
          <p:nvPr>
            <p:ph type="sldNum" sz="quarter" idx="5"/>
          </p:nvPr>
        </p:nvSpPr>
        <p:spPr/>
        <p:txBody>
          <a:bodyPr/>
          <a:lstStyle/>
          <a:p>
            <a:fld id="{86FF8B19-F314-41A8-B0A4-7AE5DD4F143A}" type="slidenum">
              <a:rPr lang="en-GB" smtClean="0"/>
              <a:t>8</a:t>
            </a:fld>
            <a:endParaRPr lang="en-GB"/>
          </a:p>
        </p:txBody>
      </p:sp>
    </p:spTree>
    <p:extLst>
      <p:ext uri="{BB962C8B-B14F-4D97-AF65-F5344CB8AC3E}">
        <p14:creationId xmlns:p14="http://schemas.microsoft.com/office/powerpoint/2010/main" val="349121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34112-2A83-3487-1B99-C6ACAD6DBA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7F0CA8-C60C-85C4-0DEE-E93F2864AB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D42352-C55C-A2EA-8B17-6CEA657B24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CC6A2214-2448-B24D-0138-89B4C8C67D5C}"/>
              </a:ext>
            </a:extLst>
          </p:cNvPr>
          <p:cNvSpPr>
            <a:spLocks noGrp="1"/>
          </p:cNvSpPr>
          <p:nvPr>
            <p:ph type="sldNum" sz="quarter" idx="5"/>
          </p:nvPr>
        </p:nvSpPr>
        <p:spPr/>
        <p:txBody>
          <a:bodyPr/>
          <a:lstStyle/>
          <a:p>
            <a:fld id="{86FF8B19-F314-41A8-B0A4-7AE5DD4F143A}" type="slidenum">
              <a:rPr lang="en-GB" smtClean="0"/>
              <a:t>9</a:t>
            </a:fld>
            <a:endParaRPr lang="en-GB"/>
          </a:p>
        </p:txBody>
      </p:sp>
    </p:spTree>
    <p:extLst>
      <p:ext uri="{BB962C8B-B14F-4D97-AF65-F5344CB8AC3E}">
        <p14:creationId xmlns:p14="http://schemas.microsoft.com/office/powerpoint/2010/main" val="2904879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4A2EB-7E4C-BCDF-EFD4-54C29432FC65}"/>
              </a:ext>
            </a:extLst>
          </p:cNvPr>
          <p:cNvSpPr>
            <a:spLocks noGrp="1"/>
          </p:cNvSpPr>
          <p:nvPr>
            <p:ph type="ctrTitle"/>
          </p:nvPr>
        </p:nvSpPr>
        <p:spPr>
          <a:xfrm>
            <a:off x="1524000" y="1122363"/>
            <a:ext cx="9144000" cy="2387600"/>
          </a:xfrm>
        </p:spPr>
        <p:txBody>
          <a:bodyPr anchor="b"/>
          <a:lstStyle>
            <a:lvl1pPr algn="ctr">
              <a:defRPr sz="6000">
                <a:solidFill>
                  <a:srgbClr val="2266AE"/>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86F7B29A-DCFB-8182-990F-C5A0949BAC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4BE2E3F-9450-EDDD-45CF-83C48589099E}"/>
              </a:ext>
            </a:extLst>
          </p:cNvPr>
          <p:cNvSpPr>
            <a:spLocks noGrp="1"/>
          </p:cNvSpPr>
          <p:nvPr>
            <p:ph type="dt" sz="half" idx="10"/>
          </p:nvPr>
        </p:nvSpPr>
        <p:spPr/>
        <p:txBody>
          <a:bodyPr/>
          <a:lstStyle/>
          <a:p>
            <a:fld id="{95D0AF97-3418-469D-943F-F4ED2B90EBFE}" type="datetimeFigureOut">
              <a:rPr lang="en-GB" smtClean="0"/>
              <a:t>11/06/2025</a:t>
            </a:fld>
            <a:endParaRPr lang="en-GB"/>
          </a:p>
        </p:txBody>
      </p:sp>
      <p:sp>
        <p:nvSpPr>
          <p:cNvPr id="5" name="Footer Placeholder 4">
            <a:extLst>
              <a:ext uri="{FF2B5EF4-FFF2-40B4-BE49-F238E27FC236}">
                <a16:creationId xmlns:a16="http://schemas.microsoft.com/office/drawing/2014/main" id="{0347EABD-3F5C-2CE9-4DE8-2AFF07311BD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CDA68A-521D-8B89-51C5-87610C272304}"/>
              </a:ext>
            </a:extLst>
          </p:cNvPr>
          <p:cNvSpPr>
            <a:spLocks noGrp="1"/>
          </p:cNvSpPr>
          <p:nvPr>
            <p:ph type="sldNum" sz="quarter" idx="12"/>
          </p:nvPr>
        </p:nvSpPr>
        <p:spPr/>
        <p:txBody>
          <a:bodyPr/>
          <a:lstStyle/>
          <a:p>
            <a:fld id="{C23D9E97-05CA-44FE-A89B-E40E549E4B74}" type="slidenum">
              <a:rPr lang="en-GB" smtClean="0"/>
              <a:t>‹#›</a:t>
            </a:fld>
            <a:endParaRPr lang="en-GB"/>
          </a:p>
        </p:txBody>
      </p:sp>
    </p:spTree>
    <p:extLst>
      <p:ext uri="{BB962C8B-B14F-4D97-AF65-F5344CB8AC3E}">
        <p14:creationId xmlns:p14="http://schemas.microsoft.com/office/powerpoint/2010/main" val="2727374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7D1A34F-F8F8-EFB2-B007-A9888D18117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1DFD938-6E45-5486-E921-0C1434C4E71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0E80A8C-0F72-BC93-1DDB-B135D2EC4634}"/>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5" name="Footer Placeholder 4">
            <a:extLst>
              <a:ext uri="{FF2B5EF4-FFF2-40B4-BE49-F238E27FC236}">
                <a16:creationId xmlns:a16="http://schemas.microsoft.com/office/drawing/2014/main" id="{3D097337-3465-54AE-3370-D5373864C7F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4380306-B37E-9BCC-32A5-3D5C9DD13848}"/>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857434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D3218-D3BE-2532-2A28-B78925179043}"/>
              </a:ext>
            </a:extLst>
          </p:cNvPr>
          <p:cNvSpPr>
            <a:spLocks noGrp="1"/>
          </p:cNvSpPr>
          <p:nvPr>
            <p:ph type="title"/>
          </p:nvPr>
        </p:nvSpPr>
        <p:spPr/>
        <p:txBody>
          <a:bodyPr/>
          <a:lstStyle>
            <a:lvl1pPr>
              <a:defRPr b="1"/>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4896B5A-0B8A-284D-1AAC-9D5D80B48E45}"/>
              </a:ext>
            </a:extLst>
          </p:cNvPr>
          <p:cNvSpPr>
            <a:spLocks noGrp="1"/>
          </p:cNvSpPr>
          <p:nvPr>
            <p:ph idx="1"/>
          </p:nvPr>
        </p:nvSpPr>
        <p:spPr/>
        <p:txBody>
          <a:bodyPr/>
          <a:lstStyle>
            <a:lvl1pPr>
              <a:buClr>
                <a:srgbClr val="2266AE"/>
              </a:buClr>
              <a:defRPr/>
            </a:lvl1pPr>
            <a:lvl2pPr>
              <a:buClr>
                <a:srgbClr val="2266AE"/>
              </a:buClr>
              <a:defRPr/>
            </a:lvl2pPr>
            <a:lvl3pPr>
              <a:buClr>
                <a:srgbClr val="2266AE"/>
              </a:buClr>
              <a:defRPr/>
            </a:lvl3pPr>
            <a:lvl4pPr>
              <a:buClr>
                <a:srgbClr val="2266AE"/>
              </a:buClr>
              <a:defRPr/>
            </a:lvl4pPr>
            <a:lvl5pPr marL="2114550" indent="-285750">
              <a:buClr>
                <a:srgbClr val="2266AE"/>
              </a:buClr>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DD5166-46B1-42A3-F90D-53854E27F280}"/>
              </a:ext>
            </a:extLst>
          </p:cNvPr>
          <p:cNvSpPr>
            <a:spLocks noGrp="1"/>
          </p:cNvSpPr>
          <p:nvPr>
            <p:ph type="dt" sz="half" idx="10"/>
          </p:nvPr>
        </p:nvSpPr>
        <p:spPr/>
        <p:txBody>
          <a:bodyPr/>
          <a:lstStyle/>
          <a:p>
            <a:fld id="{95D0AF97-3418-469D-943F-F4ED2B90EBFE}" type="datetimeFigureOut">
              <a:rPr lang="en-GB" smtClean="0"/>
              <a:t>11/06/2025</a:t>
            </a:fld>
            <a:endParaRPr lang="en-GB"/>
          </a:p>
        </p:txBody>
      </p:sp>
      <p:sp>
        <p:nvSpPr>
          <p:cNvPr id="5" name="Footer Placeholder 4">
            <a:extLst>
              <a:ext uri="{FF2B5EF4-FFF2-40B4-BE49-F238E27FC236}">
                <a16:creationId xmlns:a16="http://schemas.microsoft.com/office/drawing/2014/main" id="{CD571226-170A-DF05-F722-10D4110369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4D4FF2-D2D2-61FE-A1D2-262EA1F598B9}"/>
              </a:ext>
            </a:extLst>
          </p:cNvPr>
          <p:cNvSpPr>
            <a:spLocks noGrp="1"/>
          </p:cNvSpPr>
          <p:nvPr>
            <p:ph type="sldNum" sz="quarter" idx="12"/>
          </p:nvPr>
        </p:nvSpPr>
        <p:spPr/>
        <p:txBody>
          <a:bodyPr/>
          <a:lstStyle/>
          <a:p>
            <a:fld id="{C23D9E97-05CA-44FE-A89B-E40E549E4B74}" type="slidenum">
              <a:rPr lang="en-GB" smtClean="0"/>
              <a:t>‹#›</a:t>
            </a:fld>
            <a:endParaRPr lang="en-GB"/>
          </a:p>
        </p:txBody>
      </p:sp>
    </p:spTree>
    <p:extLst>
      <p:ext uri="{BB962C8B-B14F-4D97-AF65-F5344CB8AC3E}">
        <p14:creationId xmlns:p14="http://schemas.microsoft.com/office/powerpoint/2010/main" val="284591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AF349-54D0-C047-3D1D-9BC9CD84EF61}"/>
              </a:ext>
            </a:extLst>
          </p:cNvPr>
          <p:cNvSpPr>
            <a:spLocks noGrp="1"/>
          </p:cNvSpPr>
          <p:nvPr>
            <p:ph type="title"/>
          </p:nvPr>
        </p:nvSpPr>
        <p:spPr>
          <a:xfrm>
            <a:off x="831850" y="1709738"/>
            <a:ext cx="10515600" cy="2852737"/>
          </a:xfrm>
        </p:spPr>
        <p:txBody>
          <a:bodyPr anchor="b"/>
          <a:lstStyle>
            <a:lvl1pPr>
              <a:defRPr sz="6000">
                <a:solidFill>
                  <a:srgbClr val="2266AE"/>
                </a:solidFill>
              </a:defRPr>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4B85A52-2C95-EA09-5C20-38B20CA93F0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822F41-8BBD-4D7B-66CA-847B9E7FD1EF}"/>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5" name="Footer Placeholder 4">
            <a:extLst>
              <a:ext uri="{FF2B5EF4-FFF2-40B4-BE49-F238E27FC236}">
                <a16:creationId xmlns:a16="http://schemas.microsoft.com/office/drawing/2014/main" id="{60FCF920-610A-ACC0-4E63-B16D21195AD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736355B-D77F-5AEE-A768-FCFC8AE0127C}"/>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137880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2FEAA-61D3-1E86-E35A-A508D383E82B}"/>
              </a:ext>
            </a:extLst>
          </p:cNvPr>
          <p:cNvSpPr>
            <a:spLocks noGrp="1"/>
          </p:cNvSpPr>
          <p:nvPr>
            <p:ph type="title"/>
          </p:nvPr>
        </p:nvSpPr>
        <p:spPr/>
        <p:txBody>
          <a:bodyPr/>
          <a:lstStyle>
            <a:lvl1pPr>
              <a:defRPr b="1">
                <a:solidFill>
                  <a:srgbClr val="2266AE"/>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537C704-0D06-D180-F056-0FD0CA655742}"/>
              </a:ext>
            </a:extLst>
          </p:cNvPr>
          <p:cNvSpPr>
            <a:spLocks noGrp="1"/>
          </p:cNvSpPr>
          <p:nvPr>
            <p:ph sz="half" idx="1"/>
          </p:nvPr>
        </p:nvSpPr>
        <p:spPr>
          <a:xfrm>
            <a:off x="838200" y="1825625"/>
            <a:ext cx="5181600" cy="4351338"/>
          </a:xfrm>
        </p:spPr>
        <p:txBody>
          <a:bodyPr/>
          <a:lstStyle>
            <a:lvl1pPr>
              <a:buClr>
                <a:srgbClr val="2266AE"/>
              </a:buClr>
              <a:defRPr/>
            </a:lvl1pPr>
            <a:lvl2pPr>
              <a:buClr>
                <a:srgbClr val="2266AE"/>
              </a:buClr>
              <a:defRPr/>
            </a:lvl2pPr>
            <a:lvl3pPr>
              <a:buClr>
                <a:srgbClr val="2266AE"/>
              </a:buClr>
              <a:defRPr/>
            </a:lvl3pPr>
            <a:lvl4pPr>
              <a:buClr>
                <a:srgbClr val="2266AE"/>
              </a:buClr>
              <a:defRPr/>
            </a:lvl4pPr>
            <a:lvl5pPr>
              <a:buClr>
                <a:srgbClr val="2266AE"/>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D4A1108-B51E-6D3B-20E1-7E294B426332}"/>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6" name="Footer Placeholder 5">
            <a:extLst>
              <a:ext uri="{FF2B5EF4-FFF2-40B4-BE49-F238E27FC236}">
                <a16:creationId xmlns:a16="http://schemas.microsoft.com/office/drawing/2014/main" id="{BAC6BA41-7105-8266-CC89-BC8F8A143EC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220F701-564C-B534-C508-E7FC03B44B1D}"/>
              </a:ext>
            </a:extLst>
          </p:cNvPr>
          <p:cNvSpPr>
            <a:spLocks noGrp="1"/>
          </p:cNvSpPr>
          <p:nvPr>
            <p:ph type="sldNum" sz="quarter" idx="12"/>
          </p:nvPr>
        </p:nvSpPr>
        <p:spPr/>
        <p:txBody>
          <a:bodyPr/>
          <a:lstStyle/>
          <a:p>
            <a:fld id="{CF9E987F-D36D-405D-A947-0EA224A9B622}" type="slidenum">
              <a:rPr lang="en-GB" smtClean="0"/>
              <a:t>‹#›</a:t>
            </a:fld>
            <a:endParaRPr lang="en-GB"/>
          </a:p>
        </p:txBody>
      </p:sp>
      <p:sp>
        <p:nvSpPr>
          <p:cNvPr id="9" name="Content Placeholder 2">
            <a:extLst>
              <a:ext uri="{FF2B5EF4-FFF2-40B4-BE49-F238E27FC236}">
                <a16:creationId xmlns:a16="http://schemas.microsoft.com/office/drawing/2014/main" id="{A32FA6E2-3932-F4C3-EBE8-CC02D281982B}"/>
              </a:ext>
            </a:extLst>
          </p:cNvPr>
          <p:cNvSpPr>
            <a:spLocks noGrp="1"/>
          </p:cNvSpPr>
          <p:nvPr>
            <p:ph sz="half" idx="13"/>
          </p:nvPr>
        </p:nvSpPr>
        <p:spPr>
          <a:xfrm>
            <a:off x="6172200" y="1825625"/>
            <a:ext cx="5181600" cy="4351338"/>
          </a:xfrm>
        </p:spPr>
        <p:txBody>
          <a:bodyPr/>
          <a:lstStyle>
            <a:lvl1pPr>
              <a:buClr>
                <a:srgbClr val="2266AE"/>
              </a:buClr>
              <a:defRPr/>
            </a:lvl1pPr>
            <a:lvl2pPr>
              <a:buClr>
                <a:srgbClr val="2266AE"/>
              </a:buClr>
              <a:defRPr/>
            </a:lvl2pPr>
            <a:lvl3pPr>
              <a:buClr>
                <a:srgbClr val="2266AE"/>
              </a:buClr>
              <a:defRPr/>
            </a:lvl3pPr>
            <a:lvl4pPr>
              <a:buClr>
                <a:srgbClr val="2266AE"/>
              </a:buClr>
              <a:defRPr/>
            </a:lvl4pPr>
            <a:lvl5pPr>
              <a:buClr>
                <a:srgbClr val="2266AE"/>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39811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9B50E-792E-15D7-9D6B-27F2C014EE72}"/>
              </a:ext>
            </a:extLst>
          </p:cNvPr>
          <p:cNvSpPr>
            <a:spLocks noGrp="1"/>
          </p:cNvSpPr>
          <p:nvPr>
            <p:ph type="title"/>
          </p:nvPr>
        </p:nvSpPr>
        <p:spPr>
          <a:xfrm>
            <a:off x="839788" y="365125"/>
            <a:ext cx="10515600" cy="1325563"/>
          </a:xfrm>
        </p:spPr>
        <p:txBody>
          <a:bodyPr/>
          <a:lstStyle>
            <a:lvl1pPr>
              <a:defRPr>
                <a:solidFill>
                  <a:srgbClr val="2266AE"/>
                </a:solidFill>
              </a:defRPr>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1065FA9-47C3-4116-9C84-1359814D6A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02F806D5-6C2F-92DD-B637-58DF9B01C3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60596E8-9158-BC70-BEF1-66A69F1A4E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6D38959-62F8-8FEA-BA45-9FB0E2F00561}"/>
              </a:ext>
            </a:extLst>
          </p:cNvPr>
          <p:cNvSpPr>
            <a:spLocks noGrp="1"/>
          </p:cNvSpPr>
          <p:nvPr>
            <p:ph type="dt" sz="half" idx="10"/>
          </p:nvPr>
        </p:nvSpPr>
        <p:spPr/>
        <p:txBody>
          <a:bodyPr/>
          <a:lstStyle/>
          <a:p>
            <a:fld id="{95D0AF97-3418-469D-943F-F4ED2B90EBFE}" type="datetimeFigureOut">
              <a:rPr lang="en-GB" smtClean="0"/>
              <a:t>11/06/2025</a:t>
            </a:fld>
            <a:endParaRPr lang="en-GB"/>
          </a:p>
        </p:txBody>
      </p:sp>
      <p:sp>
        <p:nvSpPr>
          <p:cNvPr id="8" name="Footer Placeholder 7">
            <a:extLst>
              <a:ext uri="{FF2B5EF4-FFF2-40B4-BE49-F238E27FC236}">
                <a16:creationId xmlns:a16="http://schemas.microsoft.com/office/drawing/2014/main" id="{6C27D8B7-8EC0-7623-B2A8-EF45C788972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97CCCCE-5C0B-D74C-B2D8-F268D4780048}"/>
              </a:ext>
            </a:extLst>
          </p:cNvPr>
          <p:cNvSpPr>
            <a:spLocks noGrp="1"/>
          </p:cNvSpPr>
          <p:nvPr>
            <p:ph type="sldNum" sz="quarter" idx="12"/>
          </p:nvPr>
        </p:nvSpPr>
        <p:spPr/>
        <p:txBody>
          <a:bodyPr/>
          <a:lstStyle/>
          <a:p>
            <a:fld id="{C23D9E97-05CA-44FE-A89B-E40E549E4B74}" type="slidenum">
              <a:rPr lang="en-GB" smtClean="0"/>
              <a:t>‹#›</a:t>
            </a:fld>
            <a:endParaRPr lang="en-GB"/>
          </a:p>
        </p:txBody>
      </p:sp>
      <p:sp>
        <p:nvSpPr>
          <p:cNvPr id="10" name="Content Placeholder 2">
            <a:extLst>
              <a:ext uri="{FF2B5EF4-FFF2-40B4-BE49-F238E27FC236}">
                <a16:creationId xmlns:a16="http://schemas.microsoft.com/office/drawing/2014/main" id="{BF7FC1C6-5C91-283A-CC55-876570EE5D22}"/>
              </a:ext>
            </a:extLst>
          </p:cNvPr>
          <p:cNvSpPr>
            <a:spLocks noGrp="1"/>
          </p:cNvSpPr>
          <p:nvPr>
            <p:ph sz="half" idx="13"/>
          </p:nvPr>
        </p:nvSpPr>
        <p:spPr>
          <a:xfrm>
            <a:off x="836611" y="2505075"/>
            <a:ext cx="5183188" cy="3686400"/>
          </a:xfrm>
        </p:spPr>
        <p:txBody>
          <a:bodyPr/>
          <a:lstStyle>
            <a:lvl1pPr>
              <a:buClr>
                <a:srgbClr val="2266AE"/>
              </a:buClr>
              <a:defRPr/>
            </a:lvl1pPr>
            <a:lvl2pPr>
              <a:buClr>
                <a:srgbClr val="2266AE"/>
              </a:buClr>
              <a:defRPr/>
            </a:lvl2pPr>
            <a:lvl3pPr>
              <a:buClr>
                <a:srgbClr val="2266AE"/>
              </a:buClr>
              <a:defRPr/>
            </a:lvl3pPr>
            <a:lvl4pPr>
              <a:buClr>
                <a:srgbClr val="2266AE"/>
              </a:buClr>
              <a:defRPr/>
            </a:lvl4pPr>
            <a:lvl5pPr>
              <a:buClr>
                <a:srgbClr val="2266AE"/>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37497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F40FA-2942-32D5-6A99-F54E98E58E29}"/>
              </a:ext>
            </a:extLst>
          </p:cNvPr>
          <p:cNvSpPr>
            <a:spLocks noGrp="1"/>
          </p:cNvSpPr>
          <p:nvPr>
            <p:ph type="title"/>
          </p:nvPr>
        </p:nvSpPr>
        <p:spPr/>
        <p:txBody>
          <a:bodyPr/>
          <a:lstStyle>
            <a:lvl1pPr>
              <a:defRPr>
                <a:solidFill>
                  <a:srgbClr val="2266AE"/>
                </a:solidFill>
              </a:defRPr>
            </a:lvl1pPr>
          </a:lstStyle>
          <a:p>
            <a:r>
              <a:rPr lang="en-US"/>
              <a:t>Click to edit Master title style</a:t>
            </a:r>
            <a:endParaRPr lang="en-GB"/>
          </a:p>
        </p:txBody>
      </p:sp>
      <p:sp>
        <p:nvSpPr>
          <p:cNvPr id="3" name="Date Placeholder 2">
            <a:extLst>
              <a:ext uri="{FF2B5EF4-FFF2-40B4-BE49-F238E27FC236}">
                <a16:creationId xmlns:a16="http://schemas.microsoft.com/office/drawing/2014/main" id="{CDCBC026-CB0B-A41D-4692-27C872B75191}"/>
              </a:ext>
            </a:extLst>
          </p:cNvPr>
          <p:cNvSpPr>
            <a:spLocks noGrp="1"/>
          </p:cNvSpPr>
          <p:nvPr>
            <p:ph type="dt" sz="half" idx="10"/>
          </p:nvPr>
        </p:nvSpPr>
        <p:spPr/>
        <p:txBody>
          <a:bodyPr/>
          <a:lstStyle/>
          <a:p>
            <a:fld id="{95D0AF97-3418-469D-943F-F4ED2B90EBFE}" type="datetimeFigureOut">
              <a:rPr lang="en-GB" smtClean="0"/>
              <a:t>11/06/2025</a:t>
            </a:fld>
            <a:endParaRPr lang="en-GB"/>
          </a:p>
        </p:txBody>
      </p:sp>
      <p:sp>
        <p:nvSpPr>
          <p:cNvPr id="4" name="Footer Placeholder 3">
            <a:extLst>
              <a:ext uri="{FF2B5EF4-FFF2-40B4-BE49-F238E27FC236}">
                <a16:creationId xmlns:a16="http://schemas.microsoft.com/office/drawing/2014/main" id="{0879BAAE-6B52-95D2-C443-3469FECF4E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A12A641-1B10-F496-24F7-411548AFD69F}"/>
              </a:ext>
            </a:extLst>
          </p:cNvPr>
          <p:cNvSpPr>
            <a:spLocks noGrp="1"/>
          </p:cNvSpPr>
          <p:nvPr>
            <p:ph type="sldNum" sz="quarter" idx="12"/>
          </p:nvPr>
        </p:nvSpPr>
        <p:spPr/>
        <p:txBody>
          <a:bodyPr/>
          <a:lstStyle/>
          <a:p>
            <a:fld id="{C23D9E97-05CA-44FE-A89B-E40E549E4B74}" type="slidenum">
              <a:rPr lang="en-GB" smtClean="0"/>
              <a:t>‹#›</a:t>
            </a:fld>
            <a:endParaRPr lang="en-GB"/>
          </a:p>
        </p:txBody>
      </p:sp>
    </p:spTree>
    <p:extLst>
      <p:ext uri="{BB962C8B-B14F-4D97-AF65-F5344CB8AC3E}">
        <p14:creationId xmlns:p14="http://schemas.microsoft.com/office/powerpoint/2010/main" val="1717908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CB0A6E-A842-2A60-01C2-576AC596CE3F}"/>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3" name="Footer Placeholder 2">
            <a:extLst>
              <a:ext uri="{FF2B5EF4-FFF2-40B4-BE49-F238E27FC236}">
                <a16:creationId xmlns:a16="http://schemas.microsoft.com/office/drawing/2014/main" id="{F23E24E1-A95E-1982-5D8D-982C2069F13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8A52AF9-710C-F68E-0DD2-397548A622DD}"/>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1152097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02E3E-BD6C-8985-6B3B-A0D016B6D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11982E5-6D73-68BC-2B50-C0975468D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0270656-9B84-1BE0-A9AA-3AE79977AA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04A6BB-00C8-DC02-10A8-DA2CAF6A8B47}"/>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6" name="Footer Placeholder 5">
            <a:extLst>
              <a:ext uri="{FF2B5EF4-FFF2-40B4-BE49-F238E27FC236}">
                <a16:creationId xmlns:a16="http://schemas.microsoft.com/office/drawing/2014/main" id="{ABF9D116-A9EC-2573-DDCC-72D0CC90CE4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5C3ACB-1F81-326D-C81D-FAF79FA30D97}"/>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883642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95D45-5AEC-7F69-028E-7CB8AEBE6AA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78C5646-16C6-DC4A-3723-7988FCE8B0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C4E572A-D28E-6F89-27B3-E64C313F8EB0}"/>
              </a:ext>
            </a:extLst>
          </p:cNvPr>
          <p:cNvSpPr>
            <a:spLocks noGrp="1"/>
          </p:cNvSpPr>
          <p:nvPr>
            <p:ph type="dt" sz="half" idx="10"/>
          </p:nvPr>
        </p:nvSpPr>
        <p:spPr/>
        <p:txBody>
          <a:bodyPr/>
          <a:lstStyle/>
          <a:p>
            <a:fld id="{DD04F5C4-993F-4E8D-9CE5-538444C4DBC9}" type="datetimeFigureOut">
              <a:rPr lang="en-GB" smtClean="0"/>
              <a:t>11/06/2025</a:t>
            </a:fld>
            <a:endParaRPr lang="en-GB"/>
          </a:p>
        </p:txBody>
      </p:sp>
      <p:sp>
        <p:nvSpPr>
          <p:cNvPr id="5" name="Footer Placeholder 4">
            <a:extLst>
              <a:ext uri="{FF2B5EF4-FFF2-40B4-BE49-F238E27FC236}">
                <a16:creationId xmlns:a16="http://schemas.microsoft.com/office/drawing/2014/main" id="{5DAC6773-FDE2-42D4-FD89-0D8ACF62365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A7D7B1-4C7C-278F-4D40-1D00A3ED52C4}"/>
              </a:ext>
            </a:extLst>
          </p:cNvPr>
          <p:cNvSpPr>
            <a:spLocks noGrp="1"/>
          </p:cNvSpPr>
          <p:nvPr>
            <p:ph type="sldNum" sz="quarter" idx="12"/>
          </p:nvPr>
        </p:nvSpPr>
        <p:spPr/>
        <p:txBody>
          <a:bodyPr/>
          <a:lstStyle/>
          <a:p>
            <a:fld id="{CF9E987F-D36D-405D-A947-0EA224A9B622}" type="slidenum">
              <a:rPr lang="en-GB" smtClean="0"/>
              <a:t>‹#›</a:t>
            </a:fld>
            <a:endParaRPr lang="en-GB"/>
          </a:p>
        </p:txBody>
      </p:sp>
    </p:spTree>
    <p:extLst>
      <p:ext uri="{BB962C8B-B14F-4D97-AF65-F5344CB8AC3E}">
        <p14:creationId xmlns:p14="http://schemas.microsoft.com/office/powerpoint/2010/main" val="23802510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1D8D5C-20FC-8AFD-3F0F-84FF5B7C5C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1990AF9-F042-04DF-50E8-EC69F6A213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3FE3CFD-8EDE-2FC3-9C29-9A5A8D6128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5D0AF97-3418-469D-943F-F4ED2B90EBFE}" type="datetimeFigureOut">
              <a:rPr lang="en-GB" smtClean="0"/>
              <a:t>11/06/2025</a:t>
            </a:fld>
            <a:endParaRPr lang="en-GB"/>
          </a:p>
        </p:txBody>
      </p:sp>
      <p:sp>
        <p:nvSpPr>
          <p:cNvPr id="5" name="Footer Placeholder 4">
            <a:extLst>
              <a:ext uri="{FF2B5EF4-FFF2-40B4-BE49-F238E27FC236}">
                <a16:creationId xmlns:a16="http://schemas.microsoft.com/office/drawing/2014/main" id="{444AC9AD-23F5-F860-2F54-2589427C73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C4962FF0-3573-4D6C-F7E1-D437D285D9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23D9E97-05CA-44FE-A89B-E40E549E4B74}" type="slidenum">
              <a:rPr lang="en-GB" smtClean="0"/>
              <a:t>‹#›</a:t>
            </a:fld>
            <a:endParaRPr lang="en-GB"/>
          </a:p>
        </p:txBody>
      </p:sp>
    </p:spTree>
    <p:extLst>
      <p:ext uri="{BB962C8B-B14F-4D97-AF65-F5344CB8AC3E}">
        <p14:creationId xmlns:p14="http://schemas.microsoft.com/office/powerpoint/2010/main" val="35694571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7" r:id="rId4"/>
    <p:sldLayoutId id="2147483653" r:id="rId5"/>
    <p:sldLayoutId id="2147483655" r:id="rId6"/>
    <p:sldLayoutId id="2147483659" r:id="rId7"/>
    <p:sldLayoutId id="2147483658" r:id="rId8"/>
    <p:sldLayoutId id="2147483662" r:id="rId9"/>
    <p:sldLayoutId id="2147483661" r:id="rId10"/>
  </p:sldLayoutIdLst>
  <p:txStyles>
    <p:titleStyle>
      <a:lvl1pPr algn="l" defTabSz="914400" rtl="0" eaLnBrk="1" latinLnBrk="0" hangingPunct="1">
        <a:lnSpc>
          <a:spcPct val="90000"/>
        </a:lnSpc>
        <a:spcBef>
          <a:spcPct val="0"/>
        </a:spcBef>
        <a:buNone/>
        <a:defRPr sz="4400" b="1" kern="1200">
          <a:solidFill>
            <a:srgbClr val="2266AE"/>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720725" indent="-263525" algn="l" defTabSz="914400" rtl="0" eaLnBrk="1" latinLnBrk="0" hangingPunct="1">
        <a:lnSpc>
          <a:spcPct val="90000"/>
        </a:lnSpc>
        <a:spcBef>
          <a:spcPts val="500"/>
        </a:spcBef>
        <a:buClr>
          <a:schemeClr val="accent1"/>
        </a:buClr>
        <a:buFont typeface="Arial" panose="020B0604020202020204" pitchFamily="34" charset="0"/>
        <a:buChar char="–"/>
        <a:tabLst>
          <a:tab pos="720725" algn="l"/>
        </a:tabLst>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mailto:living-laboratory@glasgow.ac.uk"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v10bUR2aL5g&amp;t=1s"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wyIpLG0_810"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sv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sv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2.sv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glSnaGtazuQ"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www.pikist.com/free-photo-vgicm" TargetMode="Externa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9.jpeg"/><Relationship Id="rId7" Type="http://schemas.openxmlformats.org/officeDocument/2006/relationships/image" Target="../media/image11.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https://creativecommons.org/licenses/by/3.0/" TargetMode="External"/><Relationship Id="rId4" Type="http://schemas.openxmlformats.org/officeDocument/2006/relationships/hyperlink" Target="https://www.tahr.org.tw/civicrm/contribute/transact?reset=1&amp;id=16"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55497-A0EA-3CDF-BCD8-1197E5849C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B17985-77C6-21CC-4B15-55D2D8CD1718}"/>
              </a:ext>
            </a:extLst>
          </p:cNvPr>
          <p:cNvSpPr>
            <a:spLocks noGrp="1"/>
          </p:cNvSpPr>
          <p:nvPr>
            <p:ph type="ctrTitle"/>
          </p:nvPr>
        </p:nvSpPr>
        <p:spPr>
          <a:xfrm>
            <a:off x="1524000" y="1122363"/>
            <a:ext cx="9144000" cy="2387600"/>
          </a:xfrm>
        </p:spPr>
        <p:txBody>
          <a:bodyPr>
            <a:normAutofit/>
          </a:bodyPr>
          <a:lstStyle/>
          <a:p>
            <a:r>
              <a:rPr lang="en-GB"/>
              <a:t>Pharmacogenetics</a:t>
            </a:r>
            <a:r>
              <a:rPr lang="en-GB">
                <a:solidFill>
                  <a:srgbClr val="2266AE"/>
                </a:solidFill>
              </a:rPr>
              <a:t> and Precision Medicine</a:t>
            </a:r>
          </a:p>
        </p:txBody>
      </p:sp>
      <p:sp>
        <p:nvSpPr>
          <p:cNvPr id="3" name="Subtitle 2">
            <a:extLst>
              <a:ext uri="{FF2B5EF4-FFF2-40B4-BE49-F238E27FC236}">
                <a16:creationId xmlns:a16="http://schemas.microsoft.com/office/drawing/2014/main" id="{1731A07D-A921-EB6D-0937-956AE9E45822}"/>
              </a:ext>
            </a:extLst>
          </p:cNvPr>
          <p:cNvSpPr>
            <a:spLocks noGrp="1"/>
          </p:cNvSpPr>
          <p:nvPr>
            <p:ph type="subTitle" idx="1"/>
          </p:nvPr>
        </p:nvSpPr>
        <p:spPr>
          <a:xfrm>
            <a:off x="1524000" y="3602038"/>
            <a:ext cx="9144000" cy="1655762"/>
          </a:xfrm>
        </p:spPr>
        <p:txBody>
          <a:bodyPr vert="horz" lIns="91440" tIns="45720" rIns="91440" bIns="45720" rtlCol="0" anchor="t">
            <a:normAutofit/>
          </a:bodyPr>
          <a:lstStyle/>
          <a:p>
            <a:r>
              <a:rPr lang="en-GB" i="1">
                <a:solidFill>
                  <a:srgbClr val="2266AE"/>
                </a:solidFill>
              </a:rPr>
              <a:t>Teaching Material for SQA H Biology and H Human Biology</a:t>
            </a:r>
          </a:p>
          <a:p>
            <a:endParaRPr lang="en-GB">
              <a:solidFill>
                <a:schemeClr val="accent1"/>
              </a:solidFill>
            </a:endParaRPr>
          </a:p>
          <a:p>
            <a:r>
              <a:rPr lang="en-GB"/>
              <a:t>Living Laboratory, University of Glasgow</a:t>
            </a:r>
          </a:p>
        </p:txBody>
      </p:sp>
      <p:pic>
        <p:nvPicPr>
          <p:cNvPr id="7" name="Picture 6">
            <a:extLst>
              <a:ext uri="{FF2B5EF4-FFF2-40B4-BE49-F238E27FC236}">
                <a16:creationId xmlns:a16="http://schemas.microsoft.com/office/drawing/2014/main" id="{CE71AC31-2800-DD80-8AA4-B68020D8D0A4}"/>
              </a:ext>
              <a:ext uri="{C183D7F6-B498-43B3-948B-1728B52AA6E4}">
                <adec:decorative xmlns:adec="http://schemas.microsoft.com/office/drawing/2017/decorative" val="1"/>
              </a:ext>
            </a:extLst>
          </p:cNvPr>
          <p:cNvPicPr>
            <a:picLocks noChangeAspect="1"/>
          </p:cNvPicPr>
          <p:nvPr/>
        </p:nvPicPr>
        <p:blipFill>
          <a:blip r:embed="rId3"/>
          <a:srcRect l="15627" r="13318"/>
          <a:stretch/>
        </p:blipFill>
        <p:spPr>
          <a:xfrm>
            <a:off x="75931" y="5348751"/>
            <a:ext cx="2161593" cy="1308113"/>
          </a:xfrm>
          <a:prstGeom prst="rect">
            <a:avLst/>
          </a:prstGeom>
        </p:spPr>
      </p:pic>
      <p:sp>
        <p:nvSpPr>
          <p:cNvPr id="8" name="TextBox 7">
            <a:extLst>
              <a:ext uri="{FF2B5EF4-FFF2-40B4-BE49-F238E27FC236}">
                <a16:creationId xmlns:a16="http://schemas.microsoft.com/office/drawing/2014/main" id="{3A082045-72E0-EE22-A040-745A0896460D}"/>
              </a:ext>
            </a:extLst>
          </p:cNvPr>
          <p:cNvSpPr txBox="1"/>
          <p:nvPr/>
        </p:nvSpPr>
        <p:spPr>
          <a:xfrm>
            <a:off x="4341906" y="5818141"/>
            <a:ext cx="3508187" cy="369332"/>
          </a:xfrm>
          <a:prstGeom prst="rect">
            <a:avLst/>
          </a:prstGeom>
          <a:noFill/>
        </p:spPr>
        <p:txBody>
          <a:bodyPr wrap="square" rtlCol="0">
            <a:spAutoFit/>
          </a:bodyPr>
          <a:lstStyle/>
          <a:p>
            <a:pPr algn="ctr"/>
            <a:r>
              <a:rPr lang="en-GB">
                <a:solidFill>
                  <a:srgbClr val="2266AE"/>
                </a:solidFill>
                <a:hlinkClick r:id="rId4">
                  <a:extLst>
                    <a:ext uri="{A12FA001-AC4F-418D-AE19-62706E023703}">
                      <ahyp:hlinkClr xmlns:ahyp="http://schemas.microsoft.com/office/drawing/2018/hyperlinkcolor" val="tx"/>
                    </a:ext>
                  </a:extLst>
                </a:hlinkClick>
              </a:rPr>
              <a:t>living-laboratory@glasgow.ac.uk</a:t>
            </a:r>
            <a:endParaRPr lang="en-GB">
              <a:solidFill>
                <a:srgbClr val="2266AE"/>
              </a:solidFill>
            </a:endParaRPr>
          </a:p>
        </p:txBody>
      </p:sp>
      <p:pic>
        <p:nvPicPr>
          <p:cNvPr id="5" name="Picture 4" descr="University of Glasgow - University Transcription Services">
            <a:extLst>
              <a:ext uri="{FF2B5EF4-FFF2-40B4-BE49-F238E27FC236}">
                <a16:creationId xmlns:a16="http://schemas.microsoft.com/office/drawing/2014/main" id="{CBE3D58D-C3DD-E604-9AAA-C4953AED8570}"/>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330489" y="5493387"/>
            <a:ext cx="2785580" cy="1018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955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FA867-D2EE-7504-84CC-3C95368CB9F5}"/>
              </a:ext>
            </a:extLst>
          </p:cNvPr>
          <p:cNvSpPr>
            <a:spLocks noGrp="1"/>
          </p:cNvSpPr>
          <p:nvPr>
            <p:ph type="title"/>
          </p:nvPr>
        </p:nvSpPr>
        <p:spPr/>
        <p:txBody>
          <a:bodyPr/>
          <a:lstStyle/>
          <a:p>
            <a:r>
              <a:rPr lang="en-GB" dirty="0"/>
              <a:t>PGx Technology</a:t>
            </a:r>
          </a:p>
        </p:txBody>
      </p:sp>
      <p:sp>
        <p:nvSpPr>
          <p:cNvPr id="3" name="Content Placeholder 2">
            <a:extLst>
              <a:ext uri="{FF2B5EF4-FFF2-40B4-BE49-F238E27FC236}">
                <a16:creationId xmlns:a16="http://schemas.microsoft.com/office/drawing/2014/main" id="{E37FD3D4-8216-C488-463B-B92FFABAA4B8}"/>
              </a:ext>
            </a:extLst>
          </p:cNvPr>
          <p:cNvSpPr>
            <a:spLocks noGrp="1"/>
          </p:cNvSpPr>
          <p:nvPr>
            <p:ph sz="half" idx="1"/>
          </p:nvPr>
        </p:nvSpPr>
        <p:spPr/>
        <p:txBody>
          <a:bodyPr vert="horz" lIns="91440" tIns="45720" rIns="91440" bIns="45720" rtlCol="0" anchor="t">
            <a:normAutofit/>
          </a:bodyPr>
          <a:lstStyle/>
          <a:p>
            <a:pPr>
              <a:lnSpc>
                <a:spcPct val="150000"/>
              </a:lnSpc>
            </a:pPr>
            <a:r>
              <a:rPr lang="en-GB" dirty="0"/>
              <a:t>The development of PGx has relied on technology.</a:t>
            </a:r>
          </a:p>
          <a:p>
            <a:pPr lvl="1">
              <a:lnSpc>
                <a:spcPct val="150000"/>
              </a:lnSpc>
            </a:pPr>
            <a:r>
              <a:rPr lang="en-GB" dirty="0"/>
              <a:t>DNA Sequencing</a:t>
            </a:r>
            <a:endParaRPr lang="en-GB" dirty="0">
              <a:cs typeface="Arial"/>
            </a:endParaRPr>
          </a:p>
          <a:p>
            <a:pPr lvl="2">
              <a:lnSpc>
                <a:spcPct val="150000"/>
              </a:lnSpc>
            </a:pPr>
            <a:r>
              <a:rPr lang="en-GB" dirty="0">
                <a:solidFill>
                  <a:srgbClr val="2266AE"/>
                </a:solidFill>
                <a:hlinkClick r:id="rId3">
                  <a:extLst>
                    <a:ext uri="{A12FA001-AC4F-418D-AE19-62706E023703}">
                      <ahyp:hlinkClr xmlns:ahyp="http://schemas.microsoft.com/office/drawing/2018/hyperlinkcolor" val="tx"/>
                    </a:ext>
                  </a:extLst>
                </a:hlinkClick>
              </a:rPr>
              <a:t>Next Generation Sequencing</a:t>
            </a:r>
            <a:endParaRPr lang="en-GB" dirty="0">
              <a:solidFill>
                <a:srgbClr val="2266AE"/>
              </a:solidFill>
              <a:cs typeface="Arial"/>
              <a:hlinkClick r:id="" action="ppaction://noaction">
                <a:extLst>
                  <a:ext uri="{A12FA001-AC4F-418D-AE19-62706E023703}">
                    <ahyp:hlinkClr xmlns:ahyp="http://schemas.microsoft.com/office/drawing/2018/hyperlinkcolor" val="tx"/>
                  </a:ext>
                </a:extLst>
              </a:hlinkClick>
            </a:endParaRPr>
          </a:p>
          <a:p>
            <a:pPr lvl="1">
              <a:lnSpc>
                <a:spcPct val="150000"/>
              </a:lnSpc>
            </a:pPr>
            <a:r>
              <a:rPr lang="en-GB" dirty="0"/>
              <a:t>Human Reference Genome completed (2003)</a:t>
            </a:r>
            <a:endParaRPr lang="en-GB" dirty="0">
              <a:cs typeface="Arial"/>
            </a:endParaRPr>
          </a:p>
          <a:p>
            <a:pPr>
              <a:lnSpc>
                <a:spcPct val="150000"/>
              </a:lnSpc>
            </a:pPr>
            <a:endParaRPr lang="en-GB" dirty="0"/>
          </a:p>
        </p:txBody>
      </p:sp>
      <p:pic>
        <p:nvPicPr>
          <p:cNvPr id="8" name="Picture 7">
            <a:extLst>
              <a:ext uri="{FF2B5EF4-FFF2-40B4-BE49-F238E27FC236}">
                <a16:creationId xmlns:a16="http://schemas.microsoft.com/office/drawing/2014/main" id="{01F2A58B-FDC3-D4E0-8DAC-CC7E8CA6B8C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920361" y="2918681"/>
            <a:ext cx="2313868" cy="2165225"/>
          </a:xfrm>
          <a:prstGeom prst="rect">
            <a:avLst/>
          </a:prstGeom>
          <a:ln>
            <a:solidFill>
              <a:schemeClr val="tx1"/>
            </a:solidFill>
          </a:ln>
        </p:spPr>
      </p:pic>
      <p:pic>
        <p:nvPicPr>
          <p:cNvPr id="7" name="Content Placeholder 6" descr="Illustration of results from data sequencing">
            <a:extLst>
              <a:ext uri="{FF2B5EF4-FFF2-40B4-BE49-F238E27FC236}">
                <a16:creationId xmlns:a16="http://schemas.microsoft.com/office/drawing/2014/main" id="{5993193D-320A-A2D5-7B42-62AC5A9D72AE}"/>
              </a:ext>
            </a:extLst>
          </p:cNvPr>
          <p:cNvPicPr>
            <a:picLocks noGrp="1" noChangeAspect="1"/>
          </p:cNvPicPr>
          <p:nvPr>
            <p:ph sz="half" idx="13"/>
          </p:nvPr>
        </p:nvPicPr>
        <p:blipFill>
          <a:blip r:embed="rId5"/>
          <a:stretch>
            <a:fillRect/>
          </a:stretch>
        </p:blipFill>
        <p:spPr>
          <a:xfrm>
            <a:off x="8421946" y="1961598"/>
            <a:ext cx="3709543" cy="3709543"/>
          </a:xfrm>
          <a:prstGeom prst="rect">
            <a:avLst/>
          </a:prstGeom>
          <a:ln>
            <a:solidFill>
              <a:schemeClr val="tx1"/>
            </a:solidFill>
          </a:ln>
        </p:spPr>
      </p:pic>
      <p:pic>
        <p:nvPicPr>
          <p:cNvPr id="5" name="Picture 4">
            <a:extLst>
              <a:ext uri="{FF2B5EF4-FFF2-40B4-BE49-F238E27FC236}">
                <a16:creationId xmlns:a16="http://schemas.microsoft.com/office/drawing/2014/main" id="{817EBC7C-3704-8A5A-BA9C-A3A2A041F6CA}"/>
              </a:ext>
              <a:ext uri="{C183D7F6-B498-43B3-948B-1728B52AA6E4}">
                <adec:decorative xmlns:adec="http://schemas.microsoft.com/office/drawing/2017/decorative" val="1"/>
              </a:ext>
            </a:extLst>
          </p:cNvPr>
          <p:cNvPicPr>
            <a:picLocks noChangeAspect="1"/>
          </p:cNvPicPr>
          <p:nvPr/>
        </p:nvPicPr>
        <p:blipFill>
          <a:blip r:embed="rId6"/>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2634204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E9A95-BDF4-8429-AC62-0F82AAD01AF1}"/>
              </a:ext>
            </a:extLst>
          </p:cNvPr>
          <p:cNvSpPr>
            <a:spLocks noGrp="1"/>
          </p:cNvSpPr>
          <p:nvPr>
            <p:ph type="title"/>
          </p:nvPr>
        </p:nvSpPr>
        <p:spPr/>
        <p:txBody>
          <a:bodyPr/>
          <a:lstStyle/>
          <a:p>
            <a:r>
              <a:rPr lang="en-GB" dirty="0"/>
              <a:t>PM vs. PGx</a:t>
            </a:r>
          </a:p>
        </p:txBody>
      </p:sp>
      <p:sp>
        <p:nvSpPr>
          <p:cNvPr id="16" name="Text Placeholder 15">
            <a:extLst>
              <a:ext uri="{FF2B5EF4-FFF2-40B4-BE49-F238E27FC236}">
                <a16:creationId xmlns:a16="http://schemas.microsoft.com/office/drawing/2014/main" id="{A200BAD3-84E0-A510-80FA-A4ED8F5C48B1}"/>
              </a:ext>
            </a:extLst>
          </p:cNvPr>
          <p:cNvSpPr>
            <a:spLocks noGrp="1"/>
          </p:cNvSpPr>
          <p:nvPr>
            <p:ph type="body" idx="1"/>
          </p:nvPr>
        </p:nvSpPr>
        <p:spPr/>
        <p:txBody>
          <a:bodyPr/>
          <a:lstStyle/>
          <a:p>
            <a:r>
              <a:rPr lang="en-GB" dirty="0"/>
              <a:t>Summary</a:t>
            </a:r>
          </a:p>
        </p:txBody>
      </p:sp>
      <p:sp>
        <p:nvSpPr>
          <p:cNvPr id="17" name="Text Placeholder 16">
            <a:extLst>
              <a:ext uri="{FF2B5EF4-FFF2-40B4-BE49-F238E27FC236}">
                <a16:creationId xmlns:a16="http://schemas.microsoft.com/office/drawing/2014/main" id="{7C34624F-A97F-3D6B-C0B0-3E15FE48C660}"/>
              </a:ext>
            </a:extLst>
          </p:cNvPr>
          <p:cNvSpPr>
            <a:spLocks noGrp="1"/>
          </p:cNvSpPr>
          <p:nvPr>
            <p:ph type="body" sz="quarter" idx="3"/>
          </p:nvPr>
        </p:nvSpPr>
        <p:spPr/>
        <p:txBody>
          <a:bodyPr/>
          <a:lstStyle/>
          <a:p>
            <a:r>
              <a:rPr lang="en-GB" dirty="0"/>
              <a:t>Video</a:t>
            </a:r>
          </a:p>
        </p:txBody>
      </p:sp>
      <p:sp>
        <p:nvSpPr>
          <p:cNvPr id="3" name="Content Placeholder 2">
            <a:extLst>
              <a:ext uri="{FF2B5EF4-FFF2-40B4-BE49-F238E27FC236}">
                <a16:creationId xmlns:a16="http://schemas.microsoft.com/office/drawing/2014/main" id="{51EB52EC-EE36-7DB0-76F1-31A7D0D8BC7E}"/>
              </a:ext>
            </a:extLst>
          </p:cNvPr>
          <p:cNvSpPr>
            <a:spLocks noGrp="1"/>
          </p:cNvSpPr>
          <p:nvPr>
            <p:ph sz="quarter" idx="4"/>
          </p:nvPr>
        </p:nvSpPr>
        <p:spPr>
          <a:xfrm>
            <a:off x="6172199" y="2505075"/>
            <a:ext cx="5481639" cy="2521063"/>
          </a:xfrm>
        </p:spPr>
        <p:txBody>
          <a:bodyPr vert="horz" lIns="91440" tIns="45720" rIns="91440" bIns="45720" rtlCol="0" anchor="t">
            <a:normAutofit fontScale="77500" lnSpcReduction="20000"/>
          </a:bodyPr>
          <a:lstStyle/>
          <a:p>
            <a:pPr>
              <a:lnSpc>
                <a:spcPct val="150000"/>
              </a:lnSpc>
            </a:pPr>
            <a:r>
              <a:rPr lang="en-GB" dirty="0"/>
              <a:t>Watch this 3 min video that summarises the difference between PM and PGx.</a:t>
            </a:r>
            <a:endParaRPr lang="en-GB" dirty="0">
              <a:cs typeface="Arial"/>
            </a:endParaRPr>
          </a:p>
          <a:p>
            <a:pPr>
              <a:lnSpc>
                <a:spcPct val="150000"/>
              </a:lnSpc>
            </a:pPr>
            <a:r>
              <a:rPr lang="en-GB" dirty="0"/>
              <a:t>Link: </a:t>
            </a:r>
            <a:r>
              <a:rPr lang="en-GB" dirty="0">
                <a:ea typeface="+mn-lt"/>
                <a:cs typeface="+mn-lt"/>
                <a:hlinkClick r:id="rId3"/>
              </a:rPr>
              <a:t>Personalised Medicine - Codeine Case Study (Summary)</a:t>
            </a:r>
            <a:endParaRPr lang="en-GB" i="1">
              <a:cs typeface="Arial"/>
            </a:endParaRPr>
          </a:p>
        </p:txBody>
      </p:sp>
      <p:sp>
        <p:nvSpPr>
          <p:cNvPr id="18" name="Content Placeholder 17">
            <a:extLst>
              <a:ext uri="{FF2B5EF4-FFF2-40B4-BE49-F238E27FC236}">
                <a16:creationId xmlns:a16="http://schemas.microsoft.com/office/drawing/2014/main" id="{2D5174B1-2916-2E1B-F08F-E6F19D1F9021}"/>
              </a:ext>
            </a:extLst>
          </p:cNvPr>
          <p:cNvSpPr>
            <a:spLocks noGrp="1"/>
          </p:cNvSpPr>
          <p:nvPr>
            <p:ph sz="half" idx="13"/>
          </p:nvPr>
        </p:nvSpPr>
        <p:spPr>
          <a:xfrm>
            <a:off x="836611" y="2505075"/>
            <a:ext cx="5183188" cy="2459508"/>
          </a:xfrm>
        </p:spPr>
        <p:txBody>
          <a:bodyPr>
            <a:normAutofit fontScale="92500" lnSpcReduction="10000"/>
          </a:bodyPr>
          <a:lstStyle/>
          <a:p>
            <a:pPr>
              <a:lnSpc>
                <a:spcPct val="150000"/>
              </a:lnSpc>
            </a:pPr>
            <a:r>
              <a:rPr lang="en-GB" dirty="0"/>
              <a:t>PGx is a </a:t>
            </a:r>
            <a:r>
              <a:rPr lang="en-GB" b="1" dirty="0"/>
              <a:t>specific</a:t>
            </a:r>
            <a:r>
              <a:rPr lang="en-GB" dirty="0"/>
              <a:t> scientific field.</a:t>
            </a:r>
          </a:p>
          <a:p>
            <a:pPr>
              <a:lnSpc>
                <a:spcPct val="150000"/>
              </a:lnSpc>
            </a:pPr>
            <a:r>
              <a:rPr lang="en-GB" dirty="0"/>
              <a:t>Precision medicine involves many disciplines </a:t>
            </a:r>
            <a:r>
              <a:rPr lang="en-GB" b="1" dirty="0"/>
              <a:t>including PGx.</a:t>
            </a:r>
            <a:endParaRPr lang="en-GB" dirty="0"/>
          </a:p>
        </p:txBody>
      </p:sp>
      <p:grpSp>
        <p:nvGrpSpPr>
          <p:cNvPr id="20" name="Group 19">
            <a:extLst>
              <a:ext uri="{FF2B5EF4-FFF2-40B4-BE49-F238E27FC236}">
                <a16:creationId xmlns:a16="http://schemas.microsoft.com/office/drawing/2014/main" id="{A0C03C08-52F8-8D97-C6E4-F47B52083FC8}"/>
              </a:ext>
              <a:ext uri="{C183D7F6-B498-43B3-948B-1728B52AA6E4}">
                <adec:decorative xmlns:adec="http://schemas.microsoft.com/office/drawing/2017/decorative" val="1"/>
              </a:ext>
            </a:extLst>
          </p:cNvPr>
          <p:cNvGrpSpPr/>
          <p:nvPr/>
        </p:nvGrpSpPr>
        <p:grpSpPr>
          <a:xfrm>
            <a:off x="642936" y="5160410"/>
            <a:ext cx="11058525" cy="1603375"/>
            <a:chOff x="676610" y="4708525"/>
            <a:chExt cx="11058525" cy="1603375"/>
          </a:xfrm>
        </p:grpSpPr>
        <p:sp>
          <p:nvSpPr>
            <p:cNvPr id="4" name="Rectangle 3" descr="Illustration showing the individual parts that make up Precision Medicine as a whole, which are Pharmacogenomics, Health Records, Lifestyle, Behaviour and Enviroment">
              <a:extLst>
                <a:ext uri="{FF2B5EF4-FFF2-40B4-BE49-F238E27FC236}">
                  <a16:creationId xmlns:a16="http://schemas.microsoft.com/office/drawing/2014/main" id="{92E2FEDD-663C-750D-DC24-27F179134715}"/>
                </a:ext>
              </a:extLst>
            </p:cNvPr>
            <p:cNvSpPr/>
            <p:nvPr/>
          </p:nvSpPr>
          <p:spPr>
            <a:xfrm>
              <a:off x="676610" y="4708525"/>
              <a:ext cx="11058525" cy="1603375"/>
            </a:xfrm>
            <a:prstGeom prst="rect">
              <a:avLst/>
            </a:prstGeom>
            <a:gradFill>
              <a:gsLst>
                <a:gs pos="100000">
                  <a:srgbClr val="2266AE"/>
                </a:gs>
                <a:gs pos="0">
                  <a:srgbClr val="E3EDF9"/>
                </a:gs>
              </a:gsLst>
              <a:lin ang="5400000" scaled="1"/>
            </a:gra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p>
          </p:txBody>
        </p:sp>
        <p:grpSp>
          <p:nvGrpSpPr>
            <p:cNvPr id="19" name="Group 18">
              <a:extLst>
                <a:ext uri="{FF2B5EF4-FFF2-40B4-BE49-F238E27FC236}">
                  <a16:creationId xmlns:a16="http://schemas.microsoft.com/office/drawing/2014/main" id="{35F877EE-F0C6-7389-62D4-E68FDC1EA90A}"/>
                </a:ext>
              </a:extLst>
            </p:cNvPr>
            <p:cNvGrpSpPr/>
            <p:nvPr/>
          </p:nvGrpSpPr>
          <p:grpSpPr>
            <a:xfrm>
              <a:off x="1724361" y="4794250"/>
              <a:ext cx="8560594" cy="1359935"/>
              <a:chOff x="1724361" y="4794250"/>
              <a:chExt cx="8560594" cy="1359935"/>
            </a:xfrm>
          </p:grpSpPr>
          <p:sp>
            <p:nvSpPr>
              <p:cNvPr id="5" name="TextBox 4">
                <a:extLst>
                  <a:ext uri="{FF2B5EF4-FFF2-40B4-BE49-F238E27FC236}">
                    <a16:creationId xmlns:a16="http://schemas.microsoft.com/office/drawing/2014/main" id="{CF80BB3A-FFA7-5EA4-E3D9-207DF45128E5}"/>
                  </a:ext>
                </a:extLst>
              </p:cNvPr>
              <p:cNvSpPr txBox="1"/>
              <p:nvPr/>
            </p:nvSpPr>
            <p:spPr>
              <a:xfrm>
                <a:off x="4531855" y="4794250"/>
                <a:ext cx="3300412" cy="369332"/>
              </a:xfrm>
              <a:prstGeom prst="rect">
                <a:avLst/>
              </a:prstGeom>
              <a:noFill/>
            </p:spPr>
            <p:txBody>
              <a:bodyPr wrap="square" rtlCol="0">
                <a:spAutoFit/>
              </a:bodyPr>
              <a:lstStyle/>
              <a:p>
                <a:pPr algn="ctr"/>
                <a:r>
                  <a:rPr lang="en-GB" b="1" spc="300" dirty="0">
                    <a:solidFill>
                      <a:srgbClr val="2266AE"/>
                    </a:solidFill>
                    <a:latin typeface="Arial Nova" panose="020B0504020202020204" pitchFamily="34" charset="0"/>
                  </a:rPr>
                  <a:t>PRECISION MEDICINE</a:t>
                </a:r>
              </a:p>
            </p:txBody>
          </p:sp>
          <p:sp>
            <p:nvSpPr>
              <p:cNvPr id="6" name="Left Brace 5">
                <a:extLst>
                  <a:ext uri="{FF2B5EF4-FFF2-40B4-BE49-F238E27FC236}">
                    <a16:creationId xmlns:a16="http://schemas.microsoft.com/office/drawing/2014/main" id="{4A9C8490-9AA3-C4C4-74E1-1413B9E9A361}"/>
                  </a:ext>
                  <a:ext uri="{C183D7F6-B498-43B3-948B-1728B52AA6E4}">
                    <adec:decorative xmlns:adec="http://schemas.microsoft.com/office/drawing/2017/decorative" val="1"/>
                  </a:ext>
                </a:extLst>
              </p:cNvPr>
              <p:cNvSpPr/>
              <p:nvPr/>
            </p:nvSpPr>
            <p:spPr>
              <a:xfrm rot="5400000">
                <a:off x="5871426" y="2004736"/>
                <a:ext cx="621270" cy="6938963"/>
              </a:xfrm>
              <a:prstGeom prst="leftBrace">
                <a:avLst>
                  <a:gd name="adj1" fmla="val 0"/>
                  <a:gd name="adj2" fmla="val 50000"/>
                </a:avLst>
              </a:prstGeom>
              <a:ln w="28575">
                <a:gradFill flip="none" rotWithShape="1">
                  <a:gsLst>
                    <a:gs pos="0">
                      <a:srgbClr val="2266AE"/>
                    </a:gs>
                    <a:gs pos="99000">
                      <a:schemeClr val="bg1"/>
                    </a:gs>
                  </a:gsLst>
                  <a:lin ang="0" scaled="1"/>
                  <a:tileRect/>
                </a:gra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7" name="TextBox 6">
                <a:extLst>
                  <a:ext uri="{FF2B5EF4-FFF2-40B4-BE49-F238E27FC236}">
                    <a16:creationId xmlns:a16="http://schemas.microsoft.com/office/drawing/2014/main" id="{2AD80E4C-37B8-9E0E-32FF-2A71B97F120E}"/>
                  </a:ext>
                </a:extLst>
              </p:cNvPr>
              <p:cNvSpPr txBox="1"/>
              <p:nvPr/>
            </p:nvSpPr>
            <p:spPr>
              <a:xfrm>
                <a:off x="1724361" y="5846408"/>
                <a:ext cx="1852612" cy="307777"/>
              </a:xfrm>
              <a:prstGeom prst="rect">
                <a:avLst/>
              </a:prstGeom>
              <a:noFill/>
            </p:spPr>
            <p:txBody>
              <a:bodyPr wrap="square" rtlCol="0">
                <a:spAutoFit/>
              </a:bodyPr>
              <a:lstStyle/>
              <a:p>
                <a:pPr algn="ctr"/>
                <a:r>
                  <a:rPr lang="en-GB" sz="1400" b="1">
                    <a:solidFill>
                      <a:schemeClr val="bg1"/>
                    </a:solidFill>
                    <a:latin typeface="Arial Nova" panose="020B0504020202020204" pitchFamily="34" charset="0"/>
                  </a:rPr>
                  <a:t>Pharmacogenetics</a:t>
                </a:r>
              </a:p>
            </p:txBody>
          </p:sp>
          <p:sp>
            <p:nvSpPr>
              <p:cNvPr id="8" name="TextBox 7">
                <a:extLst>
                  <a:ext uri="{FF2B5EF4-FFF2-40B4-BE49-F238E27FC236}">
                    <a16:creationId xmlns:a16="http://schemas.microsoft.com/office/drawing/2014/main" id="{65D2B1E5-AFCA-B5B6-E5D6-0C6A37B1E20D}"/>
                  </a:ext>
                </a:extLst>
              </p:cNvPr>
              <p:cNvSpPr txBox="1"/>
              <p:nvPr/>
            </p:nvSpPr>
            <p:spPr>
              <a:xfrm>
                <a:off x="9013370" y="5846407"/>
                <a:ext cx="1271585" cy="307777"/>
              </a:xfrm>
              <a:prstGeom prst="rect">
                <a:avLst/>
              </a:prstGeom>
              <a:noFill/>
            </p:spPr>
            <p:txBody>
              <a:bodyPr wrap="square" rtlCol="0">
                <a:spAutoFit/>
              </a:bodyPr>
              <a:lstStyle/>
              <a:p>
                <a:pPr algn="ctr"/>
                <a:r>
                  <a:rPr lang="en-GB" sz="1400" dirty="0">
                    <a:solidFill>
                      <a:schemeClr val="bg1"/>
                    </a:solidFill>
                    <a:latin typeface="Arial Nova" panose="020B0504020202020204" pitchFamily="34" charset="0"/>
                  </a:rPr>
                  <a:t>Environment</a:t>
                </a:r>
              </a:p>
            </p:txBody>
          </p:sp>
          <p:sp>
            <p:nvSpPr>
              <p:cNvPr id="9" name="TextBox 8">
                <a:extLst>
                  <a:ext uri="{FF2B5EF4-FFF2-40B4-BE49-F238E27FC236}">
                    <a16:creationId xmlns:a16="http://schemas.microsoft.com/office/drawing/2014/main" id="{A530D9A0-D437-BA5E-AD33-75C0B3390A94}"/>
                  </a:ext>
                </a:extLst>
              </p:cNvPr>
              <p:cNvSpPr txBox="1"/>
              <p:nvPr/>
            </p:nvSpPr>
            <p:spPr>
              <a:xfrm>
                <a:off x="6347957" y="5846405"/>
                <a:ext cx="1054894" cy="307777"/>
              </a:xfrm>
              <a:prstGeom prst="rect">
                <a:avLst/>
              </a:prstGeom>
              <a:noFill/>
            </p:spPr>
            <p:txBody>
              <a:bodyPr wrap="square" rtlCol="0">
                <a:spAutoFit/>
              </a:bodyPr>
              <a:lstStyle/>
              <a:p>
                <a:pPr algn="ctr"/>
                <a:r>
                  <a:rPr lang="en-GB" sz="1400">
                    <a:solidFill>
                      <a:schemeClr val="bg1"/>
                    </a:solidFill>
                    <a:latin typeface="Arial Nova" panose="020B0504020202020204" pitchFamily="34" charset="0"/>
                  </a:rPr>
                  <a:t>Lifestyle</a:t>
                </a:r>
              </a:p>
            </p:txBody>
          </p:sp>
          <p:sp>
            <p:nvSpPr>
              <p:cNvPr id="10" name="TextBox 9">
                <a:extLst>
                  <a:ext uri="{FF2B5EF4-FFF2-40B4-BE49-F238E27FC236}">
                    <a16:creationId xmlns:a16="http://schemas.microsoft.com/office/drawing/2014/main" id="{7CAC54EB-6323-8B33-60B5-89D508E73B99}"/>
                  </a:ext>
                </a:extLst>
              </p:cNvPr>
              <p:cNvSpPr txBox="1"/>
              <p:nvPr/>
            </p:nvSpPr>
            <p:spPr>
              <a:xfrm>
                <a:off x="7732257" y="5846406"/>
                <a:ext cx="1054894" cy="307777"/>
              </a:xfrm>
              <a:prstGeom prst="rect">
                <a:avLst/>
              </a:prstGeom>
              <a:noFill/>
            </p:spPr>
            <p:txBody>
              <a:bodyPr wrap="square" rtlCol="0">
                <a:spAutoFit/>
              </a:bodyPr>
              <a:lstStyle/>
              <a:p>
                <a:pPr algn="ctr"/>
                <a:r>
                  <a:rPr lang="en-GB" sz="1400">
                    <a:solidFill>
                      <a:schemeClr val="bg1"/>
                    </a:solidFill>
                    <a:latin typeface="Arial Nova" panose="020B0504020202020204" pitchFamily="34" charset="0"/>
                  </a:rPr>
                  <a:t>Behaviour</a:t>
                </a:r>
              </a:p>
            </p:txBody>
          </p:sp>
          <p:sp>
            <p:nvSpPr>
              <p:cNvPr id="11" name="TextBox 10">
                <a:extLst>
                  <a:ext uri="{FF2B5EF4-FFF2-40B4-BE49-F238E27FC236}">
                    <a16:creationId xmlns:a16="http://schemas.microsoft.com/office/drawing/2014/main" id="{7995BA97-F3D5-F38A-EB40-29233E8303E8}"/>
                  </a:ext>
                </a:extLst>
              </p:cNvPr>
              <p:cNvSpPr txBox="1"/>
              <p:nvPr/>
            </p:nvSpPr>
            <p:spPr>
              <a:xfrm>
                <a:off x="4233799" y="5846405"/>
                <a:ext cx="1420816" cy="307777"/>
              </a:xfrm>
              <a:prstGeom prst="rect">
                <a:avLst/>
              </a:prstGeom>
              <a:noFill/>
            </p:spPr>
            <p:txBody>
              <a:bodyPr wrap="square" rtlCol="0">
                <a:spAutoFit/>
              </a:bodyPr>
              <a:lstStyle/>
              <a:p>
                <a:pPr algn="ctr"/>
                <a:r>
                  <a:rPr lang="en-GB" sz="1400" dirty="0">
                    <a:solidFill>
                      <a:schemeClr val="bg1"/>
                    </a:solidFill>
                    <a:latin typeface="Arial Nova" panose="020B0504020202020204" pitchFamily="34" charset="0"/>
                  </a:rPr>
                  <a:t>Health Records</a:t>
                </a:r>
              </a:p>
            </p:txBody>
          </p:sp>
          <p:cxnSp>
            <p:nvCxnSpPr>
              <p:cNvPr id="12" name="Straight Connector 11">
                <a:extLst>
                  <a:ext uri="{FF2B5EF4-FFF2-40B4-BE49-F238E27FC236}">
                    <a16:creationId xmlns:a16="http://schemas.microsoft.com/office/drawing/2014/main" id="{A6CADE95-998D-1097-E352-7FD887BFFFCB}"/>
                  </a:ext>
                  <a:ext uri="{C183D7F6-B498-43B3-948B-1728B52AA6E4}">
                    <adec:decorative xmlns:adec="http://schemas.microsoft.com/office/drawing/2017/decorative" val="1"/>
                  </a:ext>
                </a:extLst>
              </p:cNvPr>
              <p:cNvCxnSpPr>
                <a:cxnSpLocks/>
              </p:cNvCxnSpPr>
              <p:nvPr/>
            </p:nvCxnSpPr>
            <p:spPr>
              <a:xfrm>
                <a:off x="4944207" y="5474217"/>
                <a:ext cx="0" cy="310636"/>
              </a:xfrm>
              <a:prstGeom prst="line">
                <a:avLst/>
              </a:prstGeom>
              <a:ln w="28575">
                <a:gradFill>
                  <a:gsLst>
                    <a:gs pos="5000">
                      <a:srgbClr val="8FB2D6"/>
                    </a:gs>
                    <a:gs pos="100000">
                      <a:schemeClr val="bg1"/>
                    </a:gs>
                  </a:gsLst>
                  <a:lin ang="5400000" scaled="1"/>
                </a:gra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F00143A5-9106-7AEB-5A5B-56843651C602}"/>
                  </a:ext>
                  <a:ext uri="{C183D7F6-B498-43B3-948B-1728B52AA6E4}">
                    <adec:decorative xmlns:adec="http://schemas.microsoft.com/office/drawing/2017/decorative" val="1"/>
                  </a:ext>
                </a:extLst>
              </p:cNvPr>
              <p:cNvCxnSpPr>
                <a:cxnSpLocks/>
              </p:cNvCxnSpPr>
              <p:nvPr/>
            </p:nvCxnSpPr>
            <p:spPr>
              <a:xfrm>
                <a:off x="6875404" y="5474217"/>
                <a:ext cx="0" cy="310636"/>
              </a:xfrm>
              <a:prstGeom prst="line">
                <a:avLst/>
              </a:prstGeom>
              <a:ln w="28575">
                <a:gradFill>
                  <a:gsLst>
                    <a:gs pos="5000">
                      <a:srgbClr val="8FB2D6"/>
                    </a:gs>
                    <a:gs pos="100000">
                      <a:schemeClr val="bg1"/>
                    </a:gs>
                  </a:gsLst>
                  <a:lin ang="5400000" scaled="1"/>
                </a:gra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F211E04A-36CB-C13C-3DA7-19AF9324E04F}"/>
                  </a:ext>
                  <a:ext uri="{C183D7F6-B498-43B3-948B-1728B52AA6E4}">
                    <adec:decorative xmlns:adec="http://schemas.microsoft.com/office/drawing/2017/decorative" val="1"/>
                  </a:ext>
                </a:extLst>
              </p:cNvPr>
              <p:cNvCxnSpPr>
                <a:cxnSpLocks/>
              </p:cNvCxnSpPr>
              <p:nvPr/>
            </p:nvCxnSpPr>
            <p:spPr>
              <a:xfrm>
                <a:off x="8259704" y="5474217"/>
                <a:ext cx="0" cy="310636"/>
              </a:xfrm>
              <a:prstGeom prst="line">
                <a:avLst/>
              </a:prstGeom>
              <a:ln w="28575">
                <a:gradFill>
                  <a:gsLst>
                    <a:gs pos="5000">
                      <a:srgbClr val="8FB2D6"/>
                    </a:gs>
                    <a:gs pos="100000">
                      <a:schemeClr val="bg1"/>
                    </a:gs>
                  </a:gsLst>
                  <a:lin ang="5400000" scaled="1"/>
                </a:gradFill>
              </a:ln>
            </p:spPr>
            <p:style>
              <a:lnRef idx="2">
                <a:schemeClr val="accent1"/>
              </a:lnRef>
              <a:fillRef idx="0">
                <a:schemeClr val="accent1"/>
              </a:fillRef>
              <a:effectRef idx="1">
                <a:schemeClr val="accent1"/>
              </a:effectRef>
              <a:fontRef idx="minor">
                <a:schemeClr val="tx1"/>
              </a:fontRef>
            </p:style>
          </p:cxnSp>
        </p:grpSp>
      </p:grpSp>
      <p:pic>
        <p:nvPicPr>
          <p:cNvPr id="21" name="Picture 20">
            <a:extLst>
              <a:ext uri="{FF2B5EF4-FFF2-40B4-BE49-F238E27FC236}">
                <a16:creationId xmlns:a16="http://schemas.microsoft.com/office/drawing/2014/main" id="{FBCC0338-8487-C9F6-5BF7-DE647D4A78D6}"/>
              </a:ext>
              <a:ext uri="{C183D7F6-B498-43B3-948B-1728B52AA6E4}">
                <adec:decorative xmlns:adec="http://schemas.microsoft.com/office/drawing/2017/decorative" val="1"/>
              </a:ext>
            </a:extLst>
          </p:cNvPr>
          <p:cNvPicPr>
            <a:picLocks noChangeAspect="1"/>
          </p:cNvPicPr>
          <p:nvPr/>
        </p:nvPicPr>
        <p:blipFill>
          <a:blip r:embed="rId4"/>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15332861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FCD0A-6E16-F9FD-58B4-6B6408A6E193}"/>
              </a:ext>
            </a:extLst>
          </p:cNvPr>
          <p:cNvSpPr>
            <a:spLocks noGrp="1"/>
          </p:cNvSpPr>
          <p:nvPr>
            <p:ph type="title"/>
          </p:nvPr>
        </p:nvSpPr>
        <p:spPr/>
        <p:txBody>
          <a:bodyPr/>
          <a:lstStyle/>
          <a:p>
            <a:r>
              <a:rPr lang="en-GB" dirty="0"/>
              <a:t>Codeine Case Study</a:t>
            </a:r>
          </a:p>
        </p:txBody>
      </p:sp>
      <p:sp>
        <p:nvSpPr>
          <p:cNvPr id="3" name="Text Placeholder 2">
            <a:extLst>
              <a:ext uri="{FF2B5EF4-FFF2-40B4-BE49-F238E27FC236}">
                <a16:creationId xmlns:a16="http://schemas.microsoft.com/office/drawing/2014/main" id="{62F7F21B-7C25-FC0F-25E8-CBB74EB7051F}"/>
              </a:ext>
            </a:extLst>
          </p:cNvPr>
          <p:cNvSpPr>
            <a:spLocks noGrp="1"/>
          </p:cNvSpPr>
          <p:nvPr>
            <p:ph type="body" idx="1"/>
          </p:nvPr>
        </p:nvSpPr>
        <p:spPr/>
        <p:txBody>
          <a:bodyPr/>
          <a:lstStyle/>
          <a:p>
            <a:r>
              <a:rPr lang="en-GB" dirty="0"/>
              <a:t>Why is PGx important?</a:t>
            </a:r>
          </a:p>
          <a:p>
            <a:r>
              <a:rPr lang="en-GB" dirty="0"/>
              <a:t>How is it being used in hospitals?</a:t>
            </a:r>
          </a:p>
          <a:p>
            <a:endParaRPr lang="en-GB" dirty="0"/>
          </a:p>
        </p:txBody>
      </p:sp>
      <p:pic>
        <p:nvPicPr>
          <p:cNvPr id="5" name="Picture 4">
            <a:extLst>
              <a:ext uri="{FF2B5EF4-FFF2-40B4-BE49-F238E27FC236}">
                <a16:creationId xmlns:a16="http://schemas.microsoft.com/office/drawing/2014/main" id="{E812FFEE-BC99-CD71-DB1B-3C598F8CA42C}"/>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860173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7D90A-C83A-067A-A93D-7409C0FEC52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124DB5E-9BA6-AB9E-E07B-8F0637C36025}"/>
              </a:ext>
            </a:extLst>
          </p:cNvPr>
          <p:cNvSpPr>
            <a:spLocks noGrp="1"/>
          </p:cNvSpPr>
          <p:nvPr>
            <p:ph type="title"/>
          </p:nvPr>
        </p:nvSpPr>
        <p:spPr>
          <a:xfrm>
            <a:off x="838200" y="365125"/>
            <a:ext cx="10515600" cy="1325563"/>
          </a:xfrm>
        </p:spPr>
        <p:txBody>
          <a:bodyPr>
            <a:normAutofit/>
          </a:bodyPr>
          <a:lstStyle/>
          <a:p>
            <a:r>
              <a:rPr lang="en-GB"/>
              <a:t>Drug metabolism</a:t>
            </a:r>
          </a:p>
        </p:txBody>
      </p:sp>
      <p:sp>
        <p:nvSpPr>
          <p:cNvPr id="6" name="Content Placeholder 5">
            <a:extLst>
              <a:ext uri="{FF2B5EF4-FFF2-40B4-BE49-F238E27FC236}">
                <a16:creationId xmlns:a16="http://schemas.microsoft.com/office/drawing/2014/main" id="{9B880B98-64D8-ABA2-AA62-5EF0736DFFA3}"/>
              </a:ext>
            </a:extLst>
          </p:cNvPr>
          <p:cNvSpPr>
            <a:spLocks noGrp="1"/>
          </p:cNvSpPr>
          <p:nvPr>
            <p:ph idx="1"/>
          </p:nvPr>
        </p:nvSpPr>
        <p:spPr>
          <a:xfrm>
            <a:off x="838200" y="1825625"/>
            <a:ext cx="9064385" cy="4351338"/>
          </a:xfrm>
        </p:spPr>
        <p:txBody>
          <a:bodyPr>
            <a:normAutofit/>
          </a:bodyPr>
          <a:lstStyle/>
          <a:p>
            <a:pPr>
              <a:lnSpc>
                <a:spcPct val="150000"/>
              </a:lnSpc>
            </a:pPr>
            <a:r>
              <a:rPr lang="en-GB" dirty="0"/>
              <a:t>Just like food, drugs need to be processed in the body.</a:t>
            </a:r>
          </a:p>
          <a:p>
            <a:pPr>
              <a:lnSpc>
                <a:spcPct val="150000"/>
              </a:lnSpc>
            </a:pPr>
            <a:r>
              <a:rPr lang="en-GB" dirty="0"/>
              <a:t>Most drugs undergo metabolic pathways within the body.</a:t>
            </a:r>
          </a:p>
          <a:p>
            <a:pPr>
              <a:lnSpc>
                <a:spcPct val="150000"/>
              </a:lnSpc>
            </a:pPr>
            <a:r>
              <a:rPr lang="en-GB" dirty="0"/>
              <a:t>These are controlled and performed by enzymes.</a:t>
            </a:r>
          </a:p>
          <a:p>
            <a:pPr>
              <a:lnSpc>
                <a:spcPct val="150000"/>
              </a:lnSpc>
            </a:pPr>
            <a:r>
              <a:rPr lang="en-GB" dirty="0"/>
              <a:t>Our genetics control how well these enzymes perform these reactions.</a:t>
            </a:r>
          </a:p>
        </p:txBody>
      </p:sp>
      <p:pic>
        <p:nvPicPr>
          <p:cNvPr id="8" name="Picture 7">
            <a:extLst>
              <a:ext uri="{FF2B5EF4-FFF2-40B4-BE49-F238E27FC236}">
                <a16:creationId xmlns:a16="http://schemas.microsoft.com/office/drawing/2014/main" id="{0CBA9AD1-4255-9840-B1E6-664875ACEDFB}"/>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grpSp>
        <p:nvGrpSpPr>
          <p:cNvPr id="38" name="Group 37" descr="A diagram showing the process of Drug Metabolism. The Substrate (Drug) interacts with the Enzyme to create an Enzyme-Substrate Complex, which turns the Substrate into a Product and seperates">
            <a:extLst>
              <a:ext uri="{FF2B5EF4-FFF2-40B4-BE49-F238E27FC236}">
                <a16:creationId xmlns:a16="http://schemas.microsoft.com/office/drawing/2014/main" id="{9011A2FB-CFF7-5EB8-E443-2FB19464D86B}"/>
              </a:ext>
            </a:extLst>
          </p:cNvPr>
          <p:cNvGrpSpPr/>
          <p:nvPr/>
        </p:nvGrpSpPr>
        <p:grpSpPr>
          <a:xfrm>
            <a:off x="10095331" y="1300317"/>
            <a:ext cx="2108572" cy="5459815"/>
            <a:chOff x="10095331" y="1300317"/>
            <a:chExt cx="2108572" cy="5459815"/>
          </a:xfrm>
        </p:grpSpPr>
        <p:grpSp>
          <p:nvGrpSpPr>
            <p:cNvPr id="30" name="Group 29">
              <a:extLst>
                <a:ext uri="{FF2B5EF4-FFF2-40B4-BE49-F238E27FC236}">
                  <a16:creationId xmlns:a16="http://schemas.microsoft.com/office/drawing/2014/main" id="{6FF4625E-DC7F-3006-D98F-90E5E1BF682A}"/>
                </a:ext>
              </a:extLst>
            </p:cNvPr>
            <p:cNvGrpSpPr/>
            <p:nvPr/>
          </p:nvGrpSpPr>
          <p:grpSpPr>
            <a:xfrm>
              <a:off x="10095331" y="1300317"/>
              <a:ext cx="1723206" cy="5459815"/>
              <a:chOff x="10351196" y="1226644"/>
              <a:chExt cx="1723206" cy="5459815"/>
            </a:xfrm>
          </p:grpSpPr>
          <p:grpSp>
            <p:nvGrpSpPr>
              <p:cNvPr id="10" name="Group 9">
                <a:extLst>
                  <a:ext uri="{FF2B5EF4-FFF2-40B4-BE49-F238E27FC236}">
                    <a16:creationId xmlns:a16="http://schemas.microsoft.com/office/drawing/2014/main" id="{88F3D39A-F461-DC5F-9ADF-9822EBCB59FD}"/>
                  </a:ext>
                </a:extLst>
              </p:cNvPr>
              <p:cNvGrpSpPr/>
              <p:nvPr/>
            </p:nvGrpSpPr>
            <p:grpSpPr>
              <a:xfrm>
                <a:off x="10697421" y="3437134"/>
                <a:ext cx="1030757" cy="966405"/>
                <a:chOff x="10124934" y="2945797"/>
                <a:chExt cx="1030757" cy="966405"/>
              </a:xfrm>
              <a:effectLst>
                <a:outerShdw blurRad="50800" dist="38100" dir="2700000" algn="tl" rotWithShape="0">
                  <a:prstClr val="black">
                    <a:alpha val="40000"/>
                  </a:prstClr>
                </a:outerShdw>
              </a:effectLst>
            </p:grpSpPr>
            <p:sp>
              <p:nvSpPr>
                <p:cNvPr id="2" name="Partial Circle 1">
                  <a:extLst>
                    <a:ext uri="{FF2B5EF4-FFF2-40B4-BE49-F238E27FC236}">
                      <a16:creationId xmlns:a16="http://schemas.microsoft.com/office/drawing/2014/main" id="{7991DC5A-0613-7BC1-7C82-2BECD495F393}"/>
                    </a:ext>
                  </a:extLst>
                </p:cNvPr>
                <p:cNvSpPr/>
                <p:nvPr/>
              </p:nvSpPr>
              <p:spPr>
                <a:xfrm rot="1352193">
                  <a:off x="10124934" y="294579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Right Triangle 3">
                  <a:extLst>
                    <a:ext uri="{FF2B5EF4-FFF2-40B4-BE49-F238E27FC236}">
                      <a16:creationId xmlns:a16="http://schemas.microsoft.com/office/drawing/2014/main" id="{4828B9AF-6F7A-9793-86FA-B6DC7F6AB9B1}"/>
                    </a:ext>
                  </a:extLst>
                </p:cNvPr>
                <p:cNvSpPr/>
                <p:nvPr/>
              </p:nvSpPr>
              <p:spPr>
                <a:xfrm rot="1343619">
                  <a:off x="10709888" y="3060212"/>
                  <a:ext cx="445803" cy="458506"/>
                </a:xfrm>
                <a:prstGeom prst="rtTriangle">
                  <a:avLst/>
                </a:prstGeom>
                <a:solidFill>
                  <a:srgbClr val="AE0175"/>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grpSp>
          <p:grpSp>
            <p:nvGrpSpPr>
              <p:cNvPr id="24" name="Group 23">
                <a:extLst>
                  <a:ext uri="{FF2B5EF4-FFF2-40B4-BE49-F238E27FC236}">
                    <a16:creationId xmlns:a16="http://schemas.microsoft.com/office/drawing/2014/main" id="{73DC08F0-ECAC-D0F1-9A4B-359D5AAB4BE9}"/>
                  </a:ext>
                </a:extLst>
              </p:cNvPr>
              <p:cNvGrpSpPr/>
              <p:nvPr/>
            </p:nvGrpSpPr>
            <p:grpSpPr>
              <a:xfrm>
                <a:off x="10351196" y="1226644"/>
                <a:ext cx="1723206" cy="966405"/>
                <a:chOff x="10378814" y="1370327"/>
                <a:chExt cx="1723206" cy="966405"/>
              </a:xfrm>
              <a:effectLst>
                <a:outerShdw blurRad="50800" dist="38100" dir="2700000" algn="tl" rotWithShape="0">
                  <a:prstClr val="black">
                    <a:alpha val="40000"/>
                  </a:prstClr>
                </a:outerShdw>
              </a:effectLst>
            </p:grpSpPr>
            <p:sp>
              <p:nvSpPr>
                <p:cNvPr id="7" name="Right Triangle 6">
                  <a:extLst>
                    <a:ext uri="{FF2B5EF4-FFF2-40B4-BE49-F238E27FC236}">
                      <a16:creationId xmlns:a16="http://schemas.microsoft.com/office/drawing/2014/main" id="{9043DBBE-6036-737F-4B25-BBB8F175B9A3}"/>
                    </a:ext>
                  </a:extLst>
                </p:cNvPr>
                <p:cNvSpPr/>
                <p:nvPr/>
              </p:nvSpPr>
              <p:spPr>
                <a:xfrm rot="1343619">
                  <a:off x="11656217" y="1512193"/>
                  <a:ext cx="445803" cy="458506"/>
                </a:xfrm>
                <a:prstGeom prst="rtTriangle">
                  <a:avLst/>
                </a:prstGeom>
                <a:solidFill>
                  <a:srgbClr val="AE0175"/>
                </a:solidFill>
                <a:ln>
                  <a:noFill/>
                </a:ln>
                <a:effectLst>
                  <a:glow rad="63500">
                    <a:schemeClr val="accent5">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9" name="Partial Circle 8">
                  <a:extLst>
                    <a:ext uri="{FF2B5EF4-FFF2-40B4-BE49-F238E27FC236}">
                      <a16:creationId xmlns:a16="http://schemas.microsoft.com/office/drawing/2014/main" id="{A51BDB1D-B125-2744-E68A-82C8F9971583}"/>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11" name="Arrow: Down 10">
                <a:extLst>
                  <a:ext uri="{FF2B5EF4-FFF2-40B4-BE49-F238E27FC236}">
                    <a16:creationId xmlns:a16="http://schemas.microsoft.com/office/drawing/2014/main" id="{4A5AB8B5-9A8D-C292-1F82-7660D3B078D0}"/>
                  </a:ext>
                </a:extLst>
              </p:cNvPr>
              <p:cNvSpPr/>
              <p:nvPr/>
            </p:nvSpPr>
            <p:spPr>
              <a:xfrm>
                <a:off x="10919369" y="2392169"/>
                <a:ext cx="586861" cy="916325"/>
              </a:xfrm>
              <a:prstGeom prst="downArrow">
                <a:avLst/>
              </a:prstGeom>
              <a:gradFill>
                <a:gsLst>
                  <a:gs pos="100000">
                    <a:srgbClr val="7D277D"/>
                  </a:gs>
                  <a:gs pos="0">
                    <a:srgbClr val="551066"/>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Down 11">
                <a:extLst>
                  <a:ext uri="{FF2B5EF4-FFF2-40B4-BE49-F238E27FC236}">
                    <a16:creationId xmlns:a16="http://schemas.microsoft.com/office/drawing/2014/main" id="{879302CF-218B-165F-CC79-EA84E027E471}"/>
                  </a:ext>
                </a:extLst>
              </p:cNvPr>
              <p:cNvSpPr/>
              <p:nvPr/>
            </p:nvSpPr>
            <p:spPr>
              <a:xfrm>
                <a:off x="10919369" y="4620870"/>
                <a:ext cx="586861" cy="916325"/>
              </a:xfrm>
              <a:prstGeom prst="downArrow">
                <a:avLst/>
              </a:prstGeom>
              <a:gradFill>
                <a:gsLst>
                  <a:gs pos="0">
                    <a:srgbClr val="7D277D"/>
                  </a:gs>
                  <a:gs pos="100000">
                    <a:srgbClr val="A43D94"/>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oup 26">
                <a:extLst>
                  <a:ext uri="{FF2B5EF4-FFF2-40B4-BE49-F238E27FC236}">
                    <a16:creationId xmlns:a16="http://schemas.microsoft.com/office/drawing/2014/main" id="{4626EE06-D520-1624-2053-E21265CFD87A}"/>
                  </a:ext>
                </a:extLst>
              </p:cNvPr>
              <p:cNvGrpSpPr/>
              <p:nvPr/>
            </p:nvGrpSpPr>
            <p:grpSpPr>
              <a:xfrm>
                <a:off x="10351196" y="5720054"/>
                <a:ext cx="1723206" cy="966405"/>
                <a:chOff x="10378814" y="1370327"/>
                <a:chExt cx="1723206" cy="966405"/>
              </a:xfrm>
              <a:effectLst>
                <a:outerShdw blurRad="50800" dist="38100" dir="2700000" algn="tl" rotWithShape="0">
                  <a:prstClr val="black">
                    <a:alpha val="40000"/>
                  </a:prstClr>
                </a:outerShdw>
              </a:effectLst>
            </p:grpSpPr>
            <p:sp>
              <p:nvSpPr>
                <p:cNvPr id="28" name="Right Triangle 27">
                  <a:extLst>
                    <a:ext uri="{FF2B5EF4-FFF2-40B4-BE49-F238E27FC236}">
                      <a16:creationId xmlns:a16="http://schemas.microsoft.com/office/drawing/2014/main" id="{E8F9429B-1B32-E0C6-3684-D518BCD1616C}"/>
                    </a:ext>
                  </a:extLst>
                </p:cNvPr>
                <p:cNvSpPr/>
                <p:nvPr/>
              </p:nvSpPr>
              <p:spPr>
                <a:xfrm rot="1343619">
                  <a:off x="11656217" y="1512193"/>
                  <a:ext cx="445803" cy="458506"/>
                </a:xfrm>
                <a:prstGeom prst="rtTriangle">
                  <a:avLst/>
                </a:prstGeom>
                <a:solidFill>
                  <a:srgbClr val="018F39"/>
                </a:solidFill>
                <a:ln>
                  <a:noFill/>
                </a:ln>
                <a:effectLst>
                  <a:glow rad="63500">
                    <a:schemeClr val="accent6">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29" name="Partial Circle 28">
                  <a:extLst>
                    <a:ext uri="{FF2B5EF4-FFF2-40B4-BE49-F238E27FC236}">
                      <a16:creationId xmlns:a16="http://schemas.microsoft.com/office/drawing/2014/main" id="{53BC7934-7356-279A-E6A1-28761534FEAB}"/>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sp>
          <p:nvSpPr>
            <p:cNvPr id="33" name="TextBox 32">
              <a:extLst>
                <a:ext uri="{FF2B5EF4-FFF2-40B4-BE49-F238E27FC236}">
                  <a16:creationId xmlns:a16="http://schemas.microsoft.com/office/drawing/2014/main" id="{1A6A8F79-3644-A892-6482-E892D914903B}"/>
                </a:ext>
              </a:extLst>
            </p:cNvPr>
            <p:cNvSpPr txBox="1"/>
            <p:nvPr/>
          </p:nvSpPr>
          <p:spPr>
            <a:xfrm rot="1263082">
              <a:off x="10257894" y="1837513"/>
              <a:ext cx="775583" cy="261610"/>
            </a:xfrm>
            <a:prstGeom prst="rect">
              <a:avLst/>
            </a:prstGeom>
            <a:noFill/>
          </p:spPr>
          <p:txBody>
            <a:bodyPr wrap="square" rtlCol="0">
              <a:spAutoFit/>
            </a:bodyPr>
            <a:lstStyle/>
            <a:p>
              <a:r>
                <a:rPr lang="en-GB" sz="1100" b="1">
                  <a:solidFill>
                    <a:schemeClr val="bg1"/>
                  </a:solidFill>
                </a:rPr>
                <a:t>Enzyme</a:t>
              </a:r>
            </a:p>
          </p:txBody>
        </p:sp>
        <p:sp>
          <p:nvSpPr>
            <p:cNvPr id="34" name="TextBox 33">
              <a:extLst>
                <a:ext uri="{FF2B5EF4-FFF2-40B4-BE49-F238E27FC236}">
                  <a16:creationId xmlns:a16="http://schemas.microsoft.com/office/drawing/2014/main" id="{391B3954-43BD-1E35-E0E3-14C1D571CAC0}"/>
                </a:ext>
              </a:extLst>
            </p:cNvPr>
            <p:cNvSpPr txBox="1"/>
            <p:nvPr/>
          </p:nvSpPr>
          <p:spPr>
            <a:xfrm rot="1271727">
              <a:off x="11094715" y="1891232"/>
              <a:ext cx="834217" cy="430887"/>
            </a:xfrm>
            <a:prstGeom prst="rect">
              <a:avLst/>
            </a:prstGeom>
            <a:noFill/>
          </p:spPr>
          <p:txBody>
            <a:bodyPr wrap="square" rtlCol="0">
              <a:spAutoFit/>
            </a:bodyPr>
            <a:lstStyle/>
            <a:p>
              <a:r>
                <a:rPr lang="en-GB" sz="1100" b="1"/>
                <a:t>Substrate</a:t>
              </a:r>
            </a:p>
            <a:p>
              <a:r>
                <a:rPr lang="en-GB" sz="1100" b="1"/>
                <a:t>(Drug)</a:t>
              </a:r>
            </a:p>
          </p:txBody>
        </p:sp>
        <p:sp>
          <p:nvSpPr>
            <p:cNvPr id="35" name="TextBox 34">
              <a:extLst>
                <a:ext uri="{FF2B5EF4-FFF2-40B4-BE49-F238E27FC236}">
                  <a16:creationId xmlns:a16="http://schemas.microsoft.com/office/drawing/2014/main" id="{A2EA4EA8-4D03-BFDD-6712-359F81ADE5FF}"/>
                </a:ext>
              </a:extLst>
            </p:cNvPr>
            <p:cNvSpPr txBox="1"/>
            <p:nvPr/>
          </p:nvSpPr>
          <p:spPr>
            <a:xfrm>
              <a:off x="11363440" y="3765409"/>
              <a:ext cx="840463" cy="600164"/>
            </a:xfrm>
            <a:prstGeom prst="rect">
              <a:avLst/>
            </a:prstGeom>
            <a:noFill/>
          </p:spPr>
          <p:txBody>
            <a:bodyPr wrap="square" rtlCol="0">
              <a:spAutoFit/>
            </a:bodyPr>
            <a:lstStyle/>
            <a:p>
              <a:r>
                <a:rPr lang="en-GB" sz="1100" b="1"/>
                <a:t>Enzyme-Substrate</a:t>
              </a:r>
            </a:p>
            <a:p>
              <a:r>
                <a:rPr lang="en-GB" sz="1100" b="1"/>
                <a:t>Complex</a:t>
              </a:r>
            </a:p>
          </p:txBody>
        </p:sp>
        <p:sp>
          <p:nvSpPr>
            <p:cNvPr id="36" name="TextBox 35">
              <a:extLst>
                <a:ext uri="{FF2B5EF4-FFF2-40B4-BE49-F238E27FC236}">
                  <a16:creationId xmlns:a16="http://schemas.microsoft.com/office/drawing/2014/main" id="{EBE1F45E-F85E-BE86-190F-DA51B76C9C93}"/>
                </a:ext>
              </a:extLst>
            </p:cNvPr>
            <p:cNvSpPr txBox="1"/>
            <p:nvPr/>
          </p:nvSpPr>
          <p:spPr>
            <a:xfrm rot="1263082">
              <a:off x="10228041" y="6310473"/>
              <a:ext cx="775583" cy="261610"/>
            </a:xfrm>
            <a:prstGeom prst="rect">
              <a:avLst/>
            </a:prstGeom>
            <a:noFill/>
          </p:spPr>
          <p:txBody>
            <a:bodyPr wrap="square" rtlCol="0">
              <a:spAutoFit/>
            </a:bodyPr>
            <a:lstStyle/>
            <a:p>
              <a:r>
                <a:rPr lang="en-GB" sz="1100" b="1">
                  <a:solidFill>
                    <a:schemeClr val="bg1"/>
                  </a:solidFill>
                </a:rPr>
                <a:t>Enzyme</a:t>
              </a:r>
            </a:p>
          </p:txBody>
        </p:sp>
        <p:sp>
          <p:nvSpPr>
            <p:cNvPr id="37" name="TextBox 36">
              <a:extLst>
                <a:ext uri="{FF2B5EF4-FFF2-40B4-BE49-F238E27FC236}">
                  <a16:creationId xmlns:a16="http://schemas.microsoft.com/office/drawing/2014/main" id="{4AD12A6D-C01B-7A35-0A98-BB029D1F28B3}"/>
                </a:ext>
              </a:extLst>
            </p:cNvPr>
            <p:cNvSpPr txBox="1"/>
            <p:nvPr/>
          </p:nvSpPr>
          <p:spPr>
            <a:xfrm rot="1271727">
              <a:off x="11128010" y="6434882"/>
              <a:ext cx="834217" cy="261610"/>
            </a:xfrm>
            <a:prstGeom prst="rect">
              <a:avLst/>
            </a:prstGeom>
            <a:noFill/>
          </p:spPr>
          <p:txBody>
            <a:bodyPr wrap="square" rtlCol="0">
              <a:spAutoFit/>
            </a:bodyPr>
            <a:lstStyle/>
            <a:p>
              <a:r>
                <a:rPr lang="en-GB" sz="1100" b="1"/>
                <a:t>Product</a:t>
              </a:r>
            </a:p>
          </p:txBody>
        </p:sp>
      </p:grpSp>
    </p:spTree>
    <p:extLst>
      <p:ext uri="{BB962C8B-B14F-4D97-AF65-F5344CB8AC3E}">
        <p14:creationId xmlns:p14="http://schemas.microsoft.com/office/powerpoint/2010/main" val="1694055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F32E0-DA2B-4311-4A90-937D2263C7E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875C783-20E4-606C-ADCE-735DFFFB5C88}"/>
              </a:ext>
            </a:extLst>
          </p:cNvPr>
          <p:cNvSpPr>
            <a:spLocks noGrp="1"/>
          </p:cNvSpPr>
          <p:nvPr>
            <p:ph type="title"/>
          </p:nvPr>
        </p:nvSpPr>
        <p:spPr>
          <a:xfrm>
            <a:off x="838200" y="365125"/>
            <a:ext cx="10515600" cy="1325563"/>
          </a:xfrm>
        </p:spPr>
        <p:txBody>
          <a:bodyPr>
            <a:normAutofit/>
          </a:bodyPr>
          <a:lstStyle/>
          <a:p>
            <a:r>
              <a:rPr lang="en-GB"/>
              <a:t>Enzyme activity</a:t>
            </a:r>
          </a:p>
        </p:txBody>
      </p:sp>
      <p:sp>
        <p:nvSpPr>
          <p:cNvPr id="6" name="Content Placeholder 5">
            <a:extLst>
              <a:ext uri="{FF2B5EF4-FFF2-40B4-BE49-F238E27FC236}">
                <a16:creationId xmlns:a16="http://schemas.microsoft.com/office/drawing/2014/main" id="{FB937B95-C75F-8402-9E29-E8D2EA5E3F06}"/>
              </a:ext>
            </a:extLst>
          </p:cNvPr>
          <p:cNvSpPr>
            <a:spLocks noGrp="1"/>
          </p:cNvSpPr>
          <p:nvPr>
            <p:ph idx="1"/>
          </p:nvPr>
        </p:nvSpPr>
        <p:spPr>
          <a:xfrm>
            <a:off x="838200" y="1569335"/>
            <a:ext cx="5641598" cy="4995704"/>
          </a:xfrm>
        </p:spPr>
        <p:txBody>
          <a:bodyPr>
            <a:normAutofit/>
          </a:bodyPr>
          <a:lstStyle/>
          <a:p>
            <a:pPr>
              <a:lnSpc>
                <a:spcPct val="150000"/>
              </a:lnSpc>
            </a:pPr>
            <a:r>
              <a:rPr lang="en-GB" sz="2400" dirty="0"/>
              <a:t>The activity of drug-processing enzymes is different from person-to-person.</a:t>
            </a:r>
          </a:p>
          <a:p>
            <a:pPr>
              <a:lnSpc>
                <a:spcPct val="150000"/>
              </a:lnSpc>
            </a:pPr>
            <a:r>
              <a:rPr lang="en-GB" sz="2400" dirty="0"/>
              <a:t>For most people, their enzymes function normally.</a:t>
            </a:r>
          </a:p>
          <a:p>
            <a:pPr>
              <a:lnSpc>
                <a:spcPct val="150000"/>
              </a:lnSpc>
            </a:pPr>
            <a:r>
              <a:rPr lang="en-GB" sz="2400" dirty="0"/>
              <a:t>This means they have normal drug responses.</a:t>
            </a:r>
          </a:p>
          <a:p>
            <a:pPr>
              <a:lnSpc>
                <a:spcPct val="150000"/>
              </a:lnSpc>
            </a:pPr>
            <a:endParaRPr lang="en-GB" sz="2400" dirty="0"/>
          </a:p>
        </p:txBody>
      </p:sp>
      <p:pic>
        <p:nvPicPr>
          <p:cNvPr id="8" name="Picture 7">
            <a:extLst>
              <a:ext uri="{FF2B5EF4-FFF2-40B4-BE49-F238E27FC236}">
                <a16:creationId xmlns:a16="http://schemas.microsoft.com/office/drawing/2014/main" id="{3D6C2AC3-DE78-1D51-E0EA-A8D97BCEAFB2}"/>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grpSp>
        <p:nvGrpSpPr>
          <p:cNvPr id="35" name="Group 34" descr="A diagram showing the process of Drug Metabolism. The Substrate (Drug) interacts with the Enzyme to create an Enzyme-Substrate Complex, which turns the Substrate into a Product and seperates">
            <a:extLst>
              <a:ext uri="{FF2B5EF4-FFF2-40B4-BE49-F238E27FC236}">
                <a16:creationId xmlns:a16="http://schemas.microsoft.com/office/drawing/2014/main" id="{42E90DF9-CA7D-C407-220C-60562A8C76E8}"/>
              </a:ext>
            </a:extLst>
          </p:cNvPr>
          <p:cNvGrpSpPr>
            <a:grpSpLocks noChangeAspect="1"/>
          </p:cNvGrpSpPr>
          <p:nvPr/>
        </p:nvGrpSpPr>
        <p:grpSpPr>
          <a:xfrm>
            <a:off x="6936130" y="1162706"/>
            <a:ext cx="2108572" cy="5459815"/>
            <a:chOff x="10095331" y="1300317"/>
            <a:chExt cx="2108572" cy="5459815"/>
          </a:xfrm>
        </p:grpSpPr>
        <p:grpSp>
          <p:nvGrpSpPr>
            <p:cNvPr id="36" name="Group 35">
              <a:extLst>
                <a:ext uri="{FF2B5EF4-FFF2-40B4-BE49-F238E27FC236}">
                  <a16:creationId xmlns:a16="http://schemas.microsoft.com/office/drawing/2014/main" id="{7DC50907-E749-2A25-B9E9-61A7DBE9F270}"/>
                </a:ext>
              </a:extLst>
            </p:cNvPr>
            <p:cNvGrpSpPr/>
            <p:nvPr/>
          </p:nvGrpSpPr>
          <p:grpSpPr>
            <a:xfrm>
              <a:off x="10095331" y="1300317"/>
              <a:ext cx="1723206" cy="5459815"/>
              <a:chOff x="10351196" y="1226644"/>
              <a:chExt cx="1723206" cy="5459815"/>
            </a:xfrm>
          </p:grpSpPr>
          <p:grpSp>
            <p:nvGrpSpPr>
              <p:cNvPr id="42" name="Group 41">
                <a:extLst>
                  <a:ext uri="{FF2B5EF4-FFF2-40B4-BE49-F238E27FC236}">
                    <a16:creationId xmlns:a16="http://schemas.microsoft.com/office/drawing/2014/main" id="{61E408EB-BE47-174B-1D4E-4AF0F5718054}"/>
                  </a:ext>
                </a:extLst>
              </p:cNvPr>
              <p:cNvGrpSpPr/>
              <p:nvPr/>
            </p:nvGrpSpPr>
            <p:grpSpPr>
              <a:xfrm>
                <a:off x="10697421" y="3437134"/>
                <a:ext cx="1030757" cy="966405"/>
                <a:chOff x="10124934" y="2945797"/>
                <a:chExt cx="1030757" cy="966405"/>
              </a:xfrm>
              <a:effectLst>
                <a:outerShdw blurRad="50800" dist="38100" dir="2700000" algn="tl" rotWithShape="0">
                  <a:prstClr val="black">
                    <a:alpha val="40000"/>
                  </a:prstClr>
                </a:outerShdw>
              </a:effectLst>
            </p:grpSpPr>
            <p:sp>
              <p:nvSpPr>
                <p:cNvPr id="51" name="Partial Circle 50">
                  <a:extLst>
                    <a:ext uri="{FF2B5EF4-FFF2-40B4-BE49-F238E27FC236}">
                      <a16:creationId xmlns:a16="http://schemas.microsoft.com/office/drawing/2014/main" id="{746187E5-F8E9-C3FE-C55B-D5B767AC94BF}"/>
                    </a:ext>
                  </a:extLst>
                </p:cNvPr>
                <p:cNvSpPr/>
                <p:nvPr/>
              </p:nvSpPr>
              <p:spPr>
                <a:xfrm rot="1352193">
                  <a:off x="10124934" y="294579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2" name="Right Triangle 51">
                  <a:extLst>
                    <a:ext uri="{FF2B5EF4-FFF2-40B4-BE49-F238E27FC236}">
                      <a16:creationId xmlns:a16="http://schemas.microsoft.com/office/drawing/2014/main" id="{6D57D8C4-10DF-DB56-6ABA-1FA94B7582FA}"/>
                    </a:ext>
                  </a:extLst>
                </p:cNvPr>
                <p:cNvSpPr/>
                <p:nvPr/>
              </p:nvSpPr>
              <p:spPr>
                <a:xfrm rot="1343619">
                  <a:off x="10709888" y="3060212"/>
                  <a:ext cx="445803" cy="458506"/>
                </a:xfrm>
                <a:prstGeom prst="rtTriangle">
                  <a:avLst/>
                </a:prstGeom>
                <a:solidFill>
                  <a:srgbClr val="AE0175"/>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grpSp>
          <p:grpSp>
            <p:nvGrpSpPr>
              <p:cNvPr id="43" name="Group 42">
                <a:extLst>
                  <a:ext uri="{FF2B5EF4-FFF2-40B4-BE49-F238E27FC236}">
                    <a16:creationId xmlns:a16="http://schemas.microsoft.com/office/drawing/2014/main" id="{6C7DD723-EE49-8453-82C7-18AD97590CC6}"/>
                  </a:ext>
                </a:extLst>
              </p:cNvPr>
              <p:cNvGrpSpPr/>
              <p:nvPr/>
            </p:nvGrpSpPr>
            <p:grpSpPr>
              <a:xfrm>
                <a:off x="10351196" y="1226644"/>
                <a:ext cx="1723206" cy="966405"/>
                <a:chOff x="10378814" y="1370327"/>
                <a:chExt cx="1723206" cy="966405"/>
              </a:xfrm>
              <a:effectLst>
                <a:outerShdw blurRad="50800" dist="38100" dir="2700000" algn="tl" rotWithShape="0">
                  <a:prstClr val="black">
                    <a:alpha val="40000"/>
                  </a:prstClr>
                </a:outerShdw>
              </a:effectLst>
            </p:grpSpPr>
            <p:sp>
              <p:nvSpPr>
                <p:cNvPr id="49" name="Right Triangle 48">
                  <a:extLst>
                    <a:ext uri="{FF2B5EF4-FFF2-40B4-BE49-F238E27FC236}">
                      <a16:creationId xmlns:a16="http://schemas.microsoft.com/office/drawing/2014/main" id="{13AD4DC0-6DCB-28F5-C8AA-D8A986D9DAE8}"/>
                    </a:ext>
                  </a:extLst>
                </p:cNvPr>
                <p:cNvSpPr/>
                <p:nvPr/>
              </p:nvSpPr>
              <p:spPr>
                <a:xfrm rot="1343619">
                  <a:off x="11656217" y="1512193"/>
                  <a:ext cx="445803" cy="458506"/>
                </a:xfrm>
                <a:prstGeom prst="rtTriangle">
                  <a:avLst/>
                </a:prstGeom>
                <a:solidFill>
                  <a:srgbClr val="AE0175"/>
                </a:solidFill>
                <a:ln>
                  <a:noFill/>
                </a:ln>
                <a:effectLst>
                  <a:glow rad="63500">
                    <a:schemeClr val="accent5">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50" name="Partial Circle 49">
                  <a:extLst>
                    <a:ext uri="{FF2B5EF4-FFF2-40B4-BE49-F238E27FC236}">
                      <a16:creationId xmlns:a16="http://schemas.microsoft.com/office/drawing/2014/main" id="{B4B75F99-76D8-D37E-1F7F-DBDFA3B9EFC5}"/>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44" name="Arrow: Down 43">
                <a:extLst>
                  <a:ext uri="{FF2B5EF4-FFF2-40B4-BE49-F238E27FC236}">
                    <a16:creationId xmlns:a16="http://schemas.microsoft.com/office/drawing/2014/main" id="{105281B8-AF2B-4674-DC59-FC7D64E28BDC}"/>
                  </a:ext>
                </a:extLst>
              </p:cNvPr>
              <p:cNvSpPr/>
              <p:nvPr/>
            </p:nvSpPr>
            <p:spPr>
              <a:xfrm>
                <a:off x="10919369" y="2392169"/>
                <a:ext cx="586861" cy="916325"/>
              </a:xfrm>
              <a:prstGeom prst="downArrow">
                <a:avLst/>
              </a:prstGeom>
              <a:gradFill>
                <a:gsLst>
                  <a:gs pos="100000">
                    <a:srgbClr val="7D277D"/>
                  </a:gs>
                  <a:gs pos="0">
                    <a:srgbClr val="551066"/>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Arrow: Down 44">
                <a:extLst>
                  <a:ext uri="{FF2B5EF4-FFF2-40B4-BE49-F238E27FC236}">
                    <a16:creationId xmlns:a16="http://schemas.microsoft.com/office/drawing/2014/main" id="{3DE00811-22CC-0CF3-FF89-A251B8B0562E}"/>
                  </a:ext>
                </a:extLst>
              </p:cNvPr>
              <p:cNvSpPr/>
              <p:nvPr/>
            </p:nvSpPr>
            <p:spPr>
              <a:xfrm>
                <a:off x="10919369" y="4620870"/>
                <a:ext cx="586861" cy="916325"/>
              </a:xfrm>
              <a:prstGeom prst="downArrow">
                <a:avLst/>
              </a:prstGeom>
              <a:gradFill>
                <a:gsLst>
                  <a:gs pos="0">
                    <a:srgbClr val="7D277D"/>
                  </a:gs>
                  <a:gs pos="100000">
                    <a:srgbClr val="A43D94"/>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6" name="Group 45">
                <a:extLst>
                  <a:ext uri="{FF2B5EF4-FFF2-40B4-BE49-F238E27FC236}">
                    <a16:creationId xmlns:a16="http://schemas.microsoft.com/office/drawing/2014/main" id="{46317A42-2735-31EE-3629-ED1DA1C56D16}"/>
                  </a:ext>
                </a:extLst>
              </p:cNvPr>
              <p:cNvGrpSpPr/>
              <p:nvPr/>
            </p:nvGrpSpPr>
            <p:grpSpPr>
              <a:xfrm>
                <a:off x="10351196" y="5720054"/>
                <a:ext cx="1723206" cy="966405"/>
                <a:chOff x="10378814" y="1370327"/>
                <a:chExt cx="1723206" cy="966405"/>
              </a:xfrm>
              <a:effectLst>
                <a:outerShdw blurRad="50800" dist="38100" dir="2700000" algn="tl" rotWithShape="0">
                  <a:prstClr val="black">
                    <a:alpha val="40000"/>
                  </a:prstClr>
                </a:outerShdw>
              </a:effectLst>
            </p:grpSpPr>
            <p:sp>
              <p:nvSpPr>
                <p:cNvPr id="47" name="Right Triangle 46">
                  <a:extLst>
                    <a:ext uri="{FF2B5EF4-FFF2-40B4-BE49-F238E27FC236}">
                      <a16:creationId xmlns:a16="http://schemas.microsoft.com/office/drawing/2014/main" id="{B179067E-E896-4E7A-C9E4-66C0764F4396}"/>
                    </a:ext>
                  </a:extLst>
                </p:cNvPr>
                <p:cNvSpPr/>
                <p:nvPr/>
              </p:nvSpPr>
              <p:spPr>
                <a:xfrm rot="1343619">
                  <a:off x="11656217" y="1512193"/>
                  <a:ext cx="445803" cy="458506"/>
                </a:xfrm>
                <a:prstGeom prst="rtTriangle">
                  <a:avLst/>
                </a:prstGeom>
                <a:solidFill>
                  <a:srgbClr val="018F39"/>
                </a:solidFill>
                <a:ln>
                  <a:noFill/>
                </a:ln>
                <a:effectLst>
                  <a:glow rad="63500">
                    <a:schemeClr val="accent6">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48" name="Partial Circle 47">
                  <a:extLst>
                    <a:ext uri="{FF2B5EF4-FFF2-40B4-BE49-F238E27FC236}">
                      <a16:creationId xmlns:a16="http://schemas.microsoft.com/office/drawing/2014/main" id="{8A19E1D9-448A-BD03-9D72-7B88D90F3C06}"/>
                    </a:ext>
                  </a:extLst>
                </p:cNvPr>
                <p:cNvSpPr/>
                <p:nvPr/>
              </p:nvSpPr>
              <p:spPr>
                <a:xfrm rot="1352193">
                  <a:off x="10378814" y="1370327"/>
                  <a:ext cx="964800" cy="966405"/>
                </a:xfrm>
                <a:prstGeom prst="pie">
                  <a:avLst/>
                </a:prstGeom>
                <a:solidFill>
                  <a:srgbClr val="2266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sp>
          <p:nvSpPr>
            <p:cNvPr id="37" name="TextBox 36">
              <a:extLst>
                <a:ext uri="{FF2B5EF4-FFF2-40B4-BE49-F238E27FC236}">
                  <a16:creationId xmlns:a16="http://schemas.microsoft.com/office/drawing/2014/main" id="{502C7F4B-B205-F38D-ED75-4E5AAD7B6516}"/>
                </a:ext>
              </a:extLst>
            </p:cNvPr>
            <p:cNvSpPr txBox="1"/>
            <p:nvPr/>
          </p:nvSpPr>
          <p:spPr>
            <a:xfrm rot="1263082">
              <a:off x="10257894" y="1837513"/>
              <a:ext cx="775583" cy="261610"/>
            </a:xfrm>
            <a:prstGeom prst="rect">
              <a:avLst/>
            </a:prstGeom>
            <a:noFill/>
          </p:spPr>
          <p:txBody>
            <a:bodyPr wrap="square" rtlCol="0">
              <a:spAutoFit/>
            </a:bodyPr>
            <a:lstStyle/>
            <a:p>
              <a:r>
                <a:rPr lang="en-GB" sz="1100" b="1">
                  <a:solidFill>
                    <a:schemeClr val="bg1"/>
                  </a:solidFill>
                </a:rPr>
                <a:t>Enzyme</a:t>
              </a:r>
            </a:p>
          </p:txBody>
        </p:sp>
        <p:sp>
          <p:nvSpPr>
            <p:cNvPr id="38" name="TextBox 37">
              <a:extLst>
                <a:ext uri="{FF2B5EF4-FFF2-40B4-BE49-F238E27FC236}">
                  <a16:creationId xmlns:a16="http://schemas.microsoft.com/office/drawing/2014/main" id="{DA6470B2-4B36-FECE-5883-BD168489251D}"/>
                </a:ext>
              </a:extLst>
            </p:cNvPr>
            <p:cNvSpPr txBox="1"/>
            <p:nvPr/>
          </p:nvSpPr>
          <p:spPr>
            <a:xfrm rot="1271727">
              <a:off x="11094715" y="1891232"/>
              <a:ext cx="834217" cy="430887"/>
            </a:xfrm>
            <a:prstGeom prst="rect">
              <a:avLst/>
            </a:prstGeom>
            <a:noFill/>
          </p:spPr>
          <p:txBody>
            <a:bodyPr wrap="square" rtlCol="0">
              <a:spAutoFit/>
            </a:bodyPr>
            <a:lstStyle/>
            <a:p>
              <a:r>
                <a:rPr lang="en-GB" sz="1100" b="1"/>
                <a:t>Substrate</a:t>
              </a:r>
            </a:p>
            <a:p>
              <a:r>
                <a:rPr lang="en-GB" sz="1100" b="1"/>
                <a:t>(Drug)</a:t>
              </a:r>
            </a:p>
          </p:txBody>
        </p:sp>
        <p:sp>
          <p:nvSpPr>
            <p:cNvPr id="39" name="TextBox 38">
              <a:extLst>
                <a:ext uri="{FF2B5EF4-FFF2-40B4-BE49-F238E27FC236}">
                  <a16:creationId xmlns:a16="http://schemas.microsoft.com/office/drawing/2014/main" id="{7D74BFBB-36BD-7D28-F753-02086AFE667C}"/>
                </a:ext>
              </a:extLst>
            </p:cNvPr>
            <p:cNvSpPr txBox="1"/>
            <p:nvPr/>
          </p:nvSpPr>
          <p:spPr>
            <a:xfrm>
              <a:off x="11363440" y="3765409"/>
              <a:ext cx="840463" cy="600164"/>
            </a:xfrm>
            <a:prstGeom prst="rect">
              <a:avLst/>
            </a:prstGeom>
            <a:noFill/>
          </p:spPr>
          <p:txBody>
            <a:bodyPr wrap="square" rtlCol="0">
              <a:spAutoFit/>
            </a:bodyPr>
            <a:lstStyle/>
            <a:p>
              <a:r>
                <a:rPr lang="en-GB" sz="1100" b="1"/>
                <a:t>Enzyme-Substrate</a:t>
              </a:r>
            </a:p>
            <a:p>
              <a:r>
                <a:rPr lang="en-GB" sz="1100" b="1"/>
                <a:t>Complex</a:t>
              </a:r>
            </a:p>
          </p:txBody>
        </p:sp>
        <p:sp>
          <p:nvSpPr>
            <p:cNvPr id="40" name="TextBox 39">
              <a:extLst>
                <a:ext uri="{FF2B5EF4-FFF2-40B4-BE49-F238E27FC236}">
                  <a16:creationId xmlns:a16="http://schemas.microsoft.com/office/drawing/2014/main" id="{A3AF8F9B-E316-E157-B42B-00027E498BCF}"/>
                </a:ext>
              </a:extLst>
            </p:cNvPr>
            <p:cNvSpPr txBox="1"/>
            <p:nvPr/>
          </p:nvSpPr>
          <p:spPr>
            <a:xfrm rot="1263082">
              <a:off x="10228041" y="6310473"/>
              <a:ext cx="775583" cy="261610"/>
            </a:xfrm>
            <a:prstGeom prst="rect">
              <a:avLst/>
            </a:prstGeom>
            <a:noFill/>
          </p:spPr>
          <p:txBody>
            <a:bodyPr wrap="square" rtlCol="0">
              <a:spAutoFit/>
            </a:bodyPr>
            <a:lstStyle/>
            <a:p>
              <a:r>
                <a:rPr lang="en-GB" sz="1100" b="1">
                  <a:solidFill>
                    <a:schemeClr val="bg1"/>
                  </a:solidFill>
                </a:rPr>
                <a:t>Enzyme</a:t>
              </a:r>
            </a:p>
          </p:txBody>
        </p:sp>
        <p:sp>
          <p:nvSpPr>
            <p:cNvPr id="41" name="TextBox 40">
              <a:extLst>
                <a:ext uri="{FF2B5EF4-FFF2-40B4-BE49-F238E27FC236}">
                  <a16:creationId xmlns:a16="http://schemas.microsoft.com/office/drawing/2014/main" id="{F01D21C1-778C-2556-070E-56DDA36E97D6}"/>
                </a:ext>
              </a:extLst>
            </p:cNvPr>
            <p:cNvSpPr txBox="1"/>
            <p:nvPr/>
          </p:nvSpPr>
          <p:spPr>
            <a:xfrm rot="1271727">
              <a:off x="11128010" y="6434882"/>
              <a:ext cx="834217" cy="261610"/>
            </a:xfrm>
            <a:prstGeom prst="rect">
              <a:avLst/>
            </a:prstGeom>
            <a:noFill/>
          </p:spPr>
          <p:txBody>
            <a:bodyPr wrap="square" rtlCol="0">
              <a:spAutoFit/>
            </a:bodyPr>
            <a:lstStyle/>
            <a:p>
              <a:r>
                <a:rPr lang="en-GB" sz="1100" b="1"/>
                <a:t>Product</a:t>
              </a:r>
            </a:p>
          </p:txBody>
        </p:sp>
      </p:grpSp>
      <p:sp>
        <p:nvSpPr>
          <p:cNvPr id="53" name="TextBox 52">
            <a:extLst>
              <a:ext uri="{FF2B5EF4-FFF2-40B4-BE49-F238E27FC236}">
                <a16:creationId xmlns:a16="http://schemas.microsoft.com/office/drawing/2014/main" id="{03A98BEE-5103-B20F-68E9-6389EC5204D8}"/>
              </a:ext>
            </a:extLst>
          </p:cNvPr>
          <p:cNvSpPr txBox="1"/>
          <p:nvPr/>
        </p:nvSpPr>
        <p:spPr>
          <a:xfrm>
            <a:off x="9783336" y="3189216"/>
            <a:ext cx="2227754" cy="1477328"/>
          </a:xfrm>
          <a:prstGeom prst="rect">
            <a:avLst/>
          </a:prstGeom>
          <a:noFill/>
        </p:spPr>
        <p:txBody>
          <a:bodyPr wrap="square" rtlCol="0">
            <a:spAutoFit/>
          </a:bodyPr>
          <a:lstStyle/>
          <a:p>
            <a:pPr algn="ctr"/>
            <a:r>
              <a:rPr lang="en-GB"/>
              <a:t>Enzyme functioning properly</a:t>
            </a:r>
          </a:p>
          <a:p>
            <a:pPr algn="ctr"/>
            <a:r>
              <a:rPr lang="en-GB"/>
              <a:t>=</a:t>
            </a:r>
          </a:p>
          <a:p>
            <a:pPr algn="ctr"/>
            <a:r>
              <a:rPr lang="en-GB"/>
              <a:t>Normal drug response</a:t>
            </a:r>
          </a:p>
        </p:txBody>
      </p:sp>
      <p:sp>
        <p:nvSpPr>
          <p:cNvPr id="54" name="Right Brace 53">
            <a:extLst>
              <a:ext uri="{FF2B5EF4-FFF2-40B4-BE49-F238E27FC236}">
                <a16:creationId xmlns:a16="http://schemas.microsoft.com/office/drawing/2014/main" id="{4AF7AD8E-FE95-5FC8-8607-ACE3F72A9495}"/>
              </a:ext>
              <a:ext uri="{C183D7F6-B498-43B3-948B-1728B52AA6E4}">
                <adec:decorative xmlns:adec="http://schemas.microsoft.com/office/drawing/2017/decorative" val="1"/>
              </a:ext>
            </a:extLst>
          </p:cNvPr>
          <p:cNvSpPr/>
          <p:nvPr/>
        </p:nvSpPr>
        <p:spPr>
          <a:xfrm>
            <a:off x="8624470" y="1038464"/>
            <a:ext cx="1163825" cy="5686125"/>
          </a:xfrm>
          <a:prstGeom prst="rightBrace">
            <a:avLst>
              <a:gd name="adj1" fmla="val 0"/>
              <a:gd name="adj2" fmla="val 50627"/>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pic>
        <p:nvPicPr>
          <p:cNvPr id="56" name="Graphic 55" descr="Checkmark with solid fill">
            <a:extLst>
              <a:ext uri="{FF2B5EF4-FFF2-40B4-BE49-F238E27FC236}">
                <a16:creationId xmlns:a16="http://schemas.microsoft.com/office/drawing/2014/main" id="{452095B2-EB16-B6F7-05A5-E06147A121D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42492" y="4815952"/>
            <a:ext cx="914400" cy="914400"/>
          </a:xfrm>
          <a:prstGeom prst="rect">
            <a:avLst/>
          </a:prstGeom>
        </p:spPr>
      </p:pic>
    </p:spTree>
    <p:extLst>
      <p:ext uri="{BB962C8B-B14F-4D97-AF65-F5344CB8AC3E}">
        <p14:creationId xmlns:p14="http://schemas.microsoft.com/office/powerpoint/2010/main" val="728797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7A9CD-0E25-98EC-E757-B169B77EC3D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8DBDCD7-E491-2AB3-9832-D5D21EF9B879}"/>
              </a:ext>
            </a:extLst>
          </p:cNvPr>
          <p:cNvSpPr>
            <a:spLocks noGrp="1"/>
          </p:cNvSpPr>
          <p:nvPr>
            <p:ph type="title"/>
          </p:nvPr>
        </p:nvSpPr>
        <p:spPr>
          <a:xfrm>
            <a:off x="838200" y="365125"/>
            <a:ext cx="10515600" cy="1325563"/>
          </a:xfrm>
        </p:spPr>
        <p:txBody>
          <a:bodyPr>
            <a:normAutofit/>
          </a:bodyPr>
          <a:lstStyle/>
          <a:p>
            <a:r>
              <a:rPr lang="en-GB"/>
              <a:t>Different Enzyme Activity</a:t>
            </a:r>
          </a:p>
        </p:txBody>
      </p:sp>
      <p:sp>
        <p:nvSpPr>
          <p:cNvPr id="6" name="Content Placeholder 5">
            <a:extLst>
              <a:ext uri="{FF2B5EF4-FFF2-40B4-BE49-F238E27FC236}">
                <a16:creationId xmlns:a16="http://schemas.microsoft.com/office/drawing/2014/main" id="{D9F7F5AA-330D-1496-B006-C9D0EB687428}"/>
              </a:ext>
            </a:extLst>
          </p:cNvPr>
          <p:cNvSpPr>
            <a:spLocks noGrp="1"/>
          </p:cNvSpPr>
          <p:nvPr>
            <p:ph idx="1"/>
          </p:nvPr>
        </p:nvSpPr>
        <p:spPr>
          <a:xfrm>
            <a:off x="838200" y="1825625"/>
            <a:ext cx="5603620" cy="4667250"/>
          </a:xfrm>
        </p:spPr>
        <p:txBody>
          <a:bodyPr>
            <a:normAutofit/>
          </a:bodyPr>
          <a:lstStyle/>
          <a:p>
            <a:pPr marL="0" indent="0">
              <a:lnSpc>
                <a:spcPct val="150000"/>
              </a:lnSpc>
              <a:buNone/>
            </a:pPr>
            <a:r>
              <a:rPr lang="en-GB" sz="2400" b="1" dirty="0">
                <a:solidFill>
                  <a:srgbClr val="1A60AB"/>
                </a:solidFill>
              </a:rPr>
              <a:t>However,…</a:t>
            </a:r>
          </a:p>
          <a:p>
            <a:pPr>
              <a:lnSpc>
                <a:spcPct val="150000"/>
              </a:lnSpc>
            </a:pPr>
            <a:r>
              <a:rPr lang="en-GB" sz="2400" dirty="0"/>
              <a:t>Some people have under-functional or over-functional enzymes which can lead to side effects.</a:t>
            </a:r>
          </a:p>
          <a:p>
            <a:pPr>
              <a:lnSpc>
                <a:spcPct val="150000"/>
              </a:lnSpc>
            </a:pPr>
            <a:r>
              <a:rPr lang="en-GB" sz="2400" dirty="0"/>
              <a:t>This is controlled by our genetics.</a:t>
            </a:r>
          </a:p>
          <a:p>
            <a:pPr>
              <a:lnSpc>
                <a:spcPct val="150000"/>
              </a:lnSpc>
            </a:pPr>
            <a:endParaRPr lang="en-GB" sz="2400" dirty="0"/>
          </a:p>
        </p:txBody>
      </p:sp>
      <p:pic>
        <p:nvPicPr>
          <p:cNvPr id="8" name="Picture 7">
            <a:extLst>
              <a:ext uri="{FF2B5EF4-FFF2-40B4-BE49-F238E27FC236}">
                <a16:creationId xmlns:a16="http://schemas.microsoft.com/office/drawing/2014/main" id="{1499473E-D97B-AB0C-750B-789B434139C3}"/>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90" name="TextBox 89">
            <a:extLst>
              <a:ext uri="{FF2B5EF4-FFF2-40B4-BE49-F238E27FC236}">
                <a16:creationId xmlns:a16="http://schemas.microsoft.com/office/drawing/2014/main" id="{B2EE8DBC-C640-603E-869E-29B12D19BA74}"/>
              </a:ext>
            </a:extLst>
          </p:cNvPr>
          <p:cNvSpPr txBox="1"/>
          <p:nvPr/>
        </p:nvSpPr>
        <p:spPr>
          <a:xfrm>
            <a:off x="9783337" y="3125419"/>
            <a:ext cx="2227754" cy="1477328"/>
          </a:xfrm>
          <a:prstGeom prst="rect">
            <a:avLst/>
          </a:prstGeom>
          <a:noFill/>
        </p:spPr>
        <p:txBody>
          <a:bodyPr wrap="square" rtlCol="0">
            <a:spAutoFit/>
          </a:bodyPr>
          <a:lstStyle/>
          <a:p>
            <a:pPr algn="ctr"/>
            <a:r>
              <a:rPr lang="en-GB"/>
              <a:t>Enzyme </a:t>
            </a:r>
            <a:r>
              <a:rPr lang="en-GB" b="1"/>
              <a:t>NOT </a:t>
            </a:r>
            <a:r>
              <a:rPr lang="en-GB"/>
              <a:t>functioning properly</a:t>
            </a:r>
          </a:p>
          <a:p>
            <a:pPr algn="ctr"/>
            <a:r>
              <a:rPr lang="en-GB"/>
              <a:t>=</a:t>
            </a:r>
          </a:p>
          <a:p>
            <a:pPr algn="ctr"/>
            <a:r>
              <a:rPr lang="en-GB"/>
              <a:t>Possible Side Effects</a:t>
            </a:r>
          </a:p>
        </p:txBody>
      </p:sp>
      <p:sp>
        <p:nvSpPr>
          <p:cNvPr id="91" name="Right Brace 90">
            <a:extLst>
              <a:ext uri="{FF2B5EF4-FFF2-40B4-BE49-F238E27FC236}">
                <a16:creationId xmlns:a16="http://schemas.microsoft.com/office/drawing/2014/main" id="{3DA5EAE8-B1D0-B897-0631-6D155E343C35}"/>
              </a:ext>
              <a:ext uri="{C183D7F6-B498-43B3-948B-1728B52AA6E4}">
                <adec:decorative xmlns:adec="http://schemas.microsoft.com/office/drawing/2017/decorative" val="1"/>
              </a:ext>
            </a:extLst>
          </p:cNvPr>
          <p:cNvSpPr/>
          <p:nvPr/>
        </p:nvSpPr>
        <p:spPr>
          <a:xfrm>
            <a:off x="8581457" y="2208811"/>
            <a:ext cx="1201879" cy="3075709"/>
          </a:xfrm>
          <a:prstGeom prst="rightBrace">
            <a:avLst>
              <a:gd name="adj1" fmla="val 0"/>
              <a:gd name="adj2" fmla="val 50627"/>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nvGrpSpPr>
          <p:cNvPr id="103" name="Group 102" descr="Diagram showing the Substrate (Drug) interacting with a Mutated Enzyme">
            <a:extLst>
              <a:ext uri="{FF2B5EF4-FFF2-40B4-BE49-F238E27FC236}">
                <a16:creationId xmlns:a16="http://schemas.microsoft.com/office/drawing/2014/main" id="{8AB4BBFE-18DE-5319-810A-AE4FDEB8F358}"/>
              </a:ext>
            </a:extLst>
          </p:cNvPr>
          <p:cNvGrpSpPr/>
          <p:nvPr/>
        </p:nvGrpSpPr>
        <p:grpSpPr>
          <a:xfrm>
            <a:off x="6576527" y="2375618"/>
            <a:ext cx="2629856" cy="2486775"/>
            <a:chOff x="6564475" y="1237140"/>
            <a:chExt cx="2629856" cy="2486775"/>
          </a:xfrm>
        </p:grpSpPr>
        <p:grpSp>
          <p:nvGrpSpPr>
            <p:cNvPr id="72" name="Group 71">
              <a:extLst>
                <a:ext uri="{FF2B5EF4-FFF2-40B4-BE49-F238E27FC236}">
                  <a16:creationId xmlns:a16="http://schemas.microsoft.com/office/drawing/2014/main" id="{70E0DA2D-59DA-F404-36F4-AAD25E31C01F}"/>
                </a:ext>
              </a:extLst>
            </p:cNvPr>
            <p:cNvGrpSpPr>
              <a:grpSpLocks noChangeAspect="1"/>
            </p:cNvGrpSpPr>
            <p:nvPr/>
          </p:nvGrpSpPr>
          <p:grpSpPr>
            <a:xfrm>
              <a:off x="7382540" y="1237140"/>
              <a:ext cx="1811791" cy="2486775"/>
              <a:chOff x="10709352" y="943172"/>
              <a:chExt cx="1662999" cy="2282551"/>
            </a:xfrm>
          </p:grpSpPr>
          <p:grpSp>
            <p:nvGrpSpPr>
              <p:cNvPr id="73" name="Group 72">
                <a:extLst>
                  <a:ext uri="{FF2B5EF4-FFF2-40B4-BE49-F238E27FC236}">
                    <a16:creationId xmlns:a16="http://schemas.microsoft.com/office/drawing/2014/main" id="{33586E8D-2701-CA95-30AA-9EA676D5E653}"/>
                  </a:ext>
                </a:extLst>
              </p:cNvPr>
              <p:cNvGrpSpPr/>
              <p:nvPr/>
            </p:nvGrpSpPr>
            <p:grpSpPr>
              <a:xfrm>
                <a:off x="10709352" y="1055655"/>
                <a:ext cx="1018866" cy="2170068"/>
                <a:chOff x="10965217" y="981982"/>
                <a:chExt cx="1018866" cy="2170068"/>
              </a:xfrm>
            </p:grpSpPr>
            <p:sp>
              <p:nvSpPr>
                <p:cNvPr id="86" name="Right Triangle 85">
                  <a:extLst>
                    <a:ext uri="{FF2B5EF4-FFF2-40B4-BE49-F238E27FC236}">
                      <a16:creationId xmlns:a16="http://schemas.microsoft.com/office/drawing/2014/main" id="{3EF9AB13-F5EE-C41B-559D-7E7F8786A86C}"/>
                    </a:ext>
                  </a:extLst>
                </p:cNvPr>
                <p:cNvSpPr/>
                <p:nvPr/>
              </p:nvSpPr>
              <p:spPr>
                <a:xfrm rot="1343619">
                  <a:off x="11538280" y="981982"/>
                  <a:ext cx="445803" cy="458506"/>
                </a:xfrm>
                <a:prstGeom prst="rtTriangle">
                  <a:avLst/>
                </a:prstGeom>
                <a:solidFill>
                  <a:srgbClr val="AE0175"/>
                </a:solidFill>
                <a:ln>
                  <a:noFill/>
                </a:ln>
                <a:effectLst>
                  <a:glow rad="63500">
                    <a:schemeClr val="accent5">
                      <a:satMod val="175000"/>
                      <a:alpha val="40000"/>
                    </a:schemeClr>
                  </a:glo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81" name="Arrow: Down 80">
                  <a:extLst>
                    <a:ext uri="{FF2B5EF4-FFF2-40B4-BE49-F238E27FC236}">
                      <a16:creationId xmlns:a16="http://schemas.microsoft.com/office/drawing/2014/main" id="{95623181-9B01-ADF2-DAB2-AD38FC0577B2}"/>
                    </a:ext>
                  </a:extLst>
                </p:cNvPr>
                <p:cNvSpPr/>
                <p:nvPr/>
              </p:nvSpPr>
              <p:spPr>
                <a:xfrm>
                  <a:off x="10965217" y="2235725"/>
                  <a:ext cx="586861" cy="916325"/>
                </a:xfrm>
                <a:prstGeom prst="downArrow">
                  <a:avLst/>
                </a:prstGeom>
                <a:gradFill>
                  <a:gsLst>
                    <a:gs pos="100000">
                      <a:srgbClr val="7D277D"/>
                    </a:gs>
                    <a:gs pos="0">
                      <a:srgbClr val="551066"/>
                    </a:gs>
                  </a:gsLst>
                  <a:lin ang="5400000" scaled="1"/>
                </a:gra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5" name="TextBox 74">
                <a:extLst>
                  <a:ext uri="{FF2B5EF4-FFF2-40B4-BE49-F238E27FC236}">
                    <a16:creationId xmlns:a16="http://schemas.microsoft.com/office/drawing/2014/main" id="{16443E65-A45D-4F16-3D57-C87D05385564}"/>
                  </a:ext>
                </a:extLst>
              </p:cNvPr>
              <p:cNvSpPr txBox="1"/>
              <p:nvPr/>
            </p:nvSpPr>
            <p:spPr>
              <a:xfrm>
                <a:off x="11538134" y="943172"/>
                <a:ext cx="834217" cy="430887"/>
              </a:xfrm>
              <a:prstGeom prst="rect">
                <a:avLst/>
              </a:prstGeom>
              <a:noFill/>
            </p:spPr>
            <p:txBody>
              <a:bodyPr wrap="square" rtlCol="0">
                <a:spAutoFit/>
              </a:bodyPr>
              <a:lstStyle/>
              <a:p>
                <a:r>
                  <a:rPr lang="en-GB" sz="1100" b="1"/>
                  <a:t>Substrate</a:t>
                </a:r>
              </a:p>
              <a:p>
                <a:r>
                  <a:rPr lang="en-GB" sz="1100" b="1"/>
                  <a:t>(Drug)</a:t>
                </a:r>
              </a:p>
            </p:txBody>
          </p:sp>
        </p:grpSp>
        <p:pic>
          <p:nvPicPr>
            <p:cNvPr id="95" name="Graphic 94" descr="Close with solid fill">
              <a:extLst>
                <a:ext uri="{FF2B5EF4-FFF2-40B4-BE49-F238E27FC236}">
                  <a16:creationId xmlns:a16="http://schemas.microsoft.com/office/drawing/2014/main" id="{868C3D9D-A772-48B7-E825-B6000D688D8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53721" y="2797490"/>
              <a:ext cx="914400" cy="914400"/>
            </a:xfrm>
            <a:prstGeom prst="rect">
              <a:avLst/>
            </a:prstGeom>
          </p:spPr>
        </p:pic>
        <p:sp>
          <p:nvSpPr>
            <p:cNvPr id="101" name="Freeform: Shape 100">
              <a:extLst>
                <a:ext uri="{FF2B5EF4-FFF2-40B4-BE49-F238E27FC236}">
                  <a16:creationId xmlns:a16="http://schemas.microsoft.com/office/drawing/2014/main" id="{BEFEB488-FAD2-27E0-53BB-BA357E16849C}"/>
                </a:ext>
              </a:extLst>
            </p:cNvPr>
            <p:cNvSpPr/>
            <p:nvPr/>
          </p:nvSpPr>
          <p:spPr>
            <a:xfrm rot="20148007">
              <a:off x="6564475" y="1363697"/>
              <a:ext cx="1252523" cy="1268276"/>
            </a:xfrm>
            <a:custGeom>
              <a:avLst/>
              <a:gdLst>
                <a:gd name="connsiteX0" fmla="*/ 678357 w 834699"/>
                <a:gd name="connsiteY0" fmla="*/ 40900 h 965557"/>
                <a:gd name="connsiteX1" fmla="*/ 834699 w 834699"/>
                <a:gd name="connsiteY1" fmla="*/ 151613 h 965557"/>
                <a:gd name="connsiteX2" fmla="*/ 662728 w 834699"/>
                <a:gd name="connsiteY2" fmla="*/ 313465 h 965557"/>
                <a:gd name="connsiteX3" fmla="*/ 631449 w 834699"/>
                <a:gd name="connsiteY3" fmla="*/ 388912 h 965557"/>
                <a:gd name="connsiteX4" fmla="*/ 618284 w 834699"/>
                <a:gd name="connsiteY4" fmla="*/ 487415 h 965557"/>
                <a:gd name="connsiteX5" fmla="*/ 669593 w 834699"/>
                <a:gd name="connsiteY5" fmla="*/ 677925 h 965557"/>
                <a:gd name="connsiteX6" fmla="*/ 681414 w 834699"/>
                <a:gd name="connsiteY6" fmla="*/ 693783 h 965557"/>
                <a:gd name="connsiteX7" fmla="*/ 790642 w 834699"/>
                <a:gd name="connsiteY7" fmla="*/ 809840 h 965557"/>
                <a:gd name="connsiteX8" fmla="*/ 812686 w 834699"/>
                <a:gd name="connsiteY8" fmla="*/ 828210 h 965557"/>
                <a:gd name="connsiteX9" fmla="*/ 807499 w 834699"/>
                <a:gd name="connsiteY9" fmla="*/ 827752 h 965557"/>
                <a:gd name="connsiteX10" fmla="*/ 813442 w 834699"/>
                <a:gd name="connsiteY10" fmla="*/ 834067 h 965557"/>
                <a:gd name="connsiteX11" fmla="*/ 130954 w 834699"/>
                <a:gd name="connsiteY11" fmla="*/ 813944 h 965557"/>
                <a:gd name="connsiteX12" fmla="*/ 152211 w 834699"/>
                <a:gd name="connsiteY12" fmla="*/ 131491 h 965557"/>
                <a:gd name="connsiteX13" fmla="*/ 678357 w 834699"/>
                <a:gd name="connsiteY13" fmla="*/ 40900 h 965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4699" h="965557">
                  <a:moveTo>
                    <a:pt x="678357" y="40900"/>
                  </a:moveTo>
                  <a:cubicBezTo>
                    <a:pt x="735717" y="66170"/>
                    <a:pt x="789051" y="103110"/>
                    <a:pt x="834699" y="151613"/>
                  </a:cubicBezTo>
                  <a:lnTo>
                    <a:pt x="662728" y="313465"/>
                  </a:lnTo>
                  <a:lnTo>
                    <a:pt x="631449" y="388912"/>
                  </a:lnTo>
                  <a:cubicBezTo>
                    <a:pt x="622785" y="420862"/>
                    <a:pt x="618284" y="453894"/>
                    <a:pt x="618284" y="487415"/>
                  </a:cubicBezTo>
                  <a:cubicBezTo>
                    <a:pt x="618284" y="554458"/>
                    <a:pt x="636290" y="619544"/>
                    <a:pt x="669593" y="677925"/>
                  </a:cubicBezTo>
                  <a:lnTo>
                    <a:pt x="681414" y="693783"/>
                  </a:lnTo>
                  <a:lnTo>
                    <a:pt x="790642" y="809840"/>
                  </a:lnTo>
                  <a:lnTo>
                    <a:pt x="812686" y="828210"/>
                  </a:lnTo>
                  <a:lnTo>
                    <a:pt x="807499" y="827752"/>
                  </a:lnTo>
                  <a:lnTo>
                    <a:pt x="813442" y="834067"/>
                  </a:lnTo>
                  <a:cubicBezTo>
                    <a:pt x="619108" y="1016965"/>
                    <a:pt x="313548" y="1007955"/>
                    <a:pt x="130954" y="813944"/>
                  </a:cubicBezTo>
                  <a:cubicBezTo>
                    <a:pt x="-51640" y="619934"/>
                    <a:pt x="-42123" y="314389"/>
                    <a:pt x="152211" y="131491"/>
                  </a:cubicBezTo>
                  <a:cubicBezTo>
                    <a:pt x="297962" y="-5683"/>
                    <a:pt x="506277" y="-34909"/>
                    <a:pt x="678357" y="40900"/>
                  </a:cubicBezTo>
                  <a:close/>
                </a:path>
              </a:pathLst>
            </a:cu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2" name="TextBox 101">
              <a:extLst>
                <a:ext uri="{FF2B5EF4-FFF2-40B4-BE49-F238E27FC236}">
                  <a16:creationId xmlns:a16="http://schemas.microsoft.com/office/drawing/2014/main" id="{351B1E8C-FACB-0786-0897-09B30D0FDC6D}"/>
                </a:ext>
              </a:extLst>
            </p:cNvPr>
            <p:cNvSpPr txBox="1"/>
            <p:nvPr/>
          </p:nvSpPr>
          <p:spPr>
            <a:xfrm rot="1263082">
              <a:off x="6683582" y="1869870"/>
              <a:ext cx="992641" cy="430887"/>
            </a:xfrm>
            <a:prstGeom prst="rect">
              <a:avLst/>
            </a:prstGeom>
            <a:noFill/>
          </p:spPr>
          <p:txBody>
            <a:bodyPr wrap="square" rtlCol="0">
              <a:spAutoFit/>
            </a:bodyPr>
            <a:lstStyle/>
            <a:p>
              <a:r>
                <a:rPr lang="en-GB" sz="1100" b="1">
                  <a:solidFill>
                    <a:schemeClr val="bg1"/>
                  </a:solidFill>
                </a:rPr>
                <a:t>MUTATED Enzyme</a:t>
              </a:r>
            </a:p>
          </p:txBody>
        </p:sp>
      </p:grpSp>
      <p:pic>
        <p:nvPicPr>
          <p:cNvPr id="105" name="Graphic 104" descr="Fever with solid fill">
            <a:extLst>
              <a:ext uri="{FF2B5EF4-FFF2-40B4-BE49-F238E27FC236}">
                <a16:creationId xmlns:a16="http://schemas.microsoft.com/office/drawing/2014/main" id="{86BD09EC-473A-F95D-8FEB-961D7489229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440014" y="4862393"/>
            <a:ext cx="914400" cy="914400"/>
          </a:xfrm>
          <a:prstGeom prst="rect">
            <a:avLst/>
          </a:prstGeom>
        </p:spPr>
      </p:pic>
    </p:spTree>
    <p:extLst>
      <p:ext uri="{BB962C8B-B14F-4D97-AF65-F5344CB8AC3E}">
        <p14:creationId xmlns:p14="http://schemas.microsoft.com/office/powerpoint/2010/main" val="1792766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0" grpId="0"/>
      <p:bldP spid="9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C6589-D340-9DD7-BE46-B608E54E73FC}"/>
              </a:ext>
            </a:extLst>
          </p:cNvPr>
          <p:cNvSpPr>
            <a:spLocks noGrp="1"/>
          </p:cNvSpPr>
          <p:nvPr>
            <p:ph type="title"/>
          </p:nvPr>
        </p:nvSpPr>
        <p:spPr>
          <a:xfrm>
            <a:off x="838200" y="365125"/>
            <a:ext cx="10515600" cy="1325563"/>
          </a:xfrm>
        </p:spPr>
        <p:txBody>
          <a:bodyPr>
            <a:normAutofit/>
          </a:bodyPr>
          <a:lstStyle/>
          <a:p>
            <a:r>
              <a:rPr lang="en-GB"/>
              <a:t>Adverse Drug Reactions (ADRs)</a:t>
            </a:r>
          </a:p>
        </p:txBody>
      </p:sp>
      <p:sp>
        <p:nvSpPr>
          <p:cNvPr id="3" name="Content Placeholder 2">
            <a:extLst>
              <a:ext uri="{FF2B5EF4-FFF2-40B4-BE49-F238E27FC236}">
                <a16:creationId xmlns:a16="http://schemas.microsoft.com/office/drawing/2014/main" id="{ABD2CF37-B69E-38D8-2E07-40DF17E5C777}"/>
              </a:ext>
            </a:extLst>
          </p:cNvPr>
          <p:cNvSpPr>
            <a:spLocks noGrp="1"/>
          </p:cNvSpPr>
          <p:nvPr>
            <p:ph idx="1"/>
          </p:nvPr>
        </p:nvSpPr>
        <p:spPr>
          <a:xfrm>
            <a:off x="838200" y="1825625"/>
            <a:ext cx="10515600" cy="4351338"/>
          </a:xfrm>
        </p:spPr>
        <p:txBody>
          <a:bodyPr>
            <a:normAutofit/>
          </a:bodyPr>
          <a:lstStyle/>
          <a:p>
            <a:pPr>
              <a:lnSpc>
                <a:spcPct val="150000"/>
              </a:lnSpc>
            </a:pPr>
            <a:r>
              <a:rPr lang="en-GB" dirty="0"/>
              <a:t>These side effects are called Adverse Drug Reactions (ADRs).</a:t>
            </a:r>
          </a:p>
        </p:txBody>
      </p:sp>
      <p:sp>
        <p:nvSpPr>
          <p:cNvPr id="4" name="TextBox 3">
            <a:extLst>
              <a:ext uri="{FF2B5EF4-FFF2-40B4-BE49-F238E27FC236}">
                <a16:creationId xmlns:a16="http://schemas.microsoft.com/office/drawing/2014/main" id="{615031D3-5AA6-A30D-7D9F-8537B5541508}"/>
              </a:ext>
            </a:extLst>
          </p:cNvPr>
          <p:cNvSpPr txBox="1"/>
          <p:nvPr/>
        </p:nvSpPr>
        <p:spPr>
          <a:xfrm>
            <a:off x="0" y="6488668"/>
            <a:ext cx="12192000" cy="369332"/>
          </a:xfrm>
          <a:prstGeom prst="rect">
            <a:avLst/>
          </a:prstGeom>
          <a:noFill/>
        </p:spPr>
        <p:txBody>
          <a:bodyPr wrap="square" rtlCol="0">
            <a:spAutoFit/>
          </a:bodyPr>
          <a:lstStyle/>
          <a:p>
            <a:pPr marL="342900" indent="-342900">
              <a:buClr>
                <a:schemeClr val="accent1"/>
              </a:buClr>
              <a:buFont typeface="+mj-lt"/>
              <a:buAutoNum type="arabicPeriod"/>
            </a:pPr>
            <a:r>
              <a:rPr lang="en-GB" sz="900" err="1"/>
              <a:t>Osanlou</a:t>
            </a:r>
            <a:r>
              <a:rPr lang="en-GB" sz="900"/>
              <a:t>, R., Walker, L., Hughes, D.A., Burnside, G., and </a:t>
            </a:r>
            <a:r>
              <a:rPr lang="en-GB" sz="900" err="1"/>
              <a:t>Pirmohamed</a:t>
            </a:r>
            <a:r>
              <a:rPr lang="en-GB" sz="900"/>
              <a:t>, M. (2022). Adverse drug reactions, multimorbidity and polypharmacy: a prospective analysis of 1 month of medical admissions. BMJ Open </a:t>
            </a:r>
            <a:r>
              <a:rPr lang="en-GB" sz="900" i="1"/>
              <a:t>12</a:t>
            </a:r>
            <a:r>
              <a:rPr lang="en-GB" sz="900"/>
              <a:t>, e055551. 10.1136/bmjopen-2021-055551.</a:t>
            </a:r>
          </a:p>
        </p:txBody>
      </p:sp>
      <p:pic>
        <p:nvPicPr>
          <p:cNvPr id="6" name="Picture 5">
            <a:extLst>
              <a:ext uri="{FF2B5EF4-FFF2-40B4-BE49-F238E27FC236}">
                <a16:creationId xmlns:a16="http://schemas.microsoft.com/office/drawing/2014/main" id="{61FF3610-59CD-C0A3-ABB2-6011C639A8A5}"/>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10" name="TextBox 9">
            <a:extLst>
              <a:ext uri="{FF2B5EF4-FFF2-40B4-BE49-F238E27FC236}">
                <a16:creationId xmlns:a16="http://schemas.microsoft.com/office/drawing/2014/main" id="{C9077BAB-915A-BD60-06C0-CDF2B8F2AE80}"/>
              </a:ext>
              <a:ext uri="{C183D7F6-B498-43B3-948B-1728B52AA6E4}">
                <adec:decorative xmlns:adec="http://schemas.microsoft.com/office/drawing/2017/decorative" val="1"/>
              </a:ext>
            </a:extLst>
          </p:cNvPr>
          <p:cNvSpPr txBox="1"/>
          <p:nvPr/>
        </p:nvSpPr>
        <p:spPr>
          <a:xfrm>
            <a:off x="838199" y="2832448"/>
            <a:ext cx="8028899" cy="1868091"/>
          </a:xfrm>
          <a:prstGeom prst="rect">
            <a:avLst/>
          </a:prstGeom>
          <a:gradFill>
            <a:gsLst>
              <a:gs pos="0">
                <a:srgbClr val="A43D94"/>
              </a:gs>
              <a:gs pos="100000">
                <a:srgbClr val="551066"/>
              </a:gs>
            </a:gsLst>
            <a:lin ang="10800000" scaled="1"/>
          </a:gradFill>
        </p:spPr>
        <p:txBody>
          <a:bodyPr wrap="square" rtlCol="0">
            <a:noAutofit/>
          </a:bodyPr>
          <a:lstStyle/>
          <a:p>
            <a:pPr defTabSz="809625"/>
            <a:endParaRPr lang="en-GB" b="1">
              <a:solidFill>
                <a:schemeClr val="bg1"/>
              </a:solidFill>
            </a:endParaRPr>
          </a:p>
        </p:txBody>
      </p:sp>
      <p:sp>
        <p:nvSpPr>
          <p:cNvPr id="8" name="TextBox 7">
            <a:extLst>
              <a:ext uri="{FF2B5EF4-FFF2-40B4-BE49-F238E27FC236}">
                <a16:creationId xmlns:a16="http://schemas.microsoft.com/office/drawing/2014/main" id="{C1B6CEE0-3D2C-E9FB-5EC3-87E293034E18}"/>
              </a:ext>
            </a:extLst>
          </p:cNvPr>
          <p:cNvSpPr txBox="1"/>
          <p:nvPr/>
        </p:nvSpPr>
        <p:spPr>
          <a:xfrm>
            <a:off x="838199" y="5055155"/>
            <a:ext cx="10515600" cy="658835"/>
          </a:xfrm>
          <a:prstGeom prst="rect">
            <a:avLst/>
          </a:prstGeom>
          <a:noFill/>
        </p:spPr>
        <p:txBody>
          <a:bodyPr wrap="square">
            <a:spAutoFit/>
          </a:bodyPr>
          <a:lstStyle/>
          <a:p>
            <a:pPr marL="273050" indent="-273050" algn="just">
              <a:lnSpc>
                <a:spcPct val="150000"/>
              </a:lnSpc>
              <a:buClr>
                <a:srgbClr val="2266AE"/>
              </a:buClr>
              <a:buFont typeface="Arial" panose="020B0604020202020204" pitchFamily="34" charset="0"/>
              <a:buChar char="•"/>
            </a:pPr>
            <a:r>
              <a:rPr lang="en-GB" sz="2800">
                <a:effectLst/>
                <a:latin typeface="Arial" panose="020B0604020202020204" pitchFamily="34" charset="0"/>
                <a:ea typeface="SimHei" panose="02010609060101010101" pitchFamily="49" charset="-122"/>
              </a:rPr>
              <a:t>ADR admissions cost NHS England </a:t>
            </a:r>
            <a:r>
              <a:rPr lang="en-GB" sz="2800" b="1">
                <a:effectLst/>
                <a:latin typeface="Arial" panose="020B0604020202020204" pitchFamily="34" charset="0"/>
                <a:ea typeface="SimHei" panose="02010609060101010101" pitchFamily="49" charset="-122"/>
              </a:rPr>
              <a:t>£2.21 billion</a:t>
            </a:r>
            <a:r>
              <a:rPr lang="en-GB" sz="2800">
                <a:effectLst/>
                <a:latin typeface="Arial" panose="020B0604020202020204" pitchFamily="34" charset="0"/>
                <a:ea typeface="SimHei" panose="02010609060101010101" pitchFamily="49" charset="-122"/>
              </a:rPr>
              <a:t> per year.</a:t>
            </a:r>
            <a:r>
              <a:rPr lang="en-GB" sz="2800" baseline="30000">
                <a:effectLst/>
                <a:latin typeface="Arial" panose="020B0604020202020204" pitchFamily="34" charset="0"/>
                <a:ea typeface="SimHei" panose="02010609060101010101" pitchFamily="49" charset="-122"/>
              </a:rPr>
              <a:t>1</a:t>
            </a:r>
            <a:endParaRPr lang="en-GB" sz="5400"/>
          </a:p>
        </p:txBody>
      </p:sp>
      <p:pic>
        <p:nvPicPr>
          <p:cNvPr id="14" name="Picture 6" descr="Why do some people get motion sickness? | The Independent">
            <a:extLst>
              <a:ext uri="{FF2B5EF4-FFF2-40B4-BE49-F238E27FC236}">
                <a16:creationId xmlns:a16="http://schemas.microsoft.com/office/drawing/2014/main" id="{1E80D0DB-F73D-4E31-F262-52005B498A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4823" y="2639451"/>
            <a:ext cx="3017600" cy="226516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355C43B2-54AC-1C78-62BA-7E57B3B0D193}"/>
              </a:ext>
            </a:extLst>
          </p:cNvPr>
          <p:cNvSpPr txBox="1"/>
          <p:nvPr/>
        </p:nvSpPr>
        <p:spPr>
          <a:xfrm>
            <a:off x="11072831" y="4910486"/>
            <a:ext cx="959592" cy="215444"/>
          </a:xfrm>
          <a:prstGeom prst="rect">
            <a:avLst/>
          </a:prstGeom>
          <a:noFill/>
        </p:spPr>
        <p:txBody>
          <a:bodyPr wrap="square" rtlCol="0">
            <a:spAutoFit/>
          </a:bodyPr>
          <a:lstStyle/>
          <a:p>
            <a:pPr algn="just"/>
            <a:r>
              <a:rPr lang="en-GB" sz="800">
                <a:solidFill>
                  <a:schemeClr val="bg1">
                    <a:lumMod val="50000"/>
                  </a:schemeClr>
                </a:solidFill>
              </a:rPr>
              <a:t>The Independent</a:t>
            </a:r>
          </a:p>
        </p:txBody>
      </p:sp>
      <p:graphicFrame>
        <p:nvGraphicFramePr>
          <p:cNvPr id="16" name="Table 15">
            <a:extLst>
              <a:ext uri="{FF2B5EF4-FFF2-40B4-BE49-F238E27FC236}">
                <a16:creationId xmlns:a16="http://schemas.microsoft.com/office/drawing/2014/main" id="{14369345-DB70-F992-185B-3467AC4F62A7}"/>
              </a:ext>
            </a:extLst>
          </p:cNvPr>
          <p:cNvGraphicFramePr>
            <a:graphicFrameLocks noGrp="1"/>
          </p:cNvGraphicFramePr>
          <p:nvPr/>
        </p:nvGraphicFramePr>
        <p:xfrm>
          <a:off x="852711" y="2854292"/>
          <a:ext cx="7902696" cy="1824404"/>
        </p:xfrm>
        <a:graphic>
          <a:graphicData uri="http://schemas.openxmlformats.org/drawingml/2006/table">
            <a:tbl>
              <a:tblPr firstRow="1" bandRow="1">
                <a:tableStyleId>{2D5ABB26-0587-4C30-8999-92F81FD0307C}</a:tableStyleId>
              </a:tblPr>
              <a:tblGrid>
                <a:gridCol w="955309">
                  <a:extLst>
                    <a:ext uri="{9D8B030D-6E8A-4147-A177-3AD203B41FA5}">
                      <a16:colId xmlns:a16="http://schemas.microsoft.com/office/drawing/2014/main" val="2683608530"/>
                    </a:ext>
                  </a:extLst>
                </a:gridCol>
                <a:gridCol w="6947387">
                  <a:extLst>
                    <a:ext uri="{9D8B030D-6E8A-4147-A177-3AD203B41FA5}">
                      <a16:colId xmlns:a16="http://schemas.microsoft.com/office/drawing/2014/main" val="4229843835"/>
                    </a:ext>
                  </a:extLst>
                </a:gridCol>
              </a:tblGrid>
              <a:tr h="1824404">
                <a:tc>
                  <a:txBody>
                    <a:bodyPr/>
                    <a:lstStyle/>
                    <a:p>
                      <a:pPr algn="ctr">
                        <a:lnSpc>
                          <a:spcPct val="150000"/>
                        </a:lnSpc>
                      </a:pPr>
                      <a:r>
                        <a:rPr lang="en-GB" sz="2400" b="1">
                          <a:solidFill>
                            <a:schemeClr val="bg1"/>
                          </a:solidFill>
                        </a:rPr>
                        <a:t>ADR: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ct val="150000"/>
                        </a:lnSpc>
                      </a:pPr>
                      <a:r>
                        <a:rPr lang="en-GB" sz="2400" dirty="0">
                          <a:solidFill>
                            <a:schemeClr val="bg1"/>
                          </a:solidFill>
                        </a:rPr>
                        <a:t>Unwanted, and often harmful, responses after taking a drug, that are suspected to be caused by the medicine.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33810143"/>
                  </a:ext>
                </a:extLst>
              </a:tr>
            </a:tbl>
          </a:graphicData>
        </a:graphic>
      </p:graphicFrame>
    </p:spTree>
    <p:extLst>
      <p:ext uri="{BB962C8B-B14F-4D97-AF65-F5344CB8AC3E}">
        <p14:creationId xmlns:p14="http://schemas.microsoft.com/office/powerpoint/2010/main" val="469192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B8190-E378-6F8C-828B-51BEEEEF10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411919-4A93-59B9-DFCF-4053585153F7}"/>
              </a:ext>
            </a:extLst>
          </p:cNvPr>
          <p:cNvSpPr>
            <a:spLocks noGrp="1"/>
          </p:cNvSpPr>
          <p:nvPr>
            <p:ph type="title"/>
          </p:nvPr>
        </p:nvSpPr>
        <p:spPr>
          <a:xfrm>
            <a:off x="838200" y="365125"/>
            <a:ext cx="10515600" cy="1325563"/>
          </a:xfrm>
        </p:spPr>
        <p:txBody>
          <a:bodyPr>
            <a:normAutofit/>
          </a:bodyPr>
          <a:lstStyle/>
          <a:p>
            <a:r>
              <a:rPr lang="en-GB"/>
              <a:t>ADR Examples</a:t>
            </a:r>
          </a:p>
        </p:txBody>
      </p:sp>
      <p:sp>
        <p:nvSpPr>
          <p:cNvPr id="4" name="Content Placeholder 3">
            <a:extLst>
              <a:ext uri="{FF2B5EF4-FFF2-40B4-BE49-F238E27FC236}">
                <a16:creationId xmlns:a16="http://schemas.microsoft.com/office/drawing/2014/main" id="{B41F67FF-E25A-5C91-BD0D-EEF1D8D39E42}"/>
              </a:ext>
            </a:extLst>
          </p:cNvPr>
          <p:cNvSpPr>
            <a:spLocks noGrp="1"/>
          </p:cNvSpPr>
          <p:nvPr>
            <p:ph idx="1"/>
          </p:nvPr>
        </p:nvSpPr>
        <p:spPr>
          <a:xfrm>
            <a:off x="838200" y="1825625"/>
            <a:ext cx="10515600" cy="4351338"/>
          </a:xfrm>
        </p:spPr>
        <p:txBody>
          <a:bodyPr>
            <a:normAutofit/>
          </a:bodyPr>
          <a:lstStyle/>
          <a:p>
            <a:pPr marL="0" indent="0">
              <a:lnSpc>
                <a:spcPct val="150000"/>
              </a:lnSpc>
              <a:buNone/>
            </a:pPr>
            <a:r>
              <a:rPr lang="en-GB" b="1">
                <a:solidFill>
                  <a:srgbClr val="1A60AB"/>
                </a:solidFill>
              </a:rPr>
              <a:t>Genetic mutations of an enzyme(s) could mean:</a:t>
            </a:r>
          </a:p>
          <a:p>
            <a:pPr>
              <a:lnSpc>
                <a:spcPct val="150000"/>
              </a:lnSpc>
            </a:pPr>
            <a:r>
              <a:rPr lang="en-GB"/>
              <a:t>Too much active drug present in their body causing harmful effects.</a:t>
            </a:r>
          </a:p>
          <a:p>
            <a:pPr lvl="1">
              <a:lnSpc>
                <a:spcPct val="150000"/>
              </a:lnSpc>
            </a:pPr>
            <a:r>
              <a:rPr lang="en-GB"/>
              <a:t>They may need to get a lower dose or switch to another drug.</a:t>
            </a:r>
          </a:p>
          <a:p>
            <a:pPr>
              <a:lnSpc>
                <a:spcPct val="150000"/>
              </a:lnSpc>
            </a:pPr>
            <a:r>
              <a:rPr lang="en-GB"/>
              <a:t>A person experiences </a:t>
            </a:r>
            <a:r>
              <a:rPr lang="en-GB" b="1"/>
              <a:t>NO</a:t>
            </a:r>
            <a:r>
              <a:rPr lang="en-GB"/>
              <a:t> effect from a normal dose.</a:t>
            </a:r>
          </a:p>
          <a:p>
            <a:pPr lvl="1">
              <a:lnSpc>
                <a:spcPct val="150000"/>
              </a:lnSpc>
            </a:pPr>
            <a:r>
              <a:rPr lang="en-GB"/>
              <a:t>They might need a higher dose to get the effects of the drug.</a:t>
            </a:r>
          </a:p>
        </p:txBody>
      </p:sp>
      <p:pic>
        <p:nvPicPr>
          <p:cNvPr id="6" name="Picture 5">
            <a:extLst>
              <a:ext uri="{FF2B5EF4-FFF2-40B4-BE49-F238E27FC236}">
                <a16:creationId xmlns:a16="http://schemas.microsoft.com/office/drawing/2014/main" id="{B58E9651-7310-3178-F0A5-318BA1457D78}"/>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pic>
        <p:nvPicPr>
          <p:cNvPr id="11" name="Graphic 10" descr="Scales of justice outline">
            <a:extLst>
              <a:ext uri="{FF2B5EF4-FFF2-40B4-BE49-F238E27FC236}">
                <a16:creationId xmlns:a16="http://schemas.microsoft.com/office/drawing/2014/main" id="{5567FED1-3DC6-A592-C58C-A4BD3646D05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53304" y="3202190"/>
            <a:ext cx="1657787" cy="1657787"/>
          </a:xfrm>
          <a:prstGeom prst="rect">
            <a:avLst/>
          </a:prstGeom>
        </p:spPr>
      </p:pic>
    </p:spTree>
    <p:extLst>
      <p:ext uri="{BB962C8B-B14F-4D97-AF65-F5344CB8AC3E}">
        <p14:creationId xmlns:p14="http://schemas.microsoft.com/office/powerpoint/2010/main" val="3963659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33E25-E460-94E8-A26E-B7080366D1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2C45B3-90AF-0BC9-7C12-51E801EA28E8}"/>
              </a:ext>
            </a:extLst>
          </p:cNvPr>
          <p:cNvSpPr>
            <a:spLocks noGrp="1"/>
          </p:cNvSpPr>
          <p:nvPr>
            <p:ph type="title"/>
          </p:nvPr>
        </p:nvSpPr>
        <p:spPr>
          <a:xfrm>
            <a:off x="838200" y="365125"/>
            <a:ext cx="10515600" cy="1325563"/>
          </a:xfrm>
        </p:spPr>
        <p:txBody>
          <a:bodyPr>
            <a:normAutofit/>
          </a:bodyPr>
          <a:lstStyle/>
          <a:p>
            <a:r>
              <a:rPr lang="en-GB"/>
              <a:t>PGx in action</a:t>
            </a:r>
          </a:p>
        </p:txBody>
      </p:sp>
      <p:sp>
        <p:nvSpPr>
          <p:cNvPr id="10" name="Content Placeholder 9">
            <a:extLst>
              <a:ext uri="{FF2B5EF4-FFF2-40B4-BE49-F238E27FC236}">
                <a16:creationId xmlns:a16="http://schemas.microsoft.com/office/drawing/2014/main" id="{05406DE5-535E-D050-13AE-9C4916B03FFA}"/>
              </a:ext>
            </a:extLst>
          </p:cNvPr>
          <p:cNvSpPr>
            <a:spLocks noGrp="1"/>
          </p:cNvSpPr>
          <p:nvPr>
            <p:ph idx="1"/>
          </p:nvPr>
        </p:nvSpPr>
        <p:spPr>
          <a:xfrm>
            <a:off x="838200" y="1825625"/>
            <a:ext cx="10515600" cy="2818946"/>
          </a:xfrm>
        </p:spPr>
        <p:txBody>
          <a:bodyPr>
            <a:normAutofit fontScale="92500"/>
          </a:bodyPr>
          <a:lstStyle/>
          <a:p>
            <a:pPr>
              <a:lnSpc>
                <a:spcPct val="150000"/>
              </a:lnSpc>
            </a:pPr>
            <a:r>
              <a:rPr lang="en-GB"/>
              <a:t>PGx studies these mutations and how they affect drug responses.</a:t>
            </a:r>
          </a:p>
          <a:p>
            <a:pPr>
              <a:lnSpc>
                <a:spcPct val="150000"/>
              </a:lnSpc>
            </a:pPr>
            <a:r>
              <a:rPr lang="en-GB"/>
              <a:t>PGx can inform drug choice and dosage in patients.</a:t>
            </a:r>
          </a:p>
          <a:p>
            <a:pPr>
              <a:lnSpc>
                <a:spcPct val="150000"/>
              </a:lnSpc>
            </a:pPr>
            <a:r>
              <a:rPr lang="en-GB"/>
              <a:t>PGx is already being used in hospitals and other clinical settings.</a:t>
            </a:r>
          </a:p>
        </p:txBody>
      </p:sp>
      <p:pic>
        <p:nvPicPr>
          <p:cNvPr id="6" name="Picture 5">
            <a:extLst>
              <a:ext uri="{FF2B5EF4-FFF2-40B4-BE49-F238E27FC236}">
                <a16:creationId xmlns:a16="http://schemas.microsoft.com/office/drawing/2014/main" id="{BEAF0BFF-F850-1BF0-FE07-655120E12204}"/>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pic>
        <p:nvPicPr>
          <p:cNvPr id="4" name="Picture 3" descr="Imagine showing the Yellow Card Scheme set up by the Medicines &amp; Healthcare Products Regulatory Agency. Lists what can be reported through the scheme.">
            <a:extLst>
              <a:ext uri="{FF2B5EF4-FFF2-40B4-BE49-F238E27FC236}">
                <a16:creationId xmlns:a16="http://schemas.microsoft.com/office/drawing/2014/main" id="{489CA46D-E28A-762B-1EF2-16C2978768F3}"/>
              </a:ext>
            </a:extLst>
          </p:cNvPr>
          <p:cNvPicPr>
            <a:picLocks noChangeAspect="1"/>
          </p:cNvPicPr>
          <p:nvPr/>
        </p:nvPicPr>
        <p:blipFill>
          <a:blip r:embed="rId4"/>
          <a:srcRect l="9336" t="2322" r="9150" b="829"/>
          <a:stretch/>
        </p:blipFill>
        <p:spPr>
          <a:xfrm>
            <a:off x="6243540" y="4019136"/>
            <a:ext cx="5454974" cy="2702648"/>
          </a:xfrm>
          <a:prstGeom prst="rect">
            <a:avLst/>
          </a:prstGeom>
          <a:ln>
            <a:solidFill>
              <a:schemeClr val="tx1"/>
            </a:solidFill>
          </a:ln>
        </p:spPr>
      </p:pic>
      <p:sp>
        <p:nvSpPr>
          <p:cNvPr id="8" name="TextBox 7">
            <a:extLst>
              <a:ext uri="{FF2B5EF4-FFF2-40B4-BE49-F238E27FC236}">
                <a16:creationId xmlns:a16="http://schemas.microsoft.com/office/drawing/2014/main" id="{84C2666A-024B-29CF-0091-85920BE62276}"/>
              </a:ext>
            </a:extLst>
          </p:cNvPr>
          <p:cNvSpPr txBox="1"/>
          <p:nvPr/>
        </p:nvSpPr>
        <p:spPr>
          <a:xfrm>
            <a:off x="838200" y="4185048"/>
            <a:ext cx="5110261" cy="2239844"/>
          </a:xfrm>
          <a:prstGeom prst="rect">
            <a:avLst/>
          </a:prstGeom>
          <a:noFill/>
        </p:spPr>
        <p:txBody>
          <a:bodyPr wrap="square">
            <a:spAutoFit/>
          </a:bodyPr>
          <a:lstStyle/>
          <a:p>
            <a:pPr marL="266700" indent="-266700">
              <a:lnSpc>
                <a:spcPct val="150000"/>
              </a:lnSpc>
              <a:buClr>
                <a:srgbClr val="2266AE"/>
              </a:buClr>
              <a:buFont typeface="Arial" panose="020B0604020202020204" pitchFamily="34" charset="0"/>
              <a:buChar char="•"/>
            </a:pPr>
            <a:r>
              <a:rPr lang="en-GB" sz="2400"/>
              <a:t>In the </a:t>
            </a:r>
            <a:r>
              <a:rPr lang="en-GB" sz="2400" b="1"/>
              <a:t>UK</a:t>
            </a:r>
            <a:r>
              <a:rPr lang="en-GB" sz="2400"/>
              <a:t>, </a:t>
            </a:r>
            <a:r>
              <a:rPr lang="en-GB" sz="2400" b="1"/>
              <a:t>PGx</a:t>
            </a:r>
            <a:r>
              <a:rPr lang="en-GB" sz="2400"/>
              <a:t> is already beginning to </a:t>
            </a:r>
            <a:r>
              <a:rPr lang="en-GB" sz="2400" b="1"/>
              <a:t>inform us </a:t>
            </a:r>
            <a:r>
              <a:rPr lang="en-GB" sz="2400"/>
              <a:t>about genetics in </a:t>
            </a:r>
            <a:r>
              <a:rPr lang="en-GB" sz="2400" b="1"/>
              <a:t>prescribing medicine.</a:t>
            </a:r>
          </a:p>
        </p:txBody>
      </p:sp>
    </p:spTree>
    <p:extLst>
      <p:ext uri="{BB962C8B-B14F-4D97-AF65-F5344CB8AC3E}">
        <p14:creationId xmlns:p14="http://schemas.microsoft.com/office/powerpoint/2010/main" val="325769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FA867-D2EE-7504-84CC-3C95368CB9F5}"/>
              </a:ext>
            </a:extLst>
          </p:cNvPr>
          <p:cNvSpPr>
            <a:spLocks noGrp="1"/>
          </p:cNvSpPr>
          <p:nvPr>
            <p:ph type="title"/>
          </p:nvPr>
        </p:nvSpPr>
        <p:spPr/>
        <p:txBody>
          <a:bodyPr/>
          <a:lstStyle/>
          <a:p>
            <a:r>
              <a:rPr lang="en-GB"/>
              <a:t>Codeine Case Study</a:t>
            </a:r>
          </a:p>
        </p:txBody>
      </p:sp>
      <p:sp>
        <p:nvSpPr>
          <p:cNvPr id="3" name="Content Placeholder 2">
            <a:extLst>
              <a:ext uri="{FF2B5EF4-FFF2-40B4-BE49-F238E27FC236}">
                <a16:creationId xmlns:a16="http://schemas.microsoft.com/office/drawing/2014/main" id="{E37FD3D4-8216-C488-463B-B92FFABAA4B8}"/>
              </a:ext>
            </a:extLst>
          </p:cNvPr>
          <p:cNvSpPr>
            <a:spLocks noGrp="1"/>
          </p:cNvSpPr>
          <p:nvPr>
            <p:ph idx="1"/>
          </p:nvPr>
        </p:nvSpPr>
        <p:spPr/>
        <p:txBody>
          <a:bodyPr vert="horz" lIns="91440" tIns="45720" rIns="91440" bIns="45720" rtlCol="0" anchor="t">
            <a:normAutofit/>
          </a:bodyPr>
          <a:lstStyle/>
          <a:p>
            <a:pPr>
              <a:lnSpc>
                <a:spcPct val="150000"/>
              </a:lnSpc>
            </a:pPr>
            <a:r>
              <a:rPr lang="en-GB" dirty="0"/>
              <a:t>Watch this 10 min video that looks at a current application of PGx.</a:t>
            </a:r>
          </a:p>
          <a:p>
            <a:pPr>
              <a:lnSpc>
                <a:spcPct val="150000"/>
              </a:lnSpc>
            </a:pPr>
            <a:r>
              <a:rPr lang="en-GB" dirty="0"/>
              <a:t>It focusses on how codeine (a pain killer) treatment is affected by our genetics. </a:t>
            </a:r>
          </a:p>
          <a:p>
            <a:pPr>
              <a:lnSpc>
                <a:spcPct val="150000"/>
              </a:lnSpc>
            </a:pPr>
            <a:r>
              <a:rPr lang="en-GB" u="sng"/>
              <a:t>Link to video:</a:t>
            </a:r>
            <a:r>
              <a:rPr lang="en-GB" dirty="0"/>
              <a:t> </a:t>
            </a:r>
            <a:r>
              <a:rPr lang="en-GB" dirty="0">
                <a:ea typeface="+mn-lt"/>
                <a:cs typeface="+mn-lt"/>
                <a:hlinkClick r:id="rId3"/>
              </a:rPr>
              <a:t>Precision Medicine: Codeine Case Study</a:t>
            </a:r>
            <a:endParaRPr lang="en-GB">
              <a:ea typeface="+mn-lt"/>
              <a:cs typeface="+mn-lt"/>
            </a:endParaRPr>
          </a:p>
          <a:p>
            <a:pPr>
              <a:lnSpc>
                <a:spcPct val="150000"/>
              </a:lnSpc>
            </a:pPr>
            <a:endParaRPr lang="en-GB" dirty="0"/>
          </a:p>
        </p:txBody>
      </p:sp>
      <p:pic>
        <p:nvPicPr>
          <p:cNvPr id="5" name="Picture 4">
            <a:extLst>
              <a:ext uri="{FF2B5EF4-FFF2-40B4-BE49-F238E27FC236}">
                <a16:creationId xmlns:a16="http://schemas.microsoft.com/office/drawing/2014/main" id="{0D568DF4-88E5-F21D-CDB9-E0128C19CB98}"/>
              </a:ext>
              <a:ext uri="{C183D7F6-B498-43B3-948B-1728B52AA6E4}">
                <adec:decorative xmlns:adec="http://schemas.microsoft.com/office/drawing/2017/decorative" val="1"/>
              </a:ext>
            </a:extLst>
          </p:cNvPr>
          <p:cNvPicPr>
            <a:picLocks noChangeAspect="1"/>
          </p:cNvPicPr>
          <p:nvPr/>
        </p:nvPicPr>
        <p:blipFill>
          <a:blip r:embed="rId4"/>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203101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E536A-B9E2-8D14-CBE8-3628256ADB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36D23C-E379-34F9-5153-BDEC7C38B8E6}"/>
              </a:ext>
            </a:extLst>
          </p:cNvPr>
          <p:cNvSpPr>
            <a:spLocks noGrp="1"/>
          </p:cNvSpPr>
          <p:nvPr>
            <p:ph type="title"/>
          </p:nvPr>
        </p:nvSpPr>
        <p:spPr/>
        <p:txBody>
          <a:bodyPr/>
          <a:lstStyle/>
          <a:p>
            <a:r>
              <a:rPr lang="en-GB"/>
              <a:t>Pupil Learning Outcomes</a:t>
            </a:r>
          </a:p>
        </p:txBody>
      </p:sp>
      <p:sp>
        <p:nvSpPr>
          <p:cNvPr id="3" name="Content Placeholder 2">
            <a:extLst>
              <a:ext uri="{FF2B5EF4-FFF2-40B4-BE49-F238E27FC236}">
                <a16:creationId xmlns:a16="http://schemas.microsoft.com/office/drawing/2014/main" id="{B4DBC485-B761-A898-B705-96A2C25B7508}"/>
              </a:ext>
            </a:extLst>
          </p:cNvPr>
          <p:cNvSpPr>
            <a:spLocks noGrp="1"/>
          </p:cNvSpPr>
          <p:nvPr>
            <p:ph idx="1"/>
          </p:nvPr>
        </p:nvSpPr>
        <p:spPr/>
        <p:txBody>
          <a:bodyPr vert="horz" lIns="91440" tIns="45720" rIns="91440" bIns="45720" rtlCol="0" anchor="t">
            <a:noAutofit/>
          </a:bodyPr>
          <a:lstStyle/>
          <a:p>
            <a:pPr>
              <a:lnSpc>
                <a:spcPct val="150000"/>
              </a:lnSpc>
            </a:pPr>
            <a:r>
              <a:rPr lang="en-GB"/>
              <a:t>Understand the difference between pharmacogenetics and precision (personalised) medicine and what both of these terms mean.</a:t>
            </a:r>
          </a:p>
          <a:p>
            <a:pPr>
              <a:lnSpc>
                <a:spcPct val="150000"/>
              </a:lnSpc>
            </a:pPr>
            <a:endParaRPr lang="en-GB"/>
          </a:p>
          <a:p>
            <a:pPr>
              <a:lnSpc>
                <a:spcPct val="150000"/>
              </a:lnSpc>
            </a:pPr>
            <a:r>
              <a:rPr lang="en-GB"/>
              <a:t>To challenge pupils' knowledge and opinions on precision medicine.</a:t>
            </a:r>
            <a:endParaRPr lang="en-GB">
              <a:cs typeface="Arial" panose="020B0604020202020204"/>
            </a:endParaRPr>
          </a:p>
        </p:txBody>
      </p:sp>
      <p:pic>
        <p:nvPicPr>
          <p:cNvPr id="4" name="Picture 3">
            <a:extLst>
              <a:ext uri="{FF2B5EF4-FFF2-40B4-BE49-F238E27FC236}">
                <a16:creationId xmlns:a16="http://schemas.microsoft.com/office/drawing/2014/main" id="{BC3C2C5C-4589-50BE-630D-9F4507DAC7CD}"/>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40480793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CC316-2418-186A-B578-8F4180F799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F4DDDF-A518-6E3A-F98E-EE61A55FC4CC}"/>
              </a:ext>
            </a:extLst>
          </p:cNvPr>
          <p:cNvSpPr>
            <a:spLocks noGrp="1"/>
          </p:cNvSpPr>
          <p:nvPr>
            <p:ph type="title"/>
          </p:nvPr>
        </p:nvSpPr>
        <p:spPr>
          <a:xfrm>
            <a:off x="838200" y="365125"/>
            <a:ext cx="10515600" cy="1325563"/>
          </a:xfrm>
        </p:spPr>
        <p:txBody>
          <a:bodyPr>
            <a:normAutofit/>
          </a:bodyPr>
          <a:lstStyle/>
          <a:p>
            <a:r>
              <a:rPr lang="en-GB"/>
              <a:t>Controversy</a:t>
            </a:r>
          </a:p>
        </p:txBody>
      </p:sp>
      <p:sp>
        <p:nvSpPr>
          <p:cNvPr id="10" name="Content Placeholder 9">
            <a:extLst>
              <a:ext uri="{FF2B5EF4-FFF2-40B4-BE49-F238E27FC236}">
                <a16:creationId xmlns:a16="http://schemas.microsoft.com/office/drawing/2014/main" id="{18A4B7BB-8968-7870-F858-FB11E5CA9705}"/>
              </a:ext>
            </a:extLst>
          </p:cNvPr>
          <p:cNvSpPr>
            <a:spLocks noGrp="1"/>
          </p:cNvSpPr>
          <p:nvPr>
            <p:ph idx="1"/>
          </p:nvPr>
        </p:nvSpPr>
        <p:spPr>
          <a:xfrm>
            <a:off x="838200" y="1679280"/>
            <a:ext cx="5529242" cy="4707006"/>
          </a:xfrm>
        </p:spPr>
        <p:txBody>
          <a:bodyPr>
            <a:normAutofit/>
          </a:bodyPr>
          <a:lstStyle/>
          <a:p>
            <a:pPr>
              <a:lnSpc>
                <a:spcPct val="150000"/>
              </a:lnSpc>
            </a:pPr>
            <a:r>
              <a:rPr lang="en-GB" dirty="0"/>
              <a:t>There are many controversial topics that surround PGx research.</a:t>
            </a:r>
          </a:p>
        </p:txBody>
      </p:sp>
      <p:pic>
        <p:nvPicPr>
          <p:cNvPr id="6" name="Picture 5">
            <a:extLst>
              <a:ext uri="{FF2B5EF4-FFF2-40B4-BE49-F238E27FC236}">
                <a16:creationId xmlns:a16="http://schemas.microsoft.com/office/drawing/2014/main" id="{410E64EE-01B2-D5E4-73F8-8E2FAE98C481}"/>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pic>
        <p:nvPicPr>
          <p:cNvPr id="33" name="Picture 32" descr=" A word cloud containing terms relevant to the PGx debate including Equality, Diversity, Ethics and Practicality">
            <a:extLst>
              <a:ext uri="{FF2B5EF4-FFF2-40B4-BE49-F238E27FC236}">
                <a16:creationId xmlns:a16="http://schemas.microsoft.com/office/drawing/2014/main" id="{84EEA5AE-527D-B6B0-3E11-D3FEC777F4DF}"/>
              </a:ext>
            </a:extLst>
          </p:cNvPr>
          <p:cNvPicPr>
            <a:picLocks noChangeAspect="1"/>
          </p:cNvPicPr>
          <p:nvPr/>
        </p:nvPicPr>
        <p:blipFill>
          <a:blip r:embed="rId4"/>
          <a:stretch>
            <a:fillRect/>
          </a:stretch>
        </p:blipFill>
        <p:spPr>
          <a:xfrm>
            <a:off x="6481848" y="1679280"/>
            <a:ext cx="5529243" cy="3499439"/>
          </a:xfrm>
          <a:prstGeom prst="rect">
            <a:avLst/>
          </a:prstGeom>
        </p:spPr>
      </p:pic>
      <p:sp>
        <p:nvSpPr>
          <p:cNvPr id="3" name="TextBox 2">
            <a:extLst>
              <a:ext uri="{FF2B5EF4-FFF2-40B4-BE49-F238E27FC236}">
                <a16:creationId xmlns:a16="http://schemas.microsoft.com/office/drawing/2014/main" id="{714C4E54-AFC6-CB81-0030-0AE2CDE48E9D}"/>
              </a:ext>
            </a:extLst>
          </p:cNvPr>
          <p:cNvSpPr txBox="1"/>
          <p:nvPr/>
        </p:nvSpPr>
        <p:spPr>
          <a:xfrm>
            <a:off x="5900928" y="6492874"/>
            <a:ext cx="6291072" cy="369332"/>
          </a:xfrm>
          <a:prstGeom prst="rect">
            <a:avLst/>
          </a:prstGeom>
          <a:noFill/>
        </p:spPr>
        <p:txBody>
          <a:bodyPr wrap="square" rtlCol="0">
            <a:spAutoFit/>
          </a:bodyPr>
          <a:lstStyle/>
          <a:p>
            <a:r>
              <a:rPr lang="en-GB">
                <a:solidFill>
                  <a:schemeClr val="bg1">
                    <a:lumMod val="65000"/>
                  </a:schemeClr>
                </a:solidFill>
              </a:rPr>
              <a:t>You can explore these in more details in our PGx debate kit.</a:t>
            </a:r>
          </a:p>
        </p:txBody>
      </p:sp>
    </p:spTree>
    <p:extLst>
      <p:ext uri="{BB962C8B-B14F-4D97-AF65-F5344CB8AC3E}">
        <p14:creationId xmlns:p14="http://schemas.microsoft.com/office/powerpoint/2010/main" val="200792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7FDF2C-9D79-EF9F-BF47-EAFF7AAE9BFE}"/>
              </a:ext>
            </a:extLst>
          </p:cNvPr>
          <p:cNvSpPr>
            <a:spLocks noGrp="1"/>
          </p:cNvSpPr>
          <p:nvPr>
            <p:ph type="title"/>
          </p:nvPr>
        </p:nvSpPr>
        <p:spPr/>
        <p:txBody>
          <a:bodyPr/>
          <a:lstStyle/>
          <a:p>
            <a:r>
              <a:rPr lang="en-GB"/>
              <a:t>Summary</a:t>
            </a:r>
          </a:p>
        </p:txBody>
      </p:sp>
      <p:sp>
        <p:nvSpPr>
          <p:cNvPr id="3" name="Content Placeholder 2">
            <a:extLst>
              <a:ext uri="{FF2B5EF4-FFF2-40B4-BE49-F238E27FC236}">
                <a16:creationId xmlns:a16="http://schemas.microsoft.com/office/drawing/2014/main" id="{BA75DE63-50DA-16BA-C224-8335867228C9}"/>
              </a:ext>
            </a:extLst>
          </p:cNvPr>
          <p:cNvSpPr>
            <a:spLocks noGrp="1"/>
          </p:cNvSpPr>
          <p:nvPr>
            <p:ph idx="1"/>
          </p:nvPr>
        </p:nvSpPr>
        <p:spPr>
          <a:xfrm>
            <a:off x="838199" y="1429964"/>
            <a:ext cx="11172891" cy="5330168"/>
          </a:xfrm>
        </p:spPr>
        <p:txBody>
          <a:bodyPr>
            <a:normAutofit fontScale="70000" lnSpcReduction="20000"/>
          </a:bodyPr>
          <a:lstStyle/>
          <a:p>
            <a:pPr>
              <a:lnSpc>
                <a:spcPct val="150000"/>
              </a:lnSpc>
            </a:pPr>
            <a:r>
              <a:rPr lang="en-GB" dirty="0"/>
              <a:t>Precision medicine involves many scientific areas including PGx to </a:t>
            </a:r>
            <a:r>
              <a:rPr lang="en-GB" sz="2800" dirty="0"/>
              <a:t>tailored treatment towards individual patients.</a:t>
            </a:r>
          </a:p>
          <a:p>
            <a:pPr>
              <a:lnSpc>
                <a:spcPct val="150000"/>
              </a:lnSpc>
            </a:pPr>
            <a:r>
              <a:rPr lang="en-GB" dirty="0"/>
              <a:t>Precision medicine and PGx are two different scientific areas.</a:t>
            </a:r>
            <a:endParaRPr lang="en-GB" sz="2800" dirty="0"/>
          </a:p>
          <a:p>
            <a:pPr>
              <a:lnSpc>
                <a:spcPct val="150000"/>
              </a:lnSpc>
            </a:pPr>
            <a:r>
              <a:rPr lang="en-GB" dirty="0"/>
              <a:t>Pharmacogenetics (PGx) is combination of pharmacology and genetics.</a:t>
            </a:r>
          </a:p>
          <a:p>
            <a:pPr>
              <a:lnSpc>
                <a:spcPct val="150000"/>
              </a:lnSpc>
            </a:pPr>
            <a:r>
              <a:rPr lang="en-GB" sz="2800" dirty="0"/>
              <a:t>PGx investigates how our genetics influences our individual responses to drugs to better tailor medicines to individuals. </a:t>
            </a:r>
          </a:p>
          <a:p>
            <a:pPr>
              <a:lnSpc>
                <a:spcPct val="150000"/>
              </a:lnSpc>
            </a:pPr>
            <a:r>
              <a:rPr lang="en-GB" sz="2800" dirty="0"/>
              <a:t>Some people have under-functional or over-functional enzymes which can lead to Adverse Drug Reactions.</a:t>
            </a:r>
          </a:p>
          <a:p>
            <a:pPr>
              <a:lnSpc>
                <a:spcPct val="150000"/>
              </a:lnSpc>
            </a:pPr>
            <a:r>
              <a:rPr lang="en-GB" dirty="0"/>
              <a:t>ADRs are unwanted, and often harmful, responses after taking a drug, that are suspected to be caused by the medicine.</a:t>
            </a:r>
          </a:p>
          <a:p>
            <a:pPr>
              <a:lnSpc>
                <a:spcPct val="150000"/>
              </a:lnSpc>
            </a:pPr>
            <a:r>
              <a:rPr lang="en-GB" sz="2800" dirty="0"/>
              <a:t>PGx testing can help prevent ADRs.</a:t>
            </a:r>
          </a:p>
          <a:p>
            <a:pPr>
              <a:lnSpc>
                <a:spcPct val="150000"/>
              </a:lnSpc>
            </a:pPr>
            <a:endParaRPr lang="en-GB" sz="2800" b="1" dirty="0"/>
          </a:p>
          <a:p>
            <a:pPr>
              <a:lnSpc>
                <a:spcPct val="150000"/>
              </a:lnSpc>
            </a:pPr>
            <a:endParaRPr lang="en-GB" dirty="0"/>
          </a:p>
          <a:p>
            <a:pPr>
              <a:lnSpc>
                <a:spcPct val="150000"/>
              </a:lnSpc>
            </a:pPr>
            <a:endParaRPr lang="en-GB" dirty="0"/>
          </a:p>
        </p:txBody>
      </p:sp>
      <p:pic>
        <p:nvPicPr>
          <p:cNvPr id="4" name="Picture 3">
            <a:extLst>
              <a:ext uri="{FF2B5EF4-FFF2-40B4-BE49-F238E27FC236}">
                <a16:creationId xmlns:a16="http://schemas.microsoft.com/office/drawing/2014/main" id="{0F5F45E0-9C61-E9C0-0F5C-57D1783C87FE}"/>
              </a:ext>
              <a:ext uri="{C183D7F6-B498-43B3-948B-1728B52AA6E4}">
                <adec:decorative xmlns:adec="http://schemas.microsoft.com/office/drawing/2017/decorative" val="1"/>
              </a:ext>
            </a:extLst>
          </p:cNvPr>
          <p:cNvPicPr>
            <a:picLocks noChangeAspect="1"/>
          </p:cNvPicPr>
          <p:nvPr/>
        </p:nvPicPr>
        <p:blipFill>
          <a:blip r:embed="rId2"/>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851943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61204-8A7F-2253-2309-DCDC54435AE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161913F-07C5-63B6-6CC0-3DE2B095FEE0}"/>
              </a:ext>
            </a:extLst>
          </p:cNvPr>
          <p:cNvSpPr>
            <a:spLocks noGrp="1"/>
          </p:cNvSpPr>
          <p:nvPr>
            <p:ph type="title"/>
          </p:nvPr>
        </p:nvSpPr>
        <p:spPr>
          <a:xfrm>
            <a:off x="838200" y="615626"/>
            <a:ext cx="10515600" cy="1573403"/>
          </a:xfrm>
        </p:spPr>
        <p:txBody>
          <a:bodyPr>
            <a:normAutofit/>
          </a:bodyPr>
          <a:lstStyle/>
          <a:p>
            <a:r>
              <a:rPr lang="en-GB" dirty="0"/>
              <a:t>Definitions</a:t>
            </a:r>
          </a:p>
        </p:txBody>
      </p:sp>
      <p:sp>
        <p:nvSpPr>
          <p:cNvPr id="6" name="Text Placeholder 5">
            <a:extLst>
              <a:ext uri="{FF2B5EF4-FFF2-40B4-BE49-F238E27FC236}">
                <a16:creationId xmlns:a16="http://schemas.microsoft.com/office/drawing/2014/main" id="{559D7E12-99D7-BCDC-F38A-BF79F52B603F}"/>
              </a:ext>
            </a:extLst>
          </p:cNvPr>
          <p:cNvSpPr>
            <a:spLocks noGrp="1"/>
          </p:cNvSpPr>
          <p:nvPr>
            <p:ph sz="half" idx="1"/>
          </p:nvPr>
        </p:nvSpPr>
        <p:spPr>
          <a:xfrm>
            <a:off x="838200" y="2157483"/>
            <a:ext cx="6111690" cy="4077765"/>
          </a:xfrm>
        </p:spPr>
        <p:txBody>
          <a:bodyPr>
            <a:normAutofit fontScale="92500"/>
          </a:bodyPr>
          <a:lstStyle/>
          <a:p>
            <a:pPr>
              <a:lnSpc>
                <a:spcPct val="150000"/>
              </a:lnSpc>
            </a:pPr>
            <a:r>
              <a:rPr lang="en-GB" dirty="0"/>
              <a:t>Pharmacogenetics</a:t>
            </a:r>
            <a:br>
              <a:rPr lang="en-GB" dirty="0"/>
            </a:br>
            <a:r>
              <a:rPr lang="en-GB" dirty="0"/>
              <a:t>		</a:t>
            </a:r>
            <a:r>
              <a:rPr lang="en-GB" i="1" dirty="0"/>
              <a:t>vs.</a:t>
            </a:r>
          </a:p>
          <a:p>
            <a:pPr>
              <a:lnSpc>
                <a:spcPct val="150000"/>
              </a:lnSpc>
            </a:pPr>
            <a:r>
              <a:rPr lang="en-GB" dirty="0"/>
              <a:t>Personalised Medicine</a:t>
            </a:r>
            <a:br>
              <a:rPr lang="en-GB" dirty="0"/>
            </a:br>
            <a:r>
              <a:rPr lang="en-GB" dirty="0"/>
              <a:t>		</a:t>
            </a:r>
            <a:r>
              <a:rPr lang="en-GB" i="1" dirty="0"/>
              <a:t>vs.</a:t>
            </a:r>
          </a:p>
          <a:p>
            <a:pPr>
              <a:lnSpc>
                <a:spcPct val="150000"/>
              </a:lnSpc>
            </a:pPr>
            <a:r>
              <a:rPr lang="en-GB" dirty="0"/>
              <a:t>Precision Medicine.</a:t>
            </a:r>
          </a:p>
          <a:p>
            <a:pPr>
              <a:lnSpc>
                <a:spcPct val="150000"/>
              </a:lnSpc>
            </a:pPr>
            <a:r>
              <a:rPr lang="en-GB" dirty="0"/>
              <a:t>These three terms are often confused.</a:t>
            </a:r>
          </a:p>
        </p:txBody>
      </p:sp>
      <p:pic>
        <p:nvPicPr>
          <p:cNvPr id="13" name="Content Placeholder 12">
            <a:extLst>
              <a:ext uri="{FF2B5EF4-FFF2-40B4-BE49-F238E27FC236}">
                <a16:creationId xmlns:a16="http://schemas.microsoft.com/office/drawing/2014/main" id="{657D5FC8-7717-9FF5-1F8B-99052CA49301}"/>
              </a:ext>
              <a:ext uri="{C183D7F6-B498-43B3-948B-1728B52AA6E4}">
                <adec:decorative xmlns:adec="http://schemas.microsoft.com/office/drawing/2017/decorative" val="1"/>
              </a:ext>
            </a:extLst>
          </p:cNvPr>
          <p:cNvPicPr>
            <a:picLocks noGrp="1" noChangeAspect="1"/>
          </p:cNvPicPr>
          <p:nvPr>
            <p:ph sz="half" idx="13"/>
          </p:nvPr>
        </p:nvPicPr>
        <p:blipFill>
          <a:blip r:embed="rId3"/>
          <a:stretch>
            <a:fillRect/>
          </a:stretch>
        </p:blipFill>
        <p:spPr>
          <a:xfrm>
            <a:off x="6949889" y="2503989"/>
            <a:ext cx="5181600" cy="3384754"/>
          </a:xfrm>
          <a:ln>
            <a:solidFill>
              <a:schemeClr val="tx1"/>
            </a:solidFill>
          </a:ln>
        </p:spPr>
      </p:pic>
      <p:sp>
        <p:nvSpPr>
          <p:cNvPr id="12" name="Rectangle 11">
            <a:extLst>
              <a:ext uri="{FF2B5EF4-FFF2-40B4-BE49-F238E27FC236}">
                <a16:creationId xmlns:a16="http://schemas.microsoft.com/office/drawing/2014/main" id="{D352B973-B61D-FB69-D5E0-885624B4F682}"/>
              </a:ext>
              <a:ext uri="{C183D7F6-B498-43B3-948B-1728B52AA6E4}">
                <adec:decorative xmlns:adec="http://schemas.microsoft.com/office/drawing/2017/decorative" val="1"/>
              </a:ext>
            </a:extLst>
          </p:cNvPr>
          <p:cNvSpPr/>
          <p:nvPr/>
        </p:nvSpPr>
        <p:spPr>
          <a:xfrm>
            <a:off x="6949889" y="5047022"/>
            <a:ext cx="5181600" cy="84172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45DA6EDD-2D72-FF31-5566-7A7475E74332}"/>
              </a:ext>
              <a:ext uri="{C183D7F6-B498-43B3-948B-1728B52AA6E4}">
                <adec:decorative xmlns:adec="http://schemas.microsoft.com/office/drawing/2017/decorative" val="1"/>
              </a:ext>
            </a:extLst>
          </p:cNvPr>
          <p:cNvPicPr>
            <a:picLocks noChangeAspect="1"/>
          </p:cNvPicPr>
          <p:nvPr/>
        </p:nvPicPr>
        <p:blipFill>
          <a:blip r:embed="rId4"/>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2815730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0630A-CDBC-1A89-41E5-C95FBAAF114C}"/>
              </a:ext>
            </a:extLst>
          </p:cNvPr>
          <p:cNvSpPr>
            <a:spLocks noGrp="1"/>
          </p:cNvSpPr>
          <p:nvPr>
            <p:ph type="title"/>
          </p:nvPr>
        </p:nvSpPr>
        <p:spPr/>
        <p:txBody>
          <a:bodyPr/>
          <a:lstStyle/>
          <a:p>
            <a:r>
              <a:rPr lang="en-GB" dirty="0"/>
              <a:t>Precision Medicine (PM)</a:t>
            </a:r>
            <a:br>
              <a:rPr lang="en-GB" dirty="0"/>
            </a:br>
            <a:r>
              <a:rPr lang="en-GB" sz="1600" dirty="0"/>
              <a:t>AKA: Personalised Medicine</a:t>
            </a:r>
            <a:endParaRPr lang="en-GB" dirty="0"/>
          </a:p>
        </p:txBody>
      </p:sp>
      <p:sp>
        <p:nvSpPr>
          <p:cNvPr id="3" name="Content Placeholder 2">
            <a:extLst>
              <a:ext uri="{FF2B5EF4-FFF2-40B4-BE49-F238E27FC236}">
                <a16:creationId xmlns:a16="http://schemas.microsoft.com/office/drawing/2014/main" id="{7FC01A2E-A785-AFFB-5D39-FE936EAB3FFC}"/>
              </a:ext>
            </a:extLst>
          </p:cNvPr>
          <p:cNvSpPr>
            <a:spLocks noGrp="1"/>
          </p:cNvSpPr>
          <p:nvPr>
            <p:ph idx="1"/>
          </p:nvPr>
        </p:nvSpPr>
        <p:spPr>
          <a:xfrm>
            <a:off x="838201" y="1778001"/>
            <a:ext cx="11223580" cy="4694459"/>
          </a:xfrm>
        </p:spPr>
        <p:txBody>
          <a:bodyPr vert="horz" lIns="91440" tIns="45720" rIns="91440" bIns="45720" rtlCol="0" anchor="t">
            <a:noAutofit/>
          </a:bodyPr>
          <a:lstStyle/>
          <a:p>
            <a:pPr marL="0" indent="0">
              <a:lnSpc>
                <a:spcPct val="150000"/>
              </a:lnSpc>
              <a:buNone/>
            </a:pPr>
            <a:r>
              <a:rPr lang="en-GB" sz="2000" b="1" dirty="0">
                <a:solidFill>
                  <a:srgbClr val="5B146A"/>
                </a:solidFill>
              </a:rPr>
              <a:t>Empirical Medicine: </a:t>
            </a:r>
            <a:r>
              <a:rPr lang="en-GB" sz="2000" dirty="0"/>
              <a:t>The responses to treatments in clinical trials can be applied to individual patients.</a:t>
            </a:r>
            <a:r>
              <a:rPr lang="en-GB" sz="2000" baseline="30000" dirty="0"/>
              <a:t>2</a:t>
            </a:r>
          </a:p>
          <a:p>
            <a:pPr marL="450850" indent="-450850">
              <a:lnSpc>
                <a:spcPct val="150000"/>
              </a:lnSpc>
              <a:buFont typeface="Wingdings" panose="05000000000000000000" pitchFamily="2" charset="2"/>
              <a:buChar char="ü"/>
            </a:pPr>
            <a:r>
              <a:rPr lang="en-GB" sz="1800" dirty="0"/>
              <a:t>One size fits all. </a:t>
            </a:r>
          </a:p>
          <a:p>
            <a:pPr marL="450850" indent="-450850">
              <a:lnSpc>
                <a:spcPct val="150000"/>
              </a:lnSpc>
              <a:buFont typeface="Wingdings" panose="05000000000000000000" pitchFamily="2" charset="2"/>
              <a:buChar char="ü"/>
            </a:pPr>
            <a:r>
              <a:rPr lang="en-GB" sz="1800" dirty="0"/>
              <a:t>Reasonable in </a:t>
            </a:r>
            <a:r>
              <a:rPr lang="en-GB" sz="1800" i="1" dirty="0"/>
              <a:t>most </a:t>
            </a:r>
            <a:r>
              <a:rPr lang="en-GB" sz="1800" dirty="0"/>
              <a:t>cases.</a:t>
            </a:r>
          </a:p>
          <a:p>
            <a:pPr marL="0" indent="0">
              <a:lnSpc>
                <a:spcPct val="150000"/>
              </a:lnSpc>
              <a:buNone/>
            </a:pPr>
            <a:r>
              <a:rPr lang="en-GB" sz="2000" b="1" dirty="0">
                <a:solidFill>
                  <a:srgbClr val="A33C93"/>
                </a:solidFill>
              </a:rPr>
              <a:t>Precision Medicine: </a:t>
            </a:r>
            <a:r>
              <a:rPr lang="en-GB" sz="2000" dirty="0"/>
              <a:t>medical diagnosis is tailored towards individual patient characteristics.</a:t>
            </a:r>
            <a:r>
              <a:rPr lang="en-GB" sz="2000" baseline="30000" dirty="0"/>
              <a:t>2,3</a:t>
            </a:r>
          </a:p>
          <a:p>
            <a:pPr marL="457200" indent="-457200">
              <a:lnSpc>
                <a:spcPct val="150000"/>
              </a:lnSpc>
              <a:buFont typeface="Wingdings" panose="05000000000000000000" pitchFamily="2" charset="2"/>
              <a:buChar char="ü"/>
            </a:pPr>
            <a:r>
              <a:rPr lang="en-GB" sz="1800" dirty="0">
                <a:cs typeface="Arial"/>
              </a:rPr>
              <a:t>Right patient, right treatment, first time </a:t>
            </a:r>
          </a:p>
          <a:p>
            <a:pPr marL="450850" lvl="1" indent="-450850">
              <a:lnSpc>
                <a:spcPct val="150000"/>
              </a:lnSpc>
              <a:buFont typeface="Wingdings" panose="05000000000000000000" pitchFamily="2" charset="2"/>
              <a:buChar char="ü"/>
            </a:pPr>
            <a:r>
              <a:rPr lang="en-GB" sz="1800" dirty="0"/>
              <a:t>Results in more effective treatments with lower costs.</a:t>
            </a:r>
          </a:p>
          <a:p>
            <a:pPr marL="450850" lvl="1" indent="-450850">
              <a:lnSpc>
                <a:spcPct val="150000"/>
              </a:lnSpc>
              <a:buFont typeface="Wingdings" panose="05000000000000000000" pitchFamily="2" charset="2"/>
              <a:buChar char="ü"/>
            </a:pPr>
            <a:r>
              <a:rPr lang="en-GB" sz="1800" dirty="0"/>
              <a:t>Is a broad concept, integrating many scientific areas. </a:t>
            </a:r>
          </a:p>
        </p:txBody>
      </p:sp>
      <p:sp>
        <p:nvSpPr>
          <p:cNvPr id="5" name="TextBox 4">
            <a:extLst>
              <a:ext uri="{FF2B5EF4-FFF2-40B4-BE49-F238E27FC236}">
                <a16:creationId xmlns:a16="http://schemas.microsoft.com/office/drawing/2014/main" id="{B7419548-92CA-C4B8-9C74-F0B704F1A252}"/>
              </a:ext>
            </a:extLst>
          </p:cNvPr>
          <p:cNvSpPr txBox="1"/>
          <p:nvPr/>
        </p:nvSpPr>
        <p:spPr>
          <a:xfrm>
            <a:off x="0" y="6472460"/>
            <a:ext cx="12192000" cy="369332"/>
          </a:xfrm>
          <a:prstGeom prst="rect">
            <a:avLst/>
          </a:prstGeom>
          <a:noFill/>
        </p:spPr>
        <p:txBody>
          <a:bodyPr wrap="square" rtlCol="0">
            <a:spAutoFit/>
          </a:bodyPr>
          <a:lstStyle/>
          <a:p>
            <a:pPr marL="342900" indent="-342900">
              <a:buClr>
                <a:schemeClr val="accent1"/>
              </a:buClr>
              <a:buFont typeface="+mj-lt"/>
              <a:buAutoNum type="arabicPeriod" startAt="2"/>
            </a:pPr>
            <a:r>
              <a:rPr lang="en-GB" sz="900"/>
              <a:t>Padmanabhan, S. (2014). Handbook of pharmacogenomics and stratified medicine (Academic Press). 10.1016/C2010-0-67325-1</a:t>
            </a:r>
          </a:p>
          <a:p>
            <a:pPr marL="342900" indent="-342900">
              <a:buClr>
                <a:schemeClr val="accent1"/>
              </a:buClr>
              <a:buFont typeface="+mj-lt"/>
              <a:buAutoNum type="arabicPeriod" startAt="2"/>
            </a:pPr>
            <a:r>
              <a:rPr lang="en-GB" sz="900" err="1"/>
              <a:t>Dominiczak</a:t>
            </a:r>
            <a:r>
              <a:rPr lang="en-GB" sz="900"/>
              <a:t>, A.F., Padmanabhan, S., Caulfield, M., Sutherland, K., Wang, J., and Jones, J.K. (2023). Introducing Cambridge prisms: Precision medicine. Cambridge Prisms: Precision Medicine </a:t>
            </a:r>
            <a:r>
              <a:rPr lang="en-GB" sz="900" i="1"/>
              <a:t>1</a:t>
            </a:r>
            <a:r>
              <a:rPr lang="en-GB" sz="900"/>
              <a:t>, e20, e20. 10.1017/pcm.2023.7.</a:t>
            </a:r>
          </a:p>
        </p:txBody>
      </p:sp>
      <p:pic>
        <p:nvPicPr>
          <p:cNvPr id="6" name="Picture 5">
            <a:extLst>
              <a:ext uri="{FF2B5EF4-FFF2-40B4-BE49-F238E27FC236}">
                <a16:creationId xmlns:a16="http://schemas.microsoft.com/office/drawing/2014/main" id="{7B86CA88-B22B-36D3-60CC-F0BD6A3B411F}"/>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138755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5EB13BC-5809-C5A0-B3C1-28DC8510CC82}"/>
              </a:ext>
            </a:extLst>
          </p:cNvPr>
          <p:cNvSpPr>
            <a:spLocks noGrp="1"/>
          </p:cNvSpPr>
          <p:nvPr>
            <p:ph type="title"/>
          </p:nvPr>
        </p:nvSpPr>
        <p:spPr>
          <a:xfrm>
            <a:off x="838200" y="365125"/>
            <a:ext cx="10515600" cy="1325563"/>
          </a:xfrm>
        </p:spPr>
        <p:txBody>
          <a:bodyPr/>
          <a:lstStyle/>
          <a:p>
            <a:r>
              <a:rPr lang="en-GB"/>
              <a:t>Empirical medicine</a:t>
            </a:r>
          </a:p>
        </p:txBody>
      </p:sp>
      <p:pic>
        <p:nvPicPr>
          <p:cNvPr id="7" name="Picture 2" descr="Pharmacogenomics in patient care - Center for Individualized Medicine -  Mayo Clinic Research">
            <a:extLst>
              <a:ext uri="{FF2B5EF4-FFF2-40B4-BE49-F238E27FC236}">
                <a16:creationId xmlns:a16="http://schemas.microsoft.com/office/drawing/2014/main" id="{4906ABF8-B30D-24C4-2B49-0E95F15FF6A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690687"/>
            <a:ext cx="6411468" cy="4250641"/>
          </a:xfr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15D44B8-91BC-A711-2933-409E2FE6EBBE}"/>
              </a:ext>
            </a:extLst>
          </p:cNvPr>
          <p:cNvSpPr txBox="1"/>
          <p:nvPr/>
        </p:nvSpPr>
        <p:spPr>
          <a:xfrm>
            <a:off x="838200" y="5941328"/>
            <a:ext cx="6411468" cy="338554"/>
          </a:xfrm>
          <a:prstGeom prst="rect">
            <a:avLst/>
          </a:prstGeom>
          <a:noFill/>
        </p:spPr>
        <p:txBody>
          <a:bodyPr wrap="square" rtlCol="0">
            <a:spAutoFit/>
          </a:bodyPr>
          <a:lstStyle/>
          <a:p>
            <a:r>
              <a:rPr lang="en-GB" sz="1600" b="0" i="0">
                <a:solidFill>
                  <a:srgbClr val="2B2B2B"/>
                </a:solidFill>
                <a:effectLst/>
                <a:latin typeface="HelveticaNeueW01-45Ligh"/>
              </a:rPr>
              <a:t>© </a:t>
            </a:r>
            <a:r>
              <a:rPr lang="en-GB" sz="1100" b="0" i="0">
                <a:solidFill>
                  <a:srgbClr val="2B2B2B"/>
                </a:solidFill>
                <a:effectLst/>
                <a:latin typeface="HelveticaNeueW01-45Ligh"/>
              </a:rPr>
              <a:t>1998-2025 Mayo Foundation for Medical Education and Research (MFMER). All rights reserved.</a:t>
            </a:r>
            <a:endParaRPr lang="en-GB" sz="1100"/>
          </a:p>
        </p:txBody>
      </p:sp>
      <p:pic>
        <p:nvPicPr>
          <p:cNvPr id="10" name="Picture 2" descr="Personalised medicine - EUPATI Toolbox">
            <a:extLst>
              <a:ext uri="{FF2B5EF4-FFF2-40B4-BE49-F238E27FC236}">
                <a16:creationId xmlns:a16="http://schemas.microsoft.com/office/drawing/2014/main" id="{E27ACFAF-7870-8DA3-E6BC-73CC274825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4910" y="1690687"/>
            <a:ext cx="4250641" cy="4250641"/>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04F2AC4-9432-68F5-B081-7A0FDE29482A}"/>
              </a:ext>
              <a:ext uri="{C183D7F6-B498-43B3-948B-1728B52AA6E4}">
                <adec:decorative xmlns:adec="http://schemas.microsoft.com/office/drawing/2017/decorative" val="1"/>
              </a:ext>
            </a:extLst>
          </p:cNvPr>
          <p:cNvPicPr>
            <a:picLocks noChangeAspect="1"/>
          </p:cNvPicPr>
          <p:nvPr/>
        </p:nvPicPr>
        <p:blipFill>
          <a:blip r:embed="rId5"/>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2818484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B9938C0-4541-2DE0-76B3-ED5AE51B9110}"/>
              </a:ext>
            </a:extLst>
          </p:cNvPr>
          <p:cNvSpPr txBox="1"/>
          <p:nvPr/>
        </p:nvSpPr>
        <p:spPr>
          <a:xfrm>
            <a:off x="135009" y="5458619"/>
            <a:ext cx="2623867" cy="307777"/>
          </a:xfrm>
          <a:prstGeom prst="rect">
            <a:avLst/>
          </a:prstGeom>
          <a:noFill/>
        </p:spPr>
        <p:txBody>
          <a:bodyPr wrap="square" rtlCol="0">
            <a:spAutoFit/>
          </a:bodyPr>
          <a:lstStyle/>
          <a:p>
            <a:r>
              <a:rPr lang="en-GB" sz="1400" dirty="0">
                <a:solidFill>
                  <a:schemeClr val="bg1">
                    <a:lumMod val="50000"/>
                  </a:schemeClr>
                </a:solidFill>
              </a:rPr>
              <a:t>Figure from </a:t>
            </a:r>
            <a:r>
              <a:rPr lang="en-GB" sz="1400" dirty="0" err="1">
                <a:solidFill>
                  <a:schemeClr val="bg1">
                    <a:lumMod val="50000"/>
                  </a:schemeClr>
                </a:solidFill>
              </a:rPr>
              <a:t>Dominiczak</a:t>
            </a:r>
            <a:r>
              <a:rPr lang="en-GB" sz="1400" dirty="0">
                <a:solidFill>
                  <a:schemeClr val="bg1">
                    <a:lumMod val="50000"/>
                  </a:schemeClr>
                </a:solidFill>
              </a:rPr>
              <a:t> </a:t>
            </a:r>
            <a:r>
              <a:rPr lang="en-GB" sz="1400" i="1" dirty="0">
                <a:solidFill>
                  <a:schemeClr val="bg1">
                    <a:lumMod val="50000"/>
                  </a:schemeClr>
                </a:solidFill>
              </a:rPr>
              <a:t>et al.</a:t>
            </a:r>
            <a:r>
              <a:rPr lang="en-GB" sz="1400" baseline="30000" dirty="0">
                <a:solidFill>
                  <a:schemeClr val="bg1">
                    <a:lumMod val="50000"/>
                  </a:schemeClr>
                </a:solidFill>
              </a:rPr>
              <a:t>3</a:t>
            </a:r>
          </a:p>
        </p:txBody>
      </p:sp>
      <p:sp>
        <p:nvSpPr>
          <p:cNvPr id="13" name="Title 12">
            <a:extLst>
              <a:ext uri="{FF2B5EF4-FFF2-40B4-BE49-F238E27FC236}">
                <a16:creationId xmlns:a16="http://schemas.microsoft.com/office/drawing/2014/main" id="{014AF4FC-F750-7AE3-BED0-E387E0EB8931}"/>
              </a:ext>
            </a:extLst>
          </p:cNvPr>
          <p:cNvSpPr>
            <a:spLocks noGrp="1"/>
          </p:cNvSpPr>
          <p:nvPr>
            <p:ph type="title"/>
          </p:nvPr>
        </p:nvSpPr>
        <p:spPr/>
        <p:txBody>
          <a:bodyPr/>
          <a:lstStyle/>
          <a:p>
            <a:r>
              <a:rPr lang="en-GB" dirty="0"/>
              <a:t>PM can involve:</a:t>
            </a:r>
          </a:p>
        </p:txBody>
      </p:sp>
      <p:pic>
        <p:nvPicPr>
          <p:cNvPr id="16" name="Picture 2" descr="Illustration on Prescision Medicine showing the pathway patients would go through">
            <a:extLst>
              <a:ext uri="{FF2B5EF4-FFF2-40B4-BE49-F238E27FC236}">
                <a16:creationId xmlns:a16="http://schemas.microsoft.com/office/drawing/2014/main" id="{AB9DAAF5-AE01-829E-DC37-BD5C582790DA}"/>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35009" y="2144110"/>
            <a:ext cx="5884791" cy="3317901"/>
          </a:xfrm>
          <a:prstGeom prst="rect">
            <a:avLst/>
          </a:prstGeom>
          <a:noFill/>
          <a:ln>
            <a:solidFill>
              <a:schemeClr val="tx1"/>
            </a:solid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6" name="Picture 2">
            <a:extLst>
              <a:ext uri="{FF2B5EF4-FFF2-40B4-BE49-F238E27FC236}">
                <a16:creationId xmlns:a16="http://schemas.microsoft.com/office/drawing/2014/main" id="{D88B3EB4-E6B8-DDE5-8411-6A3F9CA3354A}"/>
              </a:ext>
              <a:ext uri="{C183D7F6-B498-43B3-948B-1728B52AA6E4}">
                <adec:decorative xmlns:adec="http://schemas.microsoft.com/office/drawing/2017/decorative" val="1"/>
              </a:ext>
            </a:extLst>
          </p:cNvPr>
          <p:cNvPicPr>
            <a:picLocks noGrp="1" noChangeAspect="1" noChangeArrowheads="1"/>
          </p:cNvPicPr>
          <p:nvPr>
            <p:ph sz="half" idx="13"/>
          </p:nvPr>
        </p:nvPicPr>
        <p:blipFill>
          <a:blip r:embed="rId4">
            <a:extLst>
              <a:ext uri="{28A0092B-C50C-407E-A947-70E740481C1C}">
                <a14:useLocalDpi xmlns:a14="http://schemas.microsoft.com/office/drawing/2010/main" val="0"/>
              </a:ext>
            </a:extLst>
          </a:blip>
          <a:srcRect/>
          <a:stretch>
            <a:fillRect/>
          </a:stretch>
        </p:blipFill>
        <p:spPr bwMode="auto">
          <a:xfrm>
            <a:off x="6172199" y="2140718"/>
            <a:ext cx="5898491" cy="3317901"/>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7" name="Oval 36">
            <a:extLst>
              <a:ext uri="{FF2B5EF4-FFF2-40B4-BE49-F238E27FC236}">
                <a16:creationId xmlns:a16="http://schemas.microsoft.com/office/drawing/2014/main" id="{1A342BA4-46B9-5F75-4EC4-DD2CD5A04638}"/>
              </a:ext>
              <a:ext uri="{C183D7F6-B498-43B3-948B-1728B52AA6E4}">
                <adec:decorative xmlns:adec="http://schemas.microsoft.com/office/drawing/2017/decorative" val="1"/>
              </a:ext>
            </a:extLst>
          </p:cNvPr>
          <p:cNvSpPr/>
          <p:nvPr/>
        </p:nvSpPr>
        <p:spPr>
          <a:xfrm>
            <a:off x="8229482" y="2312275"/>
            <a:ext cx="1408504" cy="89338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9" name="Picture 38">
            <a:extLst>
              <a:ext uri="{FF2B5EF4-FFF2-40B4-BE49-F238E27FC236}">
                <a16:creationId xmlns:a16="http://schemas.microsoft.com/office/drawing/2014/main" id="{10158DDB-C727-A37A-740D-52372EE7C407}"/>
              </a:ext>
              <a:ext uri="{C183D7F6-B498-43B3-948B-1728B52AA6E4}">
                <adec:decorative xmlns:adec="http://schemas.microsoft.com/office/drawing/2017/decorative" val="1"/>
              </a:ext>
            </a:extLst>
          </p:cNvPr>
          <p:cNvPicPr>
            <a:picLocks noChangeAspect="1"/>
          </p:cNvPicPr>
          <p:nvPr/>
        </p:nvPicPr>
        <p:blipFill>
          <a:blip r:embed="rId5"/>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1247699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598A54-8554-A889-5044-E7EA05073835}"/>
              </a:ext>
            </a:extLst>
          </p:cNvPr>
          <p:cNvSpPr>
            <a:spLocks noGrp="1"/>
          </p:cNvSpPr>
          <p:nvPr>
            <p:ph type="title"/>
          </p:nvPr>
        </p:nvSpPr>
        <p:spPr>
          <a:xfrm>
            <a:off x="838200" y="365125"/>
            <a:ext cx="10515600" cy="1325563"/>
          </a:xfrm>
        </p:spPr>
        <p:txBody>
          <a:bodyPr>
            <a:normAutofit/>
          </a:bodyPr>
          <a:lstStyle/>
          <a:p>
            <a:r>
              <a:rPr lang="en-GB" b="1">
                <a:solidFill>
                  <a:srgbClr val="1A60AB"/>
                </a:solidFill>
              </a:rPr>
              <a:t>Pharmacogenetics</a:t>
            </a:r>
          </a:p>
        </p:txBody>
      </p:sp>
      <p:sp>
        <p:nvSpPr>
          <p:cNvPr id="6" name="Content Placeholder 5">
            <a:extLst>
              <a:ext uri="{FF2B5EF4-FFF2-40B4-BE49-F238E27FC236}">
                <a16:creationId xmlns:a16="http://schemas.microsoft.com/office/drawing/2014/main" id="{85E87AC1-8E0F-085A-D9C6-047F27A472BB}"/>
              </a:ext>
            </a:extLst>
          </p:cNvPr>
          <p:cNvSpPr>
            <a:spLocks noGrp="1"/>
          </p:cNvSpPr>
          <p:nvPr>
            <p:ph idx="1"/>
          </p:nvPr>
        </p:nvSpPr>
        <p:spPr>
          <a:xfrm>
            <a:off x="838200" y="1825625"/>
            <a:ext cx="10515600" cy="4351338"/>
          </a:xfrm>
        </p:spPr>
        <p:txBody>
          <a:bodyPr>
            <a:normAutofit/>
          </a:bodyPr>
          <a:lstStyle/>
          <a:p>
            <a:pPr>
              <a:lnSpc>
                <a:spcPct val="150000"/>
              </a:lnSpc>
            </a:pPr>
            <a:r>
              <a:rPr lang="en-GB" sz="2400" dirty="0"/>
              <a:t>PGx for short.</a:t>
            </a:r>
          </a:p>
          <a:p>
            <a:pPr>
              <a:lnSpc>
                <a:spcPct val="150000"/>
              </a:lnSpc>
            </a:pPr>
            <a:r>
              <a:rPr lang="en-GB" sz="2400" dirty="0"/>
              <a:t>The combination of pharmacology and genetics.</a:t>
            </a:r>
          </a:p>
          <a:p>
            <a:pPr>
              <a:lnSpc>
                <a:spcPct val="150000"/>
              </a:lnSpc>
            </a:pPr>
            <a:endParaRPr lang="en-GB" sz="2400" dirty="0"/>
          </a:p>
          <a:p>
            <a:pPr marL="0" indent="0">
              <a:lnSpc>
                <a:spcPct val="150000"/>
              </a:lnSpc>
              <a:buNone/>
            </a:pPr>
            <a:endParaRPr lang="en-GB" sz="2400" dirty="0"/>
          </a:p>
          <a:p>
            <a:pPr>
              <a:lnSpc>
                <a:spcPct val="150000"/>
              </a:lnSpc>
            </a:pPr>
            <a:r>
              <a:rPr lang="en-GB" sz="2400" dirty="0"/>
              <a:t>It investigates how our genetics influences our individual responses to drugs to better tailor medicines to individuals. </a:t>
            </a:r>
          </a:p>
        </p:txBody>
      </p:sp>
      <p:graphicFrame>
        <p:nvGraphicFramePr>
          <p:cNvPr id="9" name="Table 8">
            <a:extLst>
              <a:ext uri="{FF2B5EF4-FFF2-40B4-BE49-F238E27FC236}">
                <a16:creationId xmlns:a16="http://schemas.microsoft.com/office/drawing/2014/main" id="{CB2EE3A6-816C-093D-8B0E-828D1C002E19}"/>
              </a:ext>
            </a:extLst>
          </p:cNvPr>
          <p:cNvGraphicFramePr>
            <a:graphicFrameLocks noGrp="1"/>
          </p:cNvGraphicFramePr>
          <p:nvPr/>
        </p:nvGraphicFramePr>
        <p:xfrm>
          <a:off x="838200" y="5693240"/>
          <a:ext cx="10671472" cy="1037744"/>
        </p:xfrm>
        <a:graphic>
          <a:graphicData uri="http://schemas.openxmlformats.org/drawingml/2006/table">
            <a:tbl>
              <a:tblPr firstRow="1" bandRow="1">
                <a:tableStyleId>{2D5ABB26-0587-4C30-8999-92F81FD0307C}</a:tableStyleId>
              </a:tblPr>
              <a:tblGrid>
                <a:gridCol w="2595880">
                  <a:extLst>
                    <a:ext uri="{9D8B030D-6E8A-4147-A177-3AD203B41FA5}">
                      <a16:colId xmlns:a16="http://schemas.microsoft.com/office/drawing/2014/main" val="1353244518"/>
                    </a:ext>
                  </a:extLst>
                </a:gridCol>
                <a:gridCol w="8075592">
                  <a:extLst>
                    <a:ext uri="{9D8B030D-6E8A-4147-A177-3AD203B41FA5}">
                      <a16:colId xmlns:a16="http://schemas.microsoft.com/office/drawing/2014/main" val="2742632667"/>
                    </a:ext>
                  </a:extLst>
                </a:gridCol>
              </a:tblGrid>
              <a:tr h="1037744">
                <a:tc>
                  <a:txBody>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GB" sz="2000" b="1" kern="100">
                          <a:solidFill>
                            <a:srgbClr val="2266AE"/>
                          </a:solidFill>
                          <a:effectLst/>
                        </a:rPr>
                        <a:t>Pharmacogenetics:</a:t>
                      </a:r>
                      <a:endParaRPr lang="en-GB" sz="2000" b="1">
                        <a:solidFill>
                          <a:srgbClr val="2266AE"/>
                        </a:solidFill>
                      </a:endParaRPr>
                    </a:p>
                  </a:txBody>
                  <a:tcPr>
                    <a:noFill/>
                  </a:tcPr>
                </a:tc>
                <a:tc>
                  <a:txBody>
                    <a:bodyPr/>
                    <a:lstStyle/>
                    <a:p>
                      <a:pPr algn="just">
                        <a:lnSpc>
                          <a:spcPct val="150000"/>
                        </a:lnSpc>
                      </a:pPr>
                      <a:r>
                        <a:rPr lang="en-GB" sz="2000" kern="100"/>
                        <a:t>R</a:t>
                      </a:r>
                      <a:r>
                        <a:rPr lang="en-GB" sz="2000" kern="100">
                          <a:effectLst/>
                        </a:rPr>
                        <a:t>efers to the effect of a </a:t>
                      </a:r>
                      <a:r>
                        <a:rPr lang="en-GB" sz="2000" b="1" kern="100">
                          <a:effectLst/>
                        </a:rPr>
                        <a:t>single</a:t>
                      </a:r>
                      <a:r>
                        <a:rPr lang="en-GB" sz="2000" kern="100">
                          <a:effectLst/>
                        </a:rPr>
                        <a:t> or a </a:t>
                      </a:r>
                      <a:r>
                        <a:rPr lang="en-GB" sz="2000" b="1" kern="100">
                          <a:effectLst/>
                        </a:rPr>
                        <a:t>few</a:t>
                      </a:r>
                      <a:r>
                        <a:rPr lang="en-GB" sz="2000" kern="100">
                          <a:effectLst/>
                        </a:rPr>
                        <a:t> gene variants and investigates the effects of </a:t>
                      </a:r>
                      <a:r>
                        <a:rPr lang="en-GB" sz="2000" b="1" kern="100">
                          <a:effectLst/>
                        </a:rPr>
                        <a:t>these genes only</a:t>
                      </a:r>
                      <a:r>
                        <a:rPr lang="en-GB" sz="2000" kern="100">
                          <a:effectLst/>
                        </a:rPr>
                        <a:t>. </a:t>
                      </a:r>
                    </a:p>
                  </a:txBody>
                  <a:tcPr>
                    <a:noFill/>
                  </a:tcPr>
                </a:tc>
                <a:extLst>
                  <a:ext uri="{0D108BD9-81ED-4DB2-BD59-A6C34878D82A}">
                    <a16:rowId xmlns:a16="http://schemas.microsoft.com/office/drawing/2014/main" val="3493500210"/>
                  </a:ext>
                </a:extLst>
              </a:tr>
            </a:tbl>
          </a:graphicData>
        </a:graphic>
      </p:graphicFrame>
      <p:sp>
        <p:nvSpPr>
          <p:cNvPr id="2" name="Content Placeholder 5">
            <a:extLst>
              <a:ext uri="{FF2B5EF4-FFF2-40B4-BE49-F238E27FC236}">
                <a16:creationId xmlns:a16="http://schemas.microsoft.com/office/drawing/2014/main" id="{0B11AEEC-212A-F75B-287F-F0ED4B367991}"/>
              </a:ext>
            </a:extLst>
          </p:cNvPr>
          <p:cNvSpPr txBox="1">
            <a:spLocks/>
          </p:cNvSpPr>
          <p:nvPr/>
        </p:nvSpPr>
        <p:spPr>
          <a:xfrm>
            <a:off x="1168983" y="3276600"/>
            <a:ext cx="6539917" cy="1037743"/>
          </a:xfrm>
          <a:prstGeom prst="rect">
            <a:avLst/>
          </a:prstGeom>
          <a:gradFill>
            <a:gsLst>
              <a:gs pos="0">
                <a:srgbClr val="A43D94"/>
              </a:gs>
              <a:gs pos="100000">
                <a:srgbClr val="551066"/>
              </a:gs>
            </a:gsLst>
            <a:lin ang="10800000" scaled="1"/>
          </a:gradFill>
          <a:ln w="19050">
            <a:noFill/>
          </a:ln>
          <a:effectLst>
            <a:outerShdw blurRad="50800" dist="38100" dir="2700000" algn="tl" rotWithShape="0">
              <a:prstClr val="black">
                <a:alpha val="40000"/>
              </a:prstClr>
            </a:outerShdw>
          </a:effectLst>
        </p:spPr>
        <p:txBody>
          <a:bodyP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720725" indent="-263525" algn="l" defTabSz="914400" rtl="0" eaLnBrk="1" latinLnBrk="0" hangingPunct="1">
              <a:lnSpc>
                <a:spcPct val="90000"/>
              </a:lnSpc>
              <a:spcBef>
                <a:spcPts val="500"/>
              </a:spcBef>
              <a:buClr>
                <a:schemeClr val="accent1"/>
              </a:buClr>
              <a:buFont typeface="Arial" panose="020B0604020202020204" pitchFamily="34" charset="0"/>
              <a:buChar char="–"/>
              <a:tabLst>
                <a:tab pos="720725" algn="l"/>
              </a:tabLst>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Font typeface="Arial" panose="020B0604020202020204" pitchFamily="34" charset="0"/>
              <a:buNone/>
            </a:pPr>
            <a:r>
              <a:rPr lang="en-GB" sz="1800" b="1" kern="100" dirty="0">
                <a:solidFill>
                  <a:schemeClr val="bg1"/>
                </a:solidFill>
                <a:ea typeface="Arial" panose="020B0604020202020204" pitchFamily="34" charset="0"/>
                <a:cs typeface="Times New Roman" panose="02020603050405020304" pitchFamily="18" charset="0"/>
              </a:rPr>
              <a:t>Pharmacology:</a:t>
            </a:r>
            <a:endParaRPr lang="en-GB" sz="1800" dirty="0">
              <a:solidFill>
                <a:schemeClr val="bg1"/>
              </a:solidFill>
            </a:endParaRPr>
          </a:p>
          <a:p>
            <a:pPr marL="0" indent="0" algn="ctr">
              <a:lnSpc>
                <a:spcPct val="150000"/>
              </a:lnSpc>
              <a:spcBef>
                <a:spcPts val="600"/>
              </a:spcBef>
              <a:buFont typeface="Arial" panose="020B0604020202020204" pitchFamily="34" charset="0"/>
              <a:buNone/>
            </a:pPr>
            <a:r>
              <a:rPr lang="en-GB" sz="1800" dirty="0">
                <a:solidFill>
                  <a:schemeClr val="bg1"/>
                </a:solidFill>
              </a:rPr>
              <a:t>The study of how drugs affect the body. (Not Pharmacy!)</a:t>
            </a:r>
            <a:endParaRPr lang="en-GB" sz="1800" kern="100" dirty="0">
              <a:solidFill>
                <a:schemeClr val="bg1"/>
              </a:solidFill>
              <a:ea typeface="Arial" panose="020B060402020202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92C15A1D-2183-2227-6184-C555D03EAA09}"/>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pic>
        <p:nvPicPr>
          <p:cNvPr id="12" name="Picture 11" descr="A pile of pills in blister packs">
            <a:extLst>
              <a:ext uri="{FF2B5EF4-FFF2-40B4-BE49-F238E27FC236}">
                <a16:creationId xmlns:a16="http://schemas.microsoft.com/office/drawing/2014/main" id="{8802DAE7-5B65-3DE7-135A-529362F448A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850051" y="1429964"/>
            <a:ext cx="3161040" cy="210496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68391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65EBDDB-81D7-5040-0F74-8B320DC11B03}"/>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47F3B404-BD1B-BC7F-8C39-53D31CA87567}"/>
              </a:ext>
            </a:extLst>
          </p:cNvPr>
          <p:cNvSpPr>
            <a:spLocks noGrp="1"/>
          </p:cNvSpPr>
          <p:nvPr>
            <p:ph idx="1"/>
          </p:nvPr>
        </p:nvSpPr>
        <p:spPr/>
        <p:txBody>
          <a:bodyPr/>
          <a:lstStyle/>
          <a:p>
            <a:pPr marL="0" indent="0">
              <a:lnSpc>
                <a:spcPct val="150000"/>
              </a:lnSpc>
              <a:buNone/>
            </a:pPr>
            <a:r>
              <a:rPr lang="en-GB" dirty="0"/>
              <a:t>A development of pharmacogenetics which uses the </a:t>
            </a:r>
            <a:r>
              <a:rPr lang="en-GB" b="1" dirty="0"/>
              <a:t>entirety of a person’s genome</a:t>
            </a:r>
            <a:r>
              <a:rPr lang="en-GB" dirty="0"/>
              <a:t>, involving all possible pathways, to investigate responses to drugs.</a:t>
            </a:r>
          </a:p>
          <a:p>
            <a:pPr marL="0" indent="0">
              <a:lnSpc>
                <a:spcPct val="150000"/>
              </a:lnSpc>
              <a:buNone/>
            </a:pPr>
            <a:endParaRPr lang="en-GB" dirty="0"/>
          </a:p>
          <a:p>
            <a:pPr>
              <a:lnSpc>
                <a:spcPct val="150000"/>
              </a:lnSpc>
            </a:pPr>
            <a:r>
              <a:rPr lang="en-GB" dirty="0"/>
              <a:t>This is </a:t>
            </a:r>
            <a:r>
              <a:rPr lang="en-GB" b="1" dirty="0"/>
              <a:t>not</a:t>
            </a:r>
            <a:r>
              <a:rPr lang="en-GB" dirty="0"/>
              <a:t> the same thing as pharmacogenetics.</a:t>
            </a:r>
          </a:p>
          <a:p>
            <a:pPr>
              <a:lnSpc>
                <a:spcPct val="150000"/>
              </a:lnSpc>
            </a:pPr>
            <a:endParaRPr lang="en-GB" dirty="0"/>
          </a:p>
        </p:txBody>
      </p:sp>
      <p:sp>
        <p:nvSpPr>
          <p:cNvPr id="5" name="Title 4">
            <a:extLst>
              <a:ext uri="{FF2B5EF4-FFF2-40B4-BE49-F238E27FC236}">
                <a16:creationId xmlns:a16="http://schemas.microsoft.com/office/drawing/2014/main" id="{F994D967-7468-0BB1-80AD-095CA7A18374}"/>
              </a:ext>
            </a:extLst>
          </p:cNvPr>
          <p:cNvSpPr>
            <a:spLocks noGrp="1"/>
          </p:cNvSpPr>
          <p:nvPr>
            <p:ph type="title"/>
          </p:nvPr>
        </p:nvSpPr>
        <p:spPr>
          <a:xfrm>
            <a:off x="838200" y="365125"/>
            <a:ext cx="10515600" cy="1325563"/>
          </a:xfrm>
        </p:spPr>
        <p:txBody>
          <a:bodyPr>
            <a:normAutofit/>
          </a:bodyPr>
          <a:lstStyle/>
          <a:p>
            <a:r>
              <a:rPr lang="en-GB" b="1">
                <a:solidFill>
                  <a:srgbClr val="1A60AB"/>
                </a:solidFill>
              </a:rPr>
              <a:t>Pharmacogenomics</a:t>
            </a:r>
          </a:p>
        </p:txBody>
      </p:sp>
      <p:pic>
        <p:nvPicPr>
          <p:cNvPr id="8" name="Picture 7">
            <a:extLst>
              <a:ext uri="{FF2B5EF4-FFF2-40B4-BE49-F238E27FC236}">
                <a16:creationId xmlns:a16="http://schemas.microsoft.com/office/drawing/2014/main" id="{FED4553B-D436-E1BD-62CF-DABA6272C7AD}"/>
              </a:ext>
              <a:ext uri="{C183D7F6-B498-43B3-948B-1728B52AA6E4}">
                <adec:decorative xmlns:adec="http://schemas.microsoft.com/office/drawing/2017/decorative" val="1"/>
              </a:ext>
            </a:extLst>
          </p:cNvPr>
          <p:cNvPicPr>
            <a:picLocks noChangeAspect="1"/>
          </p:cNvPicPr>
          <p:nvPr/>
        </p:nvPicPr>
        <p:blipFill>
          <a:blip r:embed="rId3"/>
          <a:srcRect l="14595" r="13318"/>
          <a:stretch/>
        </p:blipFill>
        <p:spPr>
          <a:xfrm>
            <a:off x="10225956" y="97868"/>
            <a:ext cx="1785135" cy="1064838"/>
          </a:xfrm>
          <a:prstGeom prst="rect">
            <a:avLst/>
          </a:prstGeom>
        </p:spPr>
      </p:pic>
      <p:sp>
        <p:nvSpPr>
          <p:cNvPr id="3" name="TextBox 2">
            <a:extLst>
              <a:ext uri="{FF2B5EF4-FFF2-40B4-BE49-F238E27FC236}">
                <a16:creationId xmlns:a16="http://schemas.microsoft.com/office/drawing/2014/main" id="{FBD7A126-4A82-8320-6D1F-4614CD580105}"/>
              </a:ext>
            </a:extLst>
          </p:cNvPr>
          <p:cNvSpPr txBox="1"/>
          <p:nvPr/>
        </p:nvSpPr>
        <p:spPr>
          <a:xfrm>
            <a:off x="0" y="-4207"/>
            <a:ext cx="2100114" cy="369332"/>
          </a:xfrm>
          <a:prstGeom prst="rect">
            <a:avLst/>
          </a:prstGeom>
          <a:noFill/>
        </p:spPr>
        <p:txBody>
          <a:bodyPr wrap="square" rtlCol="0">
            <a:spAutoFit/>
          </a:bodyPr>
          <a:lstStyle/>
          <a:p>
            <a:r>
              <a:rPr lang="en-GB" b="1" dirty="0"/>
              <a:t>FOR TEACHERS:</a:t>
            </a:r>
          </a:p>
        </p:txBody>
      </p:sp>
    </p:spTree>
    <p:extLst>
      <p:ext uri="{BB962C8B-B14F-4D97-AF65-F5344CB8AC3E}">
        <p14:creationId xmlns:p14="http://schemas.microsoft.com/office/powerpoint/2010/main" val="21263275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FADB3-50A9-F2F0-32D3-373347BAA7D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E85D5F0-1606-0773-EB1F-5B34237104F7}"/>
              </a:ext>
            </a:extLst>
          </p:cNvPr>
          <p:cNvSpPr>
            <a:spLocks noGrp="1"/>
          </p:cNvSpPr>
          <p:nvPr>
            <p:ph type="title"/>
          </p:nvPr>
        </p:nvSpPr>
        <p:spPr>
          <a:xfrm>
            <a:off x="838200" y="365125"/>
            <a:ext cx="10515600" cy="1325563"/>
          </a:xfrm>
        </p:spPr>
        <p:txBody>
          <a:bodyPr>
            <a:normAutofit/>
          </a:bodyPr>
          <a:lstStyle/>
          <a:p>
            <a:r>
              <a:rPr lang="en-GB" b="1"/>
              <a:t>Genetic Variation</a:t>
            </a:r>
          </a:p>
        </p:txBody>
      </p:sp>
      <p:sp>
        <p:nvSpPr>
          <p:cNvPr id="6" name="Content Placeholder 5">
            <a:extLst>
              <a:ext uri="{FF2B5EF4-FFF2-40B4-BE49-F238E27FC236}">
                <a16:creationId xmlns:a16="http://schemas.microsoft.com/office/drawing/2014/main" id="{2F55E496-C50B-6E55-31B8-98FBEF5342FB}"/>
              </a:ext>
            </a:extLst>
          </p:cNvPr>
          <p:cNvSpPr>
            <a:spLocks noGrp="1"/>
          </p:cNvSpPr>
          <p:nvPr>
            <p:ph idx="1"/>
          </p:nvPr>
        </p:nvSpPr>
        <p:spPr>
          <a:xfrm>
            <a:off x="838200" y="1825625"/>
            <a:ext cx="10515600" cy="4351338"/>
          </a:xfrm>
        </p:spPr>
        <p:txBody>
          <a:bodyPr>
            <a:normAutofit/>
          </a:bodyPr>
          <a:lstStyle/>
          <a:p>
            <a:pPr>
              <a:lnSpc>
                <a:spcPct val="150000"/>
              </a:lnSpc>
            </a:pPr>
            <a:r>
              <a:rPr lang="en-GB"/>
              <a:t>We are different from one another.</a:t>
            </a:r>
          </a:p>
          <a:p>
            <a:pPr lvl="1">
              <a:lnSpc>
                <a:spcPct val="150000"/>
              </a:lnSpc>
            </a:pPr>
            <a:r>
              <a:rPr lang="en-GB"/>
              <a:t>Height, eye colour, hair colour, etc. </a:t>
            </a:r>
          </a:p>
          <a:p>
            <a:pPr>
              <a:lnSpc>
                <a:spcPct val="150000"/>
              </a:lnSpc>
            </a:pPr>
            <a:r>
              <a:rPr lang="en-GB"/>
              <a:t>This is controlled by our genetics.</a:t>
            </a:r>
          </a:p>
        </p:txBody>
      </p:sp>
      <p:pic>
        <p:nvPicPr>
          <p:cNvPr id="12" name="Picture 11" descr="Illustration of a large and diverse group of people">
            <a:extLst>
              <a:ext uri="{FF2B5EF4-FFF2-40B4-BE49-F238E27FC236}">
                <a16:creationId xmlns:a16="http://schemas.microsoft.com/office/drawing/2014/main" id="{14BF0DF0-6970-00A1-E261-431756493D4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20674" y="1354467"/>
            <a:ext cx="3454601" cy="3454601"/>
          </a:xfrm>
          <a:prstGeom prst="rect">
            <a:avLst/>
          </a:prstGeom>
          <a:ln>
            <a:solidFill>
              <a:schemeClr val="tx1"/>
            </a:solidFill>
          </a:ln>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5E305ECF-B322-0F06-6255-F2D9FB2C65F6}"/>
              </a:ext>
            </a:extLst>
          </p:cNvPr>
          <p:cNvSpPr txBox="1"/>
          <p:nvPr/>
        </p:nvSpPr>
        <p:spPr>
          <a:xfrm rot="5400000">
            <a:off x="9733953" y="3155867"/>
            <a:ext cx="2050002" cy="230832"/>
          </a:xfrm>
          <a:prstGeom prst="rect">
            <a:avLst/>
          </a:prstGeom>
          <a:noFill/>
        </p:spPr>
        <p:txBody>
          <a:bodyPr wrap="square" rtlCol="0">
            <a:spAutoFit/>
          </a:bodyPr>
          <a:lstStyle/>
          <a:p>
            <a:r>
              <a:rPr lang="en-GB" sz="900">
                <a:hlinkClick r:id="rId4" tooltip="https://www.tahr.org.tw/civicrm/contribute/transact?reset=1&amp;id=16"/>
              </a:rPr>
              <a:t>This Photo</a:t>
            </a:r>
            <a:r>
              <a:rPr lang="en-GB" sz="900"/>
              <a:t> is licensed under </a:t>
            </a:r>
            <a:r>
              <a:rPr lang="en-GB" sz="900">
                <a:hlinkClick r:id="rId5" tooltip="https://creativecommons.org/licenses/by/3.0/"/>
              </a:rPr>
              <a:t>CC BY</a:t>
            </a:r>
            <a:endParaRPr lang="en-GB" sz="900"/>
          </a:p>
        </p:txBody>
      </p:sp>
      <p:pic>
        <p:nvPicPr>
          <p:cNvPr id="17" name="Graphic 16" descr="Medicine with solid fill">
            <a:extLst>
              <a:ext uri="{FF2B5EF4-FFF2-40B4-BE49-F238E27FC236}">
                <a16:creationId xmlns:a16="http://schemas.microsoft.com/office/drawing/2014/main" id="{15B1505A-4AAB-90EB-E825-C3E2630D4DD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04054" y="5088910"/>
            <a:ext cx="1671222" cy="1671222"/>
          </a:xfrm>
          <a:prstGeom prst="rect">
            <a:avLst/>
          </a:prstGeom>
        </p:spPr>
      </p:pic>
      <p:sp>
        <p:nvSpPr>
          <p:cNvPr id="19" name="TextBox 18">
            <a:extLst>
              <a:ext uri="{FF2B5EF4-FFF2-40B4-BE49-F238E27FC236}">
                <a16:creationId xmlns:a16="http://schemas.microsoft.com/office/drawing/2014/main" id="{D439C5EC-024B-B15A-FABC-89A1250251F0}"/>
              </a:ext>
            </a:extLst>
          </p:cNvPr>
          <p:cNvSpPr txBox="1"/>
          <p:nvPr/>
        </p:nvSpPr>
        <p:spPr>
          <a:xfrm>
            <a:off x="838200" y="4939773"/>
            <a:ext cx="7912102" cy="1455976"/>
          </a:xfrm>
          <a:prstGeom prst="rect">
            <a:avLst/>
          </a:prstGeom>
          <a:noFill/>
        </p:spPr>
        <p:txBody>
          <a:bodyPr wrap="square">
            <a:spAutoFit/>
          </a:bodyPr>
          <a:lstStyle/>
          <a:p>
            <a:pPr marL="285750" indent="-285750" algn="just">
              <a:lnSpc>
                <a:spcPct val="170000"/>
              </a:lnSpc>
              <a:buClr>
                <a:srgbClr val="2266AE"/>
              </a:buClr>
              <a:buFont typeface="Arial" panose="020B0604020202020204" pitchFamily="34" charset="0"/>
              <a:buChar char="•"/>
            </a:pPr>
            <a:r>
              <a:rPr lang="en-GB" sz="2800"/>
              <a:t>Our genetics also control our responses to some </a:t>
            </a:r>
            <a:r>
              <a:rPr lang="en-GB" sz="2800" b="1">
                <a:solidFill>
                  <a:srgbClr val="2266AE"/>
                </a:solidFill>
              </a:rPr>
              <a:t>drugs/medicines.</a:t>
            </a:r>
          </a:p>
        </p:txBody>
      </p:sp>
      <p:pic>
        <p:nvPicPr>
          <p:cNvPr id="2" name="Picture 1">
            <a:extLst>
              <a:ext uri="{FF2B5EF4-FFF2-40B4-BE49-F238E27FC236}">
                <a16:creationId xmlns:a16="http://schemas.microsoft.com/office/drawing/2014/main" id="{937AAC0F-A0D6-A9BF-9E1B-6113297EBB73}"/>
              </a:ext>
              <a:ext uri="{C183D7F6-B498-43B3-948B-1728B52AA6E4}">
                <adec:decorative xmlns:adec="http://schemas.microsoft.com/office/drawing/2017/decorative" val="1"/>
              </a:ext>
            </a:extLst>
          </p:cNvPr>
          <p:cNvPicPr>
            <a:picLocks noChangeAspect="1"/>
          </p:cNvPicPr>
          <p:nvPr/>
        </p:nvPicPr>
        <p:blipFill>
          <a:blip r:embed="rId8"/>
          <a:srcRect l="14595" r="13318"/>
          <a:stretch/>
        </p:blipFill>
        <p:spPr>
          <a:xfrm>
            <a:off x="10225956" y="97868"/>
            <a:ext cx="1785135" cy="1064838"/>
          </a:xfrm>
          <a:prstGeom prst="rect">
            <a:avLst/>
          </a:prstGeom>
        </p:spPr>
      </p:pic>
    </p:spTree>
    <p:extLst>
      <p:ext uri="{BB962C8B-B14F-4D97-AF65-F5344CB8AC3E}">
        <p14:creationId xmlns:p14="http://schemas.microsoft.com/office/powerpoint/2010/main" val="2368757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9135C6961909543B92A23A91DCD48D2" ma:contentTypeVersion="15" ma:contentTypeDescription="Create a new document." ma:contentTypeScope="" ma:versionID="add8218ea1d9cf263b25aaa86a84c6f4">
  <xsd:schema xmlns:xsd="http://www.w3.org/2001/XMLSchema" xmlns:xs="http://www.w3.org/2001/XMLSchema" xmlns:p="http://schemas.microsoft.com/office/2006/metadata/properties" xmlns:ns3="410030ae-bd7e-4e99-b09e-851799336be2" xmlns:ns4="fa8f98cb-6089-48e9-bbd2-6972e3f7fecb" targetNamespace="http://schemas.microsoft.com/office/2006/metadata/properties" ma:root="true" ma:fieldsID="20ce4a2a6915eff9013baa00a09fda26" ns3:_="" ns4:_="">
    <xsd:import namespace="410030ae-bd7e-4e99-b09e-851799336be2"/>
    <xsd:import namespace="fa8f98cb-6089-48e9-bbd2-6972e3f7fecb"/>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0030ae-bd7e-4e99-b09e-851799336be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ystemTags" ma:index="21" nillable="true" ma:displayName="MediaServiceSystemTags" ma:hidden="true" ma:internalName="MediaServiceSystemTags"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8f98cb-6089-48e9-bbd2-6972e3f7fe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410030ae-bd7e-4e99-b09e-851799336be2" xsi:nil="true"/>
  </documentManagement>
</p:properties>
</file>

<file path=customXml/itemProps1.xml><?xml version="1.0" encoding="utf-8"?>
<ds:datastoreItem xmlns:ds="http://schemas.openxmlformats.org/officeDocument/2006/customXml" ds:itemID="{65929FD2-B20C-4988-A21D-22C5090333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0030ae-bd7e-4e99-b09e-851799336be2"/>
    <ds:schemaRef ds:uri="fa8f98cb-6089-48e9-bbd2-6972e3f7fe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D440C9B-C92D-4609-BA0F-69CD8BF6BCF9}">
  <ds:schemaRefs>
    <ds:schemaRef ds:uri="http://schemas.microsoft.com/sharepoint/v3/contenttype/forms"/>
  </ds:schemaRefs>
</ds:datastoreItem>
</file>

<file path=customXml/itemProps3.xml><?xml version="1.0" encoding="utf-8"?>
<ds:datastoreItem xmlns:ds="http://schemas.openxmlformats.org/officeDocument/2006/customXml" ds:itemID="{24CEEEF9-2D37-40F4-8A75-E8C40FF2F476}">
  <ds:schemaRefs>
    <ds:schemaRef ds:uri="http://purl.org/dc/terms/"/>
    <ds:schemaRef ds:uri="http://schemas.microsoft.com/office/2006/documentManagement/types"/>
    <ds:schemaRef ds:uri="http://purl.org/dc/elements/1.1/"/>
    <ds:schemaRef ds:uri="fa8f98cb-6089-48e9-bbd2-6972e3f7fecb"/>
    <ds:schemaRef ds:uri="http://schemas.microsoft.com/office/2006/metadata/properties"/>
    <ds:schemaRef ds:uri="http://purl.org/dc/dcmitype/"/>
    <ds:schemaRef ds:uri="410030ae-bd7e-4e99-b09e-851799336be2"/>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8</TotalTime>
  <Words>1804</Words>
  <Application>Microsoft Office PowerPoint</Application>
  <PresentationFormat>Widescreen</PresentationFormat>
  <Paragraphs>200</Paragraphs>
  <Slides>21</Slides>
  <Notes>20</Notes>
  <HiddenSlides>1</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Pharmacogenetics and Precision Medicine</vt:lpstr>
      <vt:lpstr>Pupil Learning Outcomes</vt:lpstr>
      <vt:lpstr>Definitions</vt:lpstr>
      <vt:lpstr>Precision Medicine (PM) AKA: Personalised Medicine</vt:lpstr>
      <vt:lpstr>Empirical medicine</vt:lpstr>
      <vt:lpstr>PM can involve:</vt:lpstr>
      <vt:lpstr>Pharmacogenetics</vt:lpstr>
      <vt:lpstr>Pharmacogenomics</vt:lpstr>
      <vt:lpstr>Genetic Variation</vt:lpstr>
      <vt:lpstr>PGx Technology</vt:lpstr>
      <vt:lpstr>PM vs. PGx</vt:lpstr>
      <vt:lpstr>Codeine Case Study</vt:lpstr>
      <vt:lpstr>Drug metabolism</vt:lpstr>
      <vt:lpstr>Enzyme activity</vt:lpstr>
      <vt:lpstr>Different Enzyme Activity</vt:lpstr>
      <vt:lpstr>Adverse Drug Reactions (ADRs)</vt:lpstr>
      <vt:lpstr>ADR Examples</vt:lpstr>
      <vt:lpstr>PGx in action</vt:lpstr>
      <vt:lpstr>Codeine Case Study</vt:lpstr>
      <vt:lpstr>Controversy</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PGx Public Engagement Projects </dc:title>
  <dc:creator>Archie Wallace (student)</dc:creator>
  <cp:lastModifiedBy>Kerstin Doig</cp:lastModifiedBy>
  <cp:revision>18</cp:revision>
  <dcterms:created xsi:type="dcterms:W3CDTF">2024-08-19T13:00:05Z</dcterms:created>
  <dcterms:modified xsi:type="dcterms:W3CDTF">2025-06-11T15:02:34Z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0x01010099135C6961909543B92A23A91DCD48D2</vt:lpwstr>
  </property>
  <property fmtid="{D5CDD505-2E9C-101B-9397-08002B2CF9AE}" pid="3" name="MediaServiceImageTags">
    <vt:lpwstr/>
  </property>
</Properties>
</file>