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58" r:id="rId9"/>
  </p:sldIdLst>
  <p:sldSz cx="18288000" cy="10287000"/>
  <p:notesSz cx="6858000" cy="9144000"/>
  <p:embeddedFontLst>
    <p:embeddedFont>
      <p:font typeface="Calibri (MS)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F60085-C125-6159-4310-3F0468D40A99}" name="Louise Keogh" initials="LK" userId="S::louise.keogh@glasgow.ac.uk::9c7e7626-e9ed-4166-b16d-2964423ffd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B5D82-AD37-5563-6326-CFF18F3BD9F1}" v="272" dt="2025-01-30T13:05:39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Keogh" userId="S::louise.keogh@glasgow.ac.uk::9c7e7626-e9ed-4166-b16d-2964423ffd13" providerId="AD" clId="Web-{12372091-4D80-322A-1343-D5FEAFFCB6DE}"/>
    <pc:docChg chg="mod addSld delSld sldOrd">
      <pc:chgData name="Louise Keogh" userId="S::louise.keogh@glasgow.ac.uk::9c7e7626-e9ed-4166-b16d-2964423ffd13" providerId="AD" clId="Web-{12372091-4D80-322A-1343-D5FEAFFCB6DE}" dt="2025-01-23T12:45:06.632" v="9"/>
      <pc:docMkLst>
        <pc:docMk/>
      </pc:docMkLst>
      <pc:sldChg chg="ord">
        <pc:chgData name="Louise Keogh" userId="S::louise.keogh@glasgow.ac.uk::9c7e7626-e9ed-4166-b16d-2964423ffd13" providerId="AD" clId="Web-{12372091-4D80-322A-1343-D5FEAFFCB6DE}" dt="2025-01-23T12:44:15.717" v="6"/>
        <pc:sldMkLst>
          <pc:docMk/>
          <pc:sldMk cId="0" sldId="257"/>
        </pc:sldMkLst>
      </pc:sldChg>
      <pc:sldChg chg="ord">
        <pc:chgData name="Louise Keogh" userId="S::louise.keogh@glasgow.ac.uk::9c7e7626-e9ed-4166-b16d-2964423ffd13" providerId="AD" clId="Web-{12372091-4D80-322A-1343-D5FEAFFCB6DE}" dt="2025-01-23T12:45:06.632" v="9"/>
        <pc:sldMkLst>
          <pc:docMk/>
          <pc:sldMk cId="0" sldId="258"/>
        </pc:sldMkLst>
      </pc:sldChg>
      <pc:sldChg chg="ord">
        <pc:chgData name="Louise Keogh" userId="S::louise.keogh@glasgow.ac.uk::9c7e7626-e9ed-4166-b16d-2964423ffd13" providerId="AD" clId="Web-{12372091-4D80-322A-1343-D5FEAFFCB6DE}" dt="2025-01-23T12:43:49.153" v="3"/>
        <pc:sldMkLst>
          <pc:docMk/>
          <pc:sldMk cId="0" sldId="259"/>
        </pc:sldMkLst>
      </pc:sldChg>
      <pc:sldChg chg="new">
        <pc:chgData name="Louise Keogh" userId="S::louise.keogh@glasgow.ac.uk::9c7e7626-e9ed-4166-b16d-2964423ffd13" providerId="AD" clId="Web-{12372091-4D80-322A-1343-D5FEAFFCB6DE}" dt="2025-01-23T12:42:24.006" v="1"/>
        <pc:sldMkLst>
          <pc:docMk/>
          <pc:sldMk cId="59501343" sldId="264"/>
        </pc:sldMkLst>
      </pc:sldChg>
      <pc:sldChg chg="new del">
        <pc:chgData name="Louise Keogh" userId="S::louise.keogh@glasgow.ac.uk::9c7e7626-e9ed-4166-b16d-2964423ffd13" providerId="AD" clId="Web-{12372091-4D80-322A-1343-D5FEAFFCB6DE}" dt="2025-01-23T12:44:27.703" v="8"/>
        <pc:sldMkLst>
          <pc:docMk/>
          <pc:sldMk cId="344230472" sldId="265"/>
        </pc:sldMkLst>
      </pc:sldChg>
    </pc:docChg>
  </pc:docChgLst>
  <pc:docChgLst>
    <pc:chgData name="Louise Keogh" userId="S::louise.keogh@glasgow.ac.uk::9c7e7626-e9ed-4166-b16d-2964423ffd13" providerId="AD" clId="Web-{AD3B5D82-AD37-5563-6326-CFF18F3BD9F1}"/>
    <pc:docChg chg="addSld delSld modSld">
      <pc:chgData name="Louise Keogh" userId="S::louise.keogh@glasgow.ac.uk::9c7e7626-e9ed-4166-b16d-2964423ffd13" providerId="AD" clId="Web-{AD3B5D82-AD37-5563-6326-CFF18F3BD9F1}" dt="2025-01-30T13:05:39.832" v="164" actId="1076"/>
      <pc:docMkLst>
        <pc:docMk/>
      </pc:docMkLst>
      <pc:sldChg chg="modSp">
        <pc:chgData name="Louise Keogh" userId="S::louise.keogh@glasgow.ac.uk::9c7e7626-e9ed-4166-b16d-2964423ffd13" providerId="AD" clId="Web-{AD3B5D82-AD37-5563-6326-CFF18F3BD9F1}" dt="2025-01-30T13:03:16.639" v="127" actId="20577"/>
        <pc:sldMkLst>
          <pc:docMk/>
          <pc:sldMk cId="0" sldId="256"/>
        </pc:sldMkLst>
        <pc:spChg chg="mod">
          <ac:chgData name="Louise Keogh" userId="S::louise.keogh@glasgow.ac.uk::9c7e7626-e9ed-4166-b16d-2964423ffd13" providerId="AD" clId="Web-{AD3B5D82-AD37-5563-6326-CFF18F3BD9F1}" dt="2025-01-30T13:03:16.639" v="127" actId="20577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Louise Keogh" userId="S::louise.keogh@glasgow.ac.uk::9c7e7626-e9ed-4166-b16d-2964423ffd13" providerId="AD" clId="Web-{AD3B5D82-AD37-5563-6326-CFF18F3BD9F1}" dt="2025-01-30T12:57:42.454" v="0"/>
        <pc:sldMkLst>
          <pc:docMk/>
          <pc:sldMk cId="0" sldId="257"/>
        </pc:sldMkLst>
      </pc:sldChg>
      <pc:sldChg chg="modSp">
        <pc:chgData name="Louise Keogh" userId="S::louise.keogh@glasgow.ac.uk::9c7e7626-e9ed-4166-b16d-2964423ffd13" providerId="AD" clId="Web-{AD3B5D82-AD37-5563-6326-CFF18F3BD9F1}" dt="2025-01-30T13:04:54.471" v="147"/>
        <pc:sldMkLst>
          <pc:docMk/>
          <pc:sldMk cId="0" sldId="258"/>
        </pc:sldMkLst>
        <pc:spChg chg="mod">
          <ac:chgData name="Louise Keogh" userId="S::louise.keogh@glasgow.ac.uk::9c7e7626-e9ed-4166-b16d-2964423ffd13" providerId="AD" clId="Web-{AD3B5D82-AD37-5563-6326-CFF18F3BD9F1}" dt="2025-01-30T13:04:54.471" v="147"/>
          <ac:spMkLst>
            <pc:docMk/>
            <pc:sldMk cId="0" sldId="258"/>
            <ac:spMk id="6" creationId="{00000000-0000-0000-0000-000000000000}"/>
          </ac:spMkLst>
        </pc:spChg>
      </pc:sldChg>
      <pc:sldChg chg="modSp">
        <pc:chgData name="Louise Keogh" userId="S::louise.keogh@glasgow.ac.uk::9c7e7626-e9ed-4166-b16d-2964423ffd13" providerId="AD" clId="Web-{AD3B5D82-AD37-5563-6326-CFF18F3BD9F1}" dt="2025-01-30T13:03:30.124" v="129"/>
        <pc:sldMkLst>
          <pc:docMk/>
          <pc:sldMk cId="0" sldId="259"/>
        </pc:sldMkLst>
        <pc:spChg chg="mod">
          <ac:chgData name="Louise Keogh" userId="S::louise.keogh@glasgow.ac.uk::9c7e7626-e9ed-4166-b16d-2964423ffd13" providerId="AD" clId="Web-{AD3B5D82-AD37-5563-6326-CFF18F3BD9F1}" dt="2025-01-30T13:03:23.092" v="128"/>
          <ac:spMkLst>
            <pc:docMk/>
            <pc:sldMk cId="0" sldId="259"/>
            <ac:spMk id="2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3:30.124" v="129"/>
          <ac:spMkLst>
            <pc:docMk/>
            <pc:sldMk cId="0" sldId="259"/>
            <ac:spMk id="6" creationId="{00000000-0000-0000-0000-000000000000}"/>
          </ac:spMkLst>
        </pc:spChg>
      </pc:sldChg>
      <pc:sldChg chg="modSp">
        <pc:chgData name="Louise Keogh" userId="S::louise.keogh@glasgow.ac.uk::9c7e7626-e9ed-4166-b16d-2964423ffd13" providerId="AD" clId="Web-{AD3B5D82-AD37-5563-6326-CFF18F3BD9F1}" dt="2025-01-30T13:03:40.874" v="131"/>
        <pc:sldMkLst>
          <pc:docMk/>
          <pc:sldMk cId="0" sldId="260"/>
        </pc:sldMkLst>
        <pc:spChg chg="mod">
          <ac:chgData name="Louise Keogh" userId="S::louise.keogh@glasgow.ac.uk::9c7e7626-e9ed-4166-b16d-2964423ffd13" providerId="AD" clId="Web-{AD3B5D82-AD37-5563-6326-CFF18F3BD9F1}" dt="2025-01-30T13:03:34.905" v="130"/>
          <ac:spMkLst>
            <pc:docMk/>
            <pc:sldMk cId="0" sldId="260"/>
            <ac:spMk id="2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3:40.874" v="131"/>
          <ac:spMkLst>
            <pc:docMk/>
            <pc:sldMk cId="0" sldId="260"/>
            <ac:spMk id="6" creationId="{00000000-0000-0000-0000-000000000000}"/>
          </ac:spMkLst>
        </pc:spChg>
      </pc:sldChg>
      <pc:sldChg chg="modSp">
        <pc:chgData name="Louise Keogh" userId="S::louise.keogh@glasgow.ac.uk::9c7e7626-e9ed-4166-b16d-2964423ffd13" providerId="AD" clId="Web-{AD3B5D82-AD37-5563-6326-CFF18F3BD9F1}" dt="2025-01-30T13:03:59.703" v="135"/>
        <pc:sldMkLst>
          <pc:docMk/>
          <pc:sldMk cId="0" sldId="261"/>
        </pc:sldMkLst>
        <pc:spChg chg="mod">
          <ac:chgData name="Louise Keogh" userId="S::louise.keogh@glasgow.ac.uk::9c7e7626-e9ed-4166-b16d-2964423ffd13" providerId="AD" clId="Web-{AD3B5D82-AD37-5563-6326-CFF18F3BD9F1}" dt="2025-01-30T13:03:46.906" v="132"/>
          <ac:spMkLst>
            <pc:docMk/>
            <pc:sldMk cId="0" sldId="261"/>
            <ac:spMk id="2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3:59.672" v="133"/>
          <ac:spMkLst>
            <pc:docMk/>
            <pc:sldMk cId="0" sldId="261"/>
            <ac:spMk id="11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3:59.672" v="134"/>
          <ac:spMkLst>
            <pc:docMk/>
            <pc:sldMk cId="0" sldId="261"/>
            <ac:spMk id="15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3:59.703" v="135"/>
          <ac:spMkLst>
            <pc:docMk/>
            <pc:sldMk cId="0" sldId="261"/>
            <ac:spMk id="19" creationId="{00000000-0000-0000-0000-000000000000}"/>
          </ac:spMkLst>
        </pc:spChg>
      </pc:sldChg>
      <pc:sldChg chg="modSp">
        <pc:chgData name="Louise Keogh" userId="S::louise.keogh@glasgow.ac.uk::9c7e7626-e9ed-4166-b16d-2964423ffd13" providerId="AD" clId="Web-{AD3B5D82-AD37-5563-6326-CFF18F3BD9F1}" dt="2025-01-30T13:04:17.282" v="140"/>
        <pc:sldMkLst>
          <pc:docMk/>
          <pc:sldMk cId="0" sldId="262"/>
        </pc:sldMkLst>
        <pc:spChg chg="mod">
          <ac:chgData name="Louise Keogh" userId="S::louise.keogh@glasgow.ac.uk::9c7e7626-e9ed-4166-b16d-2964423ffd13" providerId="AD" clId="Web-{AD3B5D82-AD37-5563-6326-CFF18F3BD9F1}" dt="2025-01-30T13:04:17.282" v="140"/>
          <ac:spMkLst>
            <pc:docMk/>
            <pc:sldMk cId="0" sldId="262"/>
            <ac:spMk id="6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4:12.485" v="136"/>
          <ac:spMkLst>
            <pc:docMk/>
            <pc:sldMk cId="0" sldId="262"/>
            <ac:spMk id="16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4:12.500" v="137"/>
          <ac:spMkLst>
            <pc:docMk/>
            <pc:sldMk cId="0" sldId="262"/>
            <ac:spMk id="17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4:12.500" v="138"/>
          <ac:spMkLst>
            <pc:docMk/>
            <pc:sldMk cId="0" sldId="262"/>
            <ac:spMk id="18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4:12.532" v="139"/>
          <ac:spMkLst>
            <pc:docMk/>
            <pc:sldMk cId="0" sldId="262"/>
            <ac:spMk id="19" creationId="{00000000-0000-0000-0000-000000000000}"/>
          </ac:spMkLst>
        </pc:spChg>
      </pc:sldChg>
      <pc:sldChg chg="addSp delSp modSp add del">
        <pc:chgData name="Louise Keogh" userId="S::louise.keogh@glasgow.ac.uk::9c7e7626-e9ed-4166-b16d-2964423ffd13" providerId="AD" clId="Web-{AD3B5D82-AD37-5563-6326-CFF18F3BD9F1}" dt="2025-01-30T13:04:33.532" v="143"/>
        <pc:sldMkLst>
          <pc:docMk/>
          <pc:sldMk cId="0" sldId="263"/>
        </pc:sldMkLst>
        <pc:spChg chg="mod">
          <ac:chgData name="Louise Keogh" userId="S::louise.keogh@glasgow.ac.uk::9c7e7626-e9ed-4166-b16d-2964423ffd13" providerId="AD" clId="Web-{AD3B5D82-AD37-5563-6326-CFF18F3BD9F1}" dt="2025-01-30T13:04:33.532" v="143"/>
          <ac:spMkLst>
            <pc:docMk/>
            <pc:sldMk cId="0" sldId="263"/>
            <ac:spMk id="2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0:49.633" v="86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0:56.618" v="88" actId="1076"/>
          <ac:spMkLst>
            <pc:docMk/>
            <pc:sldMk cId="0" sldId="263"/>
            <ac:spMk id="5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4:26.688" v="141"/>
          <ac:spMkLst>
            <pc:docMk/>
            <pc:sldMk cId="0" sldId="263"/>
            <ac:spMk id="6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4:26.720" v="142"/>
          <ac:spMkLst>
            <pc:docMk/>
            <pc:sldMk cId="0" sldId="263"/>
            <ac:spMk id="7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0:56.680" v="91" actId="1076"/>
          <ac:spMkLst>
            <pc:docMk/>
            <pc:sldMk cId="0" sldId="263"/>
            <ac:spMk id="8" creationId="{00000000-0000-0000-0000-000000000000}"/>
          </ac:spMkLst>
        </pc:spChg>
        <pc:spChg chg="del">
          <ac:chgData name="Louise Keogh" userId="S::louise.keogh@glasgow.ac.uk::9c7e7626-e9ed-4166-b16d-2964423ffd13" providerId="AD" clId="Web-{AD3B5D82-AD37-5563-6326-CFF18F3BD9F1}" dt="2025-01-30T13:00:39.429" v="83"/>
          <ac:spMkLst>
            <pc:docMk/>
            <pc:sldMk cId="0" sldId="263"/>
            <ac:spMk id="9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0:56.696" v="92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0:56.727" v="93" actId="1076"/>
          <ac:spMkLst>
            <pc:docMk/>
            <pc:sldMk cId="0" sldId="263"/>
            <ac:spMk id="11" creationId="{00000000-0000-0000-0000-000000000000}"/>
          </ac:spMkLst>
        </pc:spChg>
        <pc:spChg chg="add del mod">
          <ac:chgData name="Louise Keogh" userId="S::louise.keogh@glasgow.ac.uk::9c7e7626-e9ed-4166-b16d-2964423ffd13" providerId="AD" clId="Web-{AD3B5D82-AD37-5563-6326-CFF18F3BD9F1}" dt="2025-01-30T13:00:58.821" v="95"/>
          <ac:spMkLst>
            <pc:docMk/>
            <pc:sldMk cId="0" sldId="263"/>
            <ac:spMk id="12" creationId="{00000000-0000-0000-0000-000000000000}"/>
          </ac:spMkLst>
        </pc:spChg>
      </pc:sldChg>
      <pc:sldChg chg="del">
        <pc:chgData name="Louise Keogh" userId="S::louise.keogh@glasgow.ac.uk::9c7e7626-e9ed-4166-b16d-2964423ffd13" providerId="AD" clId="Web-{AD3B5D82-AD37-5563-6326-CFF18F3BD9F1}" dt="2025-01-30T13:02:59.466" v="125"/>
        <pc:sldMkLst>
          <pc:docMk/>
          <pc:sldMk cId="59501343" sldId="264"/>
        </pc:sldMkLst>
      </pc:sldChg>
      <pc:sldChg chg="delSp modSp add replId">
        <pc:chgData name="Louise Keogh" userId="S::louise.keogh@glasgow.ac.uk::9c7e7626-e9ed-4166-b16d-2964423ffd13" providerId="AD" clId="Web-{AD3B5D82-AD37-5563-6326-CFF18F3BD9F1}" dt="2025-01-30T13:05:39.832" v="164" actId="1076"/>
        <pc:sldMkLst>
          <pc:docMk/>
          <pc:sldMk cId="2024956494" sldId="265"/>
        </pc:sldMkLst>
        <pc:spChg chg="mod">
          <ac:chgData name="Louise Keogh" userId="S::louise.keogh@glasgow.ac.uk::9c7e7626-e9ed-4166-b16d-2964423ffd13" providerId="AD" clId="Web-{AD3B5D82-AD37-5563-6326-CFF18F3BD9F1}" dt="2025-01-30T13:05:32.894" v="158" actId="1076"/>
          <ac:spMkLst>
            <pc:docMk/>
            <pc:sldMk cId="2024956494" sldId="265"/>
            <ac:spMk id="2" creationId="{68FD6DC5-BE47-89E6-FB49-ABA123C1E423}"/>
          </ac:spMkLst>
        </pc:spChg>
        <pc:spChg chg="del">
          <ac:chgData name="Louise Keogh" userId="S::louise.keogh@glasgow.ac.uk::9c7e7626-e9ed-4166-b16d-2964423ffd13" providerId="AD" clId="Web-{AD3B5D82-AD37-5563-6326-CFF18F3BD9F1}" dt="2025-01-30T13:01:50.792" v="106"/>
          <ac:spMkLst>
            <pc:docMk/>
            <pc:sldMk cId="2024956494" sldId="265"/>
            <ac:spMk id="3" creationId="{35B65747-AF78-12BF-7301-439683C9468D}"/>
          </ac:spMkLst>
        </pc:spChg>
        <pc:spChg chg="del">
          <ac:chgData name="Louise Keogh" userId="S::louise.keogh@glasgow.ac.uk::9c7e7626-e9ed-4166-b16d-2964423ffd13" providerId="AD" clId="Web-{AD3B5D82-AD37-5563-6326-CFF18F3BD9F1}" dt="2025-01-30T13:01:50.073" v="105"/>
          <ac:spMkLst>
            <pc:docMk/>
            <pc:sldMk cId="2024956494" sldId="265"/>
            <ac:spMk id="4" creationId="{E98140DF-147B-CD3F-757F-784E832C34BC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5:39.754" v="159" actId="1076"/>
          <ac:spMkLst>
            <pc:docMk/>
            <pc:sldMk cId="2024956494" sldId="265"/>
            <ac:spMk id="5" creationId="{484DC1FC-12E0-4F7E-FE32-A1F039CA7568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5:39.769" v="160" actId="1076"/>
          <ac:spMkLst>
            <pc:docMk/>
            <pc:sldMk cId="2024956494" sldId="265"/>
            <ac:spMk id="6" creationId="{B23701E9-12AF-3682-542B-D7AED3BDF03A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5:39.801" v="161" actId="1076"/>
          <ac:spMkLst>
            <pc:docMk/>
            <pc:sldMk cId="2024956494" sldId="265"/>
            <ac:spMk id="7" creationId="{7AD5DEB7-E858-489A-C91A-B15A8B4F5846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5:39.816" v="162" actId="1076"/>
          <ac:spMkLst>
            <pc:docMk/>
            <pc:sldMk cId="2024956494" sldId="265"/>
            <ac:spMk id="8" creationId="{E1E60BAA-D6BC-9C6B-F6A1-CE46C679C906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5:39.816" v="163" actId="1076"/>
          <ac:spMkLst>
            <pc:docMk/>
            <pc:sldMk cId="2024956494" sldId="265"/>
            <ac:spMk id="10" creationId="{413AE832-A8F5-C546-18DA-498696616116}"/>
          </ac:spMkLst>
        </pc:spChg>
        <pc:spChg chg="mod">
          <ac:chgData name="Louise Keogh" userId="S::louise.keogh@glasgow.ac.uk::9c7e7626-e9ed-4166-b16d-2964423ffd13" providerId="AD" clId="Web-{AD3B5D82-AD37-5563-6326-CFF18F3BD9F1}" dt="2025-01-30T13:05:39.832" v="164" actId="1076"/>
          <ac:spMkLst>
            <pc:docMk/>
            <pc:sldMk cId="2024956494" sldId="265"/>
            <ac:spMk id="11" creationId="{EC1514E0-71DA-834E-F575-F75BF441C6C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5860" y="655796"/>
            <a:ext cx="3701256" cy="1147389"/>
          </a:xfrm>
          <a:custGeom>
            <a:avLst/>
            <a:gdLst/>
            <a:ahLst/>
            <a:cxnLst/>
            <a:rect l="l" t="t" r="r" b="b"/>
            <a:pathLst>
              <a:path w="3701256" h="1147389">
                <a:moveTo>
                  <a:pt x="0" y="0"/>
                </a:moveTo>
                <a:lnTo>
                  <a:pt x="3701256" y="0"/>
                </a:lnTo>
                <a:lnTo>
                  <a:pt x="3701256" y="1147390"/>
                </a:lnTo>
                <a:lnTo>
                  <a:pt x="0" y="1147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360045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B4D9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030650" y="3977756"/>
            <a:ext cx="14226701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8"/>
              </a:lnSpc>
            </a:pPr>
            <a:r>
              <a:rPr lang="en-US" sz="6900" b="1" spc="117" dirty="0">
                <a:solidFill>
                  <a:srgbClr val="FFFFFF"/>
                </a:solidFill>
                <a:latin typeface="Calibri"/>
                <a:ea typeface="Calibri (MS) Bold"/>
                <a:cs typeface="Calibri (MS) Bold"/>
                <a:sym typeface="Calibri (MS) Bold"/>
              </a:rPr>
              <a:t>A&amp;F Practice Enhancement Tool </a:t>
            </a:r>
            <a:endParaRPr lang="en-US" sz="6900" b="1" spc="117" dirty="0">
              <a:solidFill>
                <a:srgbClr val="FFFFFF"/>
              </a:solidFill>
              <a:latin typeface="Calibri"/>
              <a:ea typeface="Calibri (MS) Bold"/>
              <a:cs typeface="Calibri (MS) Bold"/>
            </a:endParaRPr>
          </a:p>
          <a:p>
            <a:pPr algn="ctr">
              <a:lnSpc>
                <a:spcPts val="8118"/>
              </a:lnSpc>
            </a:pPr>
            <a:r>
              <a:rPr lang="en-US" sz="6900" b="1" spc="117" dirty="0">
                <a:solidFill>
                  <a:srgbClr val="FFFFFF"/>
                </a:solidFill>
                <a:latin typeface="Calibri"/>
                <a:ea typeface="Calibri (MS) Bold"/>
                <a:cs typeface="Calibri (MS) Bold"/>
                <a:sym typeface="Calibri (MS) Bold"/>
              </a:rPr>
              <a:t>Guide</a:t>
            </a:r>
            <a:endParaRPr lang="en-US" sz="6900" b="1" spc="117" dirty="0">
              <a:solidFill>
                <a:srgbClr val="FFFFFF"/>
              </a:solidFill>
              <a:latin typeface="Calibri"/>
              <a:ea typeface="Calibri (MS) Bold"/>
              <a:cs typeface="Calibri (MS)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513" y="1719258"/>
            <a:ext cx="14226701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0"/>
              </a:lnSpc>
            </a:pPr>
            <a:r>
              <a:rPr lang="en-US" sz="6539" b="1" spc="11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 (MS) Bold"/>
              </a:rPr>
              <a:t>What is the A&amp;F PET?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381098"/>
            <a:ext cx="2119867" cy="1146712"/>
          </a:xfrm>
          <a:custGeom>
            <a:avLst/>
            <a:gdLst/>
            <a:ahLst/>
            <a:cxnLst/>
            <a:rect l="l" t="t" r="r" b="b"/>
            <a:pathLst>
              <a:path w="2119867" h="1146712">
                <a:moveTo>
                  <a:pt x="0" y="0"/>
                </a:moveTo>
                <a:lnTo>
                  <a:pt x="2119867" y="0"/>
                </a:lnTo>
                <a:lnTo>
                  <a:pt x="2119867" y="1146712"/>
                </a:lnTo>
                <a:lnTo>
                  <a:pt x="0" y="1146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6484472" y="-695795"/>
            <a:ext cx="5835669" cy="13432810"/>
            <a:chOff x="0" y="0"/>
            <a:chExt cx="4224020" cy="972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9723042"/>
            </a:xfrm>
            <a:custGeom>
              <a:avLst/>
              <a:gdLst/>
              <a:ahLst/>
              <a:cxnLst/>
              <a:rect l="l" t="t" r="r" b="b"/>
              <a:pathLst>
                <a:path w="4224020" h="9723042">
                  <a:moveTo>
                    <a:pt x="4224020" y="9723042"/>
                  </a:moveTo>
                  <a:lnTo>
                    <a:pt x="2441575" y="9723042"/>
                  </a:lnTo>
                  <a:cubicBezTo>
                    <a:pt x="1093089" y="9723042"/>
                    <a:pt x="0" y="8629953"/>
                    <a:pt x="0" y="7281467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97230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056401" y="4026915"/>
            <a:ext cx="10691813" cy="431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 (MS)"/>
              </a:rPr>
              <a:t>The Practice Enhancement Tool is an annual survey to support teaching staff. It will feed back your experiences of embedding the Learning Through Assessment (LTA) pillars in your teaching.</a:t>
            </a:r>
          </a:p>
          <a:p>
            <a:pPr algn="l">
              <a:lnSpc>
                <a:spcPts val="4200"/>
              </a:lnSpc>
            </a:pPr>
            <a:r>
              <a:rPr lang="en-US" sz="3000" spc="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 (MS)"/>
              </a:rPr>
              <a:t> </a:t>
            </a:r>
          </a:p>
          <a:p>
            <a:pPr algn="l">
              <a:lnSpc>
                <a:spcPts val="4200"/>
              </a:lnSpc>
            </a:pPr>
            <a:r>
              <a:rPr lang="en-US" sz="3000" spc="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 (MS)"/>
              </a:rPr>
              <a:t>The results of this survey is displayed in School and College view on dashboards, to support evidencing of best practice and areas where further support can be offered. </a:t>
            </a:r>
          </a:p>
          <a:p>
            <a:pPr algn="l">
              <a:lnSpc>
                <a:spcPts val="4200"/>
              </a:lnSpc>
            </a:pPr>
            <a:endParaRPr lang="en-US" sz="3000" spc="51">
              <a:solidFill>
                <a:srgbClr val="000000"/>
              </a:solidFill>
              <a:latin typeface="Calibri"/>
              <a:ea typeface="Calibri"/>
              <a:cs typeface="Calibri"/>
              <a:sym typeface="Calibri (MS)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513" y="1719258"/>
            <a:ext cx="1566881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0"/>
              </a:lnSpc>
            </a:pPr>
            <a:r>
              <a:rPr lang="en-US" sz="6539" b="1" spc="11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 (MS) Bold"/>
              </a:rPr>
              <a:t>When is the A&amp;F PET taking place?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381098"/>
            <a:ext cx="2119867" cy="1146712"/>
          </a:xfrm>
          <a:custGeom>
            <a:avLst/>
            <a:gdLst/>
            <a:ahLst/>
            <a:cxnLst/>
            <a:rect l="l" t="t" r="r" b="b"/>
            <a:pathLst>
              <a:path w="2119867" h="1146712">
                <a:moveTo>
                  <a:pt x="0" y="0"/>
                </a:moveTo>
                <a:lnTo>
                  <a:pt x="2119867" y="0"/>
                </a:lnTo>
                <a:lnTo>
                  <a:pt x="2119867" y="1146712"/>
                </a:lnTo>
                <a:lnTo>
                  <a:pt x="0" y="1146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6484472" y="-695795"/>
            <a:ext cx="5835669" cy="13432810"/>
            <a:chOff x="0" y="0"/>
            <a:chExt cx="4224020" cy="97230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9723042"/>
            </a:xfrm>
            <a:custGeom>
              <a:avLst/>
              <a:gdLst/>
              <a:ahLst/>
              <a:cxnLst/>
              <a:rect l="l" t="t" r="r" b="b"/>
              <a:pathLst>
                <a:path w="4224020" h="9723042">
                  <a:moveTo>
                    <a:pt x="4224020" y="9723042"/>
                  </a:moveTo>
                  <a:lnTo>
                    <a:pt x="2441575" y="9723042"/>
                  </a:lnTo>
                  <a:cubicBezTo>
                    <a:pt x="1093089" y="9723042"/>
                    <a:pt x="0" y="8629953"/>
                    <a:pt x="0" y="7281467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97230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600462" y="4424220"/>
            <a:ext cx="11087077" cy="313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sz="3000" spc="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 (MS)"/>
              </a:rPr>
              <a:t>The Practice Enhancement Tool will launch on the </a:t>
            </a:r>
            <a:r>
              <a:rPr lang="en-US" sz="3000" b="1" spc="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 (MS) Bold"/>
              </a:rPr>
              <a:t>26th March 2025</a:t>
            </a:r>
            <a:r>
              <a:rPr lang="en-US" sz="3000" spc="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 (MS)"/>
              </a:rPr>
              <a:t>.</a:t>
            </a:r>
          </a:p>
          <a:p>
            <a:pPr algn="l">
              <a:lnSpc>
                <a:spcPts val="3509"/>
              </a:lnSpc>
            </a:pPr>
            <a:endParaRPr lang="en-US" sz="3000" spc="51">
              <a:solidFill>
                <a:srgbClr val="000000"/>
              </a:solidFill>
              <a:latin typeface="Calibri"/>
              <a:ea typeface="Calibri"/>
              <a:cs typeface="Calibri"/>
              <a:sym typeface="Calibri (MS)"/>
            </a:endParaRPr>
          </a:p>
          <a:p>
            <a:pPr algn="l">
              <a:lnSpc>
                <a:spcPts val="3509"/>
              </a:lnSpc>
            </a:pPr>
            <a:r>
              <a:rPr lang="en-US" sz="3000" spc="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 (MS)"/>
              </a:rPr>
              <a:t>The survey will stay open for one month, and close on the 26th April 2025. </a:t>
            </a:r>
          </a:p>
          <a:p>
            <a:pPr algn="l">
              <a:lnSpc>
                <a:spcPts val="3509"/>
              </a:lnSpc>
            </a:pPr>
            <a:endParaRPr lang="en-US" sz="3000" spc="51">
              <a:solidFill>
                <a:srgbClr val="000000"/>
              </a:solidFill>
              <a:latin typeface="Calibri"/>
              <a:ea typeface="Calibri"/>
              <a:cs typeface="Calibri"/>
              <a:sym typeface="Calibri (MS)"/>
            </a:endParaRPr>
          </a:p>
          <a:p>
            <a:pPr algn="l">
              <a:lnSpc>
                <a:spcPts val="3509"/>
              </a:lnSpc>
              <a:spcBef>
                <a:spcPct val="0"/>
              </a:spcBef>
            </a:pPr>
            <a:r>
              <a:rPr lang="en-US" sz="3000" spc="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 (MS)"/>
              </a:rPr>
              <a:t>The survey can be completed via individual Qualtrics survey links, which will be </a:t>
            </a:r>
            <a:r>
              <a:rPr lang="en-US" sz="3000" b="1" spc="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 (MS) Bold"/>
              </a:rPr>
              <a:t>emailed directly to all teaching staff members</a:t>
            </a:r>
            <a:r>
              <a:rPr lang="en-US" sz="3000" spc="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 (MS)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513" y="1688294"/>
            <a:ext cx="1566881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0"/>
              </a:lnSpc>
            </a:pPr>
            <a:r>
              <a:rPr lang="en-US" sz="6539" b="1" spc="11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 (MS) Bold"/>
              </a:rPr>
              <a:t>What’s the process of the A&amp;F PET?</a:t>
            </a:r>
          </a:p>
        </p:txBody>
      </p:sp>
      <p:sp>
        <p:nvSpPr>
          <p:cNvPr id="3" name="Freeform 3"/>
          <p:cNvSpPr/>
          <p:nvPr/>
        </p:nvSpPr>
        <p:spPr>
          <a:xfrm>
            <a:off x="2160992" y="4251387"/>
            <a:ext cx="2677526" cy="1757431"/>
          </a:xfrm>
          <a:custGeom>
            <a:avLst/>
            <a:gdLst/>
            <a:ahLst/>
            <a:cxnLst/>
            <a:rect l="l" t="t" r="r" b="b"/>
            <a:pathLst>
              <a:path w="2677526" h="1757431">
                <a:moveTo>
                  <a:pt x="0" y="0"/>
                </a:moveTo>
                <a:lnTo>
                  <a:pt x="2677527" y="0"/>
                </a:lnTo>
                <a:lnTo>
                  <a:pt x="2677527" y="1757431"/>
                </a:lnTo>
                <a:lnTo>
                  <a:pt x="0" y="1757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66203" y="4026200"/>
            <a:ext cx="1985962" cy="2286000"/>
          </a:xfrm>
          <a:custGeom>
            <a:avLst/>
            <a:gdLst/>
            <a:ahLst/>
            <a:cxnLst/>
            <a:rect l="l" t="t" r="r" b="b"/>
            <a:pathLst>
              <a:path w="1985962" h="2286000">
                <a:moveTo>
                  <a:pt x="0" y="0"/>
                </a:moveTo>
                <a:lnTo>
                  <a:pt x="1985962" y="0"/>
                </a:lnTo>
                <a:lnTo>
                  <a:pt x="1985962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5262456" y="4251387"/>
            <a:ext cx="2360367" cy="1255636"/>
          </a:xfrm>
          <a:custGeom>
            <a:avLst/>
            <a:gdLst/>
            <a:ahLst/>
            <a:cxnLst/>
            <a:rect l="l" t="t" r="r" b="b"/>
            <a:pathLst>
              <a:path w="2360367" h="1255636">
                <a:moveTo>
                  <a:pt x="2360367" y="0"/>
                </a:moveTo>
                <a:lnTo>
                  <a:pt x="0" y="0"/>
                </a:lnTo>
                <a:lnTo>
                  <a:pt x="0" y="1255636"/>
                </a:lnTo>
                <a:lnTo>
                  <a:pt x="2360367" y="1255636"/>
                </a:lnTo>
                <a:lnTo>
                  <a:pt x="23603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67603" y="3987103"/>
            <a:ext cx="2622720" cy="2193249"/>
          </a:xfrm>
          <a:custGeom>
            <a:avLst/>
            <a:gdLst/>
            <a:ahLst/>
            <a:cxnLst/>
            <a:rect l="l" t="t" r="r" b="b"/>
            <a:pathLst>
              <a:path w="2622720" h="2193249">
                <a:moveTo>
                  <a:pt x="0" y="0"/>
                </a:moveTo>
                <a:lnTo>
                  <a:pt x="2622720" y="0"/>
                </a:lnTo>
                <a:lnTo>
                  <a:pt x="2622720" y="2193249"/>
                </a:lnTo>
                <a:lnTo>
                  <a:pt x="0" y="21932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519646" y="4251387"/>
            <a:ext cx="2360367" cy="1255636"/>
          </a:xfrm>
          <a:custGeom>
            <a:avLst/>
            <a:gdLst/>
            <a:ahLst/>
            <a:cxnLst/>
            <a:rect l="l" t="t" r="r" b="b"/>
            <a:pathLst>
              <a:path w="2360367" h="1255636">
                <a:moveTo>
                  <a:pt x="2360368" y="0"/>
                </a:moveTo>
                <a:lnTo>
                  <a:pt x="0" y="0"/>
                </a:lnTo>
                <a:lnTo>
                  <a:pt x="0" y="1255636"/>
                </a:lnTo>
                <a:lnTo>
                  <a:pt x="2360368" y="1255636"/>
                </a:lnTo>
                <a:lnTo>
                  <a:pt x="236036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442320" y="6486073"/>
            <a:ext cx="4905249" cy="2563170"/>
            <a:chOff x="0" y="0"/>
            <a:chExt cx="615699" cy="3217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5699" cy="321725"/>
            </a:xfrm>
            <a:custGeom>
              <a:avLst/>
              <a:gdLst/>
              <a:ahLst/>
              <a:cxnLst/>
              <a:rect l="l" t="t" r="r" b="b"/>
              <a:pathLst>
                <a:path w="615699" h="321725">
                  <a:moveTo>
                    <a:pt x="412499" y="0"/>
                  </a:moveTo>
                  <a:cubicBezTo>
                    <a:pt x="524723" y="0"/>
                    <a:pt x="615699" y="72021"/>
                    <a:pt x="615699" y="160862"/>
                  </a:cubicBezTo>
                  <a:cubicBezTo>
                    <a:pt x="615699" y="249704"/>
                    <a:pt x="524723" y="321725"/>
                    <a:pt x="412499" y="321725"/>
                  </a:cubicBezTo>
                  <a:lnTo>
                    <a:pt x="203200" y="321725"/>
                  </a:lnTo>
                  <a:cubicBezTo>
                    <a:pt x="90976" y="321725"/>
                    <a:pt x="0" y="249704"/>
                    <a:pt x="0" y="160862"/>
                  </a:cubicBezTo>
                  <a:cubicBezTo>
                    <a:pt x="0" y="7202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15699" cy="359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840539" y="6727028"/>
            <a:ext cx="4108812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5B4D94"/>
                </a:solidFill>
                <a:latin typeface="Calibri"/>
                <a:ea typeface="Calibri"/>
                <a:cs typeface="Calibri"/>
                <a:sym typeface="Calibri (MS) Bold"/>
              </a:rPr>
              <a:t>After the survey closes, you will receive an email link to the A&amp;F PET dashboard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40431" y="6486073"/>
            <a:ext cx="4905249" cy="2563170"/>
            <a:chOff x="0" y="0"/>
            <a:chExt cx="615699" cy="3217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5699" cy="321725"/>
            </a:xfrm>
            <a:custGeom>
              <a:avLst/>
              <a:gdLst/>
              <a:ahLst/>
              <a:cxnLst/>
              <a:rect l="l" t="t" r="r" b="b"/>
              <a:pathLst>
                <a:path w="615699" h="321725">
                  <a:moveTo>
                    <a:pt x="412499" y="0"/>
                  </a:moveTo>
                  <a:cubicBezTo>
                    <a:pt x="524723" y="0"/>
                    <a:pt x="615699" y="72021"/>
                    <a:pt x="615699" y="160862"/>
                  </a:cubicBezTo>
                  <a:cubicBezTo>
                    <a:pt x="615699" y="249704"/>
                    <a:pt x="524723" y="321725"/>
                    <a:pt x="412499" y="321725"/>
                  </a:cubicBezTo>
                  <a:lnTo>
                    <a:pt x="203200" y="321725"/>
                  </a:lnTo>
                  <a:cubicBezTo>
                    <a:pt x="90976" y="321725"/>
                    <a:pt x="0" y="249704"/>
                    <a:pt x="0" y="160862"/>
                  </a:cubicBezTo>
                  <a:cubicBezTo>
                    <a:pt x="0" y="7202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615699" cy="359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74007" y="6881833"/>
            <a:ext cx="3438096" cy="158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5B4D94"/>
                </a:solidFill>
                <a:latin typeface="Calibri"/>
                <a:ea typeface="Calibri"/>
                <a:cs typeface="Calibri"/>
                <a:sym typeface="Calibri (MS) Bold"/>
              </a:rPr>
              <a:t>Access A&amp;F PET through personalised email from Qualtrics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693405" y="6486073"/>
            <a:ext cx="4905249" cy="2563170"/>
            <a:chOff x="0" y="0"/>
            <a:chExt cx="615699" cy="32172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15699" cy="321725"/>
            </a:xfrm>
            <a:custGeom>
              <a:avLst/>
              <a:gdLst/>
              <a:ahLst/>
              <a:cxnLst/>
              <a:rect l="l" t="t" r="r" b="b"/>
              <a:pathLst>
                <a:path w="615699" h="321725">
                  <a:moveTo>
                    <a:pt x="412499" y="0"/>
                  </a:moveTo>
                  <a:cubicBezTo>
                    <a:pt x="524723" y="0"/>
                    <a:pt x="615699" y="72021"/>
                    <a:pt x="615699" y="160862"/>
                  </a:cubicBezTo>
                  <a:cubicBezTo>
                    <a:pt x="615699" y="249704"/>
                    <a:pt x="524723" y="321725"/>
                    <a:pt x="412499" y="321725"/>
                  </a:cubicBezTo>
                  <a:lnTo>
                    <a:pt x="203200" y="321725"/>
                  </a:lnTo>
                  <a:cubicBezTo>
                    <a:pt x="90976" y="321725"/>
                    <a:pt x="0" y="249704"/>
                    <a:pt x="0" y="160862"/>
                  </a:cubicBezTo>
                  <a:cubicBezTo>
                    <a:pt x="0" y="7202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615699" cy="359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510711" y="6881833"/>
            <a:ext cx="3272133" cy="158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5B4D94"/>
                </a:solidFill>
                <a:latin typeface="Calibri"/>
                <a:ea typeface="Calibri"/>
                <a:cs typeface="Calibri"/>
                <a:sym typeface="Calibri (MS) Bold"/>
              </a:rPr>
              <a:t>Answer the questionnaire &amp; save your responses</a:t>
            </a:r>
          </a:p>
        </p:txBody>
      </p:sp>
      <p:sp>
        <p:nvSpPr>
          <p:cNvPr id="20" name="Freeform 20"/>
          <p:cNvSpPr/>
          <p:nvPr/>
        </p:nvSpPr>
        <p:spPr>
          <a:xfrm>
            <a:off x="0" y="381098"/>
            <a:ext cx="2119867" cy="1146712"/>
          </a:xfrm>
          <a:custGeom>
            <a:avLst/>
            <a:gdLst/>
            <a:ahLst/>
            <a:cxnLst/>
            <a:rect l="l" t="t" r="r" b="b"/>
            <a:pathLst>
              <a:path w="2119867" h="1146712">
                <a:moveTo>
                  <a:pt x="0" y="0"/>
                </a:moveTo>
                <a:lnTo>
                  <a:pt x="2119867" y="0"/>
                </a:lnTo>
                <a:lnTo>
                  <a:pt x="2119867" y="1146712"/>
                </a:lnTo>
                <a:lnTo>
                  <a:pt x="0" y="11467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73118" y="4673111"/>
            <a:ext cx="3350035" cy="2901968"/>
          </a:xfrm>
          <a:custGeom>
            <a:avLst/>
            <a:gdLst/>
            <a:ahLst/>
            <a:cxnLst/>
            <a:rect l="l" t="t" r="r" b="b"/>
            <a:pathLst>
              <a:path w="3350035" h="2901968">
                <a:moveTo>
                  <a:pt x="0" y="0"/>
                </a:moveTo>
                <a:lnTo>
                  <a:pt x="3350035" y="0"/>
                </a:lnTo>
                <a:lnTo>
                  <a:pt x="3350035" y="2901968"/>
                </a:lnTo>
                <a:lnTo>
                  <a:pt x="0" y="2901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240006" y="3003584"/>
            <a:ext cx="6115434" cy="2563170"/>
            <a:chOff x="0" y="0"/>
            <a:chExt cx="850440" cy="3564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50439" cy="356446"/>
            </a:xfrm>
            <a:custGeom>
              <a:avLst/>
              <a:gdLst/>
              <a:ahLst/>
              <a:cxnLst/>
              <a:rect l="l" t="t" r="r" b="b"/>
              <a:pathLst>
                <a:path w="850439" h="356446">
                  <a:moveTo>
                    <a:pt x="647240" y="0"/>
                  </a:moveTo>
                  <a:cubicBezTo>
                    <a:pt x="759464" y="0"/>
                    <a:pt x="850439" y="79793"/>
                    <a:pt x="850439" y="178223"/>
                  </a:cubicBezTo>
                  <a:cubicBezTo>
                    <a:pt x="850439" y="276653"/>
                    <a:pt x="759464" y="356446"/>
                    <a:pt x="647240" y="356446"/>
                  </a:cubicBezTo>
                  <a:lnTo>
                    <a:pt x="203200" y="356446"/>
                  </a:lnTo>
                  <a:cubicBezTo>
                    <a:pt x="90976" y="356446"/>
                    <a:pt x="0" y="276653"/>
                    <a:pt x="0" y="178223"/>
                  </a:cubicBezTo>
                  <a:cubicBezTo>
                    <a:pt x="0" y="7979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50440" cy="394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9809" y="1719258"/>
            <a:ext cx="1566881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0"/>
              </a:lnSpc>
            </a:pPr>
            <a:r>
              <a:rPr lang="en-US" sz="6539" b="1" spc="11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 (MS) Bold"/>
              </a:rPr>
              <a:t>How do I use the dashboard?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80718" y="3003584"/>
            <a:ext cx="6475546" cy="2563170"/>
            <a:chOff x="0" y="0"/>
            <a:chExt cx="900518" cy="3564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00518" cy="356446"/>
            </a:xfrm>
            <a:custGeom>
              <a:avLst/>
              <a:gdLst/>
              <a:ahLst/>
              <a:cxnLst/>
              <a:rect l="l" t="t" r="r" b="b"/>
              <a:pathLst>
                <a:path w="900518" h="356446">
                  <a:moveTo>
                    <a:pt x="697318" y="0"/>
                  </a:moveTo>
                  <a:cubicBezTo>
                    <a:pt x="809543" y="0"/>
                    <a:pt x="900518" y="79793"/>
                    <a:pt x="900518" y="178223"/>
                  </a:cubicBezTo>
                  <a:cubicBezTo>
                    <a:pt x="900518" y="276653"/>
                    <a:pt x="809543" y="356446"/>
                    <a:pt x="697318" y="356446"/>
                  </a:cubicBezTo>
                  <a:lnTo>
                    <a:pt x="203200" y="356446"/>
                  </a:lnTo>
                  <a:cubicBezTo>
                    <a:pt x="90976" y="356446"/>
                    <a:pt x="0" y="276653"/>
                    <a:pt x="0" y="178223"/>
                  </a:cubicBezTo>
                  <a:cubicBezTo>
                    <a:pt x="0" y="7979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900518" cy="394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99141" y="6421979"/>
            <a:ext cx="6475546" cy="2563170"/>
            <a:chOff x="0" y="0"/>
            <a:chExt cx="812800" cy="3217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321725"/>
            </a:xfrm>
            <a:custGeom>
              <a:avLst/>
              <a:gdLst/>
              <a:ahLst/>
              <a:cxnLst/>
              <a:rect l="l" t="t" r="r" b="b"/>
              <a:pathLst>
                <a:path w="812800" h="321725">
                  <a:moveTo>
                    <a:pt x="609600" y="0"/>
                  </a:moveTo>
                  <a:cubicBezTo>
                    <a:pt x="721824" y="0"/>
                    <a:pt x="812800" y="72021"/>
                    <a:pt x="812800" y="160862"/>
                  </a:cubicBezTo>
                  <a:cubicBezTo>
                    <a:pt x="812800" y="249704"/>
                    <a:pt x="721824" y="321725"/>
                    <a:pt x="609600" y="321725"/>
                  </a:cubicBezTo>
                  <a:lnTo>
                    <a:pt x="203200" y="321725"/>
                  </a:lnTo>
                  <a:cubicBezTo>
                    <a:pt x="90976" y="321725"/>
                    <a:pt x="0" y="249704"/>
                    <a:pt x="0" y="160862"/>
                  </a:cubicBezTo>
                  <a:cubicBezTo>
                    <a:pt x="0" y="7202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359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80718" y="6421979"/>
            <a:ext cx="6475546" cy="2563170"/>
            <a:chOff x="0" y="0"/>
            <a:chExt cx="812800" cy="3217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321725"/>
            </a:xfrm>
            <a:custGeom>
              <a:avLst/>
              <a:gdLst/>
              <a:ahLst/>
              <a:cxnLst/>
              <a:rect l="l" t="t" r="r" b="b"/>
              <a:pathLst>
                <a:path w="812800" h="321725">
                  <a:moveTo>
                    <a:pt x="609600" y="0"/>
                  </a:moveTo>
                  <a:cubicBezTo>
                    <a:pt x="721824" y="0"/>
                    <a:pt x="812800" y="72021"/>
                    <a:pt x="812800" y="160862"/>
                  </a:cubicBezTo>
                  <a:cubicBezTo>
                    <a:pt x="812800" y="249704"/>
                    <a:pt x="721824" y="321725"/>
                    <a:pt x="609600" y="321725"/>
                  </a:cubicBezTo>
                  <a:lnTo>
                    <a:pt x="203200" y="321725"/>
                  </a:lnTo>
                  <a:cubicBezTo>
                    <a:pt x="90976" y="321725"/>
                    <a:pt x="0" y="249704"/>
                    <a:pt x="0" y="160862"/>
                  </a:cubicBezTo>
                  <a:cubicBezTo>
                    <a:pt x="0" y="7202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359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07044" y="7103114"/>
            <a:ext cx="5222895" cy="10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8"/>
              </a:lnSpc>
            </a:pPr>
            <a:r>
              <a:rPr lang="en-US" sz="2950" b="1" dirty="0">
                <a:solidFill>
                  <a:srgbClr val="5B4D94"/>
                </a:solidFill>
                <a:latin typeface="Calibri"/>
                <a:ea typeface="Calibri"/>
                <a:cs typeface="Calibri"/>
                <a:sym typeface="Calibri (MS) Bold"/>
              </a:rPr>
              <a:t>Talk to your colleagues about success / improvement areas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83433" y="3422781"/>
            <a:ext cx="5506962" cy="161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8"/>
              </a:lnSpc>
            </a:pPr>
            <a:r>
              <a:rPr lang="en-US" sz="2950" b="1" dirty="0">
                <a:solidFill>
                  <a:srgbClr val="5B4D94"/>
                </a:solidFill>
                <a:latin typeface="Calibri"/>
                <a:ea typeface="Calibri"/>
                <a:cs typeface="Calibri"/>
                <a:sym typeface="Calibri (MS) Bold"/>
              </a:rPr>
              <a:t>Refer to the Assessment &amp; </a:t>
            </a:r>
          </a:p>
          <a:p>
            <a:pPr algn="ctr">
              <a:lnSpc>
                <a:spcPts val="4158"/>
              </a:lnSpc>
            </a:pPr>
            <a:r>
              <a:rPr lang="en-US" sz="2950" b="1" dirty="0">
                <a:solidFill>
                  <a:srgbClr val="5B4D94"/>
                </a:solidFill>
                <a:latin typeface="Calibri"/>
                <a:ea typeface="Calibri"/>
                <a:cs typeface="Calibri"/>
                <a:sym typeface="Calibri (MS) Bold"/>
              </a:rPr>
              <a:t>Feedback Resources Hub and the LTA framework for guidance</a:t>
            </a:r>
            <a:endParaRPr lang="en-US" sz="2950" b="1" dirty="0">
              <a:solidFill>
                <a:srgbClr val="5B4D9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806541" y="6889716"/>
            <a:ext cx="5060745" cy="161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8"/>
              </a:lnSpc>
            </a:pPr>
            <a:r>
              <a:rPr lang="en-US" sz="2970" b="1">
                <a:solidFill>
                  <a:srgbClr val="5B4D94"/>
                </a:solidFill>
                <a:latin typeface="Calibri"/>
                <a:ea typeface="Calibri"/>
                <a:cs typeface="Calibri"/>
                <a:sym typeface="Calibri (MS) Bold"/>
              </a:rPr>
              <a:t>Engage with the A&amp;F PET annually for continuous reflection and improvement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7232" y="3486787"/>
            <a:ext cx="5542518" cy="158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5B4D94"/>
                </a:solidFill>
                <a:latin typeface="Calibri"/>
                <a:ea typeface="Calibri"/>
                <a:cs typeface="Calibri"/>
                <a:sym typeface="Calibri (MS) Bold"/>
              </a:rPr>
              <a:t>Reflect on your results and compare them to your School/College dashboard</a:t>
            </a:r>
          </a:p>
        </p:txBody>
      </p:sp>
      <p:sp>
        <p:nvSpPr>
          <p:cNvPr id="20" name="Freeform 20"/>
          <p:cNvSpPr/>
          <p:nvPr/>
        </p:nvSpPr>
        <p:spPr>
          <a:xfrm>
            <a:off x="0" y="381098"/>
            <a:ext cx="2119867" cy="1146712"/>
          </a:xfrm>
          <a:custGeom>
            <a:avLst/>
            <a:gdLst/>
            <a:ahLst/>
            <a:cxnLst/>
            <a:rect l="l" t="t" r="r" b="b"/>
            <a:pathLst>
              <a:path w="2119867" h="1146712">
                <a:moveTo>
                  <a:pt x="0" y="0"/>
                </a:moveTo>
                <a:lnTo>
                  <a:pt x="2119867" y="0"/>
                </a:lnTo>
                <a:lnTo>
                  <a:pt x="2119867" y="1146712"/>
                </a:lnTo>
                <a:lnTo>
                  <a:pt x="0" y="1146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513" y="1719258"/>
            <a:ext cx="1566881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0"/>
              </a:lnSpc>
            </a:pPr>
            <a:r>
              <a:rPr lang="en-US" sz="6539" b="1" spc="11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 (MS) Bold"/>
              </a:rPr>
              <a:t>Why should I engage?</a:t>
            </a:r>
          </a:p>
        </p:txBody>
      </p:sp>
      <p:sp>
        <p:nvSpPr>
          <p:cNvPr id="3" name="AutoShape 3"/>
          <p:cNvSpPr/>
          <p:nvPr/>
        </p:nvSpPr>
        <p:spPr>
          <a:xfrm>
            <a:off x="-1205328" y="3475247"/>
            <a:ext cx="16705250" cy="5270291"/>
          </a:xfrm>
          <a:prstGeom prst="rect">
            <a:avLst/>
          </a:prstGeom>
          <a:solidFill>
            <a:srgbClr val="5B4D94"/>
          </a:solidFill>
        </p:spPr>
      </p:sp>
      <p:sp>
        <p:nvSpPr>
          <p:cNvPr id="4" name="Freeform 4"/>
          <p:cNvSpPr/>
          <p:nvPr/>
        </p:nvSpPr>
        <p:spPr>
          <a:xfrm>
            <a:off x="-2083047" y="3204688"/>
            <a:ext cx="6653343" cy="4645243"/>
          </a:xfrm>
          <a:custGeom>
            <a:avLst/>
            <a:gdLst/>
            <a:ahLst/>
            <a:cxnLst/>
            <a:rect l="l" t="t" r="r" b="b"/>
            <a:pathLst>
              <a:path w="6653343" h="4645243">
                <a:moveTo>
                  <a:pt x="0" y="0"/>
                </a:moveTo>
                <a:lnTo>
                  <a:pt x="6653343" y="0"/>
                </a:lnTo>
                <a:lnTo>
                  <a:pt x="6653343" y="4645243"/>
                </a:lnTo>
                <a:lnTo>
                  <a:pt x="0" y="4645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8452" y="4119140"/>
            <a:ext cx="1008408" cy="718491"/>
          </a:xfrm>
          <a:custGeom>
            <a:avLst/>
            <a:gdLst/>
            <a:ahLst/>
            <a:cxnLst/>
            <a:rect l="l" t="t" r="r" b="b"/>
            <a:pathLst>
              <a:path w="1008408" h="718491">
                <a:moveTo>
                  <a:pt x="0" y="0"/>
                </a:moveTo>
                <a:lnTo>
                  <a:pt x="1008408" y="0"/>
                </a:lnTo>
                <a:lnTo>
                  <a:pt x="1008408" y="718491"/>
                </a:lnTo>
                <a:lnTo>
                  <a:pt x="0" y="718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629955" y="3954511"/>
            <a:ext cx="735533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 (MS)"/>
              </a:rPr>
              <a:t>See improvement in my own practice and changes in my School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29955" y="5305911"/>
            <a:ext cx="735533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 (MS)"/>
              </a:rPr>
              <a:t>Allows you to help highlight areas of strength in your School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29955" y="6939579"/>
            <a:ext cx="735533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ea typeface="+mn-lt"/>
                <a:cs typeface="+mn-lt"/>
                <a:sym typeface="Calibri (MS)"/>
              </a:rPr>
              <a:t>You will gain access to support resources and workshops aligned to the LTA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258452" y="6963261"/>
            <a:ext cx="1008408" cy="718491"/>
          </a:xfrm>
          <a:custGeom>
            <a:avLst/>
            <a:gdLst/>
            <a:ahLst/>
            <a:cxnLst/>
            <a:rect l="l" t="t" r="r" b="b"/>
            <a:pathLst>
              <a:path w="1008408" h="718491">
                <a:moveTo>
                  <a:pt x="0" y="0"/>
                </a:moveTo>
                <a:lnTo>
                  <a:pt x="1008408" y="0"/>
                </a:lnTo>
                <a:lnTo>
                  <a:pt x="1008408" y="718491"/>
                </a:lnTo>
                <a:lnTo>
                  <a:pt x="0" y="718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258452" y="5516259"/>
            <a:ext cx="1008408" cy="718491"/>
          </a:xfrm>
          <a:custGeom>
            <a:avLst/>
            <a:gdLst/>
            <a:ahLst/>
            <a:cxnLst/>
            <a:rect l="l" t="t" r="r" b="b"/>
            <a:pathLst>
              <a:path w="1008408" h="718491">
                <a:moveTo>
                  <a:pt x="0" y="0"/>
                </a:moveTo>
                <a:lnTo>
                  <a:pt x="1008408" y="0"/>
                </a:lnTo>
                <a:lnTo>
                  <a:pt x="1008408" y="718491"/>
                </a:lnTo>
                <a:lnTo>
                  <a:pt x="0" y="718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381098"/>
            <a:ext cx="2119867" cy="1146712"/>
          </a:xfrm>
          <a:custGeom>
            <a:avLst/>
            <a:gdLst/>
            <a:ahLst/>
            <a:cxnLst/>
            <a:rect l="l" t="t" r="r" b="b"/>
            <a:pathLst>
              <a:path w="2119867" h="1146712">
                <a:moveTo>
                  <a:pt x="0" y="0"/>
                </a:moveTo>
                <a:lnTo>
                  <a:pt x="2119867" y="0"/>
                </a:lnTo>
                <a:lnTo>
                  <a:pt x="2119867" y="1146712"/>
                </a:lnTo>
                <a:lnTo>
                  <a:pt x="0" y="11467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D9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84510-B29D-175B-7BA0-C81C42E82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8FD6DC5-BE47-89E6-FB49-ABA123C1E423}"/>
              </a:ext>
            </a:extLst>
          </p:cNvPr>
          <p:cNvSpPr txBox="1"/>
          <p:nvPr/>
        </p:nvSpPr>
        <p:spPr>
          <a:xfrm>
            <a:off x="608323" y="2269056"/>
            <a:ext cx="1669606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1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 (MS) Bold"/>
              </a:rPr>
              <a:t>Due to the considerable engagement with the A&amp;F PET in 2024, further support for colleagues was rolled out across the University:</a:t>
            </a:r>
            <a:endParaRPr lang="en-US" sz="11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84DC1FC-12E0-4F7E-FE32-A1F039CA7568}"/>
              </a:ext>
            </a:extLst>
          </p:cNvPr>
          <p:cNvSpPr/>
          <p:nvPr/>
        </p:nvSpPr>
        <p:spPr>
          <a:xfrm>
            <a:off x="1670300" y="4553190"/>
            <a:ext cx="1008408" cy="718491"/>
          </a:xfrm>
          <a:custGeom>
            <a:avLst/>
            <a:gdLst/>
            <a:ahLst/>
            <a:cxnLst/>
            <a:rect l="l" t="t" r="r" b="b"/>
            <a:pathLst>
              <a:path w="1008408" h="718491">
                <a:moveTo>
                  <a:pt x="0" y="0"/>
                </a:moveTo>
                <a:lnTo>
                  <a:pt x="1008408" y="0"/>
                </a:lnTo>
                <a:lnTo>
                  <a:pt x="1008408" y="718491"/>
                </a:lnTo>
                <a:lnTo>
                  <a:pt x="0" y="718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23701E9-12AF-3682-542B-D7AED3BDF03A}"/>
              </a:ext>
            </a:extLst>
          </p:cNvPr>
          <p:cNvSpPr txBox="1"/>
          <p:nvPr/>
        </p:nvSpPr>
        <p:spPr>
          <a:xfrm>
            <a:off x="3041803" y="4388561"/>
            <a:ext cx="1234691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 (MS)"/>
              </a:rPr>
              <a:t>Introduction of a Learning Through Assessment Hub; to enhance the support for teaching staff to change assessment and feedback practices. </a:t>
            </a:r>
            <a:endParaRPr lang="en-US" dirty="0">
              <a:latin typeface="Calibri"/>
              <a:ea typeface="Calibri"/>
              <a:cs typeface="Calibri"/>
              <a:sym typeface="Calibri (MS)"/>
            </a:endParaRPr>
          </a:p>
          <a:p>
            <a:pPr algn="just"/>
            <a:endParaRPr lang="en-US" sz="30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ts val="3600"/>
              </a:lnSpc>
            </a:pPr>
            <a:endParaRPr lang="en-US" sz="30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AD5DEB7-E858-489A-C91A-B15A8B4F5846}"/>
              </a:ext>
            </a:extLst>
          </p:cNvPr>
          <p:cNvSpPr txBox="1"/>
          <p:nvPr/>
        </p:nvSpPr>
        <p:spPr>
          <a:xfrm>
            <a:off x="3041803" y="5739961"/>
            <a:ext cx="1247712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 (MS)"/>
              </a:rPr>
              <a:t>Assessment Changes Workshops led by Academic and Digital Development to support assessment changes at a College level. </a:t>
            </a:r>
            <a:endParaRPr lang="en-US" dirty="0">
              <a:latin typeface="Calibri"/>
              <a:ea typeface="Calibri"/>
              <a:cs typeface="Calibri"/>
              <a:sym typeface="Calibri (MS)"/>
            </a:endParaRPr>
          </a:p>
          <a:p>
            <a:pPr algn="just">
              <a:lnSpc>
                <a:spcPts val="3600"/>
              </a:lnSpc>
            </a:pPr>
            <a:endParaRPr lang="en-US" sz="30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1E60BAA-D6BC-9C6B-F6A1-CE46C679C906}"/>
              </a:ext>
            </a:extLst>
          </p:cNvPr>
          <p:cNvSpPr txBox="1"/>
          <p:nvPr/>
        </p:nvSpPr>
        <p:spPr>
          <a:xfrm>
            <a:off x="3041803" y="7402565"/>
            <a:ext cx="1247712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000" dirty="0">
                <a:solidFill>
                  <a:srgbClr val="FFFFFF"/>
                </a:solidFill>
                <a:ea typeface="+mn-lt"/>
                <a:cs typeface="+mn-lt"/>
                <a:sym typeface="Calibri (MS)"/>
              </a:rPr>
              <a:t>The LTA has been embedded in learning on the PGCAP, with 120 staff in 2023 benefitting from learning on it. </a:t>
            </a:r>
            <a:endParaRPr lang="en-US" dirty="0">
              <a:sym typeface="Calibri (MS)"/>
            </a:endParaRPr>
          </a:p>
          <a:p>
            <a:pPr algn="just">
              <a:lnSpc>
                <a:spcPts val="3600"/>
              </a:lnSpc>
            </a:pPr>
            <a:endParaRPr lang="en-US" sz="3000" dirty="0">
              <a:solidFill>
                <a:srgbClr val="FFFFFF"/>
              </a:solidFill>
              <a:ea typeface="+mn-lt"/>
              <a:cs typeface="+mn-l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13AE832-A8F5-C546-18DA-498696616116}"/>
              </a:ext>
            </a:extLst>
          </p:cNvPr>
          <p:cNvSpPr/>
          <p:nvPr/>
        </p:nvSpPr>
        <p:spPr>
          <a:xfrm>
            <a:off x="1670300" y="7397311"/>
            <a:ext cx="1008408" cy="718491"/>
          </a:xfrm>
          <a:custGeom>
            <a:avLst/>
            <a:gdLst/>
            <a:ahLst/>
            <a:cxnLst/>
            <a:rect l="l" t="t" r="r" b="b"/>
            <a:pathLst>
              <a:path w="1008408" h="718491">
                <a:moveTo>
                  <a:pt x="0" y="0"/>
                </a:moveTo>
                <a:lnTo>
                  <a:pt x="1008408" y="0"/>
                </a:lnTo>
                <a:lnTo>
                  <a:pt x="1008408" y="718491"/>
                </a:lnTo>
                <a:lnTo>
                  <a:pt x="0" y="718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C1514E0-71DA-834E-F575-F75BF441C6C3}"/>
              </a:ext>
            </a:extLst>
          </p:cNvPr>
          <p:cNvSpPr/>
          <p:nvPr/>
        </p:nvSpPr>
        <p:spPr>
          <a:xfrm>
            <a:off x="1670300" y="5950309"/>
            <a:ext cx="1008408" cy="718491"/>
          </a:xfrm>
          <a:custGeom>
            <a:avLst/>
            <a:gdLst/>
            <a:ahLst/>
            <a:cxnLst/>
            <a:rect l="l" t="t" r="r" b="b"/>
            <a:pathLst>
              <a:path w="1008408" h="718491">
                <a:moveTo>
                  <a:pt x="0" y="0"/>
                </a:moveTo>
                <a:lnTo>
                  <a:pt x="1008408" y="0"/>
                </a:lnTo>
                <a:lnTo>
                  <a:pt x="1008408" y="718491"/>
                </a:lnTo>
                <a:lnTo>
                  <a:pt x="0" y="718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E2C0049-1CBE-A829-69AA-2EB538E33213}"/>
              </a:ext>
            </a:extLst>
          </p:cNvPr>
          <p:cNvSpPr/>
          <p:nvPr/>
        </p:nvSpPr>
        <p:spPr>
          <a:xfrm>
            <a:off x="0" y="381098"/>
            <a:ext cx="2119867" cy="1146712"/>
          </a:xfrm>
          <a:custGeom>
            <a:avLst/>
            <a:gdLst/>
            <a:ahLst/>
            <a:cxnLst/>
            <a:rect l="l" t="t" r="r" b="b"/>
            <a:pathLst>
              <a:path w="2119867" h="1146712">
                <a:moveTo>
                  <a:pt x="0" y="0"/>
                </a:moveTo>
                <a:lnTo>
                  <a:pt x="2119867" y="0"/>
                </a:lnTo>
                <a:lnTo>
                  <a:pt x="2119867" y="1146712"/>
                </a:lnTo>
                <a:lnTo>
                  <a:pt x="0" y="1146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2495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0102" y="1646870"/>
            <a:ext cx="6954661" cy="6879880"/>
          </a:xfrm>
          <a:custGeom>
            <a:avLst/>
            <a:gdLst/>
            <a:ahLst/>
            <a:cxnLst/>
            <a:rect l="l" t="t" r="r" b="b"/>
            <a:pathLst>
              <a:path w="6954661" h="6879880">
                <a:moveTo>
                  <a:pt x="0" y="0"/>
                </a:moveTo>
                <a:lnTo>
                  <a:pt x="6954661" y="0"/>
                </a:lnTo>
                <a:lnTo>
                  <a:pt x="6954661" y="6879879"/>
                </a:lnTo>
                <a:lnTo>
                  <a:pt x="0" y="687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23659" y="3528883"/>
            <a:ext cx="8885096" cy="4997866"/>
          </a:xfrm>
          <a:custGeom>
            <a:avLst/>
            <a:gdLst/>
            <a:ahLst/>
            <a:cxnLst/>
            <a:rect l="l" t="t" r="r" b="b"/>
            <a:pathLst>
              <a:path w="8885096" h="4997866">
                <a:moveTo>
                  <a:pt x="0" y="0"/>
                </a:moveTo>
                <a:lnTo>
                  <a:pt x="8885095" y="0"/>
                </a:lnTo>
                <a:lnTo>
                  <a:pt x="8885095" y="4997866"/>
                </a:lnTo>
                <a:lnTo>
                  <a:pt x="0" y="49978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560478" y="1210213"/>
            <a:ext cx="2079823" cy="2079823"/>
            <a:chOff x="0" y="0"/>
            <a:chExt cx="2773098" cy="27730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73098" cy="2773098"/>
            </a:xfrm>
            <a:custGeom>
              <a:avLst/>
              <a:gdLst/>
              <a:ahLst/>
              <a:cxnLst/>
              <a:rect l="l" t="t" r="r" b="b"/>
              <a:pathLst>
                <a:path w="2773098" h="2773098">
                  <a:moveTo>
                    <a:pt x="0" y="0"/>
                  </a:moveTo>
                  <a:lnTo>
                    <a:pt x="2773098" y="0"/>
                  </a:lnTo>
                  <a:lnTo>
                    <a:pt x="2773098" y="2773098"/>
                  </a:lnTo>
                  <a:lnTo>
                    <a:pt x="0" y="2773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9144000" y="1719155"/>
            <a:ext cx="5171795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sz="3155" spc="5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 (MS)"/>
              </a:rPr>
              <a:t>Access the A&amp;F Hub for further information here: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88735" y="9648825"/>
            <a:ext cx="13510530" cy="419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555" spc="43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www.gla.ac.uk/myglasgow/learningandteaching/afresourceshub/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81098"/>
            <a:ext cx="2119867" cy="1146712"/>
          </a:xfrm>
          <a:custGeom>
            <a:avLst/>
            <a:gdLst/>
            <a:ahLst/>
            <a:cxnLst/>
            <a:rect l="l" t="t" r="r" b="b"/>
            <a:pathLst>
              <a:path w="2119867" h="1146712">
                <a:moveTo>
                  <a:pt x="0" y="0"/>
                </a:moveTo>
                <a:lnTo>
                  <a:pt x="2119867" y="0"/>
                </a:lnTo>
                <a:lnTo>
                  <a:pt x="2119867" y="1146712"/>
                </a:lnTo>
                <a:lnTo>
                  <a:pt x="0" y="11467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AandF PET 2025 Launch Slides</dc:title>
  <cp:revision>71</cp:revision>
  <dcterms:created xsi:type="dcterms:W3CDTF">2006-08-16T00:00:00Z</dcterms:created>
  <dcterms:modified xsi:type="dcterms:W3CDTF">2025-01-30T13:05:42Z</dcterms:modified>
  <dc:identifier>DAGc0-tcXxY</dc:identifier>
</cp:coreProperties>
</file>