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BE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46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Text Placeholder 2"/>
          <p:cNvSpPr>
            <a:spLocks noGrp="1"/>
          </p:cNvSpPr>
          <p:nvPr>
            <p:ph type="body"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169825-BB15-4575-B97F-E2BB117D559E}" type="datetimeFigureOut">
              <a:rPr lang="en-GB" smtClean="0"/>
              <a:pPr/>
              <a:t>17/02/2011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189487-9BCE-4D90-87DD-FFA5F89F8BF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169825-BB15-4575-B97F-E2BB117D559E}" type="datetimeFigureOut">
              <a:rPr lang="en-GB" smtClean="0"/>
              <a:pPr/>
              <a:t>17/02/2011</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189487-9BCE-4D90-87DD-FFA5F89F8BF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marR="0" rtl="0"/>
            <a:r>
              <a:rPr lang="en-US" b="1" kern="1400" baseline="0" smtClean="0">
                <a:latin typeface="Times New Roman"/>
              </a:rPr>
              <a:t>Mission to Mars</a:t>
            </a:r>
          </a:p>
        </p:txBody>
      </p:sp>
      <p:sp>
        <p:nvSpPr>
          <p:cNvPr id="4" name="Subtitle 3"/>
          <p:cNvSpPr>
            <a:spLocks noGrp="1"/>
          </p:cNvSpPr>
          <p:nvPr>
            <p:ph type="subTitle" idx="1"/>
          </p:nvPr>
        </p:nvSpPr>
        <p:spPr/>
        <p:txBody>
          <a:bodyPr/>
          <a:lstStyle/>
          <a:p>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Evidence on Mars</a:t>
            </a:r>
          </a:p>
        </p:txBody>
      </p:sp>
      <p:sp>
        <p:nvSpPr>
          <p:cNvPr id="3" name="Text Placeholder 2"/>
          <p:cNvSpPr>
            <a:spLocks noGrp="1"/>
          </p:cNvSpPr>
          <p:nvPr>
            <p:ph type="body" idx="1"/>
          </p:nvPr>
        </p:nvSpPr>
        <p:spPr/>
        <p:txBody>
          <a:bodyPr>
            <a:normAutofit fontScale="92500" lnSpcReduction="20000"/>
          </a:bodyPr>
          <a:lstStyle/>
          <a:p>
            <a:r>
              <a:rPr lang="en-GB" kern="1400" baseline="0" dirty="0" smtClean="0">
                <a:latin typeface="Times New Roman"/>
              </a:rPr>
              <a:t>The only way to decide which of these scenarios is most likely is to land a craft at the poles.</a:t>
            </a:r>
          </a:p>
          <a:p>
            <a:r>
              <a:rPr lang="en-GB" kern="1400" baseline="0" dirty="0" smtClean="0">
                <a:latin typeface="Times New Roman"/>
              </a:rPr>
              <a:t>This is just what the next mission will do. Images from Mariner 9, which orbited Mars in 1971, and the Viking orbiters from the mid-1970s show strange layered terrain at the edge of the south polar cap. </a:t>
            </a:r>
          </a:p>
          <a:p>
            <a:r>
              <a:rPr lang="en-GB" kern="1400" baseline="0" dirty="0" smtClean="0">
                <a:latin typeface="Times New Roman"/>
              </a:rPr>
              <a:t>These formations can be traced for hundreds of kilometres and scientists believe they are made of dust and ice, laid down in layers as periods of cold alternated with warmer conditions.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What may be found</a:t>
            </a:r>
          </a:p>
        </p:txBody>
      </p:sp>
      <p:sp>
        <p:nvSpPr>
          <p:cNvPr id="3" name="Text Placeholder 2"/>
          <p:cNvSpPr>
            <a:spLocks noGrp="1"/>
          </p:cNvSpPr>
          <p:nvPr>
            <p:ph type="body" idx="1"/>
          </p:nvPr>
        </p:nvSpPr>
        <p:spPr/>
        <p:txBody>
          <a:bodyPr>
            <a:normAutofit fontScale="92500" lnSpcReduction="10000"/>
          </a:bodyPr>
          <a:lstStyle/>
          <a:p>
            <a:r>
              <a:rPr lang="en-GB" kern="1400" baseline="0" dirty="0" smtClean="0">
                <a:latin typeface="Times New Roman"/>
              </a:rPr>
              <a:t>A record of the Martian climate may be written in the geology of the area in the same way that the climate record on Earth is reflected in ocean sediments, ice cores and tree rings. </a:t>
            </a:r>
          </a:p>
          <a:p>
            <a:r>
              <a:rPr lang="en-GB" kern="1400" baseline="0" dirty="0" smtClean="0">
                <a:latin typeface="Times New Roman"/>
              </a:rPr>
              <a:t>In May 1999, MVACS will land at a latitude of 72° South, at the edge of the southern polar cap. It will study these strange layers, searching for carbonates and ice in the soil. In addition, it will monitor the seasonal CO2 and water content of the atmosphere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Another explanation</a:t>
            </a:r>
          </a:p>
        </p:txBody>
      </p:sp>
      <p:sp>
        <p:nvSpPr>
          <p:cNvPr id="3" name="Text Placeholder 2"/>
          <p:cNvSpPr>
            <a:spLocks noGrp="1"/>
          </p:cNvSpPr>
          <p:nvPr>
            <p:ph type="body" idx="1"/>
          </p:nvPr>
        </p:nvSpPr>
        <p:spPr>
          <a:xfrm>
            <a:off x="457200" y="1412776"/>
            <a:ext cx="8229600" cy="4824536"/>
          </a:xfrm>
        </p:spPr>
        <p:txBody>
          <a:bodyPr>
            <a:normAutofit fontScale="85000" lnSpcReduction="10000"/>
          </a:bodyPr>
          <a:lstStyle/>
          <a:p>
            <a:r>
              <a:rPr lang="en-GB" kern="1400" baseline="0" dirty="0" smtClean="0">
                <a:latin typeface="Times New Roman"/>
              </a:rPr>
              <a:t>Perhaps the Martian soil contains a highly reactive oxidising agent--something you might expect if it had reacted with atmospheric oxygen in the past.</a:t>
            </a:r>
          </a:p>
          <a:p>
            <a:r>
              <a:rPr lang="en-GB" kern="1400" baseline="0" dirty="0" smtClean="0">
                <a:latin typeface="Times New Roman"/>
              </a:rPr>
              <a:t>An oxidising soil would decompose nutrients and would destroy any other organic compounds. </a:t>
            </a:r>
          </a:p>
          <a:p>
            <a:r>
              <a:rPr lang="en-GB" kern="1400" baseline="0" dirty="0" smtClean="0">
                <a:latin typeface="Times New Roman"/>
              </a:rPr>
              <a:t>However, the story may be different beneath the surface.  Out of reach of an oxygen-rich atmosphere life may survive</a:t>
            </a:r>
          </a:p>
          <a:p>
            <a:r>
              <a:rPr lang="en-GB" kern="1400" baseline="0" dirty="0" smtClean="0">
                <a:latin typeface="Times New Roman"/>
              </a:rPr>
              <a:t>If TEGA finds no oxidising agents beneath the surface, says Boynton, this might suggest that organic molecules or even microbial life could survive there.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baseline="0" smtClean="0">
                <a:latin typeface="Times New Roman"/>
              </a:rPr>
              <a:t>Survey</a:t>
            </a:r>
          </a:p>
        </p:txBody>
      </p:sp>
      <p:sp>
        <p:nvSpPr>
          <p:cNvPr id="3" name="Text Placeholder 2"/>
          <p:cNvSpPr>
            <a:spLocks noGrp="1"/>
          </p:cNvSpPr>
          <p:nvPr>
            <p:ph type="body" idx="1"/>
          </p:nvPr>
        </p:nvSpPr>
        <p:spPr/>
        <p:txBody>
          <a:bodyPr>
            <a:normAutofit fontScale="92500"/>
          </a:bodyPr>
          <a:lstStyle/>
          <a:p>
            <a:r>
              <a:rPr lang="en-GB" kern="1400" baseline="0" dirty="0" smtClean="0">
                <a:latin typeface="Times New Roman"/>
              </a:rPr>
              <a:t>Any gases given off by the sample will be flushed through a laser spectrometer. </a:t>
            </a:r>
          </a:p>
          <a:p>
            <a:r>
              <a:rPr lang="en-GB" kern="1400" baseline="0" dirty="0" smtClean="0">
                <a:latin typeface="Times New Roman"/>
              </a:rPr>
              <a:t>This contains two </a:t>
            </a:r>
            <a:r>
              <a:rPr lang="en-GB" kern="1400" baseline="0" dirty="0" err="1" smtClean="0">
                <a:latin typeface="Times New Roman"/>
              </a:rPr>
              <a:t>tunable</a:t>
            </a:r>
            <a:r>
              <a:rPr lang="en-GB" kern="1400" baseline="0" dirty="0" smtClean="0">
                <a:latin typeface="Times New Roman"/>
              </a:rPr>
              <a:t> laser diodes, which emit infrared light over a small range of wavelengths according to the amount of current passed through them. </a:t>
            </a:r>
          </a:p>
          <a:p>
            <a:r>
              <a:rPr lang="en-GB" kern="1400" baseline="0" dirty="0" smtClean="0">
                <a:latin typeface="Times New Roman"/>
              </a:rPr>
              <a:t>Since gases such as water vapour and CO2 absorb infrared light at specific frequencies it will be possible to measure how much of each is present.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Seasons Table</a:t>
            </a:r>
          </a:p>
        </p:txBody>
      </p:sp>
      <p:sp>
        <p:nvSpPr>
          <p:cNvPr id="3" name="Text Placeholder 2"/>
          <p:cNvSpPr>
            <a:spLocks noGrp="1"/>
          </p:cNvSpPr>
          <p:nvPr>
            <p:ph type="body" idx="1"/>
          </p:nvPr>
        </p:nvSpPr>
        <p:spPr/>
        <p:txBody>
          <a:bodyPr/>
          <a:lstStyle/>
          <a:p>
            <a:pPr marR="0" lvl="1" rtl="0">
              <a:buNone/>
            </a:pPr>
            <a:r>
              <a:rPr lang="en-US" kern="1400" baseline="0" dirty="0" smtClean="0">
                <a:latin typeface="Times New Roman"/>
              </a:rPr>
              <a:t>Seasons	Earth	Mars</a:t>
            </a:r>
          </a:p>
          <a:p>
            <a:pPr marR="0" lvl="1" rtl="0">
              <a:buNone/>
            </a:pPr>
            <a:r>
              <a:rPr lang="en-GB" kern="1400" baseline="0" dirty="0" smtClean="0">
                <a:latin typeface="Times New Roman"/>
              </a:rPr>
              <a:t>(Northern Hemisphere)	( in days)	(in  earth days)</a:t>
            </a:r>
          </a:p>
          <a:p>
            <a:pPr marR="0" lvl="1" rtl="0">
              <a:buNone/>
            </a:pPr>
            <a:r>
              <a:rPr lang="en-US" kern="1400" baseline="0" dirty="0" smtClean="0">
                <a:latin typeface="Times New Roman"/>
              </a:rPr>
              <a:t>Spring 	93	171 </a:t>
            </a:r>
          </a:p>
          <a:p>
            <a:pPr marR="0" lvl="1" rtl="0">
              <a:buNone/>
            </a:pPr>
            <a:r>
              <a:rPr lang="en-US" kern="1400" baseline="0" dirty="0" smtClean="0">
                <a:latin typeface="Times New Roman"/>
              </a:rPr>
              <a:t>Summer 	94	199</a:t>
            </a:r>
          </a:p>
          <a:p>
            <a:pPr marR="0" lvl="1" rtl="0">
              <a:buNone/>
            </a:pPr>
            <a:r>
              <a:rPr lang="en-US" kern="1400" baseline="0" dirty="0" smtClean="0">
                <a:latin typeface="Times New Roman"/>
              </a:rPr>
              <a:t>Fall	 89	171</a:t>
            </a:r>
          </a:p>
          <a:p>
            <a:pPr marR="0" lvl="1" rtl="0">
              <a:buNone/>
            </a:pPr>
            <a:r>
              <a:rPr lang="en-US" kern="1400" baseline="0" dirty="0" smtClean="0">
                <a:latin typeface="Times New Roman"/>
              </a:rPr>
              <a:t>Winter	89 	146</a:t>
            </a:r>
            <a:endParaRPr lang="en-US" kern="1400" baseline="0" dirty="0" smtClean="0">
              <a:latin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GB" b="1" kern="1400" baseline="0" smtClean="0">
                <a:latin typeface="Times New Roman"/>
              </a:rPr>
              <a:t>Death of a watery world</a:t>
            </a:r>
          </a:p>
        </p:txBody>
      </p:sp>
      <p:sp>
        <p:nvSpPr>
          <p:cNvPr id="3" name="Text Placeholder 2"/>
          <p:cNvSpPr>
            <a:spLocks noGrp="1"/>
          </p:cNvSpPr>
          <p:nvPr>
            <p:ph type="body" idx="1"/>
          </p:nvPr>
        </p:nvSpPr>
        <p:spPr/>
        <p:txBody>
          <a:bodyPr/>
          <a:lstStyle/>
          <a:p>
            <a:r>
              <a:rPr lang="en-GB" kern="1400" baseline="0" dirty="0" smtClean="0">
                <a:latin typeface="Times New Roman"/>
              </a:rPr>
              <a:t>With its next </a:t>
            </a:r>
            <a:r>
              <a:rPr lang="en-GB" kern="1400" baseline="0" dirty="0" err="1" smtClean="0">
                <a:latin typeface="Times New Roman"/>
              </a:rPr>
              <a:t>lander</a:t>
            </a:r>
            <a:r>
              <a:rPr lang="en-GB" kern="1400" baseline="0" dirty="0" smtClean="0">
                <a:latin typeface="Times New Roman"/>
              </a:rPr>
              <a:t>, NASA plans to discover what turned Mars from a warm, wet place to the cold, arid planet we see today.</a:t>
            </a:r>
          </a:p>
          <a:p>
            <a:r>
              <a:rPr lang="en-GB" kern="1400" baseline="0" dirty="0" smtClean="0">
                <a:latin typeface="Times New Roman"/>
              </a:rPr>
              <a:t>Long ago, the Red Planet was very different from the frozen, barren desert we have seen on our TV screens courtesy of Pathfinder.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How it was</a:t>
            </a:r>
          </a:p>
        </p:txBody>
      </p:sp>
      <p:sp>
        <p:nvSpPr>
          <p:cNvPr id="3" name="Text Placeholder 2"/>
          <p:cNvSpPr>
            <a:spLocks noGrp="1"/>
          </p:cNvSpPr>
          <p:nvPr>
            <p:ph type="body" idx="1"/>
          </p:nvPr>
        </p:nvSpPr>
        <p:spPr/>
        <p:txBody>
          <a:bodyPr/>
          <a:lstStyle/>
          <a:p>
            <a:r>
              <a:rPr lang="en-GB" kern="1400" baseline="0" dirty="0" smtClean="0">
                <a:latin typeface="Times New Roman"/>
              </a:rPr>
              <a:t>The winding river valleys, shorelines and flood plains formed in those early times are clearly visible from space: proof that liquid water once flowed on Mars. </a:t>
            </a:r>
          </a:p>
          <a:p>
            <a:r>
              <a:rPr lang="en-GB" kern="1400" baseline="0" dirty="0" smtClean="0">
                <a:latin typeface="Times New Roman"/>
              </a:rPr>
              <a:t>It must have been warmer, too. And the planet's atmosphere must have been thicker to trap heat from the Sun and create enough pressure to prevent water from boiling away.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So what went wrong? </a:t>
            </a:r>
          </a:p>
        </p:txBody>
      </p:sp>
      <p:sp>
        <p:nvSpPr>
          <p:cNvPr id="3" name="Text Placeholder 2"/>
          <p:cNvSpPr>
            <a:spLocks noGrp="1"/>
          </p:cNvSpPr>
          <p:nvPr>
            <p:ph type="body" idx="1"/>
          </p:nvPr>
        </p:nvSpPr>
        <p:spPr/>
        <p:txBody>
          <a:bodyPr/>
          <a:lstStyle/>
          <a:p>
            <a:r>
              <a:rPr lang="en-GB" kern="1400" baseline="0" dirty="0" smtClean="0">
                <a:latin typeface="Times New Roman"/>
              </a:rPr>
              <a:t>Why did the Martian atmosphere vanish and what happened to the water that once flowed across its surface?</a:t>
            </a:r>
          </a:p>
          <a:p>
            <a:r>
              <a:rPr lang="en-GB" kern="1400" baseline="0" dirty="0" smtClean="0">
                <a:latin typeface="Times New Roman"/>
              </a:rPr>
              <a:t> Did the planet die from natural causes, or was it a case of suicide, or even murder? </a:t>
            </a:r>
          </a:p>
          <a:p>
            <a:r>
              <a:rPr lang="en-GB" kern="1400" baseline="0" dirty="0" smtClean="0">
                <a:latin typeface="Times New Roman"/>
              </a:rPr>
              <a:t>Scientists hope to get some answers from the Mars Global Surveyor spacecraft, which entered orbit around Mars recently.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Mars Survey</a:t>
            </a:r>
          </a:p>
        </p:txBody>
      </p:sp>
      <p:sp>
        <p:nvSpPr>
          <p:cNvPr id="3" name="Text Placeholder 2"/>
          <p:cNvSpPr>
            <a:spLocks noGrp="1"/>
          </p:cNvSpPr>
          <p:nvPr>
            <p:ph type="body" idx="1"/>
          </p:nvPr>
        </p:nvSpPr>
        <p:spPr/>
        <p:txBody>
          <a:bodyPr/>
          <a:lstStyle/>
          <a:p>
            <a:r>
              <a:rPr lang="en-GB" kern="1400" baseline="0" dirty="0" smtClean="0">
                <a:latin typeface="Times New Roman"/>
              </a:rPr>
              <a:t>The Mars Volatiles and Climate Surveyor (MVACS)--will be launched in January. It will land at the edge of the southern polar cap of Mars and study the climate, the soil and atmosphere.</a:t>
            </a:r>
          </a:p>
          <a:p>
            <a:r>
              <a:rPr lang="en-GB" kern="1400" baseline="0" dirty="0" smtClean="0">
                <a:latin typeface="Times New Roman"/>
              </a:rPr>
              <a:t>There are three main theories and together they read like the plot of a detective novel.</a:t>
            </a:r>
            <a:r>
              <a:rPr lang="en-GB" b="1" kern="1400" baseline="0" dirty="0" smtClean="0">
                <a:latin typeface="Times New Roman"/>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Murder on Mars</a:t>
            </a:r>
          </a:p>
        </p:txBody>
      </p:sp>
      <p:sp>
        <p:nvSpPr>
          <p:cNvPr id="3" name="Text Placeholder 2"/>
          <p:cNvSpPr>
            <a:spLocks noGrp="1"/>
          </p:cNvSpPr>
          <p:nvPr>
            <p:ph type="body" idx="1"/>
          </p:nvPr>
        </p:nvSpPr>
        <p:spPr/>
        <p:txBody>
          <a:bodyPr/>
          <a:lstStyle/>
          <a:p>
            <a:r>
              <a:rPr lang="en-GB" kern="1400" baseline="0" dirty="0" smtClean="0">
                <a:latin typeface="Times New Roman"/>
              </a:rPr>
              <a:t>The first possibility is that Mars was murdered. The surface of Mars is scarred with craters from collisions with comets and asteroids. </a:t>
            </a:r>
          </a:p>
          <a:p>
            <a:r>
              <a:rPr lang="en-GB" kern="1400" baseline="0" dirty="0" smtClean="0">
                <a:latin typeface="Times New Roman"/>
              </a:rPr>
              <a:t>The blast from such impacts can blow away the atmosphere above the crater. And with enough large impacts, a substantial fraction of the atmosphere could be eroded. It would have been a slow, drawn-out death by suffocation.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Sucked away </a:t>
            </a:r>
          </a:p>
        </p:txBody>
      </p:sp>
      <p:sp>
        <p:nvSpPr>
          <p:cNvPr id="3" name="Text Placeholder 2"/>
          <p:cNvSpPr>
            <a:spLocks noGrp="1"/>
          </p:cNvSpPr>
          <p:nvPr>
            <p:ph type="body" idx="1"/>
          </p:nvPr>
        </p:nvSpPr>
        <p:spPr/>
        <p:txBody>
          <a:bodyPr/>
          <a:lstStyle/>
          <a:p>
            <a:pPr marR="0" lvl="1" rtl="0"/>
            <a:r>
              <a:rPr lang="en-US" kern="1400" baseline="0" smtClean="0">
                <a:latin typeface="Times New Roman"/>
              </a:rPr>
              <a:t>Another possibility is suicide. </a:t>
            </a:r>
          </a:p>
          <a:p>
            <a:pPr marR="0" lvl="1" rtl="0"/>
            <a:r>
              <a:rPr lang="en-GB" kern="1400" baseline="0" smtClean="0">
                <a:latin typeface="Times New Roman"/>
              </a:rPr>
              <a:t>Mars would have needed a thick atmosphere of a greenhouse gas like carbon dioxide to keep it warm enough for liquid water to flow over its surface</a:t>
            </a:r>
          </a:p>
          <a:p>
            <a:pPr marR="0" lvl="1" rtl="0"/>
            <a:r>
              <a:rPr lang="en-GB" kern="1400" baseline="0" smtClean="0">
                <a:latin typeface="Times New Roman"/>
              </a:rPr>
              <a:t>Much of its CO2 may have reacted with Martian silicate rocks to form chemicals called carbonates. So the atmosphere would gradually have been sucked into the surface of the planet.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US" b="1" kern="1400" baseline="0" smtClean="0">
                <a:latin typeface="Times New Roman"/>
              </a:rPr>
              <a:t>Natural Causes</a:t>
            </a:r>
          </a:p>
        </p:txBody>
      </p:sp>
      <p:sp>
        <p:nvSpPr>
          <p:cNvPr id="3" name="Text Placeholder 2"/>
          <p:cNvSpPr>
            <a:spLocks noGrp="1"/>
          </p:cNvSpPr>
          <p:nvPr>
            <p:ph type="body" idx="1"/>
          </p:nvPr>
        </p:nvSpPr>
        <p:spPr/>
        <p:txBody>
          <a:bodyPr>
            <a:normAutofit fontScale="92500" lnSpcReduction="10000"/>
          </a:bodyPr>
          <a:lstStyle/>
          <a:p>
            <a:r>
              <a:rPr lang="en-GB" kern="1400" baseline="0" dirty="0" smtClean="0">
                <a:latin typeface="Times New Roman"/>
              </a:rPr>
              <a:t>The final possibility is that the Red Planet died of natural causes. Mars has an orbit that is more eccentric than the Earth's, and the axis of the planet may also have tilted sharply in the past so that winters were very severe. </a:t>
            </a:r>
          </a:p>
          <a:p>
            <a:r>
              <a:rPr lang="en-GB" kern="1400" baseline="0" dirty="0" smtClean="0">
                <a:latin typeface="Times New Roman"/>
              </a:rPr>
              <a:t>Mars may be in the middle of an ice age in which much of its CO2 atmosphere has condensed to form permafrost at the poles or beneath the entire surface. This would be hidden from orbiting spacecraft.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R="0" rtl="0"/>
            <a:r>
              <a:rPr lang="en-GB" b="1" kern="1400" baseline="0" smtClean="0">
                <a:latin typeface="Times New Roman"/>
              </a:rPr>
              <a:t>What happened to the air?</a:t>
            </a:r>
          </a:p>
        </p:txBody>
      </p:sp>
      <p:sp>
        <p:nvSpPr>
          <p:cNvPr id="3" name="Text Placeholder 2"/>
          <p:cNvSpPr>
            <a:spLocks noGrp="1"/>
          </p:cNvSpPr>
          <p:nvPr>
            <p:ph type="body" idx="1"/>
          </p:nvPr>
        </p:nvSpPr>
        <p:spPr/>
        <p:txBody>
          <a:bodyPr>
            <a:normAutofit fontScale="92500"/>
          </a:bodyPr>
          <a:lstStyle/>
          <a:p>
            <a:r>
              <a:rPr lang="en-GB" kern="1400" baseline="0" dirty="0" smtClean="0">
                <a:latin typeface="Times New Roman"/>
              </a:rPr>
              <a:t>Martian ice ages may be self-perpetuating. </a:t>
            </a:r>
          </a:p>
          <a:p>
            <a:r>
              <a:rPr lang="en-GB" kern="1400" baseline="0" dirty="0" smtClean="0">
                <a:latin typeface="Times New Roman"/>
              </a:rPr>
              <a:t>A thinner atmosphere would be less effective at transporting heat from the equator to the poles. </a:t>
            </a:r>
          </a:p>
          <a:p>
            <a:r>
              <a:rPr lang="en-GB" kern="1400" baseline="0" dirty="0" smtClean="0">
                <a:latin typeface="Times New Roman"/>
              </a:rPr>
              <a:t>Because of this, the poles would stay cold, keeping the CO2 locked up even when a change in the planet's eccentricity and tilt made the winters less severe. </a:t>
            </a:r>
          </a:p>
          <a:p>
            <a:r>
              <a:rPr lang="en-GB" kern="1400" baseline="0" dirty="0" smtClean="0">
                <a:latin typeface="Times New Roman"/>
              </a:rPr>
              <a:t>This may have locked Mars into a permanent ice age. </a:t>
            </a:r>
          </a:p>
        </p:txBody>
      </p:sp>
    </p:spTree>
  </p:cSld>
  <p:clrMapOvr>
    <a:masterClrMapping/>
  </p:clrMapOvr>
</p:sld>
</file>

<file path=ppt/theme/theme1.xml><?xml version="1.0" encoding="utf-8"?>
<a:theme xmlns:a="http://schemas.openxmlformats.org/drawingml/2006/main" name="Office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TotalTime>
  <Words>900</Words>
  <Application>Microsoft Office PowerPoint</Application>
  <PresentationFormat>On-screen Show (4:3)</PresentationFormat>
  <Paragraphs>52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Mission to Mars</vt:lpstr>
      <vt:lpstr>Death of a watery world</vt:lpstr>
      <vt:lpstr>How it was</vt:lpstr>
      <vt:lpstr>So what went wrong? </vt:lpstr>
      <vt:lpstr>Mars Survey</vt:lpstr>
      <vt:lpstr>Murder on Mars</vt:lpstr>
      <vt:lpstr>Sucked away </vt:lpstr>
      <vt:lpstr>Natural Causes</vt:lpstr>
      <vt:lpstr>What happened to the air?</vt:lpstr>
      <vt:lpstr>Evidence on Mars</vt:lpstr>
      <vt:lpstr>What may be found</vt:lpstr>
      <vt:lpstr>Another explanation</vt:lpstr>
      <vt:lpstr>Survey</vt:lpstr>
      <vt:lpstr>Seasons Table</vt:lpstr>
    </vt:vector>
  </TitlesOfParts>
  <Company>University of Glasgow</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Mission to Mars</dc:title>
  <dc:creator>Stuart, ITTS</dc:creator>
  <cp:lastModifiedBy>Stuart, ITTS</cp:lastModifiedBy>
  <cp:revision>14</cp:revision>
  <dcterms:created xsi:type="dcterms:W3CDTF">2011-02-15T16:23:18Z</dcterms:created>
  <dcterms:modified xsi:type="dcterms:W3CDTF">2011-02-17T12:13:34Z</dcterms:modified>
</cp:coreProperties>
</file>