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483" r:id="rId6"/>
    <p:sldId id="490" r:id="rId7"/>
    <p:sldId id="491" r:id="rId8"/>
    <p:sldId id="495" r:id="rId9"/>
    <p:sldId id="496" r:id="rId10"/>
    <p:sldId id="4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2" autoAdjust="0"/>
    <p:restoredTop sz="96327"/>
  </p:normalViewPr>
  <p:slideViewPr>
    <p:cSldViewPr snapToGrid="0">
      <p:cViewPr varScale="1">
        <p:scale>
          <a:sx n="93" d="100"/>
          <a:sy n="93" d="100"/>
        </p:scale>
        <p:origin x="78" y="456"/>
      </p:cViewPr>
      <p:guideLst/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Schwab" userId="814d492e-12c5-4f0a-b7e8-ed777ad92751" providerId="ADAL" clId="{B0B7E9B9-7CBC-4827-8436-B789621360F5}"/>
    <pc:docChg chg="modSld">
      <pc:chgData name="Jack Schwab" userId="814d492e-12c5-4f0a-b7e8-ed777ad92751" providerId="ADAL" clId="{B0B7E9B9-7CBC-4827-8436-B789621360F5}" dt="2023-10-17T13:05:11.403" v="3" actId="20577"/>
      <pc:docMkLst>
        <pc:docMk/>
      </pc:docMkLst>
      <pc:sldChg chg="modSp mod">
        <pc:chgData name="Jack Schwab" userId="814d492e-12c5-4f0a-b7e8-ed777ad92751" providerId="ADAL" clId="{B0B7E9B9-7CBC-4827-8436-B789621360F5}" dt="2023-10-17T13:05:05.931" v="2" actId="20577"/>
        <pc:sldMkLst>
          <pc:docMk/>
          <pc:sldMk cId="3154546421" sldId="491"/>
        </pc:sldMkLst>
        <pc:spChg chg="mod">
          <ac:chgData name="Jack Schwab" userId="814d492e-12c5-4f0a-b7e8-ed777ad92751" providerId="ADAL" clId="{B0B7E9B9-7CBC-4827-8436-B789621360F5}" dt="2023-10-17T13:05:05.931" v="2" actId="20577"/>
          <ac:spMkLst>
            <pc:docMk/>
            <pc:sldMk cId="3154546421" sldId="491"/>
            <ac:spMk id="2" creationId="{0489F1E7-84A3-A349-8AEB-5A5CFDB87C9C}"/>
          </ac:spMkLst>
        </pc:spChg>
      </pc:sldChg>
      <pc:sldChg chg="modSp mod">
        <pc:chgData name="Jack Schwab" userId="814d492e-12c5-4f0a-b7e8-ed777ad92751" providerId="ADAL" clId="{B0B7E9B9-7CBC-4827-8436-B789621360F5}" dt="2023-10-17T13:05:11.403" v="3" actId="20577"/>
        <pc:sldMkLst>
          <pc:docMk/>
          <pc:sldMk cId="3267522788" sldId="496"/>
        </pc:sldMkLst>
        <pc:spChg chg="mod">
          <ac:chgData name="Jack Schwab" userId="814d492e-12c5-4f0a-b7e8-ed777ad92751" providerId="ADAL" clId="{B0B7E9B9-7CBC-4827-8436-B789621360F5}" dt="2023-10-17T13:05:11.403" v="3" actId="20577"/>
          <ac:spMkLst>
            <pc:docMk/>
            <pc:sldMk cId="3267522788" sldId="496"/>
            <ac:spMk id="2" creationId="{0489F1E7-84A3-A349-8AEB-5A5CFDB87C9C}"/>
          </ac:spMkLst>
        </pc:spChg>
      </pc:sldChg>
    </pc:docChg>
  </pc:docChgLst>
  <pc:docChgLst>
    <pc:chgData name="Dafydd Waters" userId="S::dafydd.waters@glasgow.ac.uk::2a626cc3-eec6-4aa9-9698-4712553074cd" providerId="AD" clId="Web-{115FD489-3BA8-513F-0E42-FA1A04375629}"/>
    <pc:docChg chg="delSld modSld">
      <pc:chgData name="Dafydd Waters" userId="S::dafydd.waters@glasgow.ac.uk::2a626cc3-eec6-4aa9-9698-4712553074cd" providerId="AD" clId="Web-{115FD489-3BA8-513F-0E42-FA1A04375629}" dt="2023-10-02T13:15:54.330" v="26"/>
      <pc:docMkLst>
        <pc:docMk/>
      </pc:docMkLst>
      <pc:sldChg chg="modSp">
        <pc:chgData name="Dafydd Waters" userId="S::dafydd.waters@glasgow.ac.uk::2a626cc3-eec6-4aa9-9698-4712553074cd" providerId="AD" clId="Web-{115FD489-3BA8-513F-0E42-FA1A04375629}" dt="2023-10-02T13:15:21.766" v="22" actId="20577"/>
        <pc:sldMkLst>
          <pc:docMk/>
          <pc:sldMk cId="3154546421" sldId="491"/>
        </pc:sldMkLst>
        <pc:spChg chg="mod">
          <ac:chgData name="Dafydd Waters" userId="S::dafydd.waters@glasgow.ac.uk::2a626cc3-eec6-4aa9-9698-4712553074cd" providerId="AD" clId="Web-{115FD489-3BA8-513F-0E42-FA1A04375629}" dt="2023-10-02T13:15:21.766" v="22" actId="20577"/>
          <ac:spMkLst>
            <pc:docMk/>
            <pc:sldMk cId="3154546421" sldId="491"/>
            <ac:spMk id="3" creationId="{CE1D042F-868F-834F-96EA-D677E5DCBC3A}"/>
          </ac:spMkLst>
        </pc:spChg>
      </pc:sldChg>
      <pc:sldChg chg="del">
        <pc:chgData name="Dafydd Waters" userId="S::dafydd.waters@glasgow.ac.uk::2a626cc3-eec6-4aa9-9698-4712553074cd" providerId="AD" clId="Web-{115FD489-3BA8-513F-0E42-FA1A04375629}" dt="2023-10-02T13:15:28.266" v="23"/>
        <pc:sldMkLst>
          <pc:docMk/>
          <pc:sldMk cId="3535828336" sldId="492"/>
        </pc:sldMkLst>
      </pc:sldChg>
      <pc:sldChg chg="del">
        <pc:chgData name="Dafydd Waters" userId="S::dafydd.waters@glasgow.ac.uk::2a626cc3-eec6-4aa9-9698-4712553074cd" providerId="AD" clId="Web-{115FD489-3BA8-513F-0E42-FA1A04375629}" dt="2023-10-02T13:15:34.423" v="24"/>
        <pc:sldMkLst>
          <pc:docMk/>
          <pc:sldMk cId="2055401765" sldId="493"/>
        </pc:sldMkLst>
      </pc:sldChg>
      <pc:sldChg chg="del">
        <pc:chgData name="Dafydd Waters" userId="S::dafydd.waters@glasgow.ac.uk::2a626cc3-eec6-4aa9-9698-4712553074cd" providerId="AD" clId="Web-{115FD489-3BA8-513F-0E42-FA1A04375629}" dt="2023-10-02T13:15:49.517" v="25"/>
        <pc:sldMkLst>
          <pc:docMk/>
          <pc:sldMk cId="1313019398" sldId="494"/>
        </pc:sldMkLst>
      </pc:sldChg>
      <pc:sldChg chg="del">
        <pc:chgData name="Dafydd Waters" userId="S::dafydd.waters@glasgow.ac.uk::2a626cc3-eec6-4aa9-9698-4712553074cd" providerId="AD" clId="Web-{115FD489-3BA8-513F-0E42-FA1A04375629}" dt="2023-10-02T13:15:54.330" v="26"/>
        <pc:sldMkLst>
          <pc:docMk/>
          <pc:sldMk cId="2898076238" sldId="4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54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8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14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18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95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E31514-F8EA-5D4E-B45D-65DD78DB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52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91D55F9-A3F2-1242-A5F3-5AAACC9D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40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418" y="1657926"/>
            <a:ext cx="6629400" cy="78970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3015529"/>
            <a:ext cx="5680364" cy="6235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27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7420DD-2415-454D-AA0F-DBDA719C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8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B56C0B-E29B-4842-B417-82BD0105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41A95EC-0528-8A4C-BE96-445CDE1B34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133" y="1705342"/>
            <a:ext cx="11487066" cy="4932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5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2123676"/>
            <a:ext cx="4027169" cy="1600200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680" y="3934224"/>
            <a:ext cx="4030345" cy="1934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65B24-645B-1746-9651-55C209C5E2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800" y="681037"/>
            <a:ext cx="5842000" cy="1009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4FB1-CB24-4B4C-BFD4-AD276D9A4059}" type="datetimeFigureOut">
              <a:rPr lang="en-GB" smtClean="0"/>
              <a:t>17/10/2023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3F6-C255-4AC5-91C2-3F61B6509B3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2A0F-9E49-6B4D-94F3-647B33A2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2" r:id="rId2"/>
    <p:sldLayoutId id="2147483653" r:id="rId3"/>
    <p:sldLayoutId id="2147483649" r:id="rId4"/>
    <p:sldLayoutId id="2147483654" r:id="rId5"/>
    <p:sldLayoutId id="2147483687" r:id="rId6"/>
    <p:sldLayoutId id="2147483656" r:id="rId7"/>
    <p:sldLayoutId id="2147483684" r:id="rId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Gilbert Scott Building">
            <a:extLst>
              <a:ext uri="{FF2B5EF4-FFF2-40B4-BE49-F238E27FC236}">
                <a16:creationId xmlns:a16="http://schemas.microsoft.com/office/drawing/2014/main" id="{22AF5AD9-4A38-6FDC-338C-6BF49504A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Disability Service</a:t>
            </a:r>
            <a:br>
              <a:rPr lang="en-GB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Study support for disabled students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2576945"/>
            <a:ext cx="5680364" cy="12867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/>
                <a:cs typeface="Arial"/>
              </a:rPr>
              <a:t>Dafydd Waters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/>
                <a:cs typeface="Arial"/>
              </a:rPr>
              <a:t>Disability &amp; Inclusion Lead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  <a:latin typeface="Arial"/>
                <a:cs typeface="Arial"/>
              </a:rPr>
              <a:t>dafydd.waters@glasgow.ac.uk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7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B08F-DE64-3548-B9F9-7C9165E2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Is the Disability Service for me?</a:t>
            </a:r>
          </a:p>
        </p:txBody>
      </p:sp>
      <p:pic>
        <p:nvPicPr>
          <p:cNvPr id="7" name="Picture 6" descr="Word cloud made up of words referring to common disabilities, such as dyslexia, anxiety, autism, etc.">
            <a:extLst>
              <a:ext uri="{FF2B5EF4-FFF2-40B4-BE49-F238E27FC236}">
                <a16:creationId xmlns:a16="http://schemas.microsoft.com/office/drawing/2014/main" id="{06DFCE83-9636-23A5-96CA-270B06164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87" y="1552361"/>
            <a:ext cx="949642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5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Who we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</a:rPr>
              <a:t>We support students:</a:t>
            </a:r>
          </a:p>
          <a:p>
            <a:pPr marL="0" indent="0" fontAlgn="base">
              <a:buNone/>
            </a:pP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With mental health difficulties 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With dyslexia or ADHD 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Who are autistic 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With long-term health conditions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Who are blind or visually impaired 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Who are d/Deaf or hearing impaired</a:t>
            </a:r>
            <a:r>
              <a:rPr lang="en-GB" sz="2800" dirty="0">
                <a:solidFill>
                  <a:srgbClr val="000000"/>
                </a:solidFill>
              </a:rPr>
              <a:t> – both BSL users and those who don’t sign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Who have a mobility impairment, such as wheelchair users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7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Who we support: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</a:rPr>
              <a:t>This is not a complete list. </a:t>
            </a:r>
            <a:r>
              <a:rPr lang="en-GB" sz="2800" b="1" i="0" dirty="0">
                <a:solidFill>
                  <a:schemeClr val="accent6"/>
                </a:solidFill>
                <a:effectLst/>
              </a:rPr>
              <a:t>If you have an ongoing difficulty that may affect you in your studies, we will support you.</a:t>
            </a:r>
          </a:p>
          <a:p>
            <a:pPr marL="0" indent="0" fontAlgn="base"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We currently support more </a:t>
            </a:r>
            <a:r>
              <a:rPr lang="en-GB" sz="2800" dirty="0">
                <a:solidFill>
                  <a:srgbClr val="000000"/>
                </a:solidFill>
                <a:latin typeface="Arial"/>
                <a:cs typeface="Arial"/>
              </a:rPr>
              <a:t>nearly 4,000</a:t>
            </a:r>
            <a:r>
              <a:rPr lang="en-GB" sz="2800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students.</a:t>
            </a:r>
          </a:p>
          <a:p>
            <a:pPr marL="0" indent="0" fontAlgn="base"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 marL="0" indent="0" fontAlgn="base">
              <a:buNone/>
            </a:pPr>
            <a:r>
              <a:rPr lang="en-GB" sz="2800" dirty="0">
                <a:solidFill>
                  <a:srgbClr val="000000"/>
                </a:solidFill>
              </a:rPr>
              <a:t>Dyslexic students and students with mental health difficulty are the largest groups of students we support.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You may identify as disabled – or may not feel this term applies to you. Either way, we are here to ensure you are supported.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4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support might I receive?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</a:rPr>
              <a:t>Study support:</a:t>
            </a:r>
          </a:p>
          <a:p>
            <a:pPr marL="0" indent="0" fontAlgn="base"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One-to-one support, such as study skills support or specialist mentoring</a:t>
            </a: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Teaching materials in advance or in an alternative format</a:t>
            </a:r>
          </a:p>
          <a:p>
            <a:pPr lvl="1" fontAlgn="base"/>
            <a:r>
              <a:rPr lang="en-GB" sz="2800" dirty="0">
                <a:solidFill>
                  <a:srgbClr val="000000"/>
                </a:solidFill>
              </a:rPr>
              <a:t>Access to assistive technology</a:t>
            </a:r>
          </a:p>
          <a:p>
            <a:pPr lvl="1" fontAlgn="base"/>
            <a:r>
              <a:rPr lang="en-GB" sz="2800" dirty="0">
                <a:solidFill>
                  <a:srgbClr val="000000"/>
                </a:solidFill>
              </a:rPr>
              <a:t>Liaison with your subject area</a:t>
            </a:r>
          </a:p>
          <a:p>
            <a:pPr lvl="1" fontAlgn="base"/>
            <a:r>
              <a:rPr lang="en-GB" sz="2800" dirty="0">
                <a:solidFill>
                  <a:srgbClr val="000000"/>
                </a:solidFill>
              </a:rPr>
              <a:t>Other support tailored to your individual needs</a:t>
            </a:r>
          </a:p>
          <a:p>
            <a:pPr fontAlgn="base"/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6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support might I </a:t>
            </a:r>
            <a:r>
              <a:rPr lang="en-US">
                <a:solidFill>
                  <a:schemeClr val="tx1"/>
                </a:solidFill>
              </a:rPr>
              <a:t>receive?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GB" sz="2800" b="0" i="0" dirty="0">
                <a:solidFill>
                  <a:srgbClr val="000000"/>
                </a:solidFill>
                <a:effectLst/>
              </a:rPr>
              <a:t>Support in exams:</a:t>
            </a:r>
          </a:p>
          <a:p>
            <a:pPr marL="0" indent="0" fontAlgn="base">
              <a:buNone/>
            </a:pPr>
            <a:endParaRPr lang="en-GB" sz="2800" dirty="0">
              <a:solidFill>
                <a:srgbClr val="000000"/>
              </a:solidFill>
            </a:endParaRP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Extra time to complete your exams</a:t>
            </a:r>
          </a:p>
          <a:p>
            <a:pPr lvl="1" fontAlgn="base"/>
            <a:r>
              <a:rPr lang="en-GB" sz="2800" dirty="0">
                <a:solidFill>
                  <a:srgbClr val="000000"/>
                </a:solidFill>
              </a:rPr>
              <a:t>Use of a computer in exams</a:t>
            </a: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lvl="1" fontAlgn="base"/>
            <a:r>
              <a:rPr lang="en-GB" sz="2800" b="0" i="0" dirty="0">
                <a:solidFill>
                  <a:srgbClr val="000000"/>
                </a:solidFill>
                <a:effectLst/>
              </a:rPr>
              <a:t>Exams away from the main venue or in a room on your own</a:t>
            </a:r>
          </a:p>
          <a:p>
            <a:pPr lvl="1" fontAlgn="base"/>
            <a:r>
              <a:rPr lang="en-GB" sz="2800" dirty="0">
                <a:solidFill>
                  <a:srgbClr val="000000"/>
                </a:solidFill>
              </a:rPr>
              <a:t>Other support tailored to your individual needs</a:t>
            </a:r>
          </a:p>
          <a:p>
            <a:pPr fontAlgn="base"/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GB" sz="28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52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University at sunset">
            <a:extLst>
              <a:ext uri="{FF2B5EF4-FFF2-40B4-BE49-F238E27FC236}">
                <a16:creationId xmlns:a16="http://schemas.microsoft.com/office/drawing/2014/main" id="{11FDCD37-95D4-D94F-8143-5384ADC6A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8F30531-16BE-1D4A-839A-4165196E56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85228" y="5699322"/>
            <a:ext cx="3413095" cy="854153"/>
            <a:chOff x="5652120" y="4237877"/>
            <a:chExt cx="3413095" cy="854153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F2BC779-2AC3-3641-A89B-2FE2861B804B}"/>
                </a:ext>
              </a:extLst>
            </p:cNvPr>
            <p:cNvSpPr txBox="1"/>
            <p:nvPr/>
          </p:nvSpPr>
          <p:spPr>
            <a:xfrm>
              <a:off x="5652120" y="4237877"/>
              <a:ext cx="3413095" cy="461665"/>
            </a:xfrm>
            <a:prstGeom prst="rect">
              <a:avLst/>
            </a:prstGeom>
            <a:noFill/>
            <a:effectLst>
              <a:outerShdw blurRad="1270000" dist="50800" dir="5400000" sx="200000" sy="200000" algn="ctr" rotWithShape="0">
                <a:schemeClr val="tx1"/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#UofGWorldChangers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6B7AFC7-4175-6442-9F4D-48AB39DA3335}"/>
                </a:ext>
              </a:extLst>
            </p:cNvPr>
            <p:cNvSpPr txBox="1"/>
            <p:nvPr/>
          </p:nvSpPr>
          <p:spPr>
            <a:xfrm>
              <a:off x="6365423" y="4630365"/>
              <a:ext cx="2699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@UofGlasgow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F23C76-7323-9246-828B-CE7B4F0B6ACB}"/>
                </a:ext>
              </a:extLst>
            </p:cNvPr>
            <p:cNvGrpSpPr/>
            <p:nvPr/>
          </p:nvGrpSpPr>
          <p:grpSpPr>
            <a:xfrm>
              <a:off x="5868144" y="4759697"/>
              <a:ext cx="870873" cy="246401"/>
              <a:chOff x="-704667" y="465075"/>
              <a:chExt cx="718929" cy="203410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DA074F8-3E2D-4044-BD93-0EE72365F6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468635" y="466885"/>
                <a:ext cx="242653" cy="201600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EB162D4C-911F-884F-8B17-FF2DA1BA81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187338" y="466885"/>
                <a:ext cx="201600" cy="201600"/>
              </a:xfrm>
              <a:prstGeom prst="rect">
                <a:avLst/>
              </a:prstGeom>
            </p:spPr>
          </p:pic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A43EFC0B-FA40-FC40-8378-CA0BB8B802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-704667" y="465075"/>
                <a:ext cx="197388" cy="197388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175F20C-468E-F742-9149-B8A5FEBC29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5886" y="1889351"/>
            <a:ext cx="5842000" cy="1931535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Check our web pages:</a:t>
            </a:r>
            <a:br>
              <a:rPr lang="en-GB" dirty="0"/>
            </a:b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www.gla.ac.uk/disability</a:t>
            </a:r>
            <a:br>
              <a:rPr lang="en-GB" dirty="0">
                <a:solidFill>
                  <a:schemeClr val="bg1"/>
                </a:solidFill>
                <a:latin typeface="Arial"/>
                <a:cs typeface="Arial"/>
              </a:rPr>
            </a:br>
            <a:br>
              <a:rPr lang="en-GB" dirty="0"/>
            </a:br>
            <a:r>
              <a:rPr lang="en-GB" sz="2000" b="0" dirty="0">
                <a:solidFill>
                  <a:schemeClr val="bg1"/>
                </a:solidFill>
                <a:latin typeface="Arial"/>
                <a:cs typeface="Arial"/>
              </a:rPr>
              <a:t>Dafydd Waters</a:t>
            </a:r>
          </a:p>
          <a:p>
            <a:pPr algn="l"/>
            <a:r>
              <a:rPr lang="en-GB" sz="2000" b="0" dirty="0">
                <a:solidFill>
                  <a:schemeClr val="bg1"/>
                </a:solidFill>
                <a:latin typeface="Arial"/>
                <a:cs typeface="Arial"/>
              </a:rPr>
              <a:t>Disability &amp; Inclusion Lead</a:t>
            </a:r>
          </a:p>
          <a:p>
            <a:pPr algn="l"/>
            <a:r>
              <a:rPr lang="en-GB" sz="2000" b="0" dirty="0">
                <a:solidFill>
                  <a:schemeClr val="bg1"/>
                </a:solidFill>
                <a:latin typeface="Arial"/>
                <a:cs typeface="Arial"/>
              </a:rPr>
              <a:t>dafydd.waters@glasgow.ac.uk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57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 colours">
      <a:dk1>
        <a:srgbClr val="003865"/>
      </a:dk1>
      <a:lt1>
        <a:srgbClr val="FFFFFE"/>
      </a:lt1>
      <a:dk2>
        <a:srgbClr val="000000"/>
      </a:dk2>
      <a:lt2>
        <a:srgbClr val="7D2238"/>
      </a:lt2>
      <a:accent1>
        <a:srgbClr val="0075B0"/>
      </a:accent1>
      <a:accent2>
        <a:srgbClr val="5B4D93"/>
      </a:accent2>
      <a:accent3>
        <a:srgbClr val="CF1C20"/>
      </a:accent3>
      <a:accent4>
        <a:srgbClr val="00833C"/>
      </a:accent4>
      <a:accent5>
        <a:srgbClr val="BE4D00"/>
      </a:accent5>
      <a:accent6>
        <a:srgbClr val="951271"/>
      </a:accent6>
      <a:hlink>
        <a:srgbClr val="584B3D"/>
      </a:hlink>
      <a:folHlink>
        <a:srgbClr val="0068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1AF5F2-503D-2641-86A1-09AD8919EA9C}" vid="{A816E7D6-9491-074F-A4D5-6596497DAC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c28c84-e96c-4877-b9f9-a6dfe5f6aea4">
      <Terms xmlns="http://schemas.microsoft.com/office/infopath/2007/PartnerControls"/>
    </lcf76f155ced4ddcb4097134ff3c332f>
    <TaxCatchAll xmlns="b6763c43-a027-4721-a2ad-03677db69ee5" xsi:nil="true"/>
    <Comments xmlns="d5c28c84-e96c-4877-b9f9-a6dfe5f6aea4">xxx</Comment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61E5820E0F948AEC549E97237C46A" ma:contentTypeVersion="18" ma:contentTypeDescription="Create a new document." ma:contentTypeScope="" ma:versionID="b535e7808e38b15234e6591836fd95fa">
  <xsd:schema xmlns:xsd="http://www.w3.org/2001/XMLSchema" xmlns:xs="http://www.w3.org/2001/XMLSchema" xmlns:p="http://schemas.microsoft.com/office/2006/metadata/properties" xmlns:ns2="d5c28c84-e96c-4877-b9f9-a6dfe5f6aea4" xmlns:ns3="b6763c43-a027-4721-a2ad-03677db69ee5" targetNamespace="http://schemas.microsoft.com/office/2006/metadata/properties" ma:root="true" ma:fieldsID="5626fbbc72170f23c94792cf4511dc5a" ns2:_="" ns3:_="">
    <xsd:import namespace="d5c28c84-e96c-4877-b9f9-a6dfe5f6aea4"/>
    <xsd:import namespace="b6763c43-a027-4721-a2ad-03677db69e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omme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c28c84-e96c-4877-b9f9-a6dfe5f6ae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omments" ma:index="16" nillable="true" ma:displayName="Comments" ma:default="xxx" ma:description="Provide comments&#10;" ma:format="Dropdown" ma:internalName="Comments">
      <xsd:simpleType>
        <xsd:restriction base="dms:Text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306b285-ac2c-4225-b56d-e54690cf9c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63c43-a027-4721-a2ad-03677db69ee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7baaa35-10d8-4a7e-8fb8-25fc5ae3825f}" ma:internalName="TaxCatchAll" ma:showField="CatchAllData" ma:web="b6763c43-a027-4721-a2ad-03677db69e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B87D5F-2BAB-41FA-9C14-433673FD908C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5c28c84-e96c-4877-b9f9-a6dfe5f6aea4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b6763c43-a027-4721-a2ad-03677db69ee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C758C8-CA71-40D6-BEF0-45AB30EA47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E0AC48-9911-4CC0-8CC2-EBFD125F84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c28c84-e96c-4877-b9f9-a6dfe5f6aea4"/>
    <ds:schemaRef ds:uri="b6763c43-a027-4721-a2ad-03677db69e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298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Disability Service Study support for disabled students</vt:lpstr>
      <vt:lpstr>Is the Disability Service for me?</vt:lpstr>
      <vt:lpstr>Who we support</vt:lpstr>
      <vt:lpstr>Who we support:</vt:lpstr>
      <vt:lpstr>What support might I receive?</vt:lpstr>
      <vt:lpstr>What support might I receive? </vt:lpstr>
      <vt:lpstr>Check our web pages: www.gla.ac.uk/disability  Dafydd Waters Disability &amp; Inclusion Lead dafydd.waters@glasgow.ac.uk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Jack Schwab</cp:lastModifiedBy>
  <cp:revision>119</cp:revision>
  <dcterms:created xsi:type="dcterms:W3CDTF">2021-01-06T14:22:07Z</dcterms:created>
  <dcterms:modified xsi:type="dcterms:W3CDTF">2023-10-17T13:05:13Z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0x010100ED661E5820E0F948AEC549E97237C46A</vt:lpwstr>
  </property>
  <property fmtid="{D5CDD505-2E9C-101B-9397-08002B2CF9AE}" pid="3" name="MediaServiceImageTags">
    <vt:lpwstr/>
  </property>
</Properties>
</file>