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447" r:id="rId5"/>
    <p:sldId id="537" r:id="rId6"/>
    <p:sldId id="531" r:id="rId7"/>
    <p:sldId id="530" r:id="rId8"/>
    <p:sldId id="538" r:id="rId9"/>
  </p:sldIdLst>
  <p:sldSz cx="12192000" cy="6858000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D043170-44A0-8961-6273-11ADE2C4542E}" name="Jack Schwab" initials="JS" userId="S::jack.schwab@glasgow.ac.uk::814d492e-12c5-4f0a-b7e8-ed777ad92751" providerId="AD"/>
  <p188:author id="{0A48D1BF-4DDC-B719-DAA3-D1EA53954D3E}" name="Jack Schwab" initials="JS" userId="S::Jack.Schwab@glasgow.ac.uk::814d492e-12c5-4f0a-b7e8-ed777ad9275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190250-39C5-440C-BE34-DBAEFECB9FD3}" v="48" dt="2023-10-17T13:03:57.0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7" autoAdjust="0"/>
    <p:restoredTop sz="86385" autoAdjust="0"/>
  </p:normalViewPr>
  <p:slideViewPr>
    <p:cSldViewPr snapToGrid="0">
      <p:cViewPr varScale="1">
        <p:scale>
          <a:sx n="81" d="100"/>
          <a:sy n="81" d="100"/>
        </p:scale>
        <p:origin x="126" y="47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 Schwab" userId="814d492e-12c5-4f0a-b7e8-ed777ad92751" providerId="ADAL" clId="{9F190250-39C5-440C-BE34-DBAEFECB9FD3}"/>
    <pc:docChg chg="modSld">
      <pc:chgData name="Jack Schwab" userId="814d492e-12c5-4f0a-b7e8-ed777ad92751" providerId="ADAL" clId="{9F190250-39C5-440C-BE34-DBAEFECB9FD3}" dt="2023-10-17T13:03:57.058" v="47"/>
      <pc:docMkLst>
        <pc:docMk/>
      </pc:docMkLst>
      <pc:sldChg chg="modSp">
        <pc:chgData name="Jack Schwab" userId="814d492e-12c5-4f0a-b7e8-ed777ad92751" providerId="ADAL" clId="{9F190250-39C5-440C-BE34-DBAEFECB9FD3}" dt="2023-10-17T13:03:57.058" v="47"/>
        <pc:sldMkLst>
          <pc:docMk/>
          <pc:sldMk cId="865803634" sldId="531"/>
        </pc:sldMkLst>
        <pc:spChg chg="mod">
          <ac:chgData name="Jack Schwab" userId="814d492e-12c5-4f0a-b7e8-ed777ad92751" providerId="ADAL" clId="{9F190250-39C5-440C-BE34-DBAEFECB9FD3}" dt="2023-10-17T13:03:57.058" v="47"/>
          <ac:spMkLst>
            <pc:docMk/>
            <pc:sldMk cId="865803634" sldId="531"/>
            <ac:spMk id="4" creationId="{E6E92174-2A4B-2FE8-27C3-B295DFB74428}"/>
          </ac:spMkLst>
        </pc:spChg>
        <pc:spChg chg="mod">
          <ac:chgData name="Jack Schwab" userId="814d492e-12c5-4f0a-b7e8-ed777ad92751" providerId="ADAL" clId="{9F190250-39C5-440C-BE34-DBAEFECB9FD3}" dt="2023-10-17T13:03:17.152" v="46" actId="20577"/>
          <ac:spMkLst>
            <pc:docMk/>
            <pc:sldMk cId="865803634" sldId="531"/>
            <ac:spMk id="5" creationId="{C0DD8EA3-D9CC-C2D9-4883-201717D1063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95AE2-43AC-144B-AE88-DCB376799F11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3063" y="1233488"/>
            <a:ext cx="592296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51219"/>
            <a:ext cx="533527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4E5BB-E6B0-B84A-ABCD-9A3E9C2D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42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4E5BB-E6B0-B84A-ABCD-9A3E9C2D78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86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02F00-C535-204F-B4B5-528FB2DC4F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91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02F00-C535-204F-B4B5-528FB2DC4F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68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02F00-C535-204F-B4B5-528FB2DC4F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43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4E5BB-E6B0-B84A-ABCD-9A3E9C2D78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006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3BB4406-02B4-284F-84C5-A21F22E6B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36" y="533614"/>
            <a:ext cx="9210963" cy="888786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5FEA054A-F191-E34B-8C26-BA11F3F0C0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5750" y="1627188"/>
            <a:ext cx="11474450" cy="460692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2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0170" y="365126"/>
            <a:ext cx="8713630" cy="1040342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8667"/>
            <a:ext cx="5181600" cy="456829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8667"/>
            <a:ext cx="5181600" cy="456829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2524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3048" y="365125"/>
            <a:ext cx="8702339" cy="13255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9408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97420DD-2415-454D-AA0F-DBDA719CB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36" y="533614"/>
            <a:ext cx="9210963" cy="888786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128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680" y="2123676"/>
            <a:ext cx="4027169" cy="1600200"/>
          </a:xfrm>
        </p:spPr>
        <p:txBody>
          <a:bodyPr anchor="t">
            <a:normAutofit/>
          </a:bodyPr>
          <a:lstStyle>
            <a:lvl1pPr algn="l"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680" y="3934224"/>
            <a:ext cx="4030345" cy="193476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2803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B9978F3-40AA-B047-B077-E6C1CE004D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418" y="1657926"/>
            <a:ext cx="6629400" cy="789709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157762F7-94EF-0744-BA0E-BF26083BC292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90563" y="3016250"/>
            <a:ext cx="5680075" cy="6223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27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C5A3FE5F-792E-894C-96F2-B918CA1BC6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9567" y="1705342"/>
            <a:ext cx="11100631" cy="474042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 b="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Body text Arial 24pt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10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qu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879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FA2E3E9-8DBB-5745-BD29-CD970B695CE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2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1800" y="681037"/>
            <a:ext cx="5842000" cy="10096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24FB1-CB24-4B4C-BFD4-AD276D9A4059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9F3F6-C255-4AC5-91C2-3F61B6509B3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6262A0F-9E49-6B4D-94F3-647B33A25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69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52" r:id="rId2"/>
    <p:sldLayoutId id="2147483653" r:id="rId3"/>
    <p:sldLayoutId id="2147483654" r:id="rId4"/>
    <p:sldLayoutId id="2147483656" r:id="rId5"/>
    <p:sldLayoutId id="2147483649" r:id="rId6"/>
    <p:sldLayoutId id="2147483684" r:id="rId7"/>
    <p:sldLayoutId id="2147483691" r:id="rId8"/>
    <p:sldLayoutId id="2147483690" r:id="rId9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la.ac.uk/colleges/arts/students/postgraduatestudents/postgraduate-taught/ugadvisin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la.ac.uk/myglasgow/apg/policies/studentsupport/studentcarerspolicy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gla.ac.uk/myglasgow/apg/policies/studentsupport/maternitypolicy/" TargetMode="External"/><Relationship Id="rId4" Type="http://schemas.openxmlformats.org/officeDocument/2006/relationships/hyperlink" Target="https://www.gla.ac.uk/media/media_644041_en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la.ac.uk/myglasgow/securityandoperationalsuppor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gla.ac.uk/myglasgow/students/safetyhealth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he South Front of the University">
            <a:extLst>
              <a:ext uri="{FF2B5EF4-FFF2-40B4-BE49-F238E27FC236}">
                <a16:creationId xmlns:a16="http://schemas.microsoft.com/office/drawing/2014/main" id="{F5289F01-9C4E-404B-A711-E83C3A3636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53165" y="1604800"/>
            <a:ext cx="8211726" cy="4546617"/>
          </a:xfrm>
          <a:prstGeom prst="rect">
            <a:avLst/>
          </a:prstGeom>
          <a:solidFill>
            <a:schemeClr val="bg1">
              <a:alpha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753164" y="1604800"/>
            <a:ext cx="8211725" cy="67207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College of Arts and Humanities Advising Team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761442" y="2180864"/>
            <a:ext cx="8211725" cy="45466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kern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Academic and professional services staff who provide:</a:t>
            </a:r>
          </a:p>
          <a:p>
            <a:r>
              <a:rPr lang="en-US" kern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Academic/pastoral support beyond your </a:t>
            </a:r>
            <a:r>
              <a:rPr lang="en-US" kern="0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programme</a:t>
            </a:r>
            <a:r>
              <a:rPr lang="en-US" kern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r>
              <a:rPr lang="en-US" kern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Parent/</a:t>
            </a:r>
            <a:r>
              <a:rPr lang="en-US" kern="0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Carer</a:t>
            </a:r>
            <a:r>
              <a:rPr lang="en-US" kern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Policy Processes</a:t>
            </a:r>
          </a:p>
          <a:p>
            <a:r>
              <a:rPr lang="en-US" kern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Reaching out to students </a:t>
            </a:r>
            <a:r>
              <a:rPr lang="en-US" kern="0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programmes</a:t>
            </a:r>
            <a:r>
              <a:rPr lang="en-US" kern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can’t contact.</a:t>
            </a:r>
          </a:p>
          <a:p>
            <a:r>
              <a:rPr lang="en-US" kern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Complicated academic and personal 	circumstances -  advice for staff and students.</a:t>
            </a:r>
          </a:p>
          <a:p>
            <a:r>
              <a:rPr lang="en-US" kern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Connecting to university support systems.</a:t>
            </a:r>
          </a:p>
          <a:p>
            <a:r>
              <a:rPr lang="en-US" kern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 useful first port of call, even if that is just to tell you – ‘this is actually the person you need to contact….’</a:t>
            </a:r>
          </a:p>
          <a:p>
            <a:pPr marL="0" indent="0">
              <a:buNone/>
            </a:pPr>
            <a:endParaRPr lang="en-US" kern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kern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sz="2800" kern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800" kern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n-US" kern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181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4886D-8443-0C4F-89DE-F62DFA037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9823" y="641248"/>
            <a:ext cx="7795967" cy="468462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Arts and Humanities Advising Team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B13E7958-4A0D-4148-A831-70897E781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683" y="1650085"/>
            <a:ext cx="12192000" cy="513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2286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GB" altLang="en-US" sz="2000" dirty="0">
                <a:latin typeface="Arial"/>
                <a:ea typeface="ＭＳ Ｐゴシック"/>
                <a:cs typeface="Arial"/>
              </a:rPr>
              <a:t>Email: arts-pgt-advising@glasgow.ac.uk</a:t>
            </a:r>
            <a:endParaRPr lang="en-GB" altLang="en-US" sz="2000" u="sng" dirty="0">
              <a:cs typeface="Arial"/>
            </a:endParaRPr>
          </a:p>
          <a:p>
            <a:pPr algn="ctr">
              <a:buFontTx/>
              <a:buNone/>
            </a:pPr>
            <a:endParaRPr lang="en-GB" altLang="en-US" sz="2000" u="sng" dirty="0">
              <a:cs typeface="Arial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GB" altLang="en-US" sz="2000" dirty="0">
                <a:latin typeface="Arial"/>
                <a:ea typeface="ＭＳ Ｐゴシック"/>
                <a:cs typeface="Arial"/>
              </a:rPr>
              <a:t>Telephone: 0141 330 5123 or 8455 or 8474 or 6149</a:t>
            </a:r>
          </a:p>
          <a:p>
            <a:pPr algn="ctr">
              <a:buFontTx/>
              <a:buNone/>
            </a:pPr>
            <a:endParaRPr lang="en-GB" altLang="en-US" sz="2000" dirty="0">
              <a:cs typeface="Arial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GB" altLang="en-US" sz="2000" dirty="0">
                <a:latin typeface="Arial"/>
                <a:ea typeface="ＭＳ Ｐゴシック"/>
                <a:cs typeface="Arial"/>
              </a:rPr>
              <a:t>Drop In: College of Arts Advising Office, </a:t>
            </a:r>
            <a:endParaRPr lang="en-GB" altLang="en-US" sz="2000" dirty="0">
              <a:cs typeface="Arial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GB" altLang="en-US" sz="2000" dirty="0">
                <a:latin typeface="Arial"/>
                <a:ea typeface="ＭＳ Ｐゴシック"/>
                <a:cs typeface="Arial"/>
              </a:rPr>
              <a:t>Room 101, 6 University Gardens, Ground Floor Office</a:t>
            </a:r>
          </a:p>
          <a:p>
            <a:pPr algn="ctr">
              <a:buFontTx/>
              <a:buNone/>
            </a:pPr>
            <a:endParaRPr lang="en-GB" altLang="en-US" sz="2000" dirty="0">
              <a:cs typeface="Arial"/>
            </a:endParaRPr>
          </a:p>
          <a:p>
            <a:pPr algn="ctr">
              <a:buFontTx/>
              <a:buNone/>
            </a:pPr>
            <a:r>
              <a:rPr lang="en-GB" altLang="en-US" sz="2000" dirty="0">
                <a:latin typeface="Arial"/>
                <a:ea typeface="ＭＳ Ｐゴシック"/>
                <a:cs typeface="Arial"/>
              </a:rPr>
              <a:t>Monday, Tuesday 09:30 – 15:30</a:t>
            </a:r>
          </a:p>
          <a:p>
            <a:pPr algn="ctr">
              <a:buFontTx/>
              <a:buNone/>
            </a:pPr>
            <a:r>
              <a:rPr lang="en-GB" altLang="en-US" sz="2000" dirty="0">
                <a:latin typeface="Arial"/>
                <a:ea typeface="ＭＳ Ｐゴシック"/>
                <a:cs typeface="Arial"/>
              </a:rPr>
              <a:t>Wednesday 13:30 -15:30</a:t>
            </a:r>
          </a:p>
          <a:p>
            <a:pPr algn="ctr">
              <a:buFontTx/>
              <a:buNone/>
            </a:pPr>
            <a:r>
              <a:rPr lang="en-GB" altLang="en-US" sz="2000" dirty="0">
                <a:latin typeface="Arial"/>
                <a:ea typeface="ＭＳ Ｐゴシック"/>
                <a:cs typeface="Arial"/>
              </a:rPr>
              <a:t>Thursday, Friday 09:30 – 15:30</a:t>
            </a:r>
          </a:p>
          <a:p>
            <a:pPr algn="ctr">
              <a:buFontTx/>
              <a:buNone/>
            </a:pPr>
            <a:endParaRPr lang="en-GB" altLang="en-US" sz="2000" dirty="0">
              <a:cs typeface="Arial"/>
            </a:endParaRPr>
          </a:p>
          <a:p>
            <a:pPr algn="ctr">
              <a:buFontTx/>
              <a:buNone/>
            </a:pPr>
            <a:r>
              <a:rPr lang="en-GB" altLang="en-US" sz="2000" dirty="0">
                <a:latin typeface="Arial"/>
                <a:ea typeface="ＭＳ Ｐゴシック"/>
                <a:cs typeface="Arial"/>
              </a:rPr>
              <a:t>No appointment necessary</a:t>
            </a:r>
          </a:p>
          <a:p>
            <a:pPr algn="ctr">
              <a:buFontTx/>
              <a:buNone/>
            </a:pPr>
            <a:endParaRPr lang="en-GB" altLang="en-US" sz="2000" dirty="0">
              <a:cs typeface="Arial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GB" altLang="en-US" sz="2000" dirty="0">
                <a:latin typeface="Arial"/>
                <a:ea typeface="ＭＳ Ｐゴシック"/>
                <a:cs typeface="Arial"/>
                <a:hlinkClick r:id="rId3"/>
              </a:rPr>
              <a:t>https://www.gla.ac.uk/colleges/arts/students/postgraduatestudents/postgraduate-taught/ugadvising/</a:t>
            </a:r>
            <a:endParaRPr lang="en-GB" altLang="en-US" sz="2000" dirty="0">
              <a:latin typeface="Arial"/>
              <a:ea typeface="ＭＳ Ｐゴシック"/>
              <a:cs typeface="Arial"/>
            </a:endParaRPr>
          </a:p>
          <a:p>
            <a:pPr algn="ctr">
              <a:buFont typeface="Arial" panose="020B0604020202020204" pitchFamily="34" charset="0"/>
              <a:buNone/>
            </a:pPr>
            <a:endParaRPr lang="en-GB" altLang="en-US" sz="2000" dirty="0">
              <a:latin typeface="Arial"/>
              <a:ea typeface="ＭＳ Ｐゴシック"/>
              <a:cs typeface="Arial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GB" altLang="en-US" sz="2000" dirty="0">
                <a:latin typeface="Arial"/>
                <a:ea typeface="ＭＳ Ｐゴシック"/>
                <a:cs typeface="Arial"/>
              </a:rPr>
              <a:t>Chief Adviser of Studies: Dr Steve Marritt (until 31/12/23), Dr Eanna O’Ceallachain (01/01/24 onwards)</a:t>
            </a:r>
          </a:p>
          <a:p>
            <a:pPr algn="ctr">
              <a:buFont typeface="Arial" panose="020B0604020202020204" pitchFamily="34" charset="0"/>
              <a:buNone/>
            </a:pPr>
            <a:endParaRPr lang="en-GB" altLang="en-US" sz="2000" dirty="0">
              <a:latin typeface="Arial"/>
              <a:ea typeface="ＭＳ Ｐゴシック"/>
              <a:cs typeface="Arial"/>
            </a:endParaRPr>
          </a:p>
          <a:p>
            <a:pPr algn="ctr">
              <a:buFont typeface="Arial" panose="020B0604020202020204" pitchFamily="34" charset="0"/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66494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0DD8EA3-D9CC-C2D9-4883-201717D10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Helpful Policies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6E92174-2A4B-2FE8-27C3-B295DFB74428}"/>
              </a:ext>
            </a:extLst>
          </p:cNvPr>
          <p:cNvSpPr>
            <a:spLocks noGrp="1"/>
          </p:cNvSpPr>
          <p:nvPr/>
        </p:nvSpPr>
        <p:spPr bwMode="auto">
          <a:xfrm>
            <a:off x="635726" y="1607677"/>
            <a:ext cx="10850880" cy="4659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213B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213B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00213B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00213B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Carers’ Policy: </a:t>
            </a:r>
          </a:p>
          <a:p>
            <a:pPr lvl="1">
              <a:defRPr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us to complete a form</a:t>
            </a:r>
          </a:p>
          <a:p>
            <a:pPr lvl="1">
              <a:defRPr/>
            </a:pPr>
            <a:r>
              <a:rPr lang="en-GB" dirty="0">
                <a:hlinkClick r:id="rId3"/>
              </a:rPr>
              <a:t>https://www.gla.ac.uk/myglasgow/apg/policies/studentsupport/studentcarerspolicy/</a:t>
            </a:r>
            <a:endParaRPr lang="en-GB" dirty="0"/>
          </a:p>
          <a:p>
            <a:pPr marL="457200" lvl="1" indent="0">
              <a:buNone/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Parents’ Policy: </a:t>
            </a:r>
          </a:p>
          <a:p>
            <a:pPr lvl="1">
              <a:defRPr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that you are a parent to us and provide evidence of this, such as a scan of birth certificate(s)</a:t>
            </a:r>
          </a:p>
          <a:p>
            <a:pPr lvl="1"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https://www.gla.ac.uk/media/media_644041_en.pdf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Maternity Policy: </a:t>
            </a:r>
          </a:p>
          <a:p>
            <a:pPr lvl="1">
              <a:defRPr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Arrange to speak to us</a:t>
            </a:r>
          </a:p>
          <a:p>
            <a:pPr lvl="1">
              <a:defRPr/>
            </a:pPr>
            <a:r>
              <a:rPr lang="en-GB" dirty="0">
                <a:hlinkClick r:id="rId5"/>
              </a:rPr>
              <a:t>https://www.gla.ac.uk/myglasgow/apg/policies/studentsupport/maternitypolicy/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803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4886D-8443-0C4F-89DE-F62DFA037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614" y="557373"/>
            <a:ext cx="6070771" cy="478948"/>
          </a:xfrm>
        </p:spPr>
        <p:txBody>
          <a:bodyPr>
            <a:normAutofit/>
          </a:bodyPr>
          <a:lstStyle/>
          <a:p>
            <a:pPr algn="ctr"/>
            <a:r>
              <a:rPr lang="en-GB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Emergency / Crisis / Threat to Life: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C14E568-D054-EA80-E4B2-C822BC917391}"/>
              </a:ext>
            </a:extLst>
          </p:cNvPr>
          <p:cNvSpPr>
            <a:spLocks noGrp="1"/>
          </p:cNvSpPr>
          <p:nvPr/>
        </p:nvSpPr>
        <p:spPr bwMode="auto">
          <a:xfrm>
            <a:off x="601532" y="1548099"/>
            <a:ext cx="11163748" cy="4199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213B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213B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00213B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00213B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b="1" dirty="0">
                <a:solidFill>
                  <a:schemeClr val="tx1"/>
                </a:solidFill>
                <a:latin typeface="Arial"/>
                <a:cs typeface="Arial"/>
              </a:rPr>
              <a:t>University </a:t>
            </a:r>
            <a:r>
              <a:rPr lang="en-US" sz="2000" b="1" dirty="0" err="1">
                <a:solidFill>
                  <a:schemeClr val="tx1"/>
                </a:solidFill>
                <a:latin typeface="Arial"/>
                <a:cs typeface="Arial"/>
              </a:rPr>
              <a:t>Safezone</a:t>
            </a:r>
            <a:r>
              <a:rPr lang="en-US" sz="2000" b="1" dirty="0">
                <a:solidFill>
                  <a:schemeClr val="tx1"/>
                </a:solidFill>
                <a:latin typeface="Arial"/>
                <a:cs typeface="Arial"/>
              </a:rPr>
              <a:t> App: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dirty="0">
                <a:latin typeface="Arial"/>
                <a:cs typeface="Arial"/>
                <a:hlinkClick r:id="rId3"/>
              </a:rPr>
              <a:t>https://www.gla.ac.uk/myglasgow/securityandoperationalsupport/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b="1" dirty="0">
                <a:solidFill>
                  <a:schemeClr val="tx1"/>
                </a:solidFill>
                <a:latin typeface="Arial"/>
                <a:cs typeface="Arial"/>
              </a:rPr>
              <a:t>Immediately call 999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b="1" dirty="0">
                <a:solidFill>
                  <a:schemeClr val="tx1"/>
                </a:solidFill>
                <a:latin typeface="Arial"/>
                <a:cs typeface="Arial"/>
              </a:rPr>
              <a:t>Notify Campus Security: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dirty="0" err="1">
                <a:solidFill>
                  <a:schemeClr val="tx1"/>
                </a:solidFill>
                <a:latin typeface="Arial"/>
                <a:cs typeface="Arial"/>
              </a:rPr>
              <a:t>Gilmorehill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: 0141 330 4444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dirty="0" err="1">
                <a:solidFill>
                  <a:schemeClr val="tx1"/>
                </a:solidFill>
                <a:latin typeface="Arial"/>
                <a:cs typeface="Arial"/>
              </a:rPr>
              <a:t>Garscube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: 0141 330 2222 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dirty="0">
                <a:latin typeface="Arial"/>
                <a:cs typeface="Arial"/>
                <a:hlinkClick r:id="rId4"/>
              </a:rPr>
              <a:t>https://www.gla.ac.uk/myglasgow/students/safetyhealth/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000" u="sng" dirty="0">
                <a:solidFill>
                  <a:schemeClr val="tx1"/>
                </a:solidFill>
                <a:latin typeface="Arial"/>
                <a:cs typeface="Arial"/>
              </a:rPr>
              <a:t>Concerned about a crisis in your own or someone else’s mental health: </a:t>
            </a:r>
            <a:endParaRPr lang="en-US" sz="2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b="1" dirty="0">
                <a:solidFill>
                  <a:schemeClr val="tx1"/>
                </a:solidFill>
                <a:latin typeface="Arial"/>
                <a:cs typeface="Arial"/>
              </a:rPr>
              <a:t>University Crisis Team: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+44 (0) 141 330 4444 (ext. 4444)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b="1" dirty="0">
                <a:solidFill>
                  <a:schemeClr val="tx1"/>
                </a:solidFill>
                <a:latin typeface="Arial"/>
                <a:cs typeface="Arial"/>
              </a:rPr>
              <a:t>The Samaritans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116 123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b="1" dirty="0">
                <a:solidFill>
                  <a:schemeClr val="tx1"/>
                </a:solidFill>
                <a:latin typeface="Arial"/>
                <a:cs typeface="Arial"/>
              </a:rPr>
              <a:t>Breathing Space Helpline: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0800 83 85 87</a:t>
            </a:r>
            <a:endParaRPr lang="en-GB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0747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he South Front of the University">
            <a:extLst>
              <a:ext uri="{FF2B5EF4-FFF2-40B4-BE49-F238E27FC236}">
                <a16:creationId xmlns:a16="http://schemas.microsoft.com/office/drawing/2014/main" id="{F5289F01-9C4E-404B-A711-E83C3A3636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53163" y="1604800"/>
            <a:ext cx="8211726" cy="4909122"/>
          </a:xfrm>
          <a:prstGeom prst="rect">
            <a:avLst/>
          </a:prstGeom>
          <a:solidFill>
            <a:schemeClr val="bg1">
              <a:alpha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753164" y="1604800"/>
            <a:ext cx="8211725" cy="67207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Hopefully you will not need us while you are here, but, just in case ….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752015" y="2171437"/>
            <a:ext cx="8211725" cy="45466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en-US" kern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GB" kern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Email: arts-pgt-advising@glasgow.ac.uk</a:t>
            </a:r>
          </a:p>
          <a:p>
            <a:pPr marL="0" indent="0">
              <a:buNone/>
            </a:pPr>
            <a:r>
              <a:rPr lang="en-GB" kern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Telephone: 0141 330 5123 or 8455 or 8474 or 6149</a:t>
            </a:r>
          </a:p>
          <a:p>
            <a:pPr marL="0" indent="0">
              <a:buNone/>
            </a:pPr>
            <a:r>
              <a:rPr lang="en-GB" kern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Drop In: College of Arts Advising Office, </a:t>
            </a:r>
          </a:p>
          <a:p>
            <a:pPr marL="0" indent="0">
              <a:buNone/>
            </a:pPr>
            <a:r>
              <a:rPr lang="en-GB" kern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Room 101, 6 University Gardens, Ground Floor Office</a:t>
            </a:r>
          </a:p>
          <a:p>
            <a:pPr marL="0" indent="0">
              <a:buNone/>
            </a:pPr>
            <a:r>
              <a:rPr lang="en-GB" kern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Monday, Tuesday 09:30 – 15:30; Wednesday 13:30 -15:30; Thursday, Friday 09:30 – 15:30 - No appointment necessary</a:t>
            </a:r>
          </a:p>
          <a:p>
            <a:pPr marL="0" indent="0">
              <a:buNone/>
            </a:pPr>
            <a:endParaRPr lang="en-US" kern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sz="2800" kern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800" kern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n-US" kern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066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ofG colours">
      <a:dk1>
        <a:srgbClr val="003865"/>
      </a:dk1>
      <a:lt1>
        <a:srgbClr val="FFFFFE"/>
      </a:lt1>
      <a:dk2>
        <a:srgbClr val="000000"/>
      </a:dk2>
      <a:lt2>
        <a:srgbClr val="7D2238"/>
      </a:lt2>
      <a:accent1>
        <a:srgbClr val="0075B0"/>
      </a:accent1>
      <a:accent2>
        <a:srgbClr val="5B4D93"/>
      </a:accent2>
      <a:accent3>
        <a:srgbClr val="CF1C20"/>
      </a:accent3>
      <a:accent4>
        <a:srgbClr val="00833C"/>
      </a:accent4>
      <a:accent5>
        <a:srgbClr val="BE4D00"/>
      </a:accent5>
      <a:accent6>
        <a:srgbClr val="951271"/>
      </a:accent6>
      <a:hlink>
        <a:srgbClr val="584B3D"/>
      </a:hlink>
      <a:folHlink>
        <a:srgbClr val="0068A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61AF5F2-503D-2641-86A1-09AD8919EA9C}" vid="{A816E7D6-9491-074F-A4D5-6596497DAC1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5c28c84-e96c-4877-b9f9-a6dfe5f6aea4">
      <Terms xmlns="http://schemas.microsoft.com/office/infopath/2007/PartnerControls"/>
    </lcf76f155ced4ddcb4097134ff3c332f>
    <TaxCatchAll xmlns="b6763c43-a027-4721-a2ad-03677db69ee5" xsi:nil="true"/>
    <Comments xmlns="d5c28c84-e96c-4877-b9f9-a6dfe5f6aea4">xxx</Comment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661E5820E0F948AEC549E97237C46A" ma:contentTypeVersion="18" ma:contentTypeDescription="Create a new document." ma:contentTypeScope="" ma:versionID="b535e7808e38b15234e6591836fd95fa">
  <xsd:schema xmlns:xsd="http://www.w3.org/2001/XMLSchema" xmlns:xs="http://www.w3.org/2001/XMLSchema" xmlns:p="http://schemas.microsoft.com/office/2006/metadata/properties" xmlns:ns2="d5c28c84-e96c-4877-b9f9-a6dfe5f6aea4" xmlns:ns3="b6763c43-a027-4721-a2ad-03677db69ee5" targetNamespace="http://schemas.microsoft.com/office/2006/metadata/properties" ma:root="true" ma:fieldsID="5626fbbc72170f23c94792cf4511dc5a" ns2:_="" ns3:_="">
    <xsd:import namespace="d5c28c84-e96c-4877-b9f9-a6dfe5f6aea4"/>
    <xsd:import namespace="b6763c43-a027-4721-a2ad-03677db69e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Comment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c28c84-e96c-4877-b9f9-a6dfe5f6ae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Comments" ma:index="16" nillable="true" ma:displayName="Comments" ma:default="xxx" ma:description="Provide comments&#10;" ma:format="Dropdown" ma:internalName="Comments">
      <xsd:simpleType>
        <xsd:restriction base="dms:Text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306b285-ac2c-4225-b56d-e54690cf9c9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763c43-a027-4721-a2ad-03677db69ee5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f7baaa35-10d8-4a7e-8fb8-25fc5ae3825f}" ma:internalName="TaxCatchAll" ma:showField="CatchAllData" ma:web="b6763c43-a027-4721-a2ad-03677db69e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773ED8-22B2-4F65-A78D-6212F9203163}">
  <ds:schemaRefs>
    <ds:schemaRef ds:uri="b6763c43-a027-4721-a2ad-03677db69ee5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d5c28c84-e96c-4877-b9f9-a6dfe5f6aea4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6BBA62A-FB8B-46B8-9396-2B6EBB2C07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5C1A45-724A-4B4D-B8A7-7DC16EBCD9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c28c84-e96c-4877-b9f9-a6dfe5f6aea4"/>
    <ds:schemaRef ds:uri="b6763c43-a027-4721-a2ad-03677db69e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480</Words>
  <Application>Microsoft Office PowerPoint</Application>
  <PresentationFormat>Widescreen</PresentationFormat>
  <Paragraphs>72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College of Arts and Humanities Advising Team</vt:lpstr>
      <vt:lpstr>Arts and Humanities Advising Team</vt:lpstr>
      <vt:lpstr>Helpful Policies</vt:lpstr>
      <vt:lpstr>Emergency / Crisis / Threat to Life:</vt:lpstr>
      <vt:lpstr>Hopefully you will not need us while you are here, but, just in case ….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 Howard</dc:creator>
  <cp:lastModifiedBy>Jack Schwab</cp:lastModifiedBy>
  <cp:revision>494</cp:revision>
  <cp:lastPrinted>2023-08-28T07:52:50Z</cp:lastPrinted>
  <dcterms:created xsi:type="dcterms:W3CDTF">2021-01-06T14:22:07Z</dcterms:created>
  <dcterms:modified xsi:type="dcterms:W3CDTF">2023-10-17T13:04:05Z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0x010100ED661E5820E0F948AEC549E97237C46A</vt:lpwstr>
  </property>
  <property fmtid="{D5CDD505-2E9C-101B-9397-08002B2CF9AE}" pid="3" name="MediaServiceImageTags">
    <vt:lpwstr/>
  </property>
</Properties>
</file>